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4" r:id="rId4"/>
    <p:sldId id="265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BE8D6-C9B9-A6CD-7F0B-C13E3A5F6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119126-2499-6515-D2BE-62989E2D5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7CEAEC-93DF-0314-CCA7-223807C3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D6B3-C791-4861-B82D-E0FF8B2323EE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08C9A3-1D4A-405B-F272-0FFD395F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A33216-4DD9-EAD8-B15A-AA3E7B63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5143-F1CD-4FBB-8750-6B5EBDA1AC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88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79BC3-3E04-F3E2-FA14-B79BFC82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DAAA7A-B518-E1F9-FF37-86EB2F2F7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7544EC-1724-D84B-502C-3DD425FF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D6B3-C791-4861-B82D-E0FF8B2323EE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FC1CF8-C208-595C-9138-AD07B20E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AE57E3-396D-9CCA-8232-57E3F3C7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5143-F1CD-4FBB-8750-6B5EBDA1AC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1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E7D942-B311-B94F-56F9-9B12C6D75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81F240-317E-D90A-642E-1B347796A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9F020F-518E-AB6E-5CA4-C1D0B2DF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D6B3-C791-4861-B82D-E0FF8B2323EE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90807F-8D7D-8F09-E8C8-F8F83FE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C8CE0F-3CB0-B2D8-7AF9-96D1AC4E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5143-F1CD-4FBB-8750-6B5EBDA1AC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26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A4A05D-96B5-A8C8-CE43-605EA358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456B3B-61EC-4794-BC3F-5EE9A919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742DE-CFF3-45FB-C5D5-5F936CC1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D6B3-C791-4861-B82D-E0FF8B2323EE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91F272-835A-DA06-B99D-C0FBDA96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76B7E4-066B-65BE-834F-07F6D299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5143-F1CD-4FBB-8750-6B5EBDA1AC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8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E4342D-51ED-106F-8C7C-97279544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30D110-FD9B-AFD0-04CB-97344AE8A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4E435A-0EB9-3F81-976C-5FFC042E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D6B3-C791-4861-B82D-E0FF8B2323EE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A4FFD5-B5E1-F92F-597D-45D4F380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1B8CFF-6B4E-6BBB-2883-B629A3F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5143-F1CD-4FBB-8750-6B5EBDA1AC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72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022B45-B983-7847-A752-676DDB7D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72F48A-DFDF-E36E-74A5-AEA5BF9CC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5E7DE2-C4D4-8091-FA46-8084D43DE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D9B6B4-16CA-8D6C-5BB2-39CADFDE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D6B3-C791-4861-B82D-E0FF8B2323EE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81ED25-758F-6107-4BD5-570D9F71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233886-5EF4-E946-AA25-7479C033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5143-F1CD-4FBB-8750-6B5EBDA1AC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25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3F463-CACC-614D-F86B-D325BBE4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61866E-0D5D-F845-3D6F-9AF458E1B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C3648A-3922-8D50-6698-48E6A1E66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B8C152F-DF58-E998-DF49-B31B3F35F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073532-DEFC-7A10-25F2-6E3E67398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9F30723-5127-00EC-0619-5570B168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D6B3-C791-4861-B82D-E0FF8B2323EE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F4AD7B-4752-EC70-7F4C-1E6299B7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BF28AF-0E12-B2EE-4142-74194C3F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5143-F1CD-4FBB-8750-6B5EBDA1AC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53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8A2BA-0057-849B-5BF4-0DD9F190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54712B-74E1-FF1D-EB4E-1F301AD2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D6B3-C791-4861-B82D-E0FF8B2323EE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196423-833D-B071-F5AF-ADE25F6D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3CE38B-86A0-229C-E473-3FB5BDC1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5143-F1CD-4FBB-8750-6B5EBDA1AC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7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3572BF-DCDE-6DC0-8CEA-4D85495C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D6B3-C791-4861-B82D-E0FF8B2323EE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8555D1D-3CE8-4B1F-4E96-E2126E5F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D4B27C-1692-3492-916E-D183EBB7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5143-F1CD-4FBB-8750-6B5EBDA1AC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35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2B7A6-642E-1DE9-2481-5CC834B2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DB9045-244A-5FAF-73DA-CE86A373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23F193-EBE8-7D5C-35B4-2735C2C6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97F237-7126-7939-1FCC-E29C785E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D6B3-C791-4861-B82D-E0FF8B2323EE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19AF6B-3787-71F7-0DA3-17705FC0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2051A7-CEAA-D990-DA3F-9B71EF6E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5143-F1CD-4FBB-8750-6B5EBDA1AC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91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E2854-0B1E-F7B2-3ABB-2B55755D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2148E4B-81AB-1633-47A3-933B23B80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F952ADB-1DDB-CA00-04DD-E38B7AEAD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55344B-0925-E993-EB3A-5ECB613D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D6B3-C791-4861-B82D-E0FF8B2323EE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CD49F4-1A74-DC5E-D147-DDB5F113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BDD1FA-300F-28DB-2ADD-E21A685D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5143-F1CD-4FBB-8750-6B5EBDA1AC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1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366B1C-8EA7-886B-6B6C-8AF75957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55ACFC-E47F-D897-5669-8E2982457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61FDB6-DE7A-F362-6BAC-D96AE7649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8D6B3-C791-4861-B82D-E0FF8B2323EE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025B9C-3C46-DA37-798A-B4E03F735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67D3FD-2EEA-C3D0-9181-FC656E7A1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A5143-F1CD-4FBB-8750-6B5EBDA1AC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00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AC3DA-BD71-A8A6-4026-658D13A6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64807"/>
            <a:ext cx="10890929" cy="1097280"/>
          </a:xfrm>
        </p:spPr>
        <p:txBody>
          <a:bodyPr/>
          <a:lstStyle/>
          <a:p>
            <a:r>
              <a:rPr lang="it-IT" dirty="0"/>
              <a:t>RGB2GRAY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3971972-B2CF-0EC8-DD7E-F6966B9B2A47}"/>
                  </a:ext>
                </a:extLst>
              </p:cNvPr>
              <p:cNvSpPr txBox="1"/>
              <p:nvPr/>
            </p:nvSpPr>
            <p:spPr>
              <a:xfrm>
                <a:off x="640078" y="1727791"/>
                <a:ext cx="9278473" cy="2587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My idea was to approximate the calculation to sums of powers of two: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sz="1800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it-IT" sz="1800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800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𝟐𝟗𝟗</m:t>
                    </m:r>
                    <m:r>
                      <a:rPr lang="it-IT" sz="1800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≈</m:t>
                    </m:r>
                    <m:f>
                      <m:fPr>
                        <m:ctrlP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𝟒</m:t>
                        </m:r>
                      </m:den>
                    </m:f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𝟑𝟐</m:t>
                        </m:r>
                      </m:den>
                    </m:f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𝟔𝟒</m:t>
                        </m:r>
                      </m:den>
                    </m:f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=</m:t>
                    </m:r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𝟎</m:t>
                    </m:r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𝟐𝟗𝟔𝟖𝟕𝟓</m:t>
                    </m:r>
                  </m:oMath>
                </a14:m>
                <a:r>
                  <a:rPr lang="it-IT" sz="1800" b="1" kern="100" dirty="0">
                    <a:effectLst/>
                    <a:latin typeface="Palatino Linotype" panose="02040502050505030304" pitchFamily="18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  </a:t>
                </a:r>
                <a:r>
                  <a:rPr lang="it-IT" sz="1800" kern="100" dirty="0">
                    <a:effectLst/>
                    <a:latin typeface="Palatino Linotype" panose="02040502050505030304" pitchFamily="18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(0,2125% </a:t>
                </a:r>
                <a:r>
                  <a:rPr lang="it-IT" sz="1800" kern="100" dirty="0" err="1">
                    <a:effectLst/>
                    <a:latin typeface="Palatino Linotype" panose="02040502050505030304" pitchFamily="18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underestimation</a:t>
                </a:r>
                <a:r>
                  <a:rPr lang="it-IT" sz="1800" kern="100" dirty="0">
                    <a:effectLst/>
                    <a:latin typeface="Palatino Linotype" panose="02040502050505030304" pitchFamily="18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 of </a:t>
                </a:r>
                <a:r>
                  <a:rPr lang="it-IT" sz="1800" kern="100" dirty="0" err="1">
                    <a:effectLst/>
                    <a:latin typeface="Palatino Linotype" panose="02040502050505030304" pitchFamily="18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reds</a:t>
                </a:r>
                <a:r>
                  <a:rPr lang="it-IT" sz="1800" kern="100" dirty="0">
                    <a:effectLst/>
                    <a:latin typeface="Palatino Linotype" panose="02040502050505030304" pitchFamily="18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 )</a:t>
                </a:r>
                <a:endParaRPr lang="it-IT" sz="1800" kern="100" dirty="0">
                  <a:effectLst/>
                  <a:latin typeface="Palatino Linotype" panose="020405020505050303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it-IT" sz="1800" kern="100" dirty="0">
                    <a:effectLst/>
                    <a:latin typeface="Palatino Linotype" panose="0204050205050503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𝟓𝟖𝟕</m:t>
                    </m:r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≈</m:t>
                    </m:r>
                    <m:f>
                      <m:fPr>
                        <m:ctrlP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𝟏𝟔</m:t>
                        </m:r>
                      </m:den>
                    </m:f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𝟔𝟒</m:t>
                        </m:r>
                      </m:den>
                    </m:f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  <m:t>𝟏𝟐𝟖</m:t>
                        </m:r>
                      </m:den>
                    </m:f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=</m:t>
                    </m:r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𝟎</m:t>
                    </m:r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𝟓𝟖𝟓𝟗𝟑𝟕𝟓</m:t>
                    </m:r>
                  </m:oMath>
                </a14:m>
                <a:r>
                  <a:rPr lang="it-IT" sz="1800" b="1" kern="100" dirty="0">
                    <a:effectLst/>
                    <a:latin typeface="Palatino Linotype" panose="02040502050505030304" pitchFamily="18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 </a:t>
                </a:r>
                <a:r>
                  <a:rPr lang="it-IT" sz="1800" kern="100" dirty="0">
                    <a:effectLst/>
                    <a:latin typeface="Palatino Linotype" panose="02040502050505030304" pitchFamily="18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(0,10625% </a:t>
                </a:r>
                <a:r>
                  <a:rPr lang="it-IT" sz="1800" kern="100" dirty="0" err="1">
                    <a:effectLst/>
                    <a:latin typeface="Palatino Linotype" panose="02040502050505030304" pitchFamily="18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underestimation</a:t>
                </a:r>
                <a:r>
                  <a:rPr lang="it-IT" sz="1800" kern="100" dirty="0">
                    <a:effectLst/>
                    <a:latin typeface="Palatino Linotype" panose="02040502050505030304" pitchFamily="18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 of greens ) </a:t>
                </a:r>
                <a:endParaRPr lang="it-IT" sz="1800" kern="100" dirty="0">
                  <a:effectLst/>
                  <a:latin typeface="Palatino Linotype" panose="020405020505050303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𝟏𝟏𝟒</m:t>
                    </m:r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≈</m:t>
                    </m:r>
                    <m:f>
                      <m:fPr>
                        <m:ctrlP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𝟏𝟔</m:t>
                        </m:r>
                      </m:den>
                    </m:f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𝟑𝟐</m:t>
                        </m:r>
                      </m:den>
                    </m:f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𝟔𝟒</m:t>
                        </m:r>
                      </m:den>
                    </m:f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it-IT" sz="1800" b="1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  <m:t>𝟏𝟐𝟖</m:t>
                        </m:r>
                      </m:den>
                    </m:f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=</m:t>
                    </m:r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𝟎</m:t>
                    </m:r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lang="it-IT" sz="1800" b="1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𝟏𝟏𝟕𝟏𝟖𝟕𝟓</m:t>
                    </m:r>
                  </m:oMath>
                </a14:m>
                <a:r>
                  <a:rPr lang="it-IT" sz="1800" b="1" kern="100" dirty="0">
                    <a:effectLst/>
                    <a:latin typeface="Palatino Linotype" panose="02040502050505030304" pitchFamily="18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 </a:t>
                </a:r>
                <a:r>
                  <a:rPr lang="it-IT" sz="1800" kern="100" dirty="0">
                    <a:effectLst/>
                    <a:latin typeface="Palatino Linotype" panose="02040502050505030304" pitchFamily="18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(0,31875% </a:t>
                </a:r>
                <a:r>
                  <a:rPr lang="it-IT" sz="1800" kern="100" dirty="0" err="1">
                    <a:effectLst/>
                    <a:latin typeface="Palatino Linotype" panose="02040502050505030304" pitchFamily="18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overestimation</a:t>
                </a:r>
                <a:r>
                  <a:rPr lang="it-IT" sz="1800" kern="100" dirty="0">
                    <a:effectLst/>
                    <a:latin typeface="Palatino Linotype" panose="02040502050505030304" pitchFamily="18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 of blues )</a:t>
                </a:r>
                <a:endParaRPr lang="it-IT" sz="1800" kern="100" dirty="0">
                  <a:effectLst/>
                  <a:latin typeface="Palatino Linotype" panose="020405020505050303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3971972-B2CF-0EC8-DD7E-F6966B9B2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8" y="1727791"/>
                <a:ext cx="9278473" cy="2587440"/>
              </a:xfrm>
              <a:prstGeom prst="rect">
                <a:avLst/>
              </a:prstGeom>
              <a:blipFill>
                <a:blip r:embed="rId2"/>
                <a:stretch>
                  <a:fillRect l="-526" t="-1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3499709E-8C5D-129D-7F87-9936AA874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2" y="1262087"/>
            <a:ext cx="5561201" cy="34190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8E1CCFD-F976-BCCB-FEE3-90ABCF621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8" y="3455055"/>
            <a:ext cx="4399271" cy="1604272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9B411EFE-9163-90F8-C85A-6E77A66A0984}"/>
              </a:ext>
            </a:extLst>
          </p:cNvPr>
          <p:cNvGrpSpPr/>
          <p:nvPr/>
        </p:nvGrpSpPr>
        <p:grpSpPr>
          <a:xfrm>
            <a:off x="5494074" y="3926956"/>
            <a:ext cx="4682098" cy="571581"/>
            <a:chOff x="5509210" y="1894879"/>
            <a:chExt cx="4682098" cy="571581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AF141AE8-127E-53F2-9A32-D6FD836A7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1706" y="1929063"/>
              <a:ext cx="3589602" cy="503215"/>
            </a:xfrm>
            <a:prstGeom prst="rect">
              <a:avLst/>
            </a:prstGeom>
          </p:spPr>
        </p:pic>
        <p:sp>
          <p:nvSpPr>
            <p:cNvPr id="15" name="Freccia in su 14">
              <a:extLst>
                <a:ext uri="{FF2B5EF4-FFF2-40B4-BE49-F238E27FC236}">
                  <a16:creationId xmlns:a16="http://schemas.microsoft.com/office/drawing/2014/main" id="{FCB72093-0E32-287D-A051-B15EDE94F1BA}"/>
                </a:ext>
              </a:extLst>
            </p:cNvPr>
            <p:cNvSpPr/>
            <p:nvPr/>
          </p:nvSpPr>
          <p:spPr>
            <a:xfrm rot="5400000">
              <a:off x="5549041" y="1855048"/>
              <a:ext cx="571581" cy="651244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2BF7B98-D938-D3FA-0B8C-206AEB678E5F}"/>
                  </a:ext>
                </a:extLst>
              </p:cNvPr>
              <p:cNvSpPr txBox="1"/>
              <p:nvPr/>
            </p:nvSpPr>
            <p:spPr>
              <a:xfrm>
                <a:off x="1340451" y="5218615"/>
                <a:ext cx="8307243" cy="1647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𝑰𝒎𝒑𝒐𝒓𝒕𝒂𝒏𝒕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b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𝟐𝟗𝟗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𝟓𝟖𝟕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𝟏𝟏𝟒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it-IT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it-IT" b="1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𝟑𝟐</m:t>
                          </m:r>
                        </m:den>
                      </m:f>
                      <m:r>
                        <a:rPr lang="it-IT" b="1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𝟔𝟒</m:t>
                          </m:r>
                        </m:den>
                      </m:f>
                      <m:r>
                        <a:rPr lang="it-IT" b="1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b="1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  <m:r>
                        <a:rPr lang="it-IT" b="1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𝟔𝟒</m:t>
                          </m:r>
                        </m:den>
                      </m:f>
                      <m:r>
                        <a:rPr lang="it-IT" b="1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𝟏𝟐𝟖</m:t>
                          </m:r>
                        </m:den>
                      </m:f>
                      <m:r>
                        <a:rPr lang="it-IT" b="1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  <m:r>
                        <a:rPr lang="it-IT" b="1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𝟑𝟐</m:t>
                          </m:r>
                        </m:den>
                      </m:f>
                      <m:r>
                        <a:rPr lang="it-IT" b="1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𝟔𝟒</m:t>
                          </m:r>
                        </m:den>
                      </m:f>
                      <m:r>
                        <a:rPr lang="it-IT" b="1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𝟏𝟐𝟖</m:t>
                          </m:r>
                        </m:den>
                      </m:f>
                      <m:r>
                        <a:rPr lang="it-IT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 dirty="0"/>
              </a:p>
              <a:p>
                <a:pPr>
                  <a:lnSpc>
                    <a:spcPct val="150000"/>
                  </a:lnSpc>
                </a:pPr>
                <a:endParaRPr lang="it-IT" b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2BF7B98-D938-D3FA-0B8C-206AEB678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51" y="5218615"/>
                <a:ext cx="8307243" cy="16477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92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E0E0FD-ED0D-36BB-EAD4-58CA19F7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20" y="297713"/>
            <a:ext cx="10890929" cy="1097280"/>
          </a:xfrm>
        </p:spPr>
        <p:txBody>
          <a:bodyPr/>
          <a:lstStyle/>
          <a:p>
            <a:r>
              <a:rPr lang="it-IT" dirty="0"/>
              <a:t>RGB2GRAY - Remainder </a:t>
            </a:r>
            <a:r>
              <a:rPr lang="it-IT" dirty="0" err="1"/>
              <a:t>handling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58966AF-1940-E0C8-3E09-7F575AE12724}"/>
                  </a:ext>
                </a:extLst>
              </p:cNvPr>
              <p:cNvSpPr txBox="1"/>
              <p:nvPr/>
            </p:nvSpPr>
            <p:spPr>
              <a:xfrm>
                <a:off x="582082" y="1662826"/>
                <a:ext cx="7631568" cy="492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17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16</m:t>
                        </m:r>
                      </m:den>
                    </m:f>
                    <m:r>
                      <a:rPr lang="it-IT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≈1 ⇒</m:t>
                    </m:r>
                    <m:f>
                      <m:fPr>
                        <m:ctrlPr>
                          <a:rPr lang="it-IT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10001</m:t>
                        </m:r>
                      </m:num>
                      <m:den>
                        <m:r>
                          <a:rPr lang="it-IT" sz="180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10000</m:t>
                        </m:r>
                      </m:den>
                    </m:f>
                    <m:r>
                      <a:rPr lang="it-IT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𝑟𝑖𝑔h𝑡</m:t>
                    </m:r>
                    <m:r>
                      <a:rPr lang="it-IT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 </m:t>
                    </m:r>
                    <m:r>
                      <a:rPr lang="it-IT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𝑠h𝑖𝑓𝑡</m:t>
                    </m:r>
                    <m:d>
                      <m:d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4</m:t>
                        </m:r>
                      </m:e>
                    </m:d>
                    <m:r>
                      <a:rPr lang="it-IT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 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it-IT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 10001 = </m:t>
                    </m:r>
                    <m:r>
                      <a:rPr lang="it-IT" sz="1800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it-IT" sz="1800" b="0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  </m:t>
                    </m:r>
                    <m:r>
                      <a:rPr lang="it-IT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;</m:t>
                    </m:r>
                    <m:r>
                      <a:rPr lang="it-IT" sz="1800" b="0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it-IT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 </m:t>
                    </m:r>
                    <m:r>
                      <a:rPr lang="it-IT" sz="1800" b="1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𝑹𝒆𝒎𝒂𝒊𝒏𝒅𝒆𝒓</m:t>
                    </m:r>
                    <m:r>
                      <a:rPr lang="it-IT" sz="1800" b="1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 = </m:t>
                    </m:r>
                    <m:r>
                      <a:rPr lang="it-IT" sz="1800" b="1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𝟎𝟎𝟎𝟏</m:t>
                    </m:r>
                  </m:oMath>
                </a14:m>
                <a:r>
                  <a:rPr lang="it-IT" sz="1800" dirty="0">
                    <a:effectLst/>
                    <a:latin typeface="Palatino Linotype" panose="02040502050505030304" pitchFamily="18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;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58966AF-1940-E0C8-3E09-7F575AE12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2" y="1662826"/>
                <a:ext cx="7631568" cy="492827"/>
              </a:xfrm>
              <a:prstGeom prst="rect">
                <a:avLst/>
              </a:prstGeom>
              <a:blipFill>
                <a:blip r:embed="rId2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86B1B0-72DA-90FF-02B0-C7CF05A9936C}"/>
              </a:ext>
            </a:extLst>
          </p:cNvPr>
          <p:cNvSpPr txBox="1"/>
          <p:nvPr/>
        </p:nvSpPr>
        <p:spPr>
          <a:xfrm>
            <a:off x="8293394" y="1700863"/>
            <a:ext cx="13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69E94C5-0619-1EFA-B172-CA075A7C87C0}"/>
                  </a:ext>
                </a:extLst>
              </p:cNvPr>
              <p:cNvSpPr txBox="1"/>
              <p:nvPr/>
            </p:nvSpPr>
            <p:spPr>
              <a:xfrm>
                <a:off x="432587" y="2376066"/>
                <a:ext cx="7860807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15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16</m:t>
                          </m:r>
                        </m:den>
                      </m:f>
                      <m:r>
                        <a:rPr lang="it-IT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≈1⇒</m:t>
                      </m:r>
                      <m:f>
                        <m:fPr>
                          <m:ctrlPr>
                            <a:rPr lang="it-IT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01111</m:t>
                          </m:r>
                        </m:num>
                        <m:den>
                          <m: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10000</m:t>
                          </m:r>
                        </m:den>
                      </m:f>
                      <m:r>
                        <a:rPr lang="it-IT" sz="18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= </m:t>
                      </m:r>
                      <m:r>
                        <a:rPr lang="it-IT" sz="18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𝑟𝑖𝑔h𝑡</m:t>
                      </m:r>
                      <m:r>
                        <a:rPr lang="it-IT" sz="18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 </m:t>
                      </m:r>
                      <m:r>
                        <a:rPr lang="it-IT" sz="18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𝑠h𝑖𝑓𝑡</m:t>
                      </m:r>
                      <m:r>
                        <a:rPr lang="it-IT" sz="18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 </m:t>
                      </m:r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d>
                      <m:r>
                        <a:rPr lang="it-IT" sz="18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 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it-IT" sz="18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 01111 = </m:t>
                      </m:r>
                      <m:r>
                        <a:rPr lang="it-IT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it-IT" sz="1800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it-IT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;</m:t>
                      </m:r>
                      <m:r>
                        <a:rPr lang="it-IT" sz="18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 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𝑹𝒆𝒎𝒂𝒊𝒏𝒅𝒆𝒓</m:t>
                      </m:r>
                      <m:r>
                        <a:rPr lang="it-IT" sz="1800" b="1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= </m:t>
                      </m:r>
                      <m:r>
                        <a:rPr lang="it-IT" sz="1800" b="1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𝟏𝟏𝟏𝟏</m:t>
                      </m:r>
                      <m:r>
                        <a:rPr lang="it-IT" sz="18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; 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69E94C5-0619-1EFA-B172-CA075A7C8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7" y="2376066"/>
                <a:ext cx="7860807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0DBDED5-ADA6-63F3-63EE-F2081C9A54F7}"/>
              </a:ext>
            </a:extLst>
          </p:cNvPr>
          <p:cNvSpPr txBox="1"/>
          <p:nvPr/>
        </p:nvSpPr>
        <p:spPr>
          <a:xfrm>
            <a:off x="8213650" y="2500555"/>
            <a:ext cx="364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NOT OK, PROBLEM TO DEAL WITH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F48E4C4-F920-F54B-875A-3AC3B215A183}"/>
              </a:ext>
            </a:extLst>
          </p:cNvPr>
          <p:cNvSpPr txBox="1"/>
          <p:nvPr/>
        </p:nvSpPr>
        <p:spPr>
          <a:xfrm>
            <a:off x="432587" y="3341783"/>
            <a:ext cx="988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Just cutting the vector and throwing away the rest is not a good idea, there must be some rest handling...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489DB79-FB44-F405-2573-6BEC54D6832D}"/>
              </a:ext>
            </a:extLst>
          </p:cNvPr>
          <p:cNvSpPr txBox="1"/>
          <p:nvPr/>
        </p:nvSpPr>
        <p:spPr>
          <a:xfrm>
            <a:off x="432587" y="4224219"/>
            <a:ext cx="723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 estimate the value to be added to the sum obtained exclusively by right shift operations, correcting the error resulting from the approximation by means of remainder analysis.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6226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FD3A44D1-A7E8-7462-46A5-EFE3CCE2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945" b="4597"/>
          <a:stretch/>
        </p:blipFill>
        <p:spPr>
          <a:xfrm>
            <a:off x="364942" y="4192887"/>
            <a:ext cx="10497459" cy="243384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B6995D7-9BD0-463C-06EA-ECD644CF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80755"/>
            <a:ext cx="10890929" cy="1097280"/>
          </a:xfrm>
        </p:spPr>
        <p:txBody>
          <a:bodyPr/>
          <a:lstStyle/>
          <a:p>
            <a:r>
              <a:rPr lang="it-IT" dirty="0"/>
              <a:t>RGB2GRAY - Remainder </a:t>
            </a:r>
            <a:r>
              <a:rPr lang="it-IT" dirty="0" err="1"/>
              <a:t>handling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B506546-754B-8E20-8A17-C28B488542D6}"/>
              </a:ext>
            </a:extLst>
          </p:cNvPr>
          <p:cNvSpPr txBox="1"/>
          <p:nvPr/>
        </p:nvSpPr>
        <p:spPr>
          <a:xfrm>
            <a:off x="4524152" y="1046460"/>
            <a:ext cx="721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SOLUTION: </a:t>
            </a:r>
            <a:r>
              <a:rPr lang="en-US" b="1" dirty="0"/>
              <a:t>Remains are not thrown away but each shifted into a vector of remains and then summed each other. </a:t>
            </a:r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77E0FDB-991E-FE0A-055E-DFC6D08CF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42" y="1123247"/>
            <a:ext cx="3260649" cy="297882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B800B4-C068-69AD-7280-043B7EC87F85}"/>
              </a:ext>
            </a:extLst>
          </p:cNvPr>
          <p:cNvSpPr txBox="1"/>
          <p:nvPr/>
        </p:nvSpPr>
        <p:spPr>
          <a:xfrm>
            <a:off x="4524152" y="1653363"/>
            <a:ext cx="6645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Brutally</a:t>
            </a:r>
            <a:r>
              <a:rPr lang="it-IT" b="1" dirty="0"/>
              <a:t>, </a:t>
            </a:r>
            <a:r>
              <a:rPr lang="it-IT" b="1" dirty="0" err="1"/>
              <a:t>what</a:t>
            </a:r>
            <a:r>
              <a:rPr lang="it-IT" b="1" dirty="0"/>
              <a:t> </a:t>
            </a:r>
            <a:r>
              <a:rPr lang="it-IT" b="1" dirty="0" err="1"/>
              <a:t>i’m</a:t>
            </a:r>
            <a:r>
              <a:rPr lang="it-IT" b="1" dirty="0"/>
              <a:t> </a:t>
            </a:r>
            <a:r>
              <a:rPr lang="it-IT" b="1" dirty="0" err="1"/>
              <a:t>doing</a:t>
            </a:r>
            <a:r>
              <a:rPr lang="it-IT" b="1" dirty="0"/>
              <a:t> </a:t>
            </a:r>
            <a:r>
              <a:rPr lang="it-IT" b="1" dirty="0" err="1"/>
              <a:t>here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:</a:t>
            </a:r>
          </a:p>
          <a:p>
            <a:endParaRPr lang="it-IT" dirty="0"/>
          </a:p>
          <a:p>
            <a:r>
              <a:rPr lang="it-IT" b="1" dirty="0"/>
              <a:t>5.5 + 7.4 + 3.2 = 5 + 7 + 3 + </a:t>
            </a:r>
            <a:r>
              <a:rPr lang="it-IT" b="1" dirty="0">
                <a:solidFill>
                  <a:srgbClr val="FF0000"/>
                </a:solidFill>
              </a:rPr>
              <a:t>0.5 + 0.4 + 0.2</a:t>
            </a:r>
          </a:p>
          <a:p>
            <a:endParaRPr lang="it-IT" b="1" dirty="0"/>
          </a:p>
          <a:p>
            <a:r>
              <a:rPr lang="it-IT" b="1" dirty="0">
                <a:solidFill>
                  <a:srgbClr val="FF0000"/>
                </a:solidFill>
              </a:rPr>
              <a:t>0.5 + 0.4 + 0.2 = 1.1 </a:t>
            </a:r>
            <a:r>
              <a:rPr lang="it-IT" b="1" dirty="0" err="1"/>
              <a:t>then</a:t>
            </a:r>
            <a:r>
              <a:rPr lang="it-IT" b="1" dirty="0"/>
              <a:t> 1 </a:t>
            </a:r>
            <a:r>
              <a:rPr lang="it-IT" b="1" dirty="0" err="1"/>
              <a:t>has</a:t>
            </a:r>
            <a:r>
              <a:rPr lang="it-IT" b="1" dirty="0"/>
              <a:t> to be </a:t>
            </a:r>
            <a:r>
              <a:rPr lang="it-IT" b="1" dirty="0" err="1"/>
              <a:t>added</a:t>
            </a:r>
            <a:r>
              <a:rPr lang="it-IT" b="1" dirty="0"/>
              <a:t> to the </a:t>
            </a:r>
            <a:r>
              <a:rPr lang="it-IT" b="1" dirty="0" err="1"/>
              <a:t>computation</a:t>
            </a:r>
            <a:r>
              <a:rPr lang="it-IT" b="1" dirty="0"/>
              <a:t>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BC8EF6-CBA6-D5BD-EC88-3F90489F32D4}"/>
              </a:ext>
            </a:extLst>
          </p:cNvPr>
          <p:cNvSpPr txBox="1"/>
          <p:nvPr/>
        </p:nvSpPr>
        <p:spPr>
          <a:xfrm>
            <a:off x="4960087" y="3200124"/>
            <a:ext cx="4859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It's an easy question, right? But telling it to a bit of silicon is not as easy as it sounds...</a:t>
            </a:r>
          </a:p>
          <a:p>
            <a:pPr algn="ctr"/>
            <a:r>
              <a:rPr lang="en-US" b="1" dirty="0"/>
              <a:t>Here it is how I did it</a:t>
            </a:r>
            <a:endParaRPr lang="it-IT" b="1" dirty="0"/>
          </a:p>
        </p:txBody>
      </p:sp>
      <p:sp>
        <p:nvSpPr>
          <p:cNvPr id="21" name="Freccia in su 20">
            <a:extLst>
              <a:ext uri="{FF2B5EF4-FFF2-40B4-BE49-F238E27FC236}">
                <a16:creationId xmlns:a16="http://schemas.microsoft.com/office/drawing/2014/main" id="{9D0BF81F-6D7D-CBA2-761C-27B4777DD0F5}"/>
              </a:ext>
            </a:extLst>
          </p:cNvPr>
          <p:cNvSpPr/>
          <p:nvPr/>
        </p:nvSpPr>
        <p:spPr>
          <a:xfrm rot="10800000">
            <a:off x="1500187" y="4154787"/>
            <a:ext cx="381000" cy="657225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76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41F80F-9452-FC61-13E0-C7C1EE71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91387"/>
            <a:ext cx="10890929" cy="1097280"/>
          </a:xfrm>
        </p:spPr>
        <p:txBody>
          <a:bodyPr/>
          <a:lstStyle/>
          <a:p>
            <a:r>
              <a:rPr lang="it-IT" dirty="0"/>
              <a:t>RGB2GRAY - </a:t>
            </a:r>
            <a:r>
              <a:rPr lang="it-IT" dirty="0" err="1"/>
              <a:t>Schematic</a:t>
            </a:r>
            <a:endParaRPr lang="it-IT" dirty="0"/>
          </a:p>
        </p:txBody>
      </p:sp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ED8012AF-CBDC-BDB3-A8C3-CD66C2197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859" y="798506"/>
            <a:ext cx="6084282" cy="598179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2944872-1879-E809-C86D-C595E10B48D6}"/>
              </a:ext>
            </a:extLst>
          </p:cNvPr>
          <p:cNvSpPr txBox="1"/>
          <p:nvPr/>
        </p:nvSpPr>
        <p:spPr>
          <a:xfrm>
            <a:off x="388089" y="1288667"/>
            <a:ext cx="2665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10 pipeline </a:t>
            </a:r>
            <a:r>
              <a:rPr lang="it-IT" b="1" dirty="0" err="1"/>
              <a:t>level</a:t>
            </a:r>
            <a:r>
              <a:rPr lang="it-IT" b="1" dirty="0"/>
              <a:t> in </a:t>
            </a:r>
            <a:r>
              <a:rPr lang="it-IT" b="1" dirty="0" err="1"/>
              <a:t>total</a:t>
            </a:r>
            <a:r>
              <a:rPr lang="it-IT" b="1" dirty="0"/>
              <a:t> and works </a:t>
            </a:r>
            <a:r>
              <a:rPr lang="it-IT" b="1" dirty="0" err="1"/>
              <a:t>at</a:t>
            </a:r>
            <a:r>
              <a:rPr lang="it-IT" b="1" dirty="0"/>
              <a:t> 2.9 ns of clock </a:t>
            </a:r>
            <a:r>
              <a:rPr lang="it-IT" b="1" dirty="0" err="1"/>
              <a:t>period</a:t>
            </a:r>
            <a:r>
              <a:rPr lang="it-IT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96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F471BA-C71A-E07A-5658-E8DFB38F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00" y="271131"/>
            <a:ext cx="10890929" cy="1097280"/>
          </a:xfrm>
        </p:spPr>
        <p:txBody>
          <a:bodyPr/>
          <a:lstStyle/>
          <a:p>
            <a:r>
              <a:rPr lang="it-IT" dirty="0"/>
              <a:t>RGB2GRAY -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33B9534-BBFE-F193-E272-2CFD51233A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4" t="2556" r="14185" b="8317"/>
          <a:stretch/>
        </p:blipFill>
        <p:spPr bwMode="auto">
          <a:xfrm>
            <a:off x="4389502" y="966701"/>
            <a:ext cx="6312167" cy="48395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E0B83A4-6EBB-A8E0-60E7-5CE4A8B68587}"/>
              </a:ext>
            </a:extLst>
          </p:cNvPr>
          <p:cNvSpPr txBox="1"/>
          <p:nvPr/>
        </p:nvSpPr>
        <p:spPr>
          <a:xfrm>
            <a:off x="581600" y="1638058"/>
            <a:ext cx="3637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wrong pixels for this image are 340 but the error on each pixel remains between -1 and 1. My solution use only some pipeline register, seven 8-bit Carry-save at four operands and two 8-bit Adder.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4CAECD-B8B4-86B5-467D-C68F60069566}"/>
              </a:ext>
            </a:extLst>
          </p:cNvPr>
          <p:cNvSpPr txBox="1"/>
          <p:nvPr/>
        </p:nvSpPr>
        <p:spPr>
          <a:xfrm>
            <a:off x="9728790" y="6317142"/>
            <a:ext cx="19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Raffaele Petrolo</a:t>
            </a:r>
          </a:p>
        </p:txBody>
      </p:sp>
    </p:spTree>
    <p:extLst>
      <p:ext uri="{BB962C8B-B14F-4D97-AF65-F5344CB8AC3E}">
        <p14:creationId xmlns:p14="http://schemas.microsoft.com/office/powerpoint/2010/main" val="2804086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Palatino Linotype</vt:lpstr>
      <vt:lpstr>Symbol</vt:lpstr>
      <vt:lpstr>Tema di Office</vt:lpstr>
      <vt:lpstr>RGB2GRAY</vt:lpstr>
      <vt:lpstr>RGB2GRAY - Remainder handling</vt:lpstr>
      <vt:lpstr>RGB2GRAY - Remainder handling</vt:lpstr>
      <vt:lpstr>RGB2GRAY - Schematic</vt:lpstr>
      <vt:lpstr>RGB2GRAY -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RAFFAELE PETROLO</dc:creator>
  <cp:lastModifiedBy>RAFFAELE PETROLO</cp:lastModifiedBy>
  <cp:revision>2</cp:revision>
  <dcterms:created xsi:type="dcterms:W3CDTF">2025-03-20T11:01:54Z</dcterms:created>
  <dcterms:modified xsi:type="dcterms:W3CDTF">2025-03-20T11:03:54Z</dcterms:modified>
</cp:coreProperties>
</file>