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50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653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653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653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653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9049" y="676649"/>
            <a:ext cx="8239125" cy="619125"/>
          </a:xfrm>
          <a:custGeom>
            <a:avLst/>
            <a:gdLst/>
            <a:ahLst/>
            <a:cxnLst/>
            <a:rect l="l" t="t" r="r" b="b"/>
            <a:pathLst>
              <a:path w="8239125" h="619125">
                <a:moveTo>
                  <a:pt x="8238750" y="19812"/>
                </a:moveTo>
                <a:lnTo>
                  <a:pt x="8238750" y="0"/>
                </a:lnTo>
                <a:lnTo>
                  <a:pt x="0" y="0"/>
                </a:lnTo>
                <a:lnTo>
                  <a:pt x="0" y="618744"/>
                </a:lnTo>
                <a:lnTo>
                  <a:pt x="9144" y="618744"/>
                </a:ln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lnTo>
                  <a:pt x="8238750" y="19812"/>
                </a:lnTo>
                <a:close/>
              </a:path>
              <a:path w="8239125" h="619125">
                <a:moveTo>
                  <a:pt x="19812" y="19812"/>
                </a:move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close/>
              </a:path>
              <a:path w="8239125" h="619125">
                <a:moveTo>
                  <a:pt x="19812" y="618744"/>
                </a:moveTo>
                <a:lnTo>
                  <a:pt x="19812" y="19812"/>
                </a:lnTo>
                <a:lnTo>
                  <a:pt x="9144" y="19812"/>
                </a:lnTo>
                <a:lnTo>
                  <a:pt x="9144" y="618744"/>
                </a:lnTo>
                <a:lnTo>
                  <a:pt x="19812" y="618744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133" y="724915"/>
            <a:ext cx="8072133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653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3" y="1509684"/>
            <a:ext cx="8072133" cy="4772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94288" y="7082764"/>
            <a:ext cx="232409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4601" y="1664208"/>
            <a:ext cx="7937500" cy="927100"/>
          </a:xfrm>
          <a:custGeom>
            <a:avLst/>
            <a:gdLst/>
            <a:ahLst/>
            <a:cxnLst/>
            <a:rect l="l" t="t" r="r" b="b"/>
            <a:pathLst>
              <a:path w="7937500" h="927100">
                <a:moveTo>
                  <a:pt x="7936998" y="25908"/>
                </a:moveTo>
                <a:lnTo>
                  <a:pt x="7936998" y="0"/>
                </a:lnTo>
                <a:lnTo>
                  <a:pt x="0" y="0"/>
                </a:lnTo>
                <a:lnTo>
                  <a:pt x="0" y="926592"/>
                </a:lnTo>
                <a:lnTo>
                  <a:pt x="12192" y="926592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7936998" y="25908"/>
                </a:lnTo>
                <a:close/>
              </a:path>
              <a:path w="7937500" h="927100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7937500" h="927100">
                <a:moveTo>
                  <a:pt x="25908" y="926592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926592"/>
                </a:lnTo>
                <a:lnTo>
                  <a:pt x="25908" y="926592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3069" y="2052319"/>
            <a:ext cx="6503034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>
                <a:latin typeface="Times New Roman"/>
                <a:cs typeface="Times New Roman"/>
              </a:rPr>
              <a:t>Bancos</a:t>
            </a:r>
            <a:r>
              <a:rPr sz="5000" spc="-85" dirty="0">
                <a:latin typeface="Times New Roman"/>
                <a:cs typeface="Times New Roman"/>
              </a:rPr>
              <a:t> </a:t>
            </a:r>
            <a:r>
              <a:rPr sz="5000" dirty="0">
                <a:latin typeface="Times New Roman"/>
                <a:cs typeface="Times New Roman"/>
              </a:rPr>
              <a:t>(Bases)</a:t>
            </a:r>
            <a:r>
              <a:rPr sz="5000" spc="-50" dirty="0">
                <a:latin typeface="Times New Roman"/>
                <a:cs typeface="Times New Roman"/>
              </a:rPr>
              <a:t> </a:t>
            </a:r>
            <a:r>
              <a:rPr sz="5000" dirty="0">
                <a:latin typeface="Times New Roman"/>
                <a:cs typeface="Times New Roman"/>
              </a:rPr>
              <a:t>de</a:t>
            </a:r>
            <a:r>
              <a:rPr sz="5000" spc="-80" dirty="0">
                <a:latin typeface="Times New Roman"/>
                <a:cs typeface="Times New Roman"/>
              </a:rPr>
              <a:t> </a:t>
            </a:r>
            <a:r>
              <a:rPr sz="5000" spc="-10" dirty="0">
                <a:latin typeface="Times New Roman"/>
                <a:cs typeface="Times New Roman"/>
              </a:rPr>
              <a:t>Dados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3069" y="2823462"/>
            <a:ext cx="63861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3205" algn="l"/>
              </a:tabLst>
            </a:pPr>
            <a:r>
              <a:rPr sz="3200" dirty="0">
                <a:latin typeface="Times New Roman"/>
                <a:cs typeface="Times New Roman"/>
              </a:rPr>
              <a:t>Aula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#6</a:t>
            </a:r>
            <a:r>
              <a:rPr sz="3200" dirty="0">
                <a:latin typeface="Times New Roman"/>
                <a:cs typeface="Times New Roman"/>
              </a:rPr>
              <a:t>	–</a:t>
            </a:r>
            <a:r>
              <a:rPr sz="3200" spc="1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Dependência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Funcional</a:t>
            </a:r>
            <a:endParaRPr sz="3200">
              <a:latin typeface="Times New Roman"/>
              <a:cs typeface="Times New Roman"/>
            </a:endParaRPr>
          </a:p>
          <a:p>
            <a:pPr marL="1841500" marR="508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Dependência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Multivalorada Normalização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8400" y="4410455"/>
            <a:ext cx="6512559" cy="20320"/>
          </a:xfrm>
          <a:custGeom>
            <a:avLst/>
            <a:gdLst/>
            <a:ahLst/>
            <a:cxnLst/>
            <a:rect l="l" t="t" r="r" b="b"/>
            <a:pathLst>
              <a:path w="6512559" h="20320">
                <a:moveTo>
                  <a:pt x="6512051" y="19811"/>
                </a:moveTo>
                <a:lnTo>
                  <a:pt x="6512051" y="0"/>
                </a:lnTo>
                <a:lnTo>
                  <a:pt x="0" y="0"/>
                </a:lnTo>
                <a:lnTo>
                  <a:pt x="0" y="19811"/>
                </a:lnTo>
                <a:lnTo>
                  <a:pt x="6512051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47590" y="4728462"/>
            <a:ext cx="58298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172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Prof.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lang="pt-BR" sz="2000" b="1" dirty="0">
                <a:latin typeface="Times New Roman"/>
                <a:cs typeface="Times New Roman"/>
              </a:rPr>
              <a:t>Maurício Luiz Sobrinho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3" y="1602739"/>
            <a:ext cx="6996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relação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Alunos</a:t>
            </a:r>
            <a:r>
              <a:rPr sz="3000" b="1" spc="-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atende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às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seguintes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DFs?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7563" y="2539084"/>
            <a:ext cx="2529840" cy="14522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72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338455" algn="l"/>
              </a:tabLst>
            </a:pPr>
            <a:r>
              <a:rPr sz="2600" dirty="0">
                <a:latin typeface="Times New Roman"/>
                <a:cs typeface="Times New Roman"/>
              </a:rPr>
              <a:t>Nome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Curso;</a:t>
            </a:r>
            <a:endParaRPr sz="26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338455" algn="l"/>
              </a:tabLst>
            </a:pPr>
            <a:r>
              <a:rPr sz="2600" dirty="0">
                <a:latin typeface="Times New Roman"/>
                <a:cs typeface="Times New Roman"/>
              </a:rPr>
              <a:t>Nome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Idade;</a:t>
            </a:r>
            <a:endParaRPr sz="26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338455" algn="l"/>
              </a:tabLst>
            </a:pPr>
            <a:r>
              <a:rPr sz="2600" dirty="0">
                <a:latin typeface="Times New Roman"/>
                <a:cs typeface="Times New Roman"/>
              </a:rPr>
              <a:t>Curso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Idade;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2361" y="764539"/>
            <a:ext cx="5927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Dependência</a:t>
            </a:r>
            <a:r>
              <a:rPr sz="4000" spc="-204" dirty="0"/>
              <a:t> </a:t>
            </a:r>
            <a:r>
              <a:rPr sz="4000" dirty="0"/>
              <a:t>Funcional</a:t>
            </a:r>
            <a:r>
              <a:rPr sz="4000" spc="-200" dirty="0"/>
              <a:t> </a:t>
            </a:r>
            <a:r>
              <a:rPr sz="4000" spc="-25" dirty="0"/>
              <a:t>...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5993381" y="2768598"/>
            <a:ext cx="197103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Alunos: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&lt;Mario,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Comp.,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21&gt;,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492250" algn="l"/>
              </a:tabLst>
            </a:pPr>
            <a:r>
              <a:rPr sz="1800" dirty="0">
                <a:latin typeface="Times New Roman"/>
                <a:cs typeface="Times New Roman"/>
              </a:rPr>
              <a:t>&lt;Paulo,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Eletr.,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Times New Roman"/>
                <a:cs typeface="Times New Roman"/>
              </a:rPr>
              <a:t>22&gt;,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533525" algn="l"/>
              </a:tabLst>
            </a:pPr>
            <a:r>
              <a:rPr sz="1800" spc="-10" dirty="0">
                <a:latin typeface="Times New Roman"/>
                <a:cs typeface="Times New Roman"/>
              </a:rPr>
              <a:t>&lt;Almir,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Fisio.,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Times New Roman"/>
                <a:cs typeface="Times New Roman"/>
              </a:rPr>
              <a:t>22&gt;,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7" name="object 7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7563" y="4044186"/>
            <a:ext cx="24555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10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338455" algn="l"/>
              </a:tabLst>
            </a:pPr>
            <a:r>
              <a:rPr sz="2600" dirty="0">
                <a:latin typeface="Times New Roman"/>
                <a:cs typeface="Times New Roman"/>
              </a:rPr>
              <a:t>Idade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Curso;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5993381" y="3865878"/>
            <a:ext cx="1958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&lt;Marta,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Comp.,</a:t>
            </a:r>
            <a:r>
              <a:rPr sz="1800" spc="-20" dirty="0">
                <a:latin typeface="Times New Roman"/>
                <a:cs typeface="Times New Roman"/>
              </a:rPr>
              <a:t> 21&gt;,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518285" algn="l"/>
              </a:tabLst>
            </a:pPr>
            <a:r>
              <a:rPr sz="1800" dirty="0">
                <a:latin typeface="Times New Roman"/>
                <a:cs typeface="Times New Roman"/>
              </a:rPr>
              <a:t>&lt;Vânia,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Eletr.,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22&gt;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673093"/>
            <a:ext cx="197421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70" dirty="0">
                <a:latin typeface="Times New Roman"/>
                <a:cs typeface="Times New Roman"/>
              </a:rPr>
              <a:t>Exercícios</a:t>
            </a:r>
            <a:endParaRPr sz="3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05325" y="1532635"/>
            <a:ext cx="8183245" cy="375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marR="5080" indent="-30289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84200" algn="l"/>
              </a:tabLst>
            </a:pPr>
            <a:r>
              <a:rPr sz="2400" dirty="0">
                <a:latin typeface="Times New Roman"/>
                <a:cs typeface="Times New Roman"/>
              </a:rPr>
              <a:t>Dada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relação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Cliente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n_cliente</a:t>
            </a:r>
            <a:r>
              <a:rPr sz="2400" u="none" dirty="0">
                <a:latin typeface="Times New Roman"/>
                <a:cs typeface="Times New Roman"/>
              </a:rPr>
              <a:t>,</a:t>
            </a:r>
            <a:r>
              <a:rPr sz="2400" u="none" spc="-60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nome,</a:t>
            </a:r>
            <a:r>
              <a:rPr sz="2400" u="none" spc="-5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endereço),</a:t>
            </a:r>
            <a:r>
              <a:rPr sz="2400" u="none" spc="-40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as</a:t>
            </a:r>
            <a:r>
              <a:rPr sz="2400" u="none" spc="-25" dirty="0">
                <a:latin typeface="Times New Roman"/>
                <a:cs typeface="Times New Roman"/>
              </a:rPr>
              <a:t> </a:t>
            </a:r>
            <a:r>
              <a:rPr sz="2400" u="none" spc="-10" dirty="0">
                <a:latin typeface="Times New Roman"/>
                <a:cs typeface="Times New Roman"/>
              </a:rPr>
              <a:t>seguintes 	</a:t>
            </a:r>
            <a:r>
              <a:rPr sz="2400" u="none" dirty="0">
                <a:latin typeface="Times New Roman"/>
                <a:cs typeface="Times New Roman"/>
              </a:rPr>
              <a:t>dependências</a:t>
            </a:r>
            <a:r>
              <a:rPr sz="2400" u="none" spc="-60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são</a:t>
            </a:r>
            <a:r>
              <a:rPr sz="2400" u="none" spc="-10" dirty="0">
                <a:latin typeface="Times New Roman"/>
                <a:cs typeface="Times New Roman"/>
              </a:rPr>
              <a:t> corretas?</a:t>
            </a:r>
            <a:endParaRPr sz="2400">
              <a:latin typeface="Times New Roman"/>
              <a:cs typeface="Times New Roman"/>
            </a:endParaRPr>
          </a:p>
          <a:p>
            <a:pPr marL="964565" lvl="1" indent="-494665">
              <a:lnSpc>
                <a:spcPct val="100000"/>
              </a:lnSpc>
              <a:spcBef>
                <a:spcPts val="575"/>
              </a:spcBef>
              <a:buClr>
                <a:srgbClr val="3A812E"/>
              </a:buClr>
              <a:buSzPct val="58333"/>
              <a:buAutoNum type="alphaLcParenR"/>
              <a:tabLst>
                <a:tab pos="964565" algn="l"/>
              </a:tabLst>
            </a:pPr>
            <a:r>
              <a:rPr sz="2400" dirty="0">
                <a:latin typeface="Times New Roman"/>
                <a:cs typeface="Times New Roman"/>
              </a:rPr>
              <a:t>n_cliente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 </a:t>
            </a:r>
            <a:r>
              <a:rPr sz="2400" spc="-20" dirty="0">
                <a:latin typeface="Times New Roman"/>
                <a:cs typeface="Times New Roman"/>
              </a:rPr>
              <a:t>nome;</a:t>
            </a:r>
            <a:endParaRPr sz="2400">
              <a:latin typeface="Times New Roman"/>
              <a:cs typeface="Times New Roman"/>
            </a:endParaRPr>
          </a:p>
          <a:p>
            <a:pPr marL="964565" lvl="1" indent="-494665">
              <a:lnSpc>
                <a:spcPct val="100000"/>
              </a:lnSpc>
              <a:spcBef>
                <a:spcPts val="575"/>
              </a:spcBef>
              <a:buClr>
                <a:srgbClr val="3A812E"/>
              </a:buClr>
              <a:buSzPct val="58333"/>
              <a:buAutoNum type="alphaLcParenR"/>
              <a:tabLst>
                <a:tab pos="964565" algn="l"/>
              </a:tabLst>
            </a:pPr>
            <a:r>
              <a:rPr sz="2400" dirty="0">
                <a:latin typeface="Times New Roman"/>
                <a:cs typeface="Times New Roman"/>
              </a:rPr>
              <a:t>n_cliente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 </a:t>
            </a:r>
            <a:r>
              <a:rPr sz="2400" spc="-10" dirty="0">
                <a:latin typeface="Times New Roman"/>
                <a:cs typeface="Times New Roman"/>
              </a:rPr>
              <a:t>endereço;</a:t>
            </a:r>
            <a:endParaRPr sz="2400">
              <a:latin typeface="Times New Roman"/>
              <a:cs typeface="Times New Roman"/>
            </a:endParaRPr>
          </a:p>
          <a:p>
            <a:pPr marL="964565" lvl="1" indent="-494665">
              <a:lnSpc>
                <a:spcPct val="100000"/>
              </a:lnSpc>
              <a:spcBef>
                <a:spcPts val="575"/>
              </a:spcBef>
              <a:buClr>
                <a:srgbClr val="3A812E"/>
              </a:buClr>
              <a:buSzPct val="58333"/>
              <a:buAutoNum type="alphaLcParenR"/>
              <a:tabLst>
                <a:tab pos="964565" algn="l"/>
              </a:tabLst>
            </a:pPr>
            <a:r>
              <a:rPr sz="2400" dirty="0">
                <a:latin typeface="Times New Roman"/>
                <a:cs typeface="Times New Roman"/>
              </a:rPr>
              <a:t>nome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</a:t>
            </a:r>
            <a:r>
              <a:rPr sz="2400" spc="-10" dirty="0">
                <a:latin typeface="Times New Roman"/>
                <a:cs typeface="Times New Roman"/>
              </a:rPr>
              <a:t> endereço;</a:t>
            </a:r>
            <a:endParaRPr sz="2400">
              <a:latin typeface="Times New Roman"/>
              <a:cs typeface="Times New Roman"/>
            </a:endParaRPr>
          </a:p>
          <a:p>
            <a:pPr marL="964565" lvl="1" indent="-494665">
              <a:lnSpc>
                <a:spcPct val="100000"/>
              </a:lnSpc>
              <a:spcBef>
                <a:spcPts val="575"/>
              </a:spcBef>
              <a:buClr>
                <a:srgbClr val="3A812E"/>
              </a:buClr>
              <a:buSzPct val="58333"/>
              <a:buAutoNum type="alphaLcParenR"/>
              <a:tabLst>
                <a:tab pos="964565" algn="l"/>
              </a:tabLst>
            </a:pPr>
            <a:r>
              <a:rPr sz="2400" dirty="0">
                <a:latin typeface="Times New Roman"/>
                <a:cs typeface="Times New Roman"/>
              </a:rPr>
              <a:t>endereço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nome.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endParaRPr sz="2400">
              <a:latin typeface="Times New Roman"/>
              <a:cs typeface="Times New Roman"/>
            </a:endParaRPr>
          </a:p>
          <a:p>
            <a:pPr marL="583565" marR="591820" indent="-5715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2.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Dada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seguinte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relação,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deseja-</a:t>
            </a:r>
            <a:r>
              <a:rPr sz="2400" dirty="0">
                <a:latin typeface="Times New Roman"/>
                <a:cs typeface="Times New Roman"/>
              </a:rPr>
              <a:t>se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saber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 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dependências </a:t>
            </a:r>
            <a:r>
              <a:rPr sz="2400" dirty="0">
                <a:latin typeface="Times New Roman"/>
                <a:cs typeface="Times New Roman"/>
              </a:rPr>
              <a:t>listadas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são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verdadeiras: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59718" y="1011087"/>
          <a:ext cx="6041390" cy="238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5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7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5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0890">
                <a:tc>
                  <a:txBody>
                    <a:bodyPr/>
                    <a:lstStyle/>
                    <a:p>
                      <a:pPr marR="140335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nro_pedido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nro_peça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 marR="200025" indent="45720">
                        <a:lnSpc>
                          <a:spcPts val="2330"/>
                        </a:lnSpc>
                        <a:spcBef>
                          <a:spcPts val="955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qtidade_ comprada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preço_cotado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marR="19494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950" spc="-25" dirty="0">
                          <a:latin typeface="Times New Roman"/>
                          <a:cs typeface="Times New Roman"/>
                        </a:rPr>
                        <a:t>101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1181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950" spc="-25" dirty="0">
                          <a:latin typeface="Times New Roman"/>
                          <a:cs typeface="Times New Roman"/>
                        </a:rPr>
                        <a:t>P01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1181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95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1485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30,00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R="210185" algn="ctr">
                        <a:lnSpc>
                          <a:spcPts val="2280"/>
                        </a:lnSpc>
                      </a:pPr>
                      <a:r>
                        <a:rPr sz="1950" spc="-25" dirty="0">
                          <a:latin typeface="Times New Roman"/>
                          <a:cs typeface="Times New Roman"/>
                        </a:rPr>
                        <a:t>101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ts val="2280"/>
                        </a:lnSpc>
                      </a:pPr>
                      <a:r>
                        <a:rPr sz="1950" spc="-25" dirty="0">
                          <a:latin typeface="Times New Roman"/>
                          <a:cs typeface="Times New Roman"/>
                        </a:rPr>
                        <a:t>P02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112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5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70,00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1018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50" spc="-25" dirty="0">
                          <a:latin typeface="Times New Roman"/>
                          <a:cs typeface="Times New Roman"/>
                        </a:rPr>
                        <a:t>102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50" spc="-25" dirty="0">
                          <a:latin typeface="Times New Roman"/>
                          <a:cs typeface="Times New Roman"/>
                        </a:rPr>
                        <a:t>P01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112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95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80,00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R="179705" algn="ctr">
                        <a:lnSpc>
                          <a:spcPts val="2310"/>
                        </a:lnSpc>
                      </a:pPr>
                      <a:r>
                        <a:rPr sz="1950" spc="-25" dirty="0">
                          <a:latin typeface="Times New Roman"/>
                          <a:cs typeface="Times New Roman"/>
                        </a:rPr>
                        <a:t>102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-25" dirty="0">
                          <a:latin typeface="Times New Roman"/>
                          <a:cs typeface="Times New Roman"/>
                        </a:rPr>
                        <a:t>P02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5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20,00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76831" y="3760113"/>
            <a:ext cx="7496175" cy="26073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365"/>
              </a:spcBef>
              <a:buAutoNum type="alphaLcParenR"/>
              <a:tabLst>
                <a:tab pos="298450" algn="l"/>
              </a:tabLst>
            </a:pPr>
            <a:r>
              <a:rPr sz="2200" dirty="0">
                <a:latin typeface="Times New Roman"/>
                <a:cs typeface="Times New Roman"/>
              </a:rPr>
              <a:t>nro_pedido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→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qtidade_comprada;</a:t>
            </a:r>
            <a:endParaRPr sz="2200">
              <a:latin typeface="Times New Roman"/>
              <a:cs typeface="Times New Roman"/>
            </a:endParaRPr>
          </a:p>
          <a:p>
            <a:pPr marL="313690" indent="-300990">
              <a:lnSpc>
                <a:spcPct val="100000"/>
              </a:lnSpc>
              <a:spcBef>
                <a:spcPts val="260"/>
              </a:spcBef>
              <a:buAutoNum type="alphaLcParenR"/>
              <a:tabLst>
                <a:tab pos="313690" algn="l"/>
              </a:tabLst>
            </a:pPr>
            <a:r>
              <a:rPr sz="2200" dirty="0">
                <a:latin typeface="Times New Roman"/>
                <a:cs typeface="Times New Roman"/>
              </a:rPr>
              <a:t>nro_peça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→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qtidade_comprada;</a:t>
            </a:r>
            <a:endParaRPr sz="22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65"/>
              </a:spcBef>
              <a:buAutoNum type="alphaLcParenR"/>
              <a:tabLst>
                <a:tab pos="298450" algn="l"/>
              </a:tabLst>
            </a:pPr>
            <a:r>
              <a:rPr sz="2200" dirty="0">
                <a:latin typeface="Times New Roman"/>
                <a:cs typeface="Times New Roman"/>
              </a:rPr>
              <a:t>nro_pedido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→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preço_cotado;</a:t>
            </a:r>
            <a:endParaRPr sz="2200">
              <a:latin typeface="Times New Roman"/>
              <a:cs typeface="Times New Roman"/>
            </a:endParaRPr>
          </a:p>
          <a:p>
            <a:pPr marL="313690" indent="-300990">
              <a:lnSpc>
                <a:spcPct val="100000"/>
              </a:lnSpc>
              <a:spcBef>
                <a:spcPts val="265"/>
              </a:spcBef>
              <a:buAutoNum type="alphaLcParenR"/>
              <a:tabLst>
                <a:tab pos="313690" algn="l"/>
              </a:tabLst>
            </a:pPr>
            <a:r>
              <a:rPr sz="2200" dirty="0">
                <a:latin typeface="Times New Roman"/>
                <a:cs typeface="Times New Roman"/>
              </a:rPr>
              <a:t>nro_peça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→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preço_cotado;</a:t>
            </a:r>
            <a:endParaRPr sz="22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65"/>
              </a:spcBef>
              <a:buAutoNum type="alphaLcParenR"/>
              <a:tabLst>
                <a:tab pos="298450" algn="l"/>
              </a:tabLst>
            </a:pPr>
            <a:r>
              <a:rPr sz="2200" dirty="0">
                <a:latin typeface="Times New Roman"/>
                <a:cs typeface="Times New Roman"/>
              </a:rPr>
              <a:t>{nro_pedido,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nro_peça}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→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qtidade_comprada;</a:t>
            </a:r>
            <a:endParaRPr sz="2200">
              <a:latin typeface="Times New Roman"/>
              <a:cs typeface="Times New Roman"/>
            </a:endParaRPr>
          </a:p>
          <a:p>
            <a:pPr marL="267970" indent="-255270">
              <a:lnSpc>
                <a:spcPct val="100000"/>
              </a:lnSpc>
              <a:spcBef>
                <a:spcPts val="265"/>
              </a:spcBef>
              <a:buAutoNum type="alphaLcParenR"/>
              <a:tabLst>
                <a:tab pos="267970" algn="l"/>
              </a:tabLst>
            </a:pPr>
            <a:r>
              <a:rPr sz="2200" dirty="0">
                <a:latin typeface="Times New Roman"/>
                <a:cs typeface="Times New Roman"/>
              </a:rPr>
              <a:t>{nro_pedido,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nro_peça}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→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preço_cotado;</a:t>
            </a:r>
            <a:endParaRPr sz="2200">
              <a:latin typeface="Times New Roman"/>
              <a:cs typeface="Times New Roman"/>
            </a:endParaRPr>
          </a:p>
          <a:p>
            <a:pPr marL="313690" indent="-300990">
              <a:lnSpc>
                <a:spcPct val="100000"/>
              </a:lnSpc>
              <a:spcBef>
                <a:spcPts val="260"/>
              </a:spcBef>
              <a:buAutoNum type="alphaLcParenR"/>
              <a:tabLst>
                <a:tab pos="313690" algn="l"/>
              </a:tabLst>
            </a:pPr>
            <a:r>
              <a:rPr sz="2200" dirty="0">
                <a:latin typeface="Times New Roman"/>
                <a:cs typeface="Times New Roman"/>
              </a:rPr>
              <a:t>{nro_pedido,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nro_peça}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→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{qtidade_comprada,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preço_cotado}.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2361" y="764539"/>
            <a:ext cx="5927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Dependência</a:t>
            </a:r>
            <a:r>
              <a:rPr sz="4000" spc="-204" dirty="0"/>
              <a:t> </a:t>
            </a:r>
            <a:r>
              <a:rPr sz="4000" dirty="0"/>
              <a:t>Funcional</a:t>
            </a:r>
            <a:r>
              <a:rPr sz="4000" spc="-200" dirty="0"/>
              <a:t> </a:t>
            </a:r>
            <a:r>
              <a:rPr sz="4000" spc="-25" dirty="0"/>
              <a:t>...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01693" y="1191259"/>
            <a:ext cx="7926070" cy="4199255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342265" indent="-329565">
              <a:lnSpc>
                <a:spcPct val="100000"/>
              </a:lnSpc>
              <a:spcBef>
                <a:spcPts val="1825"/>
              </a:spcBef>
              <a:buClr>
                <a:srgbClr val="AFBF38"/>
              </a:buClr>
              <a:buFont typeface="DejaVu Sans"/>
              <a:buChar char="▪"/>
              <a:tabLst>
                <a:tab pos="342265" algn="l"/>
              </a:tabLst>
            </a:pPr>
            <a:r>
              <a:rPr sz="3600" dirty="0">
                <a:latin typeface="Times New Roman"/>
                <a:cs typeface="Times New Roman"/>
              </a:rPr>
              <a:t>Controle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de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consistência:</a:t>
            </a:r>
            <a:endParaRPr sz="3600">
              <a:latin typeface="Times New Roman"/>
              <a:cs typeface="Times New Roman"/>
            </a:endParaRPr>
          </a:p>
          <a:p>
            <a:pPr marL="469900" marR="67310" lvl="1" indent="323215">
              <a:lnSpc>
                <a:spcPct val="101200"/>
              </a:lnSpc>
              <a:spcBef>
                <a:spcPts val="2085"/>
              </a:spcBef>
              <a:buClr>
                <a:srgbClr val="996500"/>
              </a:buClr>
              <a:buSzPct val="112500"/>
              <a:buFont typeface="DejaVu Sans"/>
              <a:buChar char="▪"/>
              <a:tabLst>
                <a:tab pos="793115" algn="l"/>
              </a:tabLst>
            </a:pPr>
            <a:r>
              <a:rPr sz="3200" dirty="0">
                <a:latin typeface="Times New Roman"/>
                <a:cs typeface="Times New Roman"/>
              </a:rPr>
              <a:t>Necessário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conhecer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todas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dependências </a:t>
            </a:r>
            <a:r>
              <a:rPr sz="3200" dirty="0">
                <a:latin typeface="Times New Roman"/>
                <a:cs typeface="Times New Roman"/>
              </a:rPr>
              <a:t>funcionais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-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informação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semântica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fornecida </a:t>
            </a:r>
            <a:r>
              <a:rPr sz="3200" dirty="0">
                <a:latin typeface="Times New Roman"/>
                <a:cs typeface="Times New Roman"/>
              </a:rPr>
              <a:t>pelo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projetista;</a:t>
            </a:r>
            <a:endParaRPr sz="3200">
              <a:latin typeface="Times New Roman"/>
              <a:cs typeface="Times New Roman"/>
            </a:endParaRPr>
          </a:p>
          <a:p>
            <a:pPr marL="469900" marR="5080" lvl="1" indent="-26670">
              <a:lnSpc>
                <a:spcPct val="100000"/>
              </a:lnSpc>
              <a:spcBef>
                <a:spcPts val="1535"/>
              </a:spcBef>
              <a:buClr>
                <a:srgbClr val="996500"/>
              </a:buClr>
              <a:buFont typeface="DejaVu Sans"/>
              <a:buChar char="▪"/>
              <a:tabLst>
                <a:tab pos="732155" algn="l"/>
              </a:tabLst>
            </a:pPr>
            <a:r>
              <a:rPr sz="3200" dirty="0">
                <a:latin typeface="Times New Roman"/>
                <a:cs typeface="Times New Roman"/>
              </a:rPr>
              <a:t>	Algumas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dependências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funcionais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(DFs) </a:t>
            </a:r>
            <a:r>
              <a:rPr sz="3200" dirty="0">
                <a:latin typeface="Times New Roman"/>
                <a:cs typeface="Times New Roman"/>
              </a:rPr>
              <a:t>podem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ser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inferidas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partir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DFs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existentes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3200" b="0" spc="1735" dirty="0">
                <a:latin typeface="Tuffy"/>
                <a:cs typeface="Tuffy"/>
              </a:rPr>
              <a:t>⇒</a:t>
            </a:r>
            <a:r>
              <a:rPr sz="3200" b="0" spc="-195" dirty="0">
                <a:latin typeface="Tuffy"/>
                <a:cs typeface="Tuffy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regras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inferência.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3989" y="1407057"/>
            <a:ext cx="7898765" cy="504698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264795" indent="-254000">
              <a:lnSpc>
                <a:spcPct val="100000"/>
              </a:lnSpc>
              <a:spcBef>
                <a:spcPts val="1285"/>
              </a:spcBef>
              <a:buClr>
                <a:srgbClr val="AFBF38"/>
              </a:buClr>
              <a:buFont typeface="DejaVu Sans"/>
              <a:buChar char="▪"/>
              <a:tabLst>
                <a:tab pos="264795" algn="l"/>
              </a:tabLst>
            </a:pPr>
            <a:r>
              <a:rPr sz="2800" dirty="0">
                <a:latin typeface="Times New Roman"/>
                <a:cs typeface="Times New Roman"/>
              </a:rPr>
              <a:t>Regras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Inferência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DFs:</a:t>
            </a:r>
            <a:endParaRPr sz="2800">
              <a:latin typeface="Times New Roman"/>
              <a:cs typeface="Times New Roman"/>
            </a:endParaRPr>
          </a:p>
          <a:p>
            <a:pPr marL="518795" lvl="1" indent="-254000">
              <a:lnSpc>
                <a:spcPct val="100000"/>
              </a:lnSpc>
              <a:spcBef>
                <a:spcPts val="1190"/>
              </a:spcBef>
              <a:buClr>
                <a:srgbClr val="996500"/>
              </a:buClr>
              <a:buFont typeface="DejaVu Sans"/>
              <a:buChar char="▪"/>
              <a:tabLst>
                <a:tab pos="518795" algn="l"/>
              </a:tabLst>
            </a:pPr>
            <a:r>
              <a:rPr sz="2800" dirty="0">
                <a:latin typeface="Times New Roman"/>
                <a:cs typeface="Times New Roman"/>
              </a:rPr>
              <a:t>Reflexiva: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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b="0" spc="1505" dirty="0">
                <a:solidFill>
                  <a:srgbClr val="690000"/>
                </a:solidFill>
                <a:latin typeface="Tuffy"/>
                <a:cs typeface="Tuffy"/>
              </a:rPr>
              <a:t>⇒</a:t>
            </a:r>
            <a:r>
              <a:rPr sz="2800" b="0" spc="-290" dirty="0">
                <a:solidFill>
                  <a:srgbClr val="690000"/>
                </a:solidFill>
                <a:latin typeface="Tuffy"/>
                <a:cs typeface="Tuffy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b="1" dirty="0">
                <a:latin typeface="Times New Roman"/>
                <a:cs typeface="Times New Roman"/>
              </a:rPr>
              <a:t>DF</a:t>
            </a:r>
            <a:r>
              <a:rPr sz="2800" b="1" spc="-11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trivial</a:t>
            </a:r>
            <a:r>
              <a:rPr sz="2800" spc="-1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518795" lvl="1" indent="-254000">
              <a:lnSpc>
                <a:spcPct val="100000"/>
              </a:lnSpc>
              <a:spcBef>
                <a:spcPts val="1175"/>
              </a:spcBef>
              <a:buClr>
                <a:srgbClr val="996500"/>
              </a:buClr>
              <a:buFont typeface="DejaVu Sans"/>
              <a:buChar char="▪"/>
              <a:tabLst>
                <a:tab pos="518795" algn="l"/>
              </a:tabLst>
            </a:pPr>
            <a:r>
              <a:rPr sz="2800" dirty="0">
                <a:latin typeface="Times New Roman"/>
                <a:cs typeface="Times New Roman"/>
              </a:rPr>
              <a:t>Aumentativa: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b="0" spc="1505" dirty="0">
                <a:solidFill>
                  <a:srgbClr val="690000"/>
                </a:solidFill>
                <a:latin typeface="Tuffy"/>
                <a:cs typeface="Tuffy"/>
              </a:rPr>
              <a:t>⇒</a:t>
            </a:r>
            <a:r>
              <a:rPr sz="2800" b="0" spc="-305" dirty="0">
                <a:solidFill>
                  <a:srgbClr val="690000"/>
                </a:solidFill>
                <a:latin typeface="Tuffy"/>
                <a:cs typeface="Tuffy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</a:t>
            </a:r>
            <a:r>
              <a:rPr sz="2800" spc="-25" dirty="0">
                <a:latin typeface="Times New Roman"/>
                <a:cs typeface="Times New Roman"/>
              </a:rPr>
              <a:t> BC</a:t>
            </a:r>
            <a:endParaRPr sz="2800">
              <a:latin typeface="Times New Roman"/>
              <a:cs typeface="Times New Roman"/>
            </a:endParaRPr>
          </a:p>
          <a:p>
            <a:pPr marL="518795" lvl="1" indent="-254000">
              <a:lnSpc>
                <a:spcPct val="100000"/>
              </a:lnSpc>
              <a:spcBef>
                <a:spcPts val="1175"/>
              </a:spcBef>
              <a:buClr>
                <a:srgbClr val="996500"/>
              </a:buClr>
              <a:buFont typeface="DejaVu Sans"/>
              <a:buChar char="▪"/>
              <a:tabLst>
                <a:tab pos="518795" algn="l"/>
              </a:tabLst>
            </a:pPr>
            <a:r>
              <a:rPr sz="2800" dirty="0">
                <a:latin typeface="Times New Roman"/>
                <a:cs typeface="Times New Roman"/>
              </a:rPr>
              <a:t>Decomposição: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BC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b="0" spc="1505" dirty="0">
                <a:solidFill>
                  <a:srgbClr val="690000"/>
                </a:solidFill>
                <a:latin typeface="Tuffy"/>
                <a:cs typeface="Tuffy"/>
              </a:rPr>
              <a:t>⇒</a:t>
            </a:r>
            <a:r>
              <a:rPr sz="2800" b="0" spc="-290" dirty="0">
                <a:solidFill>
                  <a:srgbClr val="690000"/>
                </a:solidFill>
                <a:latin typeface="Tuffy"/>
                <a:cs typeface="Tuffy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B,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  <a:p>
            <a:pPr marL="518795" lvl="1" indent="-254000">
              <a:lnSpc>
                <a:spcPct val="100000"/>
              </a:lnSpc>
              <a:spcBef>
                <a:spcPts val="1180"/>
              </a:spcBef>
              <a:buClr>
                <a:srgbClr val="996500"/>
              </a:buClr>
              <a:buFont typeface="DejaVu Sans"/>
              <a:buChar char="▪"/>
              <a:tabLst>
                <a:tab pos="518795" algn="l"/>
              </a:tabLst>
            </a:pPr>
            <a:r>
              <a:rPr sz="2800" dirty="0">
                <a:latin typeface="Times New Roman"/>
                <a:cs typeface="Times New Roman"/>
              </a:rPr>
              <a:t>Aditiva: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B,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b="0" spc="1505" dirty="0">
                <a:solidFill>
                  <a:srgbClr val="690000"/>
                </a:solidFill>
                <a:latin typeface="Tuffy"/>
                <a:cs typeface="Tuffy"/>
              </a:rPr>
              <a:t>⇒</a:t>
            </a:r>
            <a:r>
              <a:rPr sz="2800" b="0" spc="-290" dirty="0">
                <a:solidFill>
                  <a:srgbClr val="690000"/>
                </a:solidFill>
                <a:latin typeface="Tuffy"/>
                <a:cs typeface="Tuffy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BC</a:t>
            </a:r>
            <a:endParaRPr sz="2800">
              <a:latin typeface="Times New Roman"/>
              <a:cs typeface="Times New Roman"/>
            </a:endParaRPr>
          </a:p>
          <a:p>
            <a:pPr marL="518795" lvl="1" indent="-254000">
              <a:lnSpc>
                <a:spcPct val="100000"/>
              </a:lnSpc>
              <a:spcBef>
                <a:spcPts val="1175"/>
              </a:spcBef>
              <a:buClr>
                <a:srgbClr val="996500"/>
              </a:buClr>
              <a:buFont typeface="DejaVu Sans"/>
              <a:buChar char="▪"/>
              <a:tabLst>
                <a:tab pos="518795" algn="l"/>
              </a:tabLst>
            </a:pPr>
            <a:r>
              <a:rPr sz="2800" spc="-10" dirty="0">
                <a:latin typeface="Times New Roman"/>
                <a:cs typeface="Times New Roman"/>
              </a:rPr>
              <a:t>Transitiva: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b="0" spc="1505" dirty="0">
                <a:solidFill>
                  <a:srgbClr val="690000"/>
                </a:solidFill>
                <a:latin typeface="Tuffy"/>
                <a:cs typeface="Tuffy"/>
              </a:rPr>
              <a:t>⇒</a:t>
            </a:r>
            <a:r>
              <a:rPr sz="2800" b="0" spc="-290" dirty="0">
                <a:solidFill>
                  <a:srgbClr val="690000"/>
                </a:solidFill>
                <a:latin typeface="Tuffy"/>
                <a:cs typeface="Tuffy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  <a:p>
            <a:pPr marL="518795" lvl="1" indent="-254000">
              <a:lnSpc>
                <a:spcPct val="100000"/>
              </a:lnSpc>
              <a:spcBef>
                <a:spcPts val="1175"/>
              </a:spcBef>
              <a:buClr>
                <a:srgbClr val="996500"/>
              </a:buClr>
              <a:buFont typeface="DejaVu Sans"/>
              <a:buChar char="▪"/>
              <a:tabLst>
                <a:tab pos="518795" algn="l"/>
              </a:tabLst>
            </a:pPr>
            <a:r>
              <a:rPr sz="2800" spc="-10" dirty="0">
                <a:latin typeface="Times New Roman"/>
                <a:cs typeface="Times New Roman"/>
              </a:rPr>
              <a:t>Pseudo-Transitiva: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BC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b="0" spc="1505" dirty="0">
                <a:solidFill>
                  <a:srgbClr val="690000"/>
                </a:solidFill>
                <a:latin typeface="Tuffy"/>
                <a:cs typeface="Tuffy"/>
              </a:rPr>
              <a:t>⇒</a:t>
            </a:r>
            <a:r>
              <a:rPr sz="2800" b="0" spc="-290" dirty="0">
                <a:solidFill>
                  <a:srgbClr val="690000"/>
                </a:solidFill>
                <a:latin typeface="Tuffy"/>
                <a:cs typeface="Tuffy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28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</a:pPr>
            <a:r>
              <a:rPr sz="2800" spc="-10" dirty="0">
                <a:latin typeface="Times New Roman"/>
                <a:cs typeface="Times New Roman"/>
              </a:rPr>
              <a:t>Observação: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AB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representa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{</a:t>
            </a:r>
            <a:r>
              <a:rPr sz="2800" b="1" spc="-1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,</a:t>
            </a:r>
            <a:r>
              <a:rPr sz="2800" b="1" spc="-10" dirty="0">
                <a:latin typeface="Times New Roman"/>
                <a:cs typeface="Times New Roman"/>
              </a:rPr>
              <a:t>B</a:t>
            </a:r>
            <a:r>
              <a:rPr sz="2800" spc="-10" dirty="0">
                <a:latin typeface="Times New Roman"/>
                <a:cs typeface="Times New Roman"/>
              </a:rPr>
              <a:t>}.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2361" y="764539"/>
            <a:ext cx="5927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Dependência</a:t>
            </a:r>
            <a:r>
              <a:rPr sz="4000" spc="-204" dirty="0"/>
              <a:t> </a:t>
            </a:r>
            <a:r>
              <a:rPr sz="4000" dirty="0"/>
              <a:t>Funcional</a:t>
            </a:r>
            <a:r>
              <a:rPr sz="4000" spc="-200" dirty="0"/>
              <a:t> </a:t>
            </a:r>
            <a:r>
              <a:rPr sz="4000" spc="-25" dirty="0"/>
              <a:t>...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361" y="1435792"/>
            <a:ext cx="8376920" cy="288226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327025" indent="-314325">
              <a:lnSpc>
                <a:spcPct val="100000"/>
              </a:lnSpc>
              <a:spcBef>
                <a:spcPts val="1075"/>
              </a:spcBef>
              <a:buClr>
                <a:srgbClr val="AFBF38"/>
              </a:buClr>
              <a:buSzPct val="125000"/>
              <a:buFont typeface="DejaVu Sans"/>
              <a:buChar char="▪"/>
              <a:tabLst>
                <a:tab pos="327025" algn="l"/>
              </a:tabLst>
            </a:pPr>
            <a:r>
              <a:rPr sz="2400" dirty="0">
                <a:latin typeface="Times New Roman"/>
                <a:cs typeface="Times New Roman"/>
              </a:rPr>
              <a:t>Na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construção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SGBD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baseado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relacional:</a:t>
            </a:r>
            <a:endParaRPr sz="2400">
              <a:latin typeface="Times New Roman"/>
              <a:cs typeface="Times New Roman"/>
            </a:endParaRPr>
          </a:p>
          <a:p>
            <a:pPr marL="717550" lvl="1" indent="-254000">
              <a:lnSpc>
                <a:spcPct val="100000"/>
              </a:lnSpc>
              <a:spcBef>
                <a:spcPts val="1540"/>
              </a:spcBef>
              <a:buClr>
                <a:srgbClr val="AFBF38"/>
              </a:buClr>
              <a:buSzPct val="116666"/>
              <a:buFont typeface="DejaVu Sans"/>
              <a:buChar char="▪"/>
              <a:tabLst>
                <a:tab pos="717550" algn="l"/>
              </a:tabLst>
            </a:pPr>
            <a:r>
              <a:rPr sz="2400" dirty="0">
                <a:latin typeface="Times New Roman"/>
                <a:cs typeface="Times New Roman"/>
              </a:rPr>
              <a:t>Definição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relações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baseada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análise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DFs;</a:t>
            </a:r>
            <a:endParaRPr sz="2400">
              <a:latin typeface="Times New Roman"/>
              <a:cs typeface="Times New Roman"/>
            </a:endParaRPr>
          </a:p>
          <a:p>
            <a:pPr marL="684530" lvl="1" indent="-219075">
              <a:lnSpc>
                <a:spcPct val="100000"/>
              </a:lnSpc>
              <a:spcBef>
                <a:spcPts val="960"/>
              </a:spcBef>
              <a:buClr>
                <a:srgbClr val="AFBF38"/>
              </a:buClr>
              <a:buFont typeface="DejaVu Sans"/>
              <a:buChar char="▪"/>
              <a:tabLst>
                <a:tab pos="684530" algn="l"/>
              </a:tabLst>
            </a:pPr>
            <a:r>
              <a:rPr sz="2400" dirty="0">
                <a:latin typeface="Times New Roman"/>
                <a:cs typeface="Times New Roman"/>
              </a:rPr>
              <a:t>Formas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normais;</a:t>
            </a:r>
            <a:endParaRPr sz="2400">
              <a:latin typeface="Times New Roman"/>
              <a:cs typeface="Times New Roman"/>
            </a:endParaRPr>
          </a:p>
          <a:p>
            <a:pPr marL="469900" marR="5080" lvl="1" indent="-3175">
              <a:lnSpc>
                <a:spcPct val="100000"/>
              </a:lnSpc>
              <a:spcBef>
                <a:spcPts val="860"/>
              </a:spcBef>
              <a:buClr>
                <a:srgbClr val="AFBF38"/>
              </a:buClr>
              <a:buFont typeface="DejaVu Sans"/>
              <a:buChar char="▪"/>
              <a:tabLst>
                <a:tab pos="685800" algn="l"/>
              </a:tabLst>
            </a:pPr>
            <a:r>
              <a:rPr sz="2400" dirty="0">
                <a:latin typeface="Times New Roman"/>
                <a:cs typeface="Times New Roman"/>
              </a:rPr>
              <a:t>	Uma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relação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está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uma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determinada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forma</a:t>
            </a:r>
            <a:r>
              <a:rPr sz="2400" i="1" spc="18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normal</a:t>
            </a:r>
            <a:r>
              <a:rPr sz="2400" i="1" spc="1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quando </a:t>
            </a:r>
            <a:r>
              <a:rPr sz="2400" dirty="0">
                <a:latin typeface="Times New Roman"/>
                <a:cs typeface="Times New Roman"/>
              </a:rPr>
              <a:t>satisfaz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certas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propriedades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baseadas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DFs;</a:t>
            </a:r>
            <a:endParaRPr sz="2400">
              <a:latin typeface="Times New Roman"/>
              <a:cs typeface="Times New Roman"/>
            </a:endParaRPr>
          </a:p>
          <a:p>
            <a:pPr marL="684530" lvl="1" indent="-219075">
              <a:lnSpc>
                <a:spcPct val="100000"/>
              </a:lnSpc>
              <a:spcBef>
                <a:spcPts val="880"/>
              </a:spcBef>
              <a:buClr>
                <a:srgbClr val="AFBF38"/>
              </a:buClr>
              <a:buFont typeface="DejaVu Sans"/>
              <a:buChar char="▪"/>
              <a:tabLst>
                <a:tab pos="684530" algn="l"/>
              </a:tabLst>
            </a:pPr>
            <a:r>
              <a:rPr sz="2400" dirty="0">
                <a:latin typeface="Times New Roman"/>
                <a:cs typeface="Times New Roman"/>
              </a:rPr>
              <a:t>Colocar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uma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relação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uma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normal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b="0" spc="1295" dirty="0">
                <a:latin typeface="Tuffy"/>
                <a:cs typeface="Tuffy"/>
              </a:rPr>
              <a:t>⇒</a:t>
            </a:r>
            <a:r>
              <a:rPr sz="2400" b="0" spc="-150" dirty="0">
                <a:latin typeface="Tuffy"/>
                <a:cs typeface="Tuffy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Normalização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2361" y="775201"/>
            <a:ext cx="4432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Controlando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consistência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433" y="1436461"/>
            <a:ext cx="7578725" cy="487870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47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67665" algn="l"/>
              </a:tabLst>
            </a:pPr>
            <a:r>
              <a:rPr sz="3000" dirty="0">
                <a:latin typeface="Times New Roman"/>
                <a:cs typeface="Times New Roman"/>
              </a:rPr>
              <a:t>Normalização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</a:t>
            </a:r>
            <a:r>
              <a:rPr sz="3000" spc="-10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Relações:</a:t>
            </a:r>
            <a:endParaRPr sz="3000">
              <a:latin typeface="Times New Roman"/>
              <a:cs typeface="Times New Roman"/>
            </a:endParaRPr>
          </a:p>
          <a:p>
            <a:pPr marL="776605" lvl="1" indent="-407034">
              <a:lnSpc>
                <a:spcPct val="100000"/>
              </a:lnSpc>
              <a:spcBef>
                <a:spcPts val="33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76605" algn="l"/>
              </a:tabLst>
            </a:pPr>
            <a:r>
              <a:rPr sz="2600" dirty="0">
                <a:latin typeface="Times New Roman"/>
                <a:cs typeface="Times New Roman"/>
              </a:rPr>
              <a:t>Baseada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nas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DFs;</a:t>
            </a:r>
            <a:endParaRPr sz="2600">
              <a:latin typeface="Times New Roman"/>
              <a:cs typeface="Times New Roman"/>
            </a:endParaRPr>
          </a:p>
          <a:p>
            <a:pPr marL="776605" lvl="1" indent="-407034">
              <a:lnSpc>
                <a:spcPct val="100000"/>
              </a:lnSpc>
              <a:spcBef>
                <a:spcPts val="31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76605" algn="l"/>
              </a:tabLst>
            </a:pPr>
            <a:r>
              <a:rPr sz="2600" dirty="0">
                <a:latin typeface="Times New Roman"/>
                <a:cs typeface="Times New Roman"/>
              </a:rPr>
              <a:t>Garante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consistência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na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construção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do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sistema:</a:t>
            </a:r>
            <a:endParaRPr sz="2600">
              <a:latin typeface="Times New Roman"/>
              <a:cs typeface="Times New Roman"/>
            </a:endParaRPr>
          </a:p>
          <a:p>
            <a:pPr marL="1122045" lvl="2" indent="-426084">
              <a:lnSpc>
                <a:spcPct val="100000"/>
              </a:lnSpc>
              <a:spcBef>
                <a:spcPts val="300"/>
              </a:spcBef>
              <a:buClr>
                <a:srgbClr val="CC9900"/>
              </a:buClr>
              <a:buSzPct val="64583"/>
              <a:buFont typeface="DejaVu Sans"/>
              <a:buChar char="■"/>
              <a:tabLst>
                <a:tab pos="1122045" algn="l"/>
              </a:tabLst>
            </a:pPr>
            <a:r>
              <a:rPr sz="2400" dirty="0">
                <a:latin typeface="Times New Roman"/>
                <a:cs typeface="Times New Roman"/>
              </a:rPr>
              <a:t>redução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anomalias.</a:t>
            </a:r>
            <a:endParaRPr sz="2400">
              <a:latin typeface="Times New Roman"/>
              <a:cs typeface="Times New Roman"/>
            </a:endParaRPr>
          </a:p>
          <a:p>
            <a:pPr marL="1122045" lvl="2" indent="-426084">
              <a:lnSpc>
                <a:spcPct val="100000"/>
              </a:lnSpc>
              <a:spcBef>
                <a:spcPts val="285"/>
              </a:spcBef>
              <a:buClr>
                <a:srgbClr val="CC9900"/>
              </a:buClr>
              <a:buSzPct val="64583"/>
              <a:buFont typeface="DejaVu Sans"/>
              <a:buChar char="■"/>
              <a:tabLst>
                <a:tab pos="1122045" algn="l"/>
              </a:tabLst>
            </a:pPr>
            <a:r>
              <a:rPr sz="2400" dirty="0">
                <a:latin typeface="Times New Roman"/>
                <a:cs typeface="Times New Roman"/>
              </a:rPr>
              <a:t>redução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redundância;</a:t>
            </a:r>
            <a:endParaRPr sz="2400">
              <a:latin typeface="Times New Roman"/>
              <a:cs typeface="Times New Roman"/>
            </a:endParaRPr>
          </a:p>
          <a:p>
            <a:pPr marL="367665" indent="-342265">
              <a:lnSpc>
                <a:spcPct val="100000"/>
              </a:lnSpc>
              <a:spcBef>
                <a:spcPts val="335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67665" algn="l"/>
              </a:tabLst>
            </a:pPr>
            <a:r>
              <a:rPr sz="3000" dirty="0">
                <a:latin typeface="Times New Roman"/>
                <a:cs typeface="Times New Roman"/>
              </a:rPr>
              <a:t>Formas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Normais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(FNs)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baseadas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em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DFs:</a:t>
            </a:r>
            <a:endParaRPr sz="3000">
              <a:latin typeface="Times New Roman"/>
              <a:cs typeface="Times New Roman"/>
            </a:endParaRPr>
          </a:p>
          <a:p>
            <a:pPr marL="695325" lvl="1" indent="-325755">
              <a:lnSpc>
                <a:spcPct val="100000"/>
              </a:lnSpc>
              <a:spcBef>
                <a:spcPts val="33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695325" algn="l"/>
              </a:tabLst>
            </a:pPr>
            <a:r>
              <a:rPr sz="2600" dirty="0">
                <a:latin typeface="Times New Roman"/>
                <a:cs typeface="Times New Roman"/>
              </a:rPr>
              <a:t>baseadas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em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chave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primária: 2</a:t>
            </a:r>
            <a:r>
              <a:rPr sz="2550" baseline="26143" dirty="0">
                <a:latin typeface="Times New Roman"/>
                <a:cs typeface="Times New Roman"/>
              </a:rPr>
              <a:t>a</a:t>
            </a:r>
            <a:r>
              <a:rPr sz="2550" spc="315" baseline="26143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FN,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3</a:t>
            </a:r>
            <a:r>
              <a:rPr sz="2550" baseline="26143" dirty="0">
                <a:latin typeface="Times New Roman"/>
                <a:cs typeface="Times New Roman"/>
              </a:rPr>
              <a:t>a</a:t>
            </a:r>
            <a:r>
              <a:rPr sz="2550" spc="337" baseline="26143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FN;</a:t>
            </a:r>
            <a:endParaRPr sz="2600">
              <a:latin typeface="Times New Roman"/>
              <a:cs typeface="Times New Roman"/>
            </a:endParaRPr>
          </a:p>
          <a:p>
            <a:pPr marL="695960" marR="17780" lvl="1" indent="-326390">
              <a:lnSpc>
                <a:spcPts val="2810"/>
              </a:lnSpc>
              <a:spcBef>
                <a:spcPts val="66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695960" algn="l"/>
              </a:tabLst>
            </a:pPr>
            <a:r>
              <a:rPr sz="2600" dirty="0">
                <a:latin typeface="Times New Roman"/>
                <a:cs typeface="Times New Roman"/>
              </a:rPr>
              <a:t>baseadas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em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chaves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candidatas: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FN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Boyce-</a:t>
            </a:r>
            <a:r>
              <a:rPr sz="2600" spc="-20" dirty="0">
                <a:latin typeface="Times New Roman"/>
                <a:cs typeface="Times New Roman"/>
              </a:rPr>
              <a:t>Codd </a:t>
            </a:r>
            <a:r>
              <a:rPr sz="2600" dirty="0">
                <a:latin typeface="Times New Roman"/>
                <a:cs typeface="Times New Roman"/>
              </a:rPr>
              <a:t>(FNBC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ou,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em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Inglês,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BCNF).</a:t>
            </a:r>
            <a:endParaRPr sz="2600">
              <a:latin typeface="Times New Roman"/>
              <a:cs typeface="Times New Roman"/>
            </a:endParaRPr>
          </a:p>
          <a:p>
            <a:pPr marL="367665" indent="-342265">
              <a:lnSpc>
                <a:spcPct val="100000"/>
              </a:lnSpc>
              <a:spcBef>
                <a:spcPts val="30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67665" algn="l"/>
                <a:tab pos="5059045" algn="l"/>
              </a:tabLst>
            </a:pPr>
            <a:r>
              <a:rPr sz="3000" dirty="0">
                <a:latin typeface="Times New Roman"/>
                <a:cs typeface="Times New Roman"/>
              </a:rPr>
              <a:t>FN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baseada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em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dependências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10" dirty="0">
                <a:latin typeface="Times New Roman"/>
                <a:cs typeface="Times New Roman"/>
              </a:rPr>
              <a:t>multivaloradas:</a:t>
            </a:r>
            <a:endParaRPr sz="3000">
              <a:latin typeface="Times New Roman"/>
              <a:cs typeface="Times New Roman"/>
            </a:endParaRPr>
          </a:p>
          <a:p>
            <a:pPr marL="695325" lvl="1" indent="-325755">
              <a:lnSpc>
                <a:spcPct val="100000"/>
              </a:lnSpc>
              <a:spcBef>
                <a:spcPts val="3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695325" algn="l"/>
              </a:tabLst>
            </a:pPr>
            <a:r>
              <a:rPr sz="2600" dirty="0">
                <a:latin typeface="Times New Roman"/>
                <a:cs typeface="Times New Roman"/>
              </a:rPr>
              <a:t>4</a:t>
            </a:r>
            <a:r>
              <a:rPr sz="2550" baseline="26143" dirty="0">
                <a:latin typeface="Times New Roman"/>
                <a:cs typeface="Times New Roman"/>
              </a:rPr>
              <a:t>a</a:t>
            </a:r>
            <a:r>
              <a:rPr sz="2550" spc="345" baseline="26143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FN.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841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Normalização</a:t>
            </a:r>
          </a:p>
        </p:txBody>
      </p:sp>
      <p:sp>
        <p:nvSpPr>
          <p:cNvPr id="4" name="object 4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Times New Roman"/>
                <a:cs typeface="Times New Roman"/>
              </a:rPr>
              <a:t>Definições</a:t>
            </a:r>
            <a:r>
              <a:rPr sz="4200" spc="-165" dirty="0">
                <a:latin typeface="Times New Roman"/>
                <a:cs typeface="Times New Roman"/>
              </a:rPr>
              <a:t> </a:t>
            </a:r>
            <a:r>
              <a:rPr sz="4200" spc="-125" dirty="0">
                <a:latin typeface="Times New Roman"/>
                <a:cs typeface="Times New Roman"/>
              </a:rPr>
              <a:t>iniciais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91500" y="3310127"/>
            <a:ext cx="13970" cy="216535"/>
          </a:xfrm>
          <a:custGeom>
            <a:avLst/>
            <a:gdLst/>
            <a:ahLst/>
            <a:cxnLst/>
            <a:rect l="l" t="t" r="r" b="b"/>
            <a:pathLst>
              <a:path w="13970" h="216535">
                <a:moveTo>
                  <a:pt x="13715" y="216407"/>
                </a:moveTo>
                <a:lnTo>
                  <a:pt x="13715" y="0"/>
                </a:lnTo>
                <a:lnTo>
                  <a:pt x="0" y="0"/>
                </a:lnTo>
                <a:lnTo>
                  <a:pt x="0" y="216407"/>
                </a:lnTo>
                <a:lnTo>
                  <a:pt x="13715" y="216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3801" y="1602739"/>
            <a:ext cx="7999095" cy="4478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819150" indent="-342900">
              <a:lnSpc>
                <a:spcPct val="100299"/>
              </a:lnSpc>
              <a:spcBef>
                <a:spcPts val="9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Dados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os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conjuntos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atributos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X</a:t>
            </a:r>
            <a:r>
              <a:rPr sz="3000" b="1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Y</a:t>
            </a:r>
            <a:r>
              <a:rPr sz="3000" dirty="0">
                <a:latin typeface="Times New Roman"/>
                <a:cs typeface="Times New Roman"/>
              </a:rPr>
              <a:t>,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Times New Roman"/>
                <a:cs typeface="Times New Roman"/>
              </a:rPr>
              <a:t>um </a:t>
            </a:r>
            <a:r>
              <a:rPr sz="3000" dirty="0">
                <a:latin typeface="Times New Roman"/>
                <a:cs typeface="Times New Roman"/>
              </a:rPr>
              <a:t>atributo A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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X</a:t>
            </a:r>
            <a:r>
              <a:rPr sz="3000" b="1" spc="-25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  <a:p>
            <a:pPr marL="756920" lvl="1" indent="-287020">
              <a:lnSpc>
                <a:spcPct val="100000"/>
              </a:lnSpc>
              <a:spcBef>
                <a:spcPts val="1175"/>
              </a:spcBef>
              <a:buClr>
                <a:srgbClr val="3A812E"/>
              </a:buClr>
              <a:buSzPct val="58333"/>
              <a:buFont typeface="DejaVu Sans"/>
              <a:buChar char="❑"/>
              <a:tabLst>
                <a:tab pos="756920" algn="l"/>
              </a:tabLst>
            </a:pPr>
            <a:r>
              <a:rPr sz="2400" b="1" dirty="0">
                <a:latin typeface="Times New Roman"/>
                <a:cs typeface="Times New Roman"/>
              </a:rPr>
              <a:t>X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é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dependência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funcional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parcial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b="1" dirty="0">
                <a:latin typeface="Times New Roman"/>
                <a:cs typeface="Times New Roman"/>
              </a:rPr>
              <a:t>X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{A})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Y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920" lvl="1" indent="-287020">
              <a:lnSpc>
                <a:spcPct val="100000"/>
              </a:lnSpc>
              <a:spcBef>
                <a:spcPts val="1150"/>
              </a:spcBef>
              <a:buClr>
                <a:srgbClr val="3A812E"/>
              </a:buClr>
              <a:buSzPct val="58333"/>
              <a:buFont typeface="DejaVu Sans"/>
              <a:buChar char="❑"/>
              <a:tabLst>
                <a:tab pos="756920" algn="l"/>
                <a:tab pos="7047230" algn="l"/>
              </a:tabLst>
            </a:pPr>
            <a:r>
              <a:rPr sz="2400" b="1" dirty="0">
                <a:latin typeface="Times New Roman"/>
                <a:cs typeface="Times New Roman"/>
              </a:rPr>
              <a:t>X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é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dependência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funcional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total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b="1" dirty="0">
                <a:latin typeface="Times New Roman"/>
                <a:cs typeface="Times New Roman"/>
              </a:rPr>
              <a:t>X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{A})</a:t>
            </a:r>
            <a:r>
              <a:rPr sz="2400" dirty="0">
                <a:latin typeface="Times New Roman"/>
                <a:cs typeface="Times New Roman"/>
              </a:rPr>
              <a:t>	→ </a:t>
            </a:r>
            <a:r>
              <a:rPr sz="2400" b="1" spc="-25" dirty="0">
                <a:latin typeface="Times New Roman"/>
                <a:cs typeface="Times New Roman"/>
              </a:rPr>
              <a:t>Y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920" lvl="1" indent="-287020">
              <a:lnSpc>
                <a:spcPct val="100000"/>
              </a:lnSpc>
              <a:spcBef>
                <a:spcPts val="1730"/>
              </a:spcBef>
              <a:buClr>
                <a:srgbClr val="3A812E"/>
              </a:buClr>
              <a:buSzPct val="58333"/>
              <a:buFont typeface="DejaVu Sans"/>
              <a:buChar char="❑"/>
              <a:tabLst>
                <a:tab pos="756920" algn="l"/>
              </a:tabLst>
            </a:pPr>
            <a:r>
              <a:rPr sz="2400" b="1" dirty="0">
                <a:latin typeface="Times New Roman"/>
                <a:cs typeface="Times New Roman"/>
              </a:rPr>
              <a:t>X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é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uma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dependência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funcional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trivial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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X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920" lvl="1" indent="-287020">
              <a:lnSpc>
                <a:spcPct val="100000"/>
              </a:lnSpc>
              <a:spcBef>
                <a:spcPts val="1714"/>
              </a:spcBef>
              <a:buClr>
                <a:srgbClr val="3A812E"/>
              </a:buClr>
              <a:buSzPct val="58333"/>
              <a:buFont typeface="DejaVu Sans"/>
              <a:buChar char="❑"/>
              <a:tabLst>
                <a:tab pos="756920" algn="l"/>
                <a:tab pos="1805939" algn="l"/>
              </a:tabLst>
            </a:pPr>
            <a:r>
              <a:rPr sz="2400" b="1" dirty="0">
                <a:latin typeface="Times New Roman"/>
                <a:cs typeface="Times New Roman"/>
              </a:rPr>
              <a:t>X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Y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é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uma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dependência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funcional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transitiva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existe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X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Z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b="1" dirty="0">
                <a:latin typeface="Times New Roman"/>
                <a:cs typeface="Times New Roman"/>
              </a:rPr>
              <a:t>Z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Z </a:t>
            </a:r>
            <a:r>
              <a:rPr sz="2400" dirty="0">
                <a:latin typeface="Times New Roman"/>
                <a:cs typeface="Times New Roman"/>
              </a:rPr>
              <a:t>não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é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primária.</a:t>
            </a:r>
            <a:endParaRPr sz="2400">
              <a:latin typeface="Times New Roman"/>
              <a:cs typeface="Times New Roman"/>
            </a:endParaRPr>
          </a:p>
          <a:p>
            <a:pPr marL="756285" marR="203200" lvl="1" indent="-287020">
              <a:lnSpc>
                <a:spcPts val="2990"/>
              </a:lnSpc>
              <a:spcBef>
                <a:spcPts val="1735"/>
              </a:spcBef>
              <a:buClr>
                <a:srgbClr val="3A812E"/>
              </a:buClr>
              <a:buSzPct val="58333"/>
              <a:buFont typeface="DejaVu Sans"/>
              <a:buChar char="❑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Atributo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primário: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atributo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faz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alguma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chave </a:t>
            </a:r>
            <a:r>
              <a:rPr sz="2400" dirty="0">
                <a:latin typeface="Times New Roman"/>
                <a:cs typeface="Times New Roman"/>
              </a:rPr>
              <a:t>candidata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Liberation Sans Narrow"/>
                <a:cs typeface="Liberation Sans Narrow"/>
              </a:rPr>
              <a:t>R</a:t>
            </a:r>
            <a:r>
              <a:rPr sz="2800" i="1" spc="-40" dirty="0">
                <a:latin typeface="Liberation Sans Narrow"/>
                <a:cs typeface="Liberation Sans Narrow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latin typeface="Times New Roman"/>
                <a:cs typeface="Times New Roman"/>
              </a:rPr>
              <a:t>1</a:t>
            </a:r>
            <a:r>
              <a:rPr sz="3750" baseline="25555" dirty="0">
                <a:latin typeface="Times New Roman"/>
                <a:cs typeface="Times New Roman"/>
              </a:rPr>
              <a:t>a</a:t>
            </a:r>
            <a:r>
              <a:rPr sz="3750" spc="195" baseline="2555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Forma</a:t>
            </a:r>
            <a:r>
              <a:rPr sz="3800" spc="-200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Normal</a:t>
            </a:r>
            <a:r>
              <a:rPr sz="3800" spc="-190" dirty="0">
                <a:latin typeface="Times New Roman"/>
                <a:cs typeface="Times New Roman"/>
              </a:rPr>
              <a:t> </a:t>
            </a:r>
            <a:r>
              <a:rPr sz="3800" spc="-10" dirty="0">
                <a:latin typeface="Times New Roman"/>
                <a:cs typeface="Times New Roman"/>
              </a:rPr>
              <a:t>(1FN)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3" y="1532182"/>
            <a:ext cx="7555230" cy="4088129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19"/>
              </a:spcBef>
              <a:buClr>
                <a:srgbClr val="CC9900"/>
              </a:buClr>
              <a:buSzPct val="64062"/>
              <a:buFont typeface="DejaVu Sans"/>
              <a:buChar char="■"/>
              <a:tabLst>
                <a:tab pos="354965" algn="l"/>
                <a:tab pos="789305" algn="l"/>
              </a:tabLst>
            </a:pPr>
            <a:r>
              <a:rPr sz="3200" i="1" spc="-50" dirty="0">
                <a:latin typeface="Liberation Sans Narrow"/>
                <a:cs typeface="Liberation Sans Narrow"/>
              </a:rPr>
              <a:t>R</a:t>
            </a:r>
            <a:r>
              <a:rPr sz="3200" i="1" dirty="0">
                <a:latin typeface="Liberation Sans Narrow"/>
                <a:cs typeface="Liberation Sans Narrow"/>
              </a:rPr>
              <a:t>	</a:t>
            </a:r>
            <a:r>
              <a:rPr sz="3000" dirty="0">
                <a:latin typeface="Times New Roman"/>
                <a:cs typeface="Times New Roman"/>
              </a:rPr>
              <a:t>está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na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1FN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se:</a:t>
            </a:r>
            <a:endParaRPr sz="3000">
              <a:latin typeface="Times New Roman"/>
              <a:cs typeface="Times New Roman"/>
            </a:endParaRPr>
          </a:p>
          <a:p>
            <a:pPr marL="682625" lvl="1" indent="-325755">
              <a:lnSpc>
                <a:spcPct val="100000"/>
              </a:lnSpc>
              <a:spcBef>
                <a:spcPts val="71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682625" algn="l"/>
                <a:tab pos="2974975" algn="l"/>
              </a:tabLst>
            </a:pPr>
            <a:r>
              <a:rPr sz="2600" dirty="0">
                <a:latin typeface="Times New Roman"/>
                <a:cs typeface="Times New Roman"/>
              </a:rPr>
              <a:t>todo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valor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em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800" i="1" spc="-50" dirty="0">
                <a:latin typeface="Liberation Sans Narrow"/>
                <a:cs typeface="Liberation Sans Narrow"/>
              </a:rPr>
              <a:t>R</a:t>
            </a:r>
            <a:r>
              <a:rPr sz="2800" i="1" dirty="0">
                <a:latin typeface="Liberation Sans Narrow"/>
                <a:cs typeface="Liberation Sans Narrow"/>
              </a:rPr>
              <a:t>	</a:t>
            </a: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atômico;</a:t>
            </a:r>
            <a:endParaRPr sz="2600">
              <a:latin typeface="Times New Roman"/>
              <a:cs typeface="Times New Roman"/>
            </a:endParaRPr>
          </a:p>
          <a:p>
            <a:pPr marL="1035050" lvl="2" indent="-351790">
              <a:lnSpc>
                <a:spcPct val="100000"/>
              </a:lnSpc>
              <a:spcBef>
                <a:spcPts val="645"/>
              </a:spcBef>
              <a:buClr>
                <a:srgbClr val="CC9900"/>
              </a:buClr>
              <a:buSzPct val="64285"/>
              <a:buFont typeface="DejaVu Sans"/>
              <a:buChar char="■"/>
              <a:tabLst>
                <a:tab pos="1035050" algn="l"/>
                <a:tab pos="1385570" algn="l"/>
              </a:tabLst>
            </a:pPr>
            <a:r>
              <a:rPr sz="2800" i="1" spc="-50" dirty="0">
                <a:latin typeface="Liberation Sans Narrow"/>
                <a:cs typeface="Liberation Sans Narrow"/>
              </a:rPr>
              <a:t>R</a:t>
            </a:r>
            <a:r>
              <a:rPr sz="2800" i="1" dirty="0">
                <a:latin typeface="Liberation Sans Narrow"/>
                <a:cs typeface="Liberation Sans Narrow"/>
              </a:rPr>
              <a:t>	</a:t>
            </a:r>
            <a:r>
              <a:rPr sz="2200" dirty="0">
                <a:latin typeface="Times New Roman"/>
                <a:cs typeface="Times New Roman"/>
              </a:rPr>
              <a:t>não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contém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grupos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repetição.</a:t>
            </a:r>
            <a:endParaRPr sz="2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205"/>
              </a:spcBef>
              <a:buClr>
                <a:srgbClr val="CC9900"/>
              </a:buClr>
              <a:buFont typeface="DejaVu Sans"/>
              <a:buChar char="■"/>
            </a:pPr>
            <a:endParaRPr sz="2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sz="3000" spc="-10" dirty="0">
                <a:latin typeface="Times New Roman"/>
                <a:cs typeface="Times New Roman"/>
              </a:rPr>
              <a:t>Considerações:</a:t>
            </a:r>
            <a:endParaRPr sz="3000">
              <a:latin typeface="Times New Roman"/>
              <a:cs typeface="Times New Roman"/>
            </a:endParaRPr>
          </a:p>
          <a:p>
            <a:pPr marL="682625" lvl="1" indent="-325755">
              <a:lnSpc>
                <a:spcPct val="100000"/>
              </a:lnSpc>
              <a:spcBef>
                <a:spcPts val="4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682625" algn="l"/>
              </a:tabLst>
            </a:pPr>
            <a:r>
              <a:rPr sz="2600" dirty="0">
                <a:latin typeface="Times New Roman"/>
                <a:cs typeface="Times New Roman"/>
              </a:rPr>
              <a:t>geralmente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considerada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parte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da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definição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Liberation Sans Narrow"/>
                <a:cs typeface="Liberation Sans Narrow"/>
              </a:rPr>
              <a:t>R</a:t>
            </a:r>
            <a:r>
              <a:rPr sz="2800" i="1" spc="-20" dirty="0">
                <a:latin typeface="Liberation Sans Narrow"/>
                <a:cs typeface="Liberation Sans Narrow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;</a:t>
            </a:r>
            <a:endParaRPr sz="2600">
              <a:latin typeface="Times New Roman"/>
              <a:cs typeface="Times New Roman"/>
            </a:endParaRPr>
          </a:p>
          <a:p>
            <a:pPr marL="683260" marR="5080" lvl="1" indent="-326390">
              <a:lnSpc>
                <a:spcPct val="100000"/>
              </a:lnSpc>
              <a:spcBef>
                <a:spcPts val="88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683260" algn="l"/>
              </a:tabLst>
            </a:pPr>
            <a:r>
              <a:rPr sz="2600" dirty="0">
                <a:latin typeface="Times New Roman"/>
                <a:cs typeface="Times New Roman"/>
              </a:rPr>
              <a:t>não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permite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atributos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multivalorados,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compostos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ou </a:t>
            </a:r>
            <a:r>
              <a:rPr sz="2600" dirty="0">
                <a:latin typeface="Times New Roman"/>
                <a:cs typeface="Times New Roman"/>
              </a:rPr>
              <a:t>suas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combinações.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Times New Roman"/>
                <a:cs typeface="Times New Roman"/>
              </a:rPr>
              <a:t>Atributos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Times New Roman"/>
                <a:cs typeface="Times New Roman"/>
              </a:rPr>
              <a:t>Multivalorados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Compostos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Times New Roman"/>
                <a:cs typeface="Times New Roman"/>
              </a:rPr>
              <a:t>(lembrete)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3133" y="1450247"/>
            <a:ext cx="6608445" cy="355663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3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sz="3000" dirty="0">
                <a:latin typeface="Times New Roman"/>
                <a:cs typeface="Times New Roman"/>
              </a:rPr>
              <a:t>Atributos</a:t>
            </a:r>
            <a:r>
              <a:rPr sz="3000" spc="-10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multivalorados:</a:t>
            </a:r>
            <a:endParaRPr sz="3000">
              <a:latin typeface="Times New Roman"/>
              <a:cs typeface="Times New Roman"/>
            </a:endParaRPr>
          </a:p>
          <a:p>
            <a:pPr marL="682625" lvl="1" indent="-32575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682625" algn="l"/>
              </a:tabLst>
            </a:pPr>
            <a:r>
              <a:rPr sz="2600" dirty="0">
                <a:latin typeface="Times New Roman"/>
                <a:cs typeface="Times New Roman"/>
              </a:rPr>
              <a:t>cor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carro;</a:t>
            </a:r>
            <a:endParaRPr sz="2600">
              <a:latin typeface="Times New Roman"/>
              <a:cs typeface="Times New Roman"/>
            </a:endParaRPr>
          </a:p>
          <a:p>
            <a:pPr marL="682625" lvl="1" indent="-32575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682625" algn="l"/>
              </a:tabLst>
            </a:pPr>
            <a:r>
              <a:rPr sz="2600" dirty="0">
                <a:latin typeface="Times New Roman"/>
                <a:cs typeface="Times New Roman"/>
              </a:rPr>
              <a:t>título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acadêmico,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etc.</a:t>
            </a: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05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sz="3000" dirty="0">
                <a:latin typeface="Times New Roman"/>
                <a:cs typeface="Times New Roman"/>
              </a:rPr>
              <a:t>Atributos</a:t>
            </a:r>
            <a:r>
              <a:rPr sz="3000" spc="-10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compostos:</a:t>
            </a:r>
            <a:endParaRPr sz="3000">
              <a:latin typeface="Times New Roman"/>
              <a:cs typeface="Times New Roman"/>
            </a:endParaRPr>
          </a:p>
          <a:p>
            <a:pPr marL="682625" lvl="1" indent="-32575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682625" algn="l"/>
              </a:tabLst>
            </a:pPr>
            <a:r>
              <a:rPr sz="2600" dirty="0">
                <a:latin typeface="Times New Roman"/>
                <a:cs typeface="Times New Roman"/>
              </a:rPr>
              <a:t>endereço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{rua,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número,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ap.},</a:t>
            </a:r>
            <a:r>
              <a:rPr sz="2600" spc="-20" dirty="0">
                <a:latin typeface="Times New Roman"/>
                <a:cs typeface="Times New Roman"/>
              </a:rPr>
              <a:t> etc.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05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5600" algn="l"/>
              </a:tabLst>
            </a:pPr>
            <a:r>
              <a:rPr sz="3000" i="1" dirty="0">
                <a:latin typeface="Times New Roman"/>
                <a:cs typeface="Times New Roman"/>
              </a:rPr>
              <a:t>1FN</a:t>
            </a:r>
            <a:r>
              <a:rPr sz="3000" i="1" spc="-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não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permite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tais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atributos,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nem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suas </a:t>
            </a:r>
            <a:r>
              <a:rPr sz="3000" spc="-10" dirty="0">
                <a:latin typeface="Times New Roman"/>
                <a:cs typeface="Times New Roman"/>
              </a:rPr>
              <a:t>combinações.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70" dirty="0">
                <a:latin typeface="Times New Roman"/>
                <a:cs typeface="Times New Roman"/>
              </a:rPr>
              <a:t>Qualidade</a:t>
            </a:r>
            <a:r>
              <a:rPr sz="4200" spc="-80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do</a:t>
            </a:r>
            <a:r>
              <a:rPr sz="4200" spc="-110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Projeto</a:t>
            </a:r>
            <a:r>
              <a:rPr sz="4200" spc="-110" dirty="0">
                <a:latin typeface="Times New Roman"/>
                <a:cs typeface="Times New Roman"/>
              </a:rPr>
              <a:t> </a:t>
            </a:r>
            <a:r>
              <a:rPr sz="4200" spc="-75" dirty="0">
                <a:latin typeface="Times New Roman"/>
                <a:cs typeface="Times New Roman"/>
              </a:rPr>
              <a:t>Lógico</a:t>
            </a:r>
            <a:endParaRPr sz="4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1351" rIns="0" bIns="0" rtlCol="0">
            <a:spAutoFit/>
          </a:bodyPr>
          <a:lstStyle/>
          <a:p>
            <a:pPr marL="436880" indent="-342265">
              <a:lnSpc>
                <a:spcPct val="100000"/>
              </a:lnSpc>
              <a:spcBef>
                <a:spcPts val="47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437515" algn="l"/>
              </a:tabLst>
            </a:pPr>
            <a:r>
              <a:rPr sz="3000" dirty="0"/>
              <a:t>Como</a:t>
            </a:r>
            <a:r>
              <a:rPr sz="3000" spc="-75" dirty="0"/>
              <a:t> </a:t>
            </a:r>
            <a:r>
              <a:rPr sz="3000" dirty="0"/>
              <a:t>avaliar</a:t>
            </a:r>
            <a:r>
              <a:rPr sz="3000" spc="-30" dirty="0"/>
              <a:t> </a:t>
            </a:r>
            <a:r>
              <a:rPr sz="3000" dirty="0"/>
              <a:t>a</a:t>
            </a:r>
            <a:r>
              <a:rPr sz="3000" spc="-60" dirty="0"/>
              <a:t> </a:t>
            </a:r>
            <a:r>
              <a:rPr sz="3000" dirty="0"/>
              <a:t>qualidade</a:t>
            </a:r>
            <a:r>
              <a:rPr sz="3000" spc="-35" dirty="0"/>
              <a:t> </a:t>
            </a:r>
            <a:r>
              <a:rPr sz="3000" dirty="0"/>
              <a:t>do</a:t>
            </a:r>
            <a:r>
              <a:rPr sz="3000" spc="-60" dirty="0"/>
              <a:t> </a:t>
            </a:r>
            <a:r>
              <a:rPr sz="3000" dirty="0"/>
              <a:t>esquema</a:t>
            </a:r>
            <a:r>
              <a:rPr sz="3000" spc="-50" dirty="0"/>
              <a:t> </a:t>
            </a:r>
            <a:r>
              <a:rPr sz="3000" dirty="0"/>
              <a:t>da</a:t>
            </a:r>
            <a:r>
              <a:rPr sz="3000" spc="-55" dirty="0"/>
              <a:t> </a:t>
            </a:r>
            <a:r>
              <a:rPr sz="3000" spc="-10" dirty="0"/>
              <a:t>relação?</a:t>
            </a:r>
            <a:endParaRPr sz="3000"/>
          </a:p>
          <a:p>
            <a:pPr marL="836930" lvl="1" indent="-285115">
              <a:lnSpc>
                <a:spcPct val="100000"/>
              </a:lnSpc>
              <a:spcBef>
                <a:spcPts val="33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837565" algn="l"/>
              </a:tabLst>
            </a:pPr>
            <a:r>
              <a:rPr sz="2600" spc="-10" dirty="0">
                <a:latin typeface="Times New Roman"/>
                <a:cs typeface="Times New Roman"/>
              </a:rPr>
              <a:t>Semântica;</a:t>
            </a:r>
            <a:endParaRPr sz="2600">
              <a:latin typeface="Times New Roman"/>
              <a:cs typeface="Times New Roman"/>
            </a:endParaRPr>
          </a:p>
          <a:p>
            <a:pPr marL="836930" lvl="1" indent="-285115">
              <a:lnSpc>
                <a:spcPct val="100000"/>
              </a:lnSpc>
              <a:spcBef>
                <a:spcPts val="31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837565" algn="l"/>
              </a:tabLst>
            </a:pPr>
            <a:r>
              <a:rPr sz="2600" spc="-10" dirty="0">
                <a:latin typeface="Times New Roman"/>
                <a:cs typeface="Times New Roman"/>
              </a:rPr>
              <a:t>Implementação/desempenho.</a:t>
            </a:r>
            <a:endParaRPr sz="2600">
              <a:latin typeface="Times New Roman"/>
              <a:cs typeface="Times New Roman"/>
            </a:endParaRPr>
          </a:p>
          <a:p>
            <a:pPr marL="436880" indent="-342265">
              <a:lnSpc>
                <a:spcPct val="100000"/>
              </a:lnSpc>
              <a:spcBef>
                <a:spcPts val="345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437515" algn="l"/>
              </a:tabLst>
            </a:pPr>
            <a:r>
              <a:rPr sz="3000" dirty="0"/>
              <a:t>Análise</a:t>
            </a:r>
            <a:r>
              <a:rPr sz="3000" spc="-75" dirty="0"/>
              <a:t> </a:t>
            </a:r>
            <a:r>
              <a:rPr sz="3000" spc="-10" dirty="0"/>
              <a:t>informal:</a:t>
            </a:r>
            <a:endParaRPr sz="3000"/>
          </a:p>
          <a:p>
            <a:pPr marL="836930" lvl="1" indent="-285115">
              <a:lnSpc>
                <a:spcPct val="100000"/>
              </a:lnSpc>
              <a:spcBef>
                <a:spcPts val="33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837565" algn="l"/>
              </a:tabLst>
            </a:pPr>
            <a:r>
              <a:rPr sz="2600" i="1" dirty="0">
                <a:latin typeface="Times New Roman"/>
                <a:cs typeface="Times New Roman"/>
              </a:rPr>
              <a:t>Princípios</a:t>
            </a:r>
            <a:r>
              <a:rPr sz="2600" i="1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para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um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bom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projeto.</a:t>
            </a:r>
            <a:endParaRPr sz="2600">
              <a:latin typeface="Times New Roman"/>
              <a:cs typeface="Times New Roman"/>
            </a:endParaRPr>
          </a:p>
          <a:p>
            <a:pPr marL="436880" indent="-342265">
              <a:lnSpc>
                <a:spcPct val="100000"/>
              </a:lnSpc>
              <a:spcBef>
                <a:spcPts val="345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437515" algn="l"/>
              </a:tabLst>
            </a:pPr>
            <a:r>
              <a:rPr sz="3000" dirty="0"/>
              <a:t>Análise</a:t>
            </a:r>
            <a:r>
              <a:rPr sz="3000" spc="-75" dirty="0"/>
              <a:t> </a:t>
            </a:r>
            <a:r>
              <a:rPr sz="3000" spc="-10" dirty="0"/>
              <a:t>formal:</a:t>
            </a:r>
            <a:endParaRPr sz="3000"/>
          </a:p>
          <a:p>
            <a:pPr marL="836930" lvl="1" indent="-285115">
              <a:lnSpc>
                <a:spcPct val="100000"/>
              </a:lnSpc>
              <a:spcBef>
                <a:spcPts val="3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837565" algn="l"/>
              </a:tabLst>
            </a:pPr>
            <a:r>
              <a:rPr sz="2600" dirty="0">
                <a:latin typeface="Times New Roman"/>
                <a:cs typeface="Times New Roman"/>
              </a:rPr>
              <a:t>Dependência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funcional;</a:t>
            </a:r>
            <a:endParaRPr sz="2600">
              <a:latin typeface="Times New Roman"/>
              <a:cs typeface="Times New Roman"/>
            </a:endParaRPr>
          </a:p>
          <a:p>
            <a:pPr marL="836930" lvl="1" indent="-285115">
              <a:lnSpc>
                <a:spcPct val="100000"/>
              </a:lnSpc>
              <a:spcBef>
                <a:spcPts val="31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837565" algn="l"/>
              </a:tabLst>
            </a:pPr>
            <a:r>
              <a:rPr sz="2600" spc="-10" dirty="0">
                <a:latin typeface="Times New Roman"/>
                <a:cs typeface="Times New Roman"/>
              </a:rPr>
              <a:t>Normalização.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4745" y="2807207"/>
            <a:ext cx="7297420" cy="1079500"/>
          </a:xfrm>
          <a:custGeom>
            <a:avLst/>
            <a:gdLst/>
            <a:ahLst/>
            <a:cxnLst/>
            <a:rect l="l" t="t" r="r" b="b"/>
            <a:pathLst>
              <a:path w="7297420" h="1079500">
                <a:moveTo>
                  <a:pt x="7296917" y="1078991"/>
                </a:moveTo>
                <a:lnTo>
                  <a:pt x="7296917" y="0"/>
                </a:lnTo>
                <a:lnTo>
                  <a:pt x="0" y="0"/>
                </a:lnTo>
                <a:lnTo>
                  <a:pt x="0" y="1078991"/>
                </a:lnTo>
                <a:lnTo>
                  <a:pt x="7619" y="1078991"/>
                </a:lnTo>
                <a:lnTo>
                  <a:pt x="7619" y="12191"/>
                </a:lnTo>
                <a:lnTo>
                  <a:pt x="13715" y="6095"/>
                </a:lnTo>
                <a:lnTo>
                  <a:pt x="13715" y="12191"/>
                </a:lnTo>
                <a:lnTo>
                  <a:pt x="7284725" y="12191"/>
                </a:lnTo>
                <a:lnTo>
                  <a:pt x="7284725" y="6095"/>
                </a:lnTo>
                <a:lnTo>
                  <a:pt x="7290821" y="12191"/>
                </a:lnTo>
                <a:lnTo>
                  <a:pt x="7290821" y="1078991"/>
                </a:lnTo>
                <a:lnTo>
                  <a:pt x="7296917" y="1078991"/>
                </a:lnTo>
                <a:close/>
              </a:path>
              <a:path w="7297420" h="1079500">
                <a:moveTo>
                  <a:pt x="13715" y="12191"/>
                </a:moveTo>
                <a:lnTo>
                  <a:pt x="13715" y="6095"/>
                </a:lnTo>
                <a:lnTo>
                  <a:pt x="7619" y="12191"/>
                </a:lnTo>
                <a:lnTo>
                  <a:pt x="13715" y="12191"/>
                </a:lnTo>
                <a:close/>
              </a:path>
              <a:path w="7297420" h="1079500">
                <a:moveTo>
                  <a:pt x="13715" y="1078991"/>
                </a:moveTo>
                <a:lnTo>
                  <a:pt x="13715" y="12191"/>
                </a:lnTo>
                <a:lnTo>
                  <a:pt x="7619" y="12191"/>
                </a:lnTo>
                <a:lnTo>
                  <a:pt x="7619" y="1078991"/>
                </a:lnTo>
                <a:lnTo>
                  <a:pt x="13715" y="1078991"/>
                </a:lnTo>
                <a:close/>
              </a:path>
              <a:path w="7297420" h="1079500">
                <a:moveTo>
                  <a:pt x="7290821" y="12191"/>
                </a:moveTo>
                <a:lnTo>
                  <a:pt x="7284725" y="6095"/>
                </a:lnTo>
                <a:lnTo>
                  <a:pt x="7284725" y="12191"/>
                </a:lnTo>
                <a:lnTo>
                  <a:pt x="7290821" y="12191"/>
                </a:lnTo>
                <a:close/>
              </a:path>
              <a:path w="7297420" h="1079500">
                <a:moveTo>
                  <a:pt x="7290821" y="1078991"/>
                </a:moveTo>
                <a:lnTo>
                  <a:pt x="7290821" y="12191"/>
                </a:lnTo>
                <a:lnTo>
                  <a:pt x="7284725" y="12191"/>
                </a:lnTo>
                <a:lnTo>
                  <a:pt x="7284725" y="1078991"/>
                </a:lnTo>
                <a:lnTo>
                  <a:pt x="7290821" y="1078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3133" y="1509684"/>
            <a:ext cx="5882640" cy="182118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3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sz="3000" spc="-10" dirty="0">
                <a:latin typeface="Times New Roman"/>
                <a:cs typeface="Times New Roman"/>
              </a:rPr>
              <a:t>Exemplo</a:t>
            </a:r>
            <a:endParaRPr sz="3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sz="2600" dirty="0">
                <a:latin typeface="Times New Roman"/>
                <a:cs typeface="Times New Roman"/>
              </a:rPr>
              <a:t>cliente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nro_cli</a:t>
            </a:r>
            <a:r>
              <a:rPr sz="2600" u="none" dirty="0">
                <a:latin typeface="Times New Roman"/>
                <a:cs typeface="Times New Roman"/>
              </a:rPr>
              <a:t>,</a:t>
            </a:r>
            <a:r>
              <a:rPr sz="2600" u="none" spc="-45" dirty="0">
                <a:latin typeface="Times New Roman"/>
                <a:cs typeface="Times New Roman"/>
              </a:rPr>
              <a:t> </a:t>
            </a:r>
            <a:r>
              <a:rPr sz="2600" u="none" dirty="0">
                <a:latin typeface="Times New Roman"/>
                <a:cs typeface="Times New Roman"/>
              </a:rPr>
              <a:t>nome,</a:t>
            </a:r>
            <a:r>
              <a:rPr sz="2600" u="none" spc="-30" dirty="0">
                <a:latin typeface="Times New Roman"/>
                <a:cs typeface="Times New Roman"/>
              </a:rPr>
              <a:t> </a:t>
            </a:r>
            <a:r>
              <a:rPr sz="2600" u="none" spc="-10" dirty="0">
                <a:latin typeface="Times New Roman"/>
                <a:cs typeface="Times New Roman"/>
              </a:rPr>
              <a:t>{end_entrega})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2600">
              <a:latin typeface="Times New Roman"/>
              <a:cs typeface="Times New Roman"/>
            </a:endParaRPr>
          </a:p>
          <a:p>
            <a:pPr marL="807720">
              <a:lnSpc>
                <a:spcPct val="100000"/>
              </a:lnSpc>
              <a:tabLst>
                <a:tab pos="3423285" algn="l"/>
              </a:tabLst>
            </a:pPr>
            <a:r>
              <a:rPr sz="2400" spc="-10" dirty="0">
                <a:latin typeface="Times New Roman"/>
                <a:cs typeface="Times New Roman"/>
              </a:rPr>
              <a:t>nro_cli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nome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7780" y="2939287"/>
            <a:ext cx="151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end_entrega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4363" y="2807207"/>
            <a:ext cx="7275830" cy="1079500"/>
          </a:xfrm>
          <a:custGeom>
            <a:avLst/>
            <a:gdLst/>
            <a:ahLst/>
            <a:cxnLst/>
            <a:rect l="l" t="t" r="r" b="b"/>
            <a:pathLst>
              <a:path w="7275830" h="1079500">
                <a:moveTo>
                  <a:pt x="7275576" y="643128"/>
                </a:moveTo>
                <a:lnTo>
                  <a:pt x="4974336" y="643128"/>
                </a:lnTo>
                <a:lnTo>
                  <a:pt x="4974336" y="0"/>
                </a:lnTo>
                <a:lnTo>
                  <a:pt x="4962144" y="0"/>
                </a:lnTo>
                <a:lnTo>
                  <a:pt x="4962144" y="643128"/>
                </a:lnTo>
                <a:lnTo>
                  <a:pt x="1629156" y="643128"/>
                </a:lnTo>
                <a:lnTo>
                  <a:pt x="1629156" y="0"/>
                </a:lnTo>
                <a:lnTo>
                  <a:pt x="1616964" y="0"/>
                </a:lnTo>
                <a:lnTo>
                  <a:pt x="1616964" y="643128"/>
                </a:lnTo>
                <a:lnTo>
                  <a:pt x="0" y="643128"/>
                </a:lnTo>
                <a:lnTo>
                  <a:pt x="0" y="655320"/>
                </a:lnTo>
                <a:lnTo>
                  <a:pt x="1616964" y="655320"/>
                </a:lnTo>
                <a:lnTo>
                  <a:pt x="1616964" y="1078992"/>
                </a:lnTo>
                <a:lnTo>
                  <a:pt x="1629156" y="1078992"/>
                </a:lnTo>
                <a:lnTo>
                  <a:pt x="1629156" y="655320"/>
                </a:lnTo>
                <a:lnTo>
                  <a:pt x="4962144" y="655320"/>
                </a:lnTo>
                <a:lnTo>
                  <a:pt x="4962144" y="1078992"/>
                </a:lnTo>
                <a:lnTo>
                  <a:pt x="4974336" y="1078992"/>
                </a:lnTo>
                <a:lnTo>
                  <a:pt x="4974336" y="655320"/>
                </a:lnTo>
                <a:lnTo>
                  <a:pt x="7275576" y="655320"/>
                </a:lnTo>
                <a:lnTo>
                  <a:pt x="7275576" y="643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02967" y="3574794"/>
            <a:ext cx="3579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8615" algn="l"/>
              </a:tabLst>
            </a:pPr>
            <a:r>
              <a:rPr sz="2400" spc="-25" dirty="0">
                <a:latin typeface="Times New Roman"/>
                <a:cs typeface="Times New Roman"/>
              </a:rPr>
              <a:t>124</a:t>
            </a:r>
            <a:r>
              <a:rPr sz="2400" dirty="0">
                <a:latin typeface="Times New Roman"/>
                <a:cs typeface="Times New Roman"/>
              </a:rPr>
              <a:t>	João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Santos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8721" y="3593082"/>
            <a:ext cx="1657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Rua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10, </a:t>
            </a:r>
            <a:r>
              <a:rPr sz="2400" spc="-20" dirty="0">
                <a:latin typeface="Times New Roman"/>
                <a:cs typeface="Times New Roman"/>
              </a:rPr>
              <a:t>1024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45" dirty="0">
                <a:latin typeface="Times New Roman"/>
                <a:cs typeface="Times New Roman"/>
              </a:rPr>
              <a:t>1FN...</a:t>
            </a:r>
            <a:endParaRPr sz="3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10" name="object 10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4739" y="3886199"/>
              <a:ext cx="7297420" cy="1940560"/>
            </a:xfrm>
            <a:custGeom>
              <a:avLst/>
              <a:gdLst/>
              <a:ahLst/>
              <a:cxnLst/>
              <a:rect l="l" t="t" r="r" b="b"/>
              <a:pathLst>
                <a:path w="7297420" h="1940560">
                  <a:moveTo>
                    <a:pt x="5013960" y="0"/>
                  </a:moveTo>
                  <a:lnTo>
                    <a:pt x="5001768" y="0"/>
                  </a:lnTo>
                  <a:lnTo>
                    <a:pt x="5001768" y="1921764"/>
                  </a:lnTo>
                  <a:lnTo>
                    <a:pt x="5013960" y="1921764"/>
                  </a:lnTo>
                  <a:lnTo>
                    <a:pt x="5013960" y="0"/>
                  </a:lnTo>
                  <a:close/>
                </a:path>
                <a:path w="7297420" h="1940560">
                  <a:moveTo>
                    <a:pt x="7296912" y="0"/>
                  </a:moveTo>
                  <a:lnTo>
                    <a:pt x="7284720" y="0"/>
                  </a:lnTo>
                  <a:lnTo>
                    <a:pt x="7284720" y="1927860"/>
                  </a:lnTo>
                  <a:lnTo>
                    <a:pt x="1668780" y="1927860"/>
                  </a:lnTo>
                  <a:lnTo>
                    <a:pt x="1668780" y="0"/>
                  </a:lnTo>
                  <a:lnTo>
                    <a:pt x="1656588" y="0"/>
                  </a:lnTo>
                  <a:lnTo>
                    <a:pt x="1656588" y="1927860"/>
                  </a:lnTo>
                  <a:lnTo>
                    <a:pt x="13716" y="1927860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1940052"/>
                  </a:lnTo>
                  <a:lnTo>
                    <a:pt x="7620" y="1940052"/>
                  </a:lnTo>
                  <a:lnTo>
                    <a:pt x="13716" y="1940052"/>
                  </a:lnTo>
                  <a:lnTo>
                    <a:pt x="7296912" y="1940052"/>
                  </a:lnTo>
                  <a:lnTo>
                    <a:pt x="72969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798053" y="4068570"/>
            <a:ext cx="1657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Rua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24, </a:t>
            </a:r>
            <a:r>
              <a:rPr sz="2400" spc="-20" dirty="0">
                <a:latin typeface="Times New Roman"/>
                <a:cs typeface="Times New Roman"/>
              </a:rPr>
              <a:t>1356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46269" y="4585715"/>
            <a:ext cx="7295515" cy="12700"/>
          </a:xfrm>
          <a:custGeom>
            <a:avLst/>
            <a:gdLst/>
            <a:ahLst/>
            <a:cxnLst/>
            <a:rect l="l" t="t" r="r" b="b"/>
            <a:pathLst>
              <a:path w="7295515" h="12700">
                <a:moveTo>
                  <a:pt x="7295387" y="12191"/>
                </a:moveTo>
                <a:lnTo>
                  <a:pt x="7295387" y="0"/>
                </a:lnTo>
                <a:lnTo>
                  <a:pt x="0" y="0"/>
                </a:lnTo>
                <a:lnTo>
                  <a:pt x="0" y="12191"/>
                </a:lnTo>
                <a:lnTo>
                  <a:pt x="7295387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33447" y="4801613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Times New Roman"/>
                <a:cs typeface="Times New Roman"/>
              </a:rPr>
              <a:t>311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12666" y="4804662"/>
            <a:ext cx="2426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José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Ferreira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Neves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27009" y="4710173"/>
            <a:ext cx="1670050" cy="97980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975"/>
              </a:spcBef>
            </a:pPr>
            <a:r>
              <a:rPr sz="2400" dirty="0">
                <a:latin typeface="Times New Roman"/>
                <a:cs typeface="Times New Roman"/>
              </a:rPr>
              <a:t>Rua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46, </a:t>
            </a:r>
            <a:r>
              <a:rPr sz="2400" spc="-20" dirty="0">
                <a:latin typeface="Times New Roman"/>
                <a:cs typeface="Times New Roman"/>
              </a:rPr>
              <a:t>1344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dirty="0">
                <a:latin typeface="Times New Roman"/>
                <a:cs typeface="Times New Roman"/>
              </a:rPr>
              <a:t>Rua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98, </a:t>
            </a:r>
            <a:r>
              <a:rPr sz="2400" spc="-20" dirty="0">
                <a:latin typeface="Times New Roman"/>
                <a:cs typeface="Times New Roman"/>
              </a:rPr>
              <a:t>4456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3" y="682237"/>
            <a:ext cx="70180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0" dirty="0">
                <a:latin typeface="Times New Roman"/>
                <a:cs typeface="Times New Roman"/>
              </a:rPr>
              <a:t>Métodos</a:t>
            </a:r>
            <a:r>
              <a:rPr sz="4200" spc="-150" dirty="0">
                <a:latin typeface="Times New Roman"/>
                <a:cs typeface="Times New Roman"/>
              </a:rPr>
              <a:t> </a:t>
            </a:r>
            <a:r>
              <a:rPr sz="4200" spc="-20" dirty="0">
                <a:latin typeface="Times New Roman"/>
                <a:cs typeface="Times New Roman"/>
              </a:rPr>
              <a:t>para</a:t>
            </a:r>
            <a:r>
              <a:rPr sz="4200" spc="-114" dirty="0">
                <a:latin typeface="Times New Roman"/>
                <a:cs typeface="Times New Roman"/>
              </a:rPr>
              <a:t> </a:t>
            </a:r>
            <a:r>
              <a:rPr sz="4200" spc="-80" dirty="0">
                <a:latin typeface="Times New Roman"/>
                <a:cs typeface="Times New Roman"/>
              </a:rPr>
              <a:t>corrigir</a:t>
            </a:r>
            <a:r>
              <a:rPr sz="4200" spc="-140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o</a:t>
            </a:r>
            <a:r>
              <a:rPr sz="4200" spc="-114" dirty="0">
                <a:latin typeface="Times New Roman"/>
                <a:cs typeface="Times New Roman"/>
              </a:rPr>
              <a:t> </a:t>
            </a:r>
            <a:r>
              <a:rPr sz="4200" spc="-20" dirty="0">
                <a:latin typeface="Times New Roman"/>
                <a:cs typeface="Times New Roman"/>
              </a:rPr>
              <a:t>problema</a:t>
            </a:r>
            <a:endParaRPr sz="4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3133" y="1652939"/>
            <a:ext cx="7929880" cy="353441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3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sz="3000" dirty="0">
                <a:latin typeface="Times New Roman"/>
                <a:cs typeface="Times New Roman"/>
              </a:rPr>
              <a:t>Método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1:</a:t>
            </a:r>
            <a:endParaRPr sz="3000">
              <a:latin typeface="Times New Roman"/>
              <a:cs typeface="Times New Roman"/>
            </a:endParaRPr>
          </a:p>
          <a:p>
            <a:pPr marL="754380" marR="5080" lvl="1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6285" algn="l"/>
              </a:tabLst>
            </a:pPr>
            <a:r>
              <a:rPr sz="2600" dirty="0">
                <a:latin typeface="Times New Roman"/>
                <a:cs typeface="Times New Roman"/>
              </a:rPr>
              <a:t>gerar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uma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nova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relação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contendo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 grupo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repetição 	</a:t>
            </a:r>
            <a:r>
              <a:rPr sz="2600" dirty="0">
                <a:latin typeface="Times New Roman"/>
                <a:cs typeface="Times New Roman"/>
              </a:rPr>
              <a:t>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chave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primária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da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relação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original;</a:t>
            </a:r>
            <a:endParaRPr sz="26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sz="2600" dirty="0">
                <a:latin typeface="Times New Roman"/>
                <a:cs typeface="Times New Roman"/>
              </a:rPr>
              <a:t>determinar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chave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primária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da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nova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relação:</a:t>
            </a:r>
            <a:endParaRPr sz="2600">
              <a:latin typeface="Times New Roman"/>
              <a:cs typeface="Times New Roman"/>
            </a:endParaRPr>
          </a:p>
          <a:p>
            <a:pPr marL="1155700" marR="209550" lvl="2" indent="-228600">
              <a:lnSpc>
                <a:spcPct val="100000"/>
              </a:lnSpc>
              <a:spcBef>
                <a:spcPts val="545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5700" algn="l"/>
              </a:tabLst>
            </a:pPr>
            <a:r>
              <a:rPr sz="2200" dirty="0">
                <a:latin typeface="Times New Roman"/>
                <a:cs typeface="Times New Roman"/>
              </a:rPr>
              <a:t>{chave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primária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relação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original,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chave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para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grupo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de </a:t>
            </a:r>
            <a:r>
              <a:rPr sz="2200" spc="-10" dirty="0">
                <a:latin typeface="Times New Roman"/>
                <a:cs typeface="Times New Roman"/>
              </a:rPr>
              <a:t>repetição};</a:t>
            </a:r>
            <a:endParaRPr sz="2200">
              <a:latin typeface="Times New Roman"/>
              <a:cs typeface="Times New Roman"/>
            </a:endParaRPr>
          </a:p>
          <a:p>
            <a:pPr marL="756285" marR="1551940" indent="-287020">
              <a:lnSpc>
                <a:spcPct val="100000"/>
              </a:lnSpc>
              <a:spcBef>
                <a:spcPts val="605"/>
              </a:spcBef>
              <a:buChar char="➢"/>
              <a:tabLst>
                <a:tab pos="756285" algn="l"/>
                <a:tab pos="836930" algn="l"/>
              </a:tabLst>
            </a:pPr>
            <a:r>
              <a:rPr sz="1550" dirty="0">
                <a:solidFill>
                  <a:srgbClr val="3A812E"/>
                </a:solidFill>
                <a:latin typeface="DejaVu Sans"/>
                <a:cs typeface="DejaVu Sans"/>
              </a:rPr>
              <a:t>	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abordagem</a:t>
            </a:r>
            <a:r>
              <a:rPr sz="260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mais genérica</a:t>
            </a:r>
            <a:r>
              <a:rPr sz="26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6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que</a:t>
            </a:r>
            <a:r>
              <a:rPr sz="26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não</a:t>
            </a:r>
            <a:r>
              <a:rPr sz="26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Times New Roman"/>
                <a:cs typeface="Times New Roman"/>
              </a:rPr>
              <a:t>causa redundância.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3" y="1509684"/>
            <a:ext cx="7687309" cy="47720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3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sz="3000" dirty="0">
                <a:latin typeface="Times New Roman"/>
                <a:cs typeface="Times New Roman"/>
              </a:rPr>
              <a:t>Método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2:</a:t>
            </a:r>
            <a:endParaRPr sz="3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sz="2600" dirty="0">
                <a:latin typeface="Times New Roman"/>
                <a:cs typeface="Times New Roman"/>
              </a:rPr>
              <a:t>remover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grupo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repetição;</a:t>
            </a:r>
            <a:endParaRPr sz="26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sz="2600" dirty="0">
                <a:latin typeface="Times New Roman"/>
                <a:cs typeface="Times New Roman"/>
              </a:rPr>
              <a:t>expandir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chave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primária.</a:t>
            </a:r>
            <a:endParaRPr sz="2600">
              <a:latin typeface="Times New Roman"/>
              <a:cs typeface="Times New Roman"/>
            </a:endParaRPr>
          </a:p>
          <a:p>
            <a:pPr marL="836930" indent="-367030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➢"/>
              <a:tabLst>
                <a:tab pos="836930" algn="l"/>
              </a:tabLst>
            </a:pP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abordagem</a:t>
            </a:r>
            <a:r>
              <a:rPr sz="260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que</a:t>
            </a:r>
            <a:r>
              <a:rPr sz="26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causa</a:t>
            </a:r>
            <a:r>
              <a:rPr sz="2600" spc="-10" dirty="0">
                <a:solidFill>
                  <a:srgbClr val="0000FF"/>
                </a:solidFill>
                <a:latin typeface="Times New Roman"/>
                <a:cs typeface="Times New Roman"/>
              </a:rPr>
              <a:t> redundância.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5"/>
              </a:spcBef>
            </a:pP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sz="3000" dirty="0">
                <a:latin typeface="Times New Roman"/>
                <a:cs typeface="Times New Roman"/>
              </a:rPr>
              <a:t>Método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3:</a:t>
            </a:r>
            <a:endParaRPr sz="3000">
              <a:latin typeface="Times New Roman"/>
              <a:cs typeface="Times New Roman"/>
            </a:endParaRPr>
          </a:p>
          <a:p>
            <a:pPr marL="754380" marR="5080" lvl="1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6285" algn="l"/>
              </a:tabLst>
            </a:pPr>
            <a:r>
              <a:rPr sz="2600" dirty="0">
                <a:latin typeface="Times New Roman"/>
                <a:cs typeface="Times New Roman"/>
              </a:rPr>
              <a:t>substituir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grupo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repetição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pelo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número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máximo 	</a:t>
            </a:r>
            <a:r>
              <a:rPr sz="2600" dirty="0">
                <a:latin typeface="Times New Roman"/>
                <a:cs typeface="Times New Roman"/>
              </a:rPr>
              <a:t>de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valores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estabelecido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para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grupo.</a:t>
            </a:r>
            <a:endParaRPr sz="2600">
              <a:latin typeface="Times New Roman"/>
              <a:cs typeface="Times New Roman"/>
            </a:endParaRPr>
          </a:p>
          <a:p>
            <a:pPr marL="756285" marR="334010" indent="-287020">
              <a:lnSpc>
                <a:spcPct val="100000"/>
              </a:lnSpc>
              <a:spcBef>
                <a:spcPts val="625"/>
              </a:spcBef>
              <a:buChar char="➢"/>
              <a:tabLst>
                <a:tab pos="756285" algn="l"/>
                <a:tab pos="836930" algn="l"/>
              </a:tabLst>
            </a:pPr>
            <a:r>
              <a:rPr sz="1550" dirty="0">
                <a:solidFill>
                  <a:srgbClr val="3A812E"/>
                </a:solidFill>
                <a:latin typeface="DejaVu Sans"/>
                <a:cs typeface="DejaVu Sans"/>
              </a:rPr>
              <a:t>	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abordagem</a:t>
            </a:r>
            <a:r>
              <a:rPr sz="260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menos</a:t>
            </a:r>
            <a:r>
              <a:rPr sz="26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genérica</a:t>
            </a:r>
            <a:r>
              <a:rPr sz="26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6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que</a:t>
            </a:r>
            <a:r>
              <a:rPr sz="26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pode</a:t>
            </a:r>
            <a:r>
              <a:rPr sz="26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Times New Roman"/>
                <a:cs typeface="Times New Roman"/>
              </a:rPr>
              <a:t>introduzir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muitos</a:t>
            </a:r>
            <a:r>
              <a:rPr sz="26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valores</a:t>
            </a:r>
            <a:r>
              <a:rPr sz="26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null.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1733" y="682237"/>
            <a:ext cx="74987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0" dirty="0">
                <a:latin typeface="Times New Roman"/>
                <a:cs typeface="Times New Roman"/>
              </a:rPr>
              <a:t>Métodos</a:t>
            </a:r>
            <a:r>
              <a:rPr sz="4200" spc="-165" dirty="0">
                <a:latin typeface="Times New Roman"/>
                <a:cs typeface="Times New Roman"/>
              </a:rPr>
              <a:t> </a:t>
            </a:r>
            <a:r>
              <a:rPr sz="4200" spc="-20" dirty="0">
                <a:latin typeface="Times New Roman"/>
                <a:cs typeface="Times New Roman"/>
              </a:rPr>
              <a:t>para</a:t>
            </a:r>
            <a:r>
              <a:rPr sz="4200" spc="-125" dirty="0">
                <a:latin typeface="Times New Roman"/>
                <a:cs typeface="Times New Roman"/>
              </a:rPr>
              <a:t> </a:t>
            </a:r>
            <a:r>
              <a:rPr sz="4200" spc="-80" dirty="0">
                <a:latin typeface="Times New Roman"/>
                <a:cs typeface="Times New Roman"/>
              </a:rPr>
              <a:t>corrigir</a:t>
            </a:r>
            <a:r>
              <a:rPr sz="4200" spc="-155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o</a:t>
            </a:r>
            <a:r>
              <a:rPr sz="4200" spc="-130" dirty="0">
                <a:latin typeface="Times New Roman"/>
                <a:cs typeface="Times New Roman"/>
              </a:rPr>
              <a:t> </a:t>
            </a:r>
            <a:r>
              <a:rPr sz="4200" spc="-30" dirty="0">
                <a:latin typeface="Times New Roman"/>
                <a:cs typeface="Times New Roman"/>
              </a:rPr>
              <a:t>problema</a:t>
            </a:r>
            <a:r>
              <a:rPr sz="4200" spc="-160" dirty="0">
                <a:latin typeface="Times New Roman"/>
                <a:cs typeface="Times New Roman"/>
              </a:rPr>
              <a:t> </a:t>
            </a:r>
            <a:r>
              <a:rPr sz="4200" spc="-30" dirty="0">
                <a:latin typeface="Times New Roman"/>
                <a:cs typeface="Times New Roman"/>
              </a:rPr>
              <a:t>...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3" y="1364903"/>
            <a:ext cx="7328534" cy="456692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3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sz="3000" dirty="0">
                <a:latin typeface="Times New Roman"/>
                <a:cs typeface="Times New Roman"/>
              </a:rPr>
              <a:t>Voltando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ao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caso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em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estudo:</a:t>
            </a:r>
            <a:endParaRPr sz="3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sz="2600" dirty="0">
                <a:latin typeface="Times New Roman"/>
                <a:cs typeface="Times New Roman"/>
              </a:rPr>
              <a:t>cliente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nro_cli</a:t>
            </a:r>
            <a:r>
              <a:rPr sz="2600" u="none" dirty="0">
                <a:latin typeface="Times New Roman"/>
                <a:cs typeface="Times New Roman"/>
              </a:rPr>
              <a:t>,</a:t>
            </a:r>
            <a:r>
              <a:rPr sz="2600" u="none" spc="-45" dirty="0">
                <a:latin typeface="Times New Roman"/>
                <a:cs typeface="Times New Roman"/>
              </a:rPr>
              <a:t> </a:t>
            </a:r>
            <a:r>
              <a:rPr sz="2600" u="none" dirty="0">
                <a:latin typeface="Times New Roman"/>
                <a:cs typeface="Times New Roman"/>
              </a:rPr>
              <a:t>nome,</a:t>
            </a:r>
            <a:r>
              <a:rPr sz="2600" u="none" spc="-30" dirty="0">
                <a:latin typeface="Times New Roman"/>
                <a:cs typeface="Times New Roman"/>
              </a:rPr>
              <a:t> </a:t>
            </a:r>
            <a:r>
              <a:rPr sz="2600" u="none" spc="-10" dirty="0">
                <a:latin typeface="Times New Roman"/>
                <a:cs typeface="Times New Roman"/>
              </a:rPr>
              <a:t>{end_entrega})</a:t>
            </a:r>
            <a:endParaRPr sz="2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625"/>
              </a:spcBef>
            </a:pPr>
            <a:r>
              <a:rPr sz="2600" i="1" dirty="0">
                <a:solidFill>
                  <a:srgbClr val="0000FF"/>
                </a:solidFill>
                <a:latin typeface="Times New Roman"/>
                <a:cs typeface="Times New Roman"/>
              </a:rPr>
              <a:t>Corrigindo</a:t>
            </a:r>
            <a:r>
              <a:rPr sz="2600" i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2600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00FF"/>
                </a:solidFill>
                <a:latin typeface="Times New Roman"/>
                <a:cs typeface="Times New Roman"/>
              </a:rPr>
              <a:t>problema</a:t>
            </a:r>
            <a:r>
              <a:rPr sz="2600" i="1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sz="2600" dirty="0">
                <a:latin typeface="Times New Roman"/>
                <a:cs typeface="Times New Roman"/>
              </a:rPr>
              <a:t>Solução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1:</a:t>
            </a:r>
            <a:endParaRPr sz="2600">
              <a:latin typeface="Times New Roman"/>
              <a:cs typeface="Times New Roman"/>
            </a:endParaRPr>
          </a:p>
          <a:p>
            <a:pPr marL="1156335" lvl="2" indent="-229235">
              <a:lnSpc>
                <a:spcPct val="100000"/>
              </a:lnSpc>
              <a:spcBef>
                <a:spcPts val="545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sz="2200" dirty="0">
                <a:latin typeface="Times New Roman"/>
                <a:cs typeface="Times New Roman"/>
              </a:rPr>
              <a:t>cliente_nome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nro_cli</a:t>
            </a:r>
            <a:r>
              <a:rPr sz="2200" u="none" dirty="0">
                <a:latin typeface="Times New Roman"/>
                <a:cs typeface="Times New Roman"/>
              </a:rPr>
              <a:t>,</a:t>
            </a:r>
            <a:r>
              <a:rPr sz="2200" u="none" spc="-70" dirty="0">
                <a:latin typeface="Times New Roman"/>
                <a:cs typeface="Times New Roman"/>
              </a:rPr>
              <a:t> </a:t>
            </a:r>
            <a:r>
              <a:rPr sz="2200" u="none" spc="-10" dirty="0">
                <a:latin typeface="Times New Roman"/>
                <a:cs typeface="Times New Roman"/>
              </a:rPr>
              <a:t>nome);</a:t>
            </a:r>
            <a:endParaRPr sz="2200">
              <a:latin typeface="Times New Roman"/>
              <a:cs typeface="Times New Roman"/>
            </a:endParaRPr>
          </a:p>
          <a:p>
            <a:pPr marL="1156335" lvl="2" indent="-229235">
              <a:lnSpc>
                <a:spcPct val="100000"/>
              </a:lnSpc>
              <a:spcBef>
                <a:spcPts val="525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sz="2200" dirty="0">
                <a:latin typeface="Times New Roman"/>
                <a:cs typeface="Times New Roman"/>
              </a:rPr>
              <a:t>cliente_entrega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nro_cli</a:t>
            </a:r>
            <a:r>
              <a:rPr sz="2200" u="none" dirty="0">
                <a:latin typeface="Times New Roman"/>
                <a:cs typeface="Times New Roman"/>
              </a:rPr>
              <a:t>,</a:t>
            </a:r>
            <a:r>
              <a:rPr sz="2200" u="none" spc="-50" dirty="0">
                <a:latin typeface="Times New Roman"/>
                <a:cs typeface="Times New Roman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rua,</a:t>
            </a:r>
            <a:r>
              <a:rPr sz="2200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numero</a:t>
            </a:r>
            <a:r>
              <a:rPr sz="2200" u="none" spc="-10" dirty="0">
                <a:latin typeface="Times New Roman"/>
                <a:cs typeface="Times New Roman"/>
              </a:rPr>
              <a:t>).</a:t>
            </a:r>
            <a:endParaRPr sz="22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61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sz="2600" dirty="0">
                <a:latin typeface="Times New Roman"/>
                <a:cs typeface="Times New Roman"/>
              </a:rPr>
              <a:t>Solução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2:</a:t>
            </a:r>
            <a:endParaRPr sz="2600">
              <a:latin typeface="Times New Roman"/>
              <a:cs typeface="Times New Roman"/>
            </a:endParaRPr>
          </a:p>
          <a:p>
            <a:pPr marL="1156335" lvl="2" indent="-229235">
              <a:lnSpc>
                <a:spcPct val="100000"/>
              </a:lnSpc>
              <a:spcBef>
                <a:spcPts val="545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sz="2200" dirty="0">
                <a:latin typeface="Times New Roman"/>
                <a:cs typeface="Times New Roman"/>
              </a:rPr>
              <a:t>cliente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nro_cli</a:t>
            </a:r>
            <a:r>
              <a:rPr sz="2200" u="none" dirty="0">
                <a:latin typeface="Times New Roman"/>
                <a:cs typeface="Times New Roman"/>
              </a:rPr>
              <a:t>,</a:t>
            </a:r>
            <a:r>
              <a:rPr sz="2200" u="none" spc="-40" dirty="0">
                <a:latin typeface="Times New Roman"/>
                <a:cs typeface="Times New Roman"/>
              </a:rPr>
              <a:t> </a:t>
            </a:r>
            <a:r>
              <a:rPr sz="2200" u="none" dirty="0">
                <a:latin typeface="Times New Roman"/>
                <a:cs typeface="Times New Roman"/>
              </a:rPr>
              <a:t>nome,</a:t>
            </a:r>
            <a:r>
              <a:rPr sz="2200" u="none" spc="-25" dirty="0">
                <a:latin typeface="Times New Roman"/>
                <a:cs typeface="Times New Roman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rua,</a:t>
            </a:r>
            <a:r>
              <a:rPr sz="2200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numero</a:t>
            </a:r>
            <a:r>
              <a:rPr sz="2200" u="none" spc="-10" dirty="0">
                <a:latin typeface="Times New Roman"/>
                <a:cs typeface="Times New Roman"/>
              </a:rPr>
              <a:t>).</a:t>
            </a:r>
            <a:endParaRPr sz="22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60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sz="2600" dirty="0">
                <a:latin typeface="Times New Roman"/>
                <a:cs typeface="Times New Roman"/>
              </a:rPr>
              <a:t>Solução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3:</a:t>
            </a:r>
            <a:endParaRPr sz="2600">
              <a:latin typeface="Times New Roman"/>
              <a:cs typeface="Times New Roman"/>
            </a:endParaRPr>
          </a:p>
          <a:p>
            <a:pPr marL="1156335" lvl="2" indent="-229235">
              <a:lnSpc>
                <a:spcPct val="100000"/>
              </a:lnSpc>
              <a:spcBef>
                <a:spcPts val="545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sz="2200" dirty="0">
                <a:latin typeface="Times New Roman"/>
                <a:cs typeface="Times New Roman"/>
              </a:rPr>
              <a:t>cliente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nro_cli</a:t>
            </a:r>
            <a:r>
              <a:rPr sz="2200" u="none" dirty="0">
                <a:latin typeface="Times New Roman"/>
                <a:cs typeface="Times New Roman"/>
              </a:rPr>
              <a:t>,</a:t>
            </a:r>
            <a:r>
              <a:rPr sz="2200" u="none" spc="-40" dirty="0">
                <a:latin typeface="Times New Roman"/>
                <a:cs typeface="Times New Roman"/>
              </a:rPr>
              <a:t> </a:t>
            </a:r>
            <a:r>
              <a:rPr sz="2200" u="none" dirty="0">
                <a:latin typeface="Times New Roman"/>
                <a:cs typeface="Times New Roman"/>
              </a:rPr>
              <a:t>nome,</a:t>
            </a:r>
            <a:r>
              <a:rPr sz="2200" u="none" spc="-35" dirty="0">
                <a:latin typeface="Times New Roman"/>
                <a:cs typeface="Times New Roman"/>
              </a:rPr>
              <a:t> </a:t>
            </a:r>
            <a:r>
              <a:rPr sz="2200" u="none" dirty="0">
                <a:latin typeface="Times New Roman"/>
                <a:cs typeface="Times New Roman"/>
              </a:rPr>
              <a:t>rua1,</a:t>
            </a:r>
            <a:r>
              <a:rPr sz="2200" u="none" spc="-45" dirty="0">
                <a:latin typeface="Times New Roman"/>
                <a:cs typeface="Times New Roman"/>
              </a:rPr>
              <a:t> </a:t>
            </a:r>
            <a:r>
              <a:rPr sz="2200" u="none" dirty="0">
                <a:latin typeface="Times New Roman"/>
                <a:cs typeface="Times New Roman"/>
              </a:rPr>
              <a:t>numero1,</a:t>
            </a:r>
            <a:r>
              <a:rPr sz="2200" u="none" spc="-35" dirty="0">
                <a:latin typeface="Times New Roman"/>
                <a:cs typeface="Times New Roman"/>
              </a:rPr>
              <a:t> </a:t>
            </a:r>
            <a:r>
              <a:rPr sz="2200" u="none" dirty="0">
                <a:latin typeface="Times New Roman"/>
                <a:cs typeface="Times New Roman"/>
              </a:rPr>
              <a:t>rua2,</a:t>
            </a:r>
            <a:r>
              <a:rPr sz="2200" u="none" spc="-55" dirty="0">
                <a:latin typeface="Times New Roman"/>
                <a:cs typeface="Times New Roman"/>
              </a:rPr>
              <a:t> </a:t>
            </a:r>
            <a:r>
              <a:rPr sz="2200" u="none" spc="-10" dirty="0">
                <a:latin typeface="Times New Roman"/>
                <a:cs typeface="Times New Roman"/>
              </a:rPr>
              <a:t>numero2).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1733" y="682237"/>
            <a:ext cx="74987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0" dirty="0">
                <a:latin typeface="Times New Roman"/>
                <a:cs typeface="Times New Roman"/>
              </a:rPr>
              <a:t>Métodos</a:t>
            </a:r>
            <a:r>
              <a:rPr sz="4200" spc="-165" dirty="0">
                <a:latin typeface="Times New Roman"/>
                <a:cs typeface="Times New Roman"/>
              </a:rPr>
              <a:t> </a:t>
            </a:r>
            <a:r>
              <a:rPr sz="4200" spc="-20" dirty="0">
                <a:latin typeface="Times New Roman"/>
                <a:cs typeface="Times New Roman"/>
              </a:rPr>
              <a:t>para</a:t>
            </a:r>
            <a:r>
              <a:rPr sz="4200" spc="-125" dirty="0">
                <a:latin typeface="Times New Roman"/>
                <a:cs typeface="Times New Roman"/>
              </a:rPr>
              <a:t> </a:t>
            </a:r>
            <a:r>
              <a:rPr sz="4200" spc="-80" dirty="0">
                <a:latin typeface="Times New Roman"/>
                <a:cs typeface="Times New Roman"/>
              </a:rPr>
              <a:t>corrigir</a:t>
            </a:r>
            <a:r>
              <a:rPr sz="4200" spc="-155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o</a:t>
            </a:r>
            <a:r>
              <a:rPr sz="4200" spc="-130" dirty="0">
                <a:latin typeface="Times New Roman"/>
                <a:cs typeface="Times New Roman"/>
              </a:rPr>
              <a:t> </a:t>
            </a:r>
            <a:r>
              <a:rPr sz="4200" spc="-30" dirty="0">
                <a:latin typeface="Times New Roman"/>
                <a:cs typeface="Times New Roman"/>
              </a:rPr>
              <a:t>problema</a:t>
            </a:r>
            <a:r>
              <a:rPr sz="4200" spc="-160" dirty="0">
                <a:latin typeface="Times New Roman"/>
                <a:cs typeface="Times New Roman"/>
              </a:rPr>
              <a:t> </a:t>
            </a:r>
            <a:r>
              <a:rPr sz="4200" spc="-30" dirty="0">
                <a:latin typeface="Times New Roman"/>
                <a:cs typeface="Times New Roman"/>
              </a:rPr>
              <a:t>...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24915"/>
            <a:ext cx="359917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Times New Roman"/>
                <a:cs typeface="Times New Roman"/>
              </a:rPr>
              <a:t>Outros</a:t>
            </a:r>
            <a:r>
              <a:rPr sz="4200" spc="145" dirty="0">
                <a:latin typeface="Times New Roman"/>
                <a:cs typeface="Times New Roman"/>
              </a:rPr>
              <a:t> </a:t>
            </a:r>
            <a:r>
              <a:rPr sz="4200" spc="-75" dirty="0">
                <a:latin typeface="Times New Roman"/>
                <a:cs typeface="Times New Roman"/>
              </a:rPr>
              <a:t>exemplos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53127" y="1793747"/>
            <a:ext cx="3746500" cy="12700"/>
          </a:xfrm>
          <a:custGeom>
            <a:avLst/>
            <a:gdLst/>
            <a:ahLst/>
            <a:cxnLst/>
            <a:rect l="l" t="t" r="r" b="b"/>
            <a:pathLst>
              <a:path w="3746500" h="12700">
                <a:moveTo>
                  <a:pt x="3745991" y="12191"/>
                </a:moveTo>
                <a:lnTo>
                  <a:pt x="3745991" y="0"/>
                </a:lnTo>
                <a:lnTo>
                  <a:pt x="0" y="0"/>
                </a:lnTo>
                <a:lnTo>
                  <a:pt x="0" y="12191"/>
                </a:lnTo>
                <a:lnTo>
                  <a:pt x="3745991" y="121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48100" y="4674107"/>
              <a:ext cx="993775" cy="20320"/>
            </a:xfrm>
            <a:custGeom>
              <a:avLst/>
              <a:gdLst/>
              <a:ahLst/>
              <a:cxnLst/>
              <a:rect l="l" t="t" r="r" b="b"/>
              <a:pathLst>
                <a:path w="993775" h="20320">
                  <a:moveTo>
                    <a:pt x="993647" y="19811"/>
                  </a:moveTo>
                  <a:lnTo>
                    <a:pt x="993647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993647" y="19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19047" y="1361338"/>
            <a:ext cx="7414259" cy="426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195">
              <a:lnSpc>
                <a:spcPct val="145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Aluno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{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Nome</a:t>
            </a:r>
            <a:r>
              <a:rPr sz="2800" u="none" dirty="0">
                <a:latin typeface="Times New Roman"/>
                <a:cs typeface="Times New Roman"/>
              </a:rPr>
              <a:t>,</a:t>
            </a:r>
            <a:r>
              <a:rPr sz="2800" u="none" spc="-40" dirty="0">
                <a:latin typeface="Times New Roman"/>
                <a:cs typeface="Times New Roman"/>
              </a:rPr>
              <a:t> </a:t>
            </a:r>
            <a:r>
              <a:rPr sz="2800" u="none" dirty="0">
                <a:latin typeface="Times New Roman"/>
                <a:cs typeface="Times New Roman"/>
              </a:rPr>
              <a:t>Idade,</a:t>
            </a:r>
            <a:r>
              <a:rPr sz="2800" u="none" spc="-55" dirty="0">
                <a:latin typeface="Times New Roman"/>
                <a:cs typeface="Times New Roman"/>
              </a:rPr>
              <a:t> </a:t>
            </a:r>
            <a:r>
              <a:rPr sz="2800" u="none" dirty="0">
                <a:latin typeface="Times New Roman"/>
                <a:cs typeface="Times New Roman"/>
              </a:rPr>
              <a:t>DataNasc.,</a:t>
            </a:r>
            <a:r>
              <a:rPr sz="2800" u="none" spc="-50" dirty="0">
                <a:latin typeface="Times New Roman"/>
                <a:cs typeface="Times New Roman"/>
              </a:rPr>
              <a:t> </a:t>
            </a:r>
            <a:r>
              <a:rPr sz="2800" u="none" spc="-10" dirty="0">
                <a:latin typeface="Times New Roman"/>
                <a:cs typeface="Times New Roman"/>
              </a:rPr>
              <a:t>DataMatricula} </a:t>
            </a:r>
            <a:r>
              <a:rPr sz="2800" u="none" dirty="0">
                <a:latin typeface="Times New Roman"/>
                <a:cs typeface="Times New Roman"/>
              </a:rPr>
              <a:t>Aluno</a:t>
            </a:r>
            <a:r>
              <a:rPr sz="2800" u="none" spc="-80" dirty="0">
                <a:latin typeface="Times New Roman"/>
                <a:cs typeface="Times New Roman"/>
              </a:rPr>
              <a:t> </a:t>
            </a:r>
            <a:r>
              <a:rPr sz="2800" u="none" dirty="0">
                <a:latin typeface="Times New Roman"/>
                <a:cs typeface="Times New Roman"/>
              </a:rPr>
              <a:t>=</a:t>
            </a:r>
            <a:r>
              <a:rPr sz="2800" u="none" spc="-65" dirty="0">
                <a:latin typeface="Times New Roman"/>
                <a:cs typeface="Times New Roman"/>
              </a:rPr>
              <a:t> </a:t>
            </a:r>
            <a:r>
              <a:rPr sz="2800" u="none" dirty="0">
                <a:latin typeface="Times New Roman"/>
                <a:cs typeface="Times New Roman"/>
              </a:rPr>
              <a:t>{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Nome</a:t>
            </a:r>
            <a:r>
              <a:rPr sz="2800" u="none" dirty="0">
                <a:latin typeface="Times New Roman"/>
                <a:cs typeface="Times New Roman"/>
              </a:rPr>
              <a:t>,</a:t>
            </a:r>
            <a:r>
              <a:rPr sz="2800" u="none" spc="-30" dirty="0">
                <a:latin typeface="Times New Roman"/>
                <a:cs typeface="Times New Roman"/>
              </a:rPr>
              <a:t> </a:t>
            </a:r>
            <a:r>
              <a:rPr sz="2800" u="none" dirty="0">
                <a:latin typeface="Times New Roman"/>
                <a:cs typeface="Times New Roman"/>
              </a:rPr>
              <a:t>Idade,</a:t>
            </a:r>
            <a:r>
              <a:rPr sz="2800" u="none" spc="-45" dirty="0">
                <a:latin typeface="Times New Roman"/>
                <a:cs typeface="Times New Roman"/>
              </a:rPr>
              <a:t> </a:t>
            </a:r>
            <a:r>
              <a:rPr sz="2800" u="none" dirty="0">
                <a:solidFill>
                  <a:srgbClr val="7F0000"/>
                </a:solidFill>
                <a:latin typeface="Times New Roman"/>
                <a:cs typeface="Times New Roman"/>
              </a:rPr>
              <a:t>DiaN,</a:t>
            </a:r>
            <a:r>
              <a:rPr sz="2800" u="none" spc="-5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800" u="none" spc="-10" dirty="0">
                <a:solidFill>
                  <a:srgbClr val="7F0000"/>
                </a:solidFill>
                <a:latin typeface="Times New Roman"/>
                <a:cs typeface="Times New Roman"/>
              </a:rPr>
              <a:t>MesN,</a:t>
            </a:r>
            <a:r>
              <a:rPr sz="2800" u="none" spc="-16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800" u="none" dirty="0">
                <a:solidFill>
                  <a:srgbClr val="7F0000"/>
                </a:solidFill>
                <a:latin typeface="Times New Roman"/>
                <a:cs typeface="Times New Roman"/>
              </a:rPr>
              <a:t>AnoN,</a:t>
            </a:r>
            <a:r>
              <a:rPr sz="2800" u="none" spc="-4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800" u="none" spc="-10" dirty="0">
                <a:solidFill>
                  <a:srgbClr val="7F0000"/>
                </a:solidFill>
                <a:latin typeface="Times New Roman"/>
                <a:cs typeface="Times New Roman"/>
              </a:rPr>
              <a:t>DiaM,</a:t>
            </a:r>
            <a:endParaRPr sz="2800">
              <a:latin typeface="Times New Roman"/>
              <a:cs typeface="Times New Roman"/>
            </a:endParaRPr>
          </a:p>
          <a:p>
            <a:pPr marL="1256030">
              <a:lnSpc>
                <a:spcPct val="100000"/>
              </a:lnSpc>
              <a:spcBef>
                <a:spcPts val="335"/>
              </a:spcBef>
            </a:pPr>
            <a:r>
              <a:rPr sz="2800" spc="-20" dirty="0">
                <a:solidFill>
                  <a:srgbClr val="7F0000"/>
                </a:solidFill>
                <a:latin typeface="Times New Roman"/>
                <a:cs typeface="Times New Roman"/>
              </a:rPr>
              <a:t>MesM,</a:t>
            </a:r>
            <a:r>
              <a:rPr sz="2800" spc="-13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7F0000"/>
                </a:solidFill>
                <a:latin typeface="Times New Roman"/>
                <a:cs typeface="Times New Roman"/>
              </a:rPr>
              <a:t>AnoM</a:t>
            </a:r>
            <a:r>
              <a:rPr sz="2800" spc="-10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280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Aluno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{</a:t>
            </a:r>
            <a:r>
              <a:rPr sz="2800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NUSP</a:t>
            </a:r>
            <a:r>
              <a:rPr sz="2800" u="none" spc="-50" dirty="0">
                <a:latin typeface="Times New Roman"/>
                <a:cs typeface="Times New Roman"/>
              </a:rPr>
              <a:t>,</a:t>
            </a:r>
            <a:r>
              <a:rPr sz="2800" u="none" spc="-30" dirty="0">
                <a:latin typeface="Times New Roman"/>
                <a:cs typeface="Times New Roman"/>
              </a:rPr>
              <a:t> </a:t>
            </a:r>
            <a:r>
              <a:rPr sz="2800" u="none" dirty="0">
                <a:latin typeface="Times New Roman"/>
                <a:cs typeface="Times New Roman"/>
              </a:rPr>
              <a:t>Idade,</a:t>
            </a:r>
            <a:r>
              <a:rPr sz="2800" u="none" spc="-50" dirty="0">
                <a:latin typeface="Times New Roman"/>
                <a:cs typeface="Times New Roman"/>
              </a:rPr>
              <a:t> </a:t>
            </a:r>
            <a:r>
              <a:rPr sz="2800" u="none" spc="-10" dirty="0">
                <a:latin typeface="Times New Roman"/>
                <a:cs typeface="Times New Roman"/>
              </a:rPr>
              <a:t>Disciplinas}</a:t>
            </a:r>
            <a:endParaRPr sz="2800">
              <a:latin typeface="Times New Roman"/>
              <a:cs typeface="Times New Roman"/>
            </a:endParaRPr>
          </a:p>
          <a:p>
            <a:pPr marL="1185545">
              <a:lnSpc>
                <a:spcPct val="100000"/>
              </a:lnSpc>
              <a:spcBef>
                <a:spcPts val="1605"/>
              </a:spcBef>
            </a:pPr>
            <a:r>
              <a:rPr sz="3200" dirty="0">
                <a:latin typeface="Times New Roman"/>
                <a:cs typeface="Times New Roman"/>
              </a:rPr>
              <a:t>Aluno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Times New Roman"/>
                <a:cs typeface="Times New Roman"/>
              </a:rPr>
              <a:t>{NUSP,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Idade}</a:t>
            </a:r>
            <a:endParaRPr sz="3200">
              <a:latin typeface="Times New Roman"/>
              <a:cs typeface="Times New Roman"/>
            </a:endParaRPr>
          </a:p>
          <a:p>
            <a:pPr marL="498475">
              <a:lnSpc>
                <a:spcPct val="100000"/>
              </a:lnSpc>
              <a:spcBef>
                <a:spcPts val="3265"/>
              </a:spcBef>
            </a:pPr>
            <a:r>
              <a:rPr sz="3200" dirty="0">
                <a:solidFill>
                  <a:srgbClr val="7F0000"/>
                </a:solidFill>
                <a:latin typeface="Times New Roman"/>
                <a:cs typeface="Times New Roman"/>
              </a:rPr>
              <a:t>Disciplinas</a:t>
            </a:r>
            <a:r>
              <a:rPr sz="3200" spc="-10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7F0000"/>
                </a:solidFill>
                <a:latin typeface="Times New Roman"/>
                <a:cs typeface="Times New Roman"/>
              </a:rPr>
              <a:t>=</a:t>
            </a:r>
            <a:r>
              <a:rPr sz="3200" spc="-9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3200" spc="-40" dirty="0">
                <a:solidFill>
                  <a:srgbClr val="7F0000"/>
                </a:solidFill>
                <a:latin typeface="Times New Roman"/>
                <a:cs typeface="Times New Roman"/>
              </a:rPr>
              <a:t>{</a:t>
            </a:r>
            <a:r>
              <a:rPr sz="3200" u="heavy" spc="-40" dirty="0">
                <a:solidFill>
                  <a:srgbClr val="7F0000"/>
                </a:solidFill>
                <a:uFill>
                  <a:solidFill>
                    <a:srgbClr val="7F0000"/>
                  </a:solidFill>
                </a:uFill>
                <a:latin typeface="Times New Roman"/>
                <a:cs typeface="Times New Roman"/>
              </a:rPr>
              <a:t>NUSP</a:t>
            </a:r>
            <a:r>
              <a:rPr sz="3200" u="none" spc="-40" dirty="0">
                <a:solidFill>
                  <a:srgbClr val="7F0000"/>
                </a:solidFill>
                <a:latin typeface="Times New Roman"/>
                <a:cs typeface="Times New Roman"/>
              </a:rPr>
              <a:t>,</a:t>
            </a:r>
            <a:r>
              <a:rPr sz="3200" u="none" spc="-6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3200" u="heavy" spc="-10" dirty="0">
                <a:solidFill>
                  <a:srgbClr val="7F0000"/>
                </a:solidFill>
                <a:uFill>
                  <a:solidFill>
                    <a:srgbClr val="7F0000"/>
                  </a:solidFill>
                </a:uFill>
                <a:latin typeface="Times New Roman"/>
                <a:cs typeface="Times New Roman"/>
              </a:rPr>
              <a:t>Disciplina</a:t>
            </a:r>
            <a:r>
              <a:rPr sz="3200" u="none" spc="-10" dirty="0">
                <a:solidFill>
                  <a:srgbClr val="7F0000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94809" y="4160520"/>
            <a:ext cx="6414770" cy="1580515"/>
            <a:chOff x="1194809" y="4160520"/>
            <a:chExt cx="6414770" cy="1580515"/>
          </a:xfrm>
        </p:grpSpPr>
        <p:sp>
          <p:nvSpPr>
            <p:cNvPr id="10" name="object 10"/>
            <p:cNvSpPr/>
            <p:nvPr/>
          </p:nvSpPr>
          <p:spPr>
            <a:xfrm>
              <a:off x="4479036" y="4683252"/>
              <a:ext cx="85725" cy="544195"/>
            </a:xfrm>
            <a:custGeom>
              <a:avLst/>
              <a:gdLst/>
              <a:ahLst/>
              <a:cxnLst/>
              <a:rect l="l" t="t" r="r" b="b"/>
              <a:pathLst>
                <a:path w="85725" h="544195">
                  <a:moveTo>
                    <a:pt x="85344" y="86868"/>
                  </a:moveTo>
                  <a:lnTo>
                    <a:pt x="42672" y="0"/>
                  </a:lnTo>
                  <a:lnTo>
                    <a:pt x="0" y="86868"/>
                  </a:lnTo>
                  <a:lnTo>
                    <a:pt x="28956" y="86868"/>
                  </a:lnTo>
                  <a:lnTo>
                    <a:pt x="28956" y="71628"/>
                  </a:lnTo>
                  <a:lnTo>
                    <a:pt x="57912" y="71628"/>
                  </a:lnTo>
                  <a:lnTo>
                    <a:pt x="57912" y="86868"/>
                  </a:lnTo>
                  <a:lnTo>
                    <a:pt x="85344" y="86868"/>
                  </a:lnTo>
                  <a:close/>
                </a:path>
                <a:path w="85725" h="544195">
                  <a:moveTo>
                    <a:pt x="57912" y="86868"/>
                  </a:moveTo>
                  <a:lnTo>
                    <a:pt x="57912" y="71628"/>
                  </a:lnTo>
                  <a:lnTo>
                    <a:pt x="28956" y="71628"/>
                  </a:lnTo>
                  <a:lnTo>
                    <a:pt x="28956" y="86868"/>
                  </a:lnTo>
                  <a:lnTo>
                    <a:pt x="57912" y="86868"/>
                  </a:lnTo>
                  <a:close/>
                </a:path>
                <a:path w="85725" h="544195">
                  <a:moveTo>
                    <a:pt x="57912" y="544068"/>
                  </a:moveTo>
                  <a:lnTo>
                    <a:pt x="57912" y="86868"/>
                  </a:lnTo>
                  <a:lnTo>
                    <a:pt x="28956" y="86868"/>
                  </a:lnTo>
                  <a:lnTo>
                    <a:pt x="28956" y="544068"/>
                  </a:lnTo>
                  <a:lnTo>
                    <a:pt x="57912" y="544068"/>
                  </a:lnTo>
                  <a:close/>
                </a:path>
              </a:pathLst>
            </a:custGeom>
            <a:solidFill>
              <a:srgbClr val="AEBE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94809" y="4160520"/>
              <a:ext cx="6414770" cy="1580515"/>
            </a:xfrm>
            <a:custGeom>
              <a:avLst/>
              <a:gdLst/>
              <a:ahLst/>
              <a:cxnLst/>
              <a:rect l="l" t="t" r="r" b="b"/>
              <a:pathLst>
                <a:path w="6414770" h="1580514">
                  <a:moveTo>
                    <a:pt x="6414522" y="1580388"/>
                  </a:moveTo>
                  <a:lnTo>
                    <a:pt x="6414522" y="0"/>
                  </a:lnTo>
                  <a:lnTo>
                    <a:pt x="0" y="0"/>
                  </a:lnTo>
                  <a:lnTo>
                    <a:pt x="0" y="1580388"/>
                  </a:lnTo>
                  <a:lnTo>
                    <a:pt x="18288" y="1580388"/>
                  </a:lnTo>
                  <a:lnTo>
                    <a:pt x="18288" y="38100"/>
                  </a:lnTo>
                  <a:lnTo>
                    <a:pt x="38100" y="18288"/>
                  </a:lnTo>
                  <a:lnTo>
                    <a:pt x="38100" y="38100"/>
                  </a:lnTo>
                  <a:lnTo>
                    <a:pt x="6376422" y="38100"/>
                  </a:lnTo>
                  <a:lnTo>
                    <a:pt x="6376422" y="18288"/>
                  </a:lnTo>
                  <a:lnTo>
                    <a:pt x="6396234" y="38100"/>
                  </a:lnTo>
                  <a:lnTo>
                    <a:pt x="6396234" y="1580388"/>
                  </a:lnTo>
                  <a:lnTo>
                    <a:pt x="6414522" y="1580388"/>
                  </a:lnTo>
                  <a:close/>
                </a:path>
                <a:path w="6414770" h="1580514">
                  <a:moveTo>
                    <a:pt x="38100" y="38100"/>
                  </a:moveTo>
                  <a:lnTo>
                    <a:pt x="38100" y="18288"/>
                  </a:lnTo>
                  <a:lnTo>
                    <a:pt x="18288" y="38100"/>
                  </a:lnTo>
                  <a:lnTo>
                    <a:pt x="38100" y="38100"/>
                  </a:lnTo>
                  <a:close/>
                </a:path>
                <a:path w="6414770" h="1580514">
                  <a:moveTo>
                    <a:pt x="38100" y="1542288"/>
                  </a:moveTo>
                  <a:lnTo>
                    <a:pt x="38100" y="38100"/>
                  </a:lnTo>
                  <a:lnTo>
                    <a:pt x="18288" y="38100"/>
                  </a:lnTo>
                  <a:lnTo>
                    <a:pt x="18288" y="1542288"/>
                  </a:lnTo>
                  <a:lnTo>
                    <a:pt x="38100" y="1542288"/>
                  </a:lnTo>
                  <a:close/>
                </a:path>
                <a:path w="6414770" h="1580514">
                  <a:moveTo>
                    <a:pt x="6396234" y="1542288"/>
                  </a:moveTo>
                  <a:lnTo>
                    <a:pt x="18288" y="1542288"/>
                  </a:lnTo>
                  <a:lnTo>
                    <a:pt x="38100" y="1562100"/>
                  </a:lnTo>
                  <a:lnTo>
                    <a:pt x="38100" y="1580388"/>
                  </a:lnTo>
                  <a:lnTo>
                    <a:pt x="6376422" y="1580388"/>
                  </a:lnTo>
                  <a:lnTo>
                    <a:pt x="6376422" y="1562100"/>
                  </a:lnTo>
                  <a:lnTo>
                    <a:pt x="6396234" y="1542288"/>
                  </a:lnTo>
                  <a:close/>
                </a:path>
                <a:path w="6414770" h="1580514">
                  <a:moveTo>
                    <a:pt x="38100" y="1580388"/>
                  </a:moveTo>
                  <a:lnTo>
                    <a:pt x="38100" y="1562100"/>
                  </a:lnTo>
                  <a:lnTo>
                    <a:pt x="18288" y="1542288"/>
                  </a:lnTo>
                  <a:lnTo>
                    <a:pt x="18288" y="1580388"/>
                  </a:lnTo>
                  <a:lnTo>
                    <a:pt x="38100" y="1580388"/>
                  </a:lnTo>
                  <a:close/>
                </a:path>
                <a:path w="6414770" h="1580514">
                  <a:moveTo>
                    <a:pt x="6396234" y="38100"/>
                  </a:moveTo>
                  <a:lnTo>
                    <a:pt x="6376422" y="18288"/>
                  </a:lnTo>
                  <a:lnTo>
                    <a:pt x="6376422" y="38100"/>
                  </a:lnTo>
                  <a:lnTo>
                    <a:pt x="6396234" y="38100"/>
                  </a:lnTo>
                  <a:close/>
                </a:path>
                <a:path w="6414770" h="1580514">
                  <a:moveTo>
                    <a:pt x="6396234" y="1542288"/>
                  </a:moveTo>
                  <a:lnTo>
                    <a:pt x="6396234" y="38100"/>
                  </a:lnTo>
                  <a:lnTo>
                    <a:pt x="6376422" y="38100"/>
                  </a:lnTo>
                  <a:lnTo>
                    <a:pt x="6376422" y="1542288"/>
                  </a:lnTo>
                  <a:lnTo>
                    <a:pt x="6396234" y="1542288"/>
                  </a:lnTo>
                  <a:close/>
                </a:path>
                <a:path w="6414770" h="1580514">
                  <a:moveTo>
                    <a:pt x="6396234" y="1580388"/>
                  </a:moveTo>
                  <a:lnTo>
                    <a:pt x="6396234" y="1542288"/>
                  </a:lnTo>
                  <a:lnTo>
                    <a:pt x="6376422" y="1562100"/>
                  </a:lnTo>
                  <a:lnTo>
                    <a:pt x="6376422" y="1580388"/>
                  </a:lnTo>
                  <a:lnTo>
                    <a:pt x="6396234" y="15803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219688" y="7082764"/>
            <a:ext cx="1689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5"/>
              </a:lnSpc>
            </a:pPr>
            <a:r>
              <a:rPr sz="1200" spc="-25" dirty="0">
                <a:latin typeface="Times New Roman"/>
                <a:cs typeface="Times New Roman"/>
              </a:rPr>
              <a:t>24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70" dirty="0">
                <a:latin typeface="Times New Roman"/>
                <a:cs typeface="Times New Roman"/>
              </a:rPr>
              <a:t>Exercício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3" y="1529587"/>
            <a:ext cx="7712075" cy="3016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  <a:tab pos="391795" algn="l"/>
              </a:tabLst>
            </a:pPr>
            <a:r>
              <a:rPr sz="3000" dirty="0">
                <a:latin typeface="Times New Roman"/>
                <a:cs typeface="Times New Roman"/>
              </a:rPr>
              <a:t>	Considere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relação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emp_proj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(</a:t>
            </a:r>
            <a:r>
              <a:rPr sz="30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nro_emp</a:t>
            </a:r>
            <a:r>
              <a:rPr sz="3000" u="none" spc="-10" dirty="0">
                <a:latin typeface="Times New Roman"/>
                <a:cs typeface="Times New Roman"/>
              </a:rPr>
              <a:t>, </a:t>
            </a:r>
            <a:r>
              <a:rPr sz="3000" u="none" dirty="0">
                <a:latin typeface="Times New Roman"/>
                <a:cs typeface="Times New Roman"/>
              </a:rPr>
              <a:t>nome_emp,</a:t>
            </a:r>
            <a:r>
              <a:rPr sz="3000" u="none" dirty="0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r>
              <a:rPr sz="3000" u="none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00" u="none" dirty="0">
                <a:latin typeface="Times New Roman"/>
                <a:cs typeface="Times New Roman"/>
              </a:rPr>
              <a:t>projeto</a:t>
            </a:r>
            <a:r>
              <a:rPr sz="3000" u="none" spc="-55" dirty="0">
                <a:latin typeface="Times New Roman"/>
                <a:cs typeface="Times New Roman"/>
              </a:rPr>
              <a:t> </a:t>
            </a:r>
            <a:r>
              <a:rPr sz="3000" u="none" dirty="0">
                <a:solidFill>
                  <a:srgbClr val="FF3200"/>
                </a:solidFill>
                <a:latin typeface="Times New Roman"/>
                <a:cs typeface="Times New Roman"/>
              </a:rPr>
              <a:t>(</a:t>
            </a:r>
            <a:r>
              <a:rPr sz="3000" u="none" spc="-8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000" u="none" dirty="0">
                <a:latin typeface="Times New Roman"/>
                <a:cs typeface="Times New Roman"/>
              </a:rPr>
              <a:t>nro_proj,</a:t>
            </a:r>
            <a:r>
              <a:rPr sz="3000" u="none" spc="-75" dirty="0">
                <a:latin typeface="Times New Roman"/>
                <a:cs typeface="Times New Roman"/>
              </a:rPr>
              <a:t> </a:t>
            </a:r>
            <a:r>
              <a:rPr sz="3000" u="none" dirty="0">
                <a:latin typeface="Times New Roman"/>
                <a:cs typeface="Times New Roman"/>
              </a:rPr>
              <a:t>nome_proj</a:t>
            </a:r>
            <a:r>
              <a:rPr sz="3000" u="none" spc="-70" dirty="0">
                <a:latin typeface="Times New Roman"/>
                <a:cs typeface="Times New Roman"/>
              </a:rPr>
              <a:t> </a:t>
            </a:r>
            <a:r>
              <a:rPr sz="3000" u="none" dirty="0">
                <a:solidFill>
                  <a:srgbClr val="FF3200"/>
                </a:solidFill>
                <a:latin typeface="Times New Roman"/>
                <a:cs typeface="Times New Roman"/>
              </a:rPr>
              <a:t>)</a:t>
            </a:r>
            <a:r>
              <a:rPr sz="3000" u="none" spc="-8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000" u="none" spc="-25" dirty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r>
              <a:rPr sz="3000" u="none" spc="-25" dirty="0">
                <a:latin typeface="Times New Roman"/>
                <a:cs typeface="Times New Roman"/>
              </a:rPr>
              <a:t>). </a:t>
            </a:r>
            <a:r>
              <a:rPr sz="3000" u="none" dirty="0">
                <a:latin typeface="Times New Roman"/>
                <a:cs typeface="Times New Roman"/>
              </a:rPr>
              <a:t>Como</a:t>
            </a:r>
            <a:r>
              <a:rPr sz="3000" u="none" spc="-25" dirty="0">
                <a:latin typeface="Times New Roman"/>
                <a:cs typeface="Times New Roman"/>
              </a:rPr>
              <a:t> normalizá-</a:t>
            </a:r>
            <a:r>
              <a:rPr sz="3000" u="none" dirty="0">
                <a:latin typeface="Times New Roman"/>
                <a:cs typeface="Times New Roman"/>
              </a:rPr>
              <a:t>la</a:t>
            </a:r>
            <a:r>
              <a:rPr sz="3000" u="none" spc="30" dirty="0">
                <a:latin typeface="Times New Roman"/>
                <a:cs typeface="Times New Roman"/>
              </a:rPr>
              <a:t> </a:t>
            </a:r>
            <a:r>
              <a:rPr sz="3000" u="none" dirty="0">
                <a:latin typeface="Times New Roman"/>
                <a:cs typeface="Times New Roman"/>
              </a:rPr>
              <a:t>para</a:t>
            </a:r>
            <a:r>
              <a:rPr sz="3000" u="none" spc="5" dirty="0">
                <a:latin typeface="Times New Roman"/>
                <a:cs typeface="Times New Roman"/>
              </a:rPr>
              <a:t> </a:t>
            </a:r>
            <a:r>
              <a:rPr sz="3000" u="none" dirty="0">
                <a:latin typeface="Times New Roman"/>
                <a:cs typeface="Times New Roman"/>
              </a:rPr>
              <a:t>a</a:t>
            </a:r>
            <a:r>
              <a:rPr sz="3000" u="none" spc="-10" dirty="0">
                <a:latin typeface="Times New Roman"/>
                <a:cs typeface="Times New Roman"/>
              </a:rPr>
              <a:t> </a:t>
            </a:r>
            <a:r>
              <a:rPr sz="3000" u="none" spc="-20" dirty="0">
                <a:latin typeface="Times New Roman"/>
                <a:cs typeface="Times New Roman"/>
              </a:rPr>
              <a:t>1FN?</a:t>
            </a:r>
            <a:endParaRPr sz="3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sz="2600" spc="-10" dirty="0">
                <a:latin typeface="Times New Roman"/>
                <a:cs typeface="Times New Roman"/>
              </a:rPr>
              <a:t>Representação:</a:t>
            </a:r>
            <a:endParaRPr sz="2600">
              <a:latin typeface="Times New Roman"/>
              <a:cs typeface="Times New Roman"/>
            </a:endParaRPr>
          </a:p>
          <a:p>
            <a:pPr marL="1156335" lvl="2" indent="-229235">
              <a:lnSpc>
                <a:spcPct val="100000"/>
              </a:lnSpc>
              <a:spcBef>
                <a:spcPts val="540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r>
              <a:rPr sz="220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r>
              <a:rPr sz="22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indica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que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atributo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projeto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é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multivalorado;</a:t>
            </a:r>
            <a:endParaRPr sz="2200">
              <a:latin typeface="Times New Roman"/>
              <a:cs typeface="Times New Roman"/>
            </a:endParaRPr>
          </a:p>
          <a:p>
            <a:pPr marL="1155700" marR="215265" lvl="2" indent="-228600">
              <a:lnSpc>
                <a:spcPct val="100000"/>
              </a:lnSpc>
              <a:spcBef>
                <a:spcPts val="530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5700" algn="l"/>
              </a:tabLst>
            </a:pPr>
            <a:r>
              <a:rPr sz="2200" dirty="0">
                <a:latin typeface="Times New Roman"/>
                <a:cs typeface="Times New Roman"/>
              </a:rPr>
              <a:t>{projeto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3200"/>
                </a:solidFill>
                <a:latin typeface="Times New Roman"/>
                <a:cs typeface="Times New Roman"/>
              </a:rPr>
              <a:t>(</a:t>
            </a:r>
            <a:r>
              <a:rPr sz="2200" spc="-3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3200"/>
                </a:solidFill>
                <a:latin typeface="Times New Roman"/>
                <a:cs typeface="Times New Roman"/>
              </a:rPr>
              <a:t>)</a:t>
            </a:r>
            <a:r>
              <a:rPr sz="2200" dirty="0">
                <a:latin typeface="Times New Roman"/>
                <a:cs typeface="Times New Roman"/>
              </a:rPr>
              <a:t>}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indica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atributos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componentes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do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atributo </a:t>
            </a:r>
            <a:r>
              <a:rPr sz="2200" dirty="0">
                <a:latin typeface="Times New Roman"/>
                <a:cs typeface="Times New Roman"/>
              </a:rPr>
              <a:t>multivalorado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projeto.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Times New Roman"/>
                <a:cs typeface="Times New Roman"/>
              </a:rPr>
              <a:t>2</a:t>
            </a:r>
            <a:r>
              <a:rPr sz="4200" baseline="24801" dirty="0">
                <a:latin typeface="Times New Roman"/>
                <a:cs typeface="Times New Roman"/>
              </a:rPr>
              <a:t>a</a:t>
            </a:r>
            <a:r>
              <a:rPr sz="4200" spc="217" baseline="24801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Forma</a:t>
            </a:r>
            <a:r>
              <a:rPr sz="4200" spc="-204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Normal</a:t>
            </a:r>
            <a:r>
              <a:rPr sz="4200" spc="-215" dirty="0">
                <a:latin typeface="Times New Roman"/>
                <a:cs typeface="Times New Roman"/>
              </a:rPr>
              <a:t> </a:t>
            </a:r>
            <a:r>
              <a:rPr sz="4200" spc="-10" dirty="0">
                <a:latin typeface="Times New Roman"/>
                <a:cs typeface="Times New Roman"/>
              </a:rPr>
              <a:t>(2FN)</a:t>
            </a:r>
            <a:endParaRPr sz="4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6933" y="1688083"/>
            <a:ext cx="8370570" cy="53136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31800" marR="93980" indent="-342900" algn="just">
              <a:lnSpc>
                <a:spcPts val="3020"/>
              </a:lnSpc>
              <a:spcBef>
                <a:spcPts val="480"/>
              </a:spcBef>
              <a:buClr>
                <a:srgbClr val="CC9900"/>
              </a:buClr>
              <a:buSzPct val="64285"/>
              <a:buFont typeface="DejaVu Sans"/>
              <a:buChar char="■"/>
              <a:tabLst>
                <a:tab pos="431800" algn="l"/>
              </a:tabLst>
            </a:pPr>
            <a:r>
              <a:rPr sz="2800" b="1" dirty="0">
                <a:latin typeface="Times New Roman"/>
                <a:cs typeface="Times New Roman"/>
              </a:rPr>
              <a:t>Definição.</a:t>
            </a:r>
            <a:r>
              <a:rPr sz="2800" b="1" spc="3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esquema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</a:t>
            </a:r>
            <a:r>
              <a:rPr sz="2800" spc="3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relação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Liberation Sans Narrow"/>
                <a:cs typeface="Liberation Sans Narrow"/>
              </a:rPr>
              <a:t>R</a:t>
            </a:r>
            <a:r>
              <a:rPr sz="2800" i="1" spc="445" dirty="0">
                <a:latin typeface="Liberation Sans Narrow"/>
                <a:cs typeface="Liberation Sans Narrow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está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</a:t>
            </a:r>
            <a:r>
              <a:rPr sz="2800" spc="3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2FN</a:t>
            </a:r>
            <a:r>
              <a:rPr sz="2800" spc="39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se </a:t>
            </a:r>
            <a:r>
              <a:rPr sz="2800" dirty="0">
                <a:latin typeface="Times New Roman"/>
                <a:cs typeface="Times New Roman"/>
              </a:rPr>
              <a:t>todo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atributo</a:t>
            </a:r>
            <a:r>
              <a:rPr sz="2800" spc="2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não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primário</a:t>
            </a:r>
            <a:r>
              <a:rPr sz="1575" baseline="26455" dirty="0">
                <a:latin typeface="Times New Roman"/>
                <a:cs typeface="Times New Roman"/>
              </a:rPr>
              <a:t>*</a:t>
            </a:r>
            <a:r>
              <a:rPr sz="1575" spc="322" baseline="2645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2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Liberation Sans Narrow"/>
                <a:cs typeface="Liberation Sans Narrow"/>
              </a:rPr>
              <a:t>R</a:t>
            </a:r>
            <a:r>
              <a:rPr sz="2800" i="1" spc="225" dirty="0">
                <a:latin typeface="Liberation Sans Narrow"/>
                <a:cs typeface="Liberation Sans Narrow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tem</a:t>
            </a:r>
            <a:r>
              <a:rPr sz="2800" spc="2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dependência </a:t>
            </a:r>
            <a:r>
              <a:rPr sz="2800" dirty="0">
                <a:latin typeface="Times New Roman"/>
                <a:cs typeface="Times New Roman"/>
              </a:rPr>
              <a:t>funcional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total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chave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primária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Liberation Sans Narrow"/>
                <a:cs typeface="Liberation Sans Narrow"/>
              </a:rPr>
              <a:t>R</a:t>
            </a:r>
            <a:r>
              <a:rPr sz="2800" i="1" spc="-15" dirty="0">
                <a:latin typeface="Liberation Sans Narrow"/>
                <a:cs typeface="Liberation Sans Narrow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758825" lvl="1" indent="-325755">
              <a:lnSpc>
                <a:spcPct val="100000"/>
              </a:lnSpc>
              <a:spcBef>
                <a:spcPts val="370"/>
              </a:spcBef>
              <a:buClr>
                <a:srgbClr val="3A812E"/>
              </a:buClr>
              <a:buSzPct val="59090"/>
              <a:buFont typeface="DejaVu Sans"/>
              <a:buChar char="❑"/>
              <a:tabLst>
                <a:tab pos="758825" algn="l"/>
              </a:tabLst>
            </a:pPr>
            <a:r>
              <a:rPr sz="2200" spc="-20" dirty="0">
                <a:latin typeface="Times New Roman"/>
                <a:cs typeface="Times New Roman"/>
              </a:rPr>
              <a:t>1FN;</a:t>
            </a:r>
            <a:endParaRPr sz="2200">
              <a:latin typeface="Times New Roman"/>
              <a:cs typeface="Times New Roman"/>
            </a:endParaRPr>
          </a:p>
          <a:p>
            <a:pPr marL="759460" marR="927735" lvl="1" indent="-326390">
              <a:lnSpc>
                <a:spcPts val="2330"/>
              </a:lnSpc>
              <a:spcBef>
                <a:spcPts val="395"/>
              </a:spcBef>
              <a:buClr>
                <a:srgbClr val="3A812E"/>
              </a:buClr>
              <a:buSzPct val="60000"/>
              <a:buFont typeface="DejaVu Sans"/>
              <a:buChar char="❑"/>
              <a:tabLst>
                <a:tab pos="759460" algn="l"/>
                <a:tab pos="5988050" algn="l"/>
              </a:tabLst>
            </a:pPr>
            <a:r>
              <a:rPr sz="2000" b="1" dirty="0">
                <a:latin typeface="Times New Roman"/>
                <a:cs typeface="Times New Roman"/>
              </a:rPr>
              <a:t>X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é dependência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funcional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total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b="1" dirty="0">
                <a:latin typeface="Times New Roman"/>
                <a:cs typeface="Times New Roman"/>
              </a:rPr>
              <a:t>X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{B})</a:t>
            </a:r>
            <a:r>
              <a:rPr sz="2000" dirty="0">
                <a:latin typeface="Times New Roman"/>
                <a:cs typeface="Times New Roman"/>
              </a:rPr>
              <a:t>	não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determina </a:t>
            </a:r>
            <a:r>
              <a:rPr sz="2000" dirty="0">
                <a:latin typeface="Times New Roman"/>
                <a:cs typeface="Times New Roman"/>
              </a:rPr>
              <a:t>funcionalmente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qualquer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atributo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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Times New Roman"/>
                <a:cs typeface="Times New Roman"/>
              </a:rPr>
              <a:t>X</a:t>
            </a:r>
            <a:r>
              <a:rPr sz="2000" spc="-2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759460" marR="228600" lvl="1" indent="-326390">
              <a:lnSpc>
                <a:spcPts val="2160"/>
              </a:lnSpc>
              <a:spcBef>
                <a:spcPts val="480"/>
              </a:spcBef>
              <a:buClr>
                <a:srgbClr val="3A812E"/>
              </a:buClr>
              <a:buSzPct val="60000"/>
              <a:buFont typeface="DejaVu Sans"/>
              <a:buChar char="❑"/>
              <a:tabLst>
                <a:tab pos="759460" algn="l"/>
              </a:tabLst>
            </a:pPr>
            <a:r>
              <a:rPr sz="2000" dirty="0">
                <a:latin typeface="Times New Roman"/>
                <a:cs typeface="Times New Roman"/>
              </a:rPr>
              <a:t>“Teste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2FN”: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verificar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atributos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lado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esquerdo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DFs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fazem </a:t>
            </a:r>
            <a:r>
              <a:rPr sz="2000" dirty="0">
                <a:latin typeface="Times New Roman"/>
                <a:cs typeface="Times New Roman"/>
              </a:rPr>
              <a:t>parte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chave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primária.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Exemplos:</a:t>
            </a:r>
            <a:endParaRPr sz="2000">
              <a:latin typeface="Times New Roman"/>
              <a:cs typeface="Times New Roman"/>
            </a:endParaRPr>
          </a:p>
          <a:p>
            <a:pPr marL="759460" marR="990600">
              <a:lnSpc>
                <a:spcPts val="2210"/>
              </a:lnSpc>
              <a:spcBef>
                <a:spcPts val="1975"/>
              </a:spcBef>
            </a:pPr>
            <a:r>
              <a:rPr sz="2000" dirty="0">
                <a:latin typeface="Times New Roman"/>
                <a:cs typeface="Times New Roman"/>
              </a:rPr>
              <a:t>Pedido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nro-pedido</a:t>
            </a:r>
            <a:r>
              <a:rPr sz="2000" u="none" dirty="0">
                <a:latin typeface="Times New Roman"/>
                <a:cs typeface="Times New Roman"/>
              </a:rPr>
              <a:t>,</a:t>
            </a:r>
            <a:r>
              <a:rPr sz="2000" u="none" spc="-60" dirty="0">
                <a:latin typeface="Times New Roman"/>
                <a:cs typeface="Times New Roman"/>
              </a:rPr>
              <a:t> </a:t>
            </a:r>
            <a:r>
              <a:rPr sz="2000" u="none" dirty="0">
                <a:latin typeface="Times New Roman"/>
                <a:cs typeface="Times New Roman"/>
              </a:rPr>
              <a:t>data,</a:t>
            </a:r>
            <a:r>
              <a:rPr sz="2000" u="none" spc="-25" dirty="0"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nro-peça</a:t>
            </a:r>
            <a:r>
              <a:rPr sz="2000" u="none" dirty="0">
                <a:latin typeface="Times New Roman"/>
                <a:cs typeface="Times New Roman"/>
              </a:rPr>
              <a:t>,</a:t>
            </a:r>
            <a:r>
              <a:rPr sz="2000" u="none" spc="-55" dirty="0">
                <a:latin typeface="Times New Roman"/>
                <a:cs typeface="Times New Roman"/>
              </a:rPr>
              <a:t> </a:t>
            </a:r>
            <a:r>
              <a:rPr sz="2000" u="none" dirty="0">
                <a:latin typeface="Times New Roman"/>
                <a:cs typeface="Times New Roman"/>
              </a:rPr>
              <a:t>descrição,</a:t>
            </a:r>
            <a:r>
              <a:rPr sz="2000" u="none" spc="-50" dirty="0">
                <a:latin typeface="Times New Roman"/>
                <a:cs typeface="Times New Roman"/>
              </a:rPr>
              <a:t> </a:t>
            </a:r>
            <a:r>
              <a:rPr sz="2000" u="none" spc="-10" dirty="0">
                <a:latin typeface="Times New Roman"/>
                <a:cs typeface="Times New Roman"/>
              </a:rPr>
              <a:t>qtdade_comprada, preço_cotado)</a:t>
            </a:r>
            <a:endParaRPr sz="2000">
              <a:latin typeface="Times New Roman"/>
              <a:cs typeface="Times New Roman"/>
            </a:endParaRPr>
          </a:p>
          <a:p>
            <a:pPr marL="1111250" lvl="2" indent="-351790">
              <a:lnSpc>
                <a:spcPct val="100000"/>
              </a:lnSpc>
              <a:spcBef>
                <a:spcPts val="21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1111250" algn="l"/>
              </a:tabLst>
            </a:pPr>
            <a:r>
              <a:rPr sz="2000" dirty="0">
                <a:latin typeface="Times New Roman"/>
                <a:cs typeface="Times New Roman"/>
              </a:rPr>
              <a:t>nro-pedido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1111250" lvl="2" indent="-351790">
              <a:lnSpc>
                <a:spcPct val="100000"/>
              </a:lnSpc>
              <a:spcBef>
                <a:spcPts val="24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1111250" algn="l"/>
              </a:tabLst>
            </a:pPr>
            <a:r>
              <a:rPr sz="2000" dirty="0">
                <a:latin typeface="Times New Roman"/>
                <a:cs typeface="Times New Roman"/>
              </a:rPr>
              <a:t>nro-peça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descrição</a:t>
            </a:r>
            <a:endParaRPr sz="2000">
              <a:latin typeface="Times New Roman"/>
              <a:cs typeface="Times New Roman"/>
            </a:endParaRPr>
          </a:p>
          <a:p>
            <a:pPr marL="1111250" lvl="2" indent="-351790">
              <a:lnSpc>
                <a:spcPct val="100000"/>
              </a:lnSpc>
              <a:spcBef>
                <a:spcPts val="24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1111250" algn="l"/>
              </a:tabLst>
            </a:pPr>
            <a:r>
              <a:rPr sz="2000" spc="-10" dirty="0">
                <a:latin typeface="Times New Roman"/>
                <a:cs typeface="Times New Roman"/>
              </a:rPr>
              <a:t>{nro-</a:t>
            </a:r>
            <a:r>
              <a:rPr sz="2000" dirty="0">
                <a:latin typeface="Times New Roman"/>
                <a:cs typeface="Times New Roman"/>
              </a:rPr>
              <a:t>pedido,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nro-peça}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{qtdade_comprada,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preço_cotado}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*Atributo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é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primário</a:t>
            </a:r>
            <a:r>
              <a:rPr sz="1600" i="1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quando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é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membro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uma chave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candidata.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463289" y="463289"/>
            <a:ext cx="157480" cy="233679"/>
          </a:xfrm>
          <a:prstGeom prst="rect">
            <a:avLst/>
          </a:prstGeom>
          <a:solidFill>
            <a:srgbClr val="FFFFD7"/>
          </a:solidFill>
          <a:ln w="6095">
            <a:solidFill>
              <a:srgbClr val="A4A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75"/>
              </a:spcBef>
            </a:pPr>
            <a:r>
              <a:rPr sz="1400" spc="-25" dirty="0">
                <a:latin typeface="UKIJ Inchike"/>
                <a:cs typeface="UKIJ Inchike"/>
              </a:rPr>
              <a:t>i1</a:t>
            </a:r>
            <a:endParaRPr sz="1400">
              <a:latin typeface="UKIJ Inchike"/>
              <a:cs typeface="UKIJ Inchik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493" y="634993"/>
            <a:ext cx="5353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0" dirty="0">
                <a:solidFill>
                  <a:srgbClr val="7F7F7F"/>
                </a:solidFill>
                <a:latin typeface="UKIJ Inchike"/>
                <a:cs typeface="UKIJ Inchike"/>
              </a:rPr>
              <a:t>Slide</a:t>
            </a:r>
            <a:r>
              <a:rPr sz="1000" spc="-25" dirty="0">
                <a:solidFill>
                  <a:srgbClr val="7F7F7F"/>
                </a:solidFill>
                <a:latin typeface="UKIJ Inchike"/>
                <a:cs typeface="UKIJ Inchike"/>
              </a:rPr>
              <a:t> </a:t>
            </a:r>
            <a:r>
              <a:rPr sz="1000" spc="55" dirty="0">
                <a:solidFill>
                  <a:srgbClr val="7F7F7F"/>
                </a:solidFill>
                <a:latin typeface="UKIJ Inchike"/>
                <a:cs typeface="UKIJ Inchike"/>
              </a:rPr>
              <a:t>26</a:t>
            </a:r>
            <a:endParaRPr sz="1000">
              <a:latin typeface="UKIJ Inchike"/>
              <a:cs typeface="UKIJ Inchik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193" y="838193"/>
            <a:ext cx="8382000" cy="12700"/>
          </a:xfrm>
          <a:custGeom>
            <a:avLst/>
            <a:gdLst/>
            <a:ahLst/>
            <a:cxnLst/>
            <a:rect l="l" t="t" r="r" b="b"/>
            <a:pathLst>
              <a:path w="8382000" h="12700">
                <a:moveTo>
                  <a:pt x="8381999" y="12186"/>
                </a:moveTo>
                <a:lnTo>
                  <a:pt x="8381999" y="0"/>
                </a:lnTo>
                <a:lnTo>
                  <a:pt x="0" y="0"/>
                </a:lnTo>
                <a:lnTo>
                  <a:pt x="0" y="12186"/>
                </a:lnTo>
                <a:lnTo>
                  <a:pt x="8381999" y="1218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5493" y="939793"/>
            <a:ext cx="1447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0" dirty="0">
                <a:solidFill>
                  <a:srgbClr val="7F7F7F"/>
                </a:solidFill>
                <a:latin typeface="UKIJ Inchike"/>
                <a:cs typeface="UKIJ Inchike"/>
              </a:rPr>
              <a:t>i1</a:t>
            </a:r>
            <a:endParaRPr sz="1000">
              <a:latin typeface="UKIJ Inchike"/>
              <a:cs typeface="UKIJ Inchik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8167" y="939793"/>
            <a:ext cx="3530600" cy="30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UKIJ Inchike"/>
                <a:cs typeface="UKIJ Inchike"/>
              </a:rPr>
              <a:t>Caso</a:t>
            </a:r>
            <a:r>
              <a:rPr sz="1000" spc="-25" dirty="0">
                <a:latin typeface="UKIJ Inchike"/>
                <a:cs typeface="UKIJ Inchike"/>
              </a:rPr>
              <a:t> </a:t>
            </a:r>
            <a:r>
              <a:rPr sz="1000" dirty="0">
                <a:latin typeface="UKIJ Inchike"/>
                <a:cs typeface="UKIJ Inchike"/>
              </a:rPr>
              <a:t>XY</a:t>
            </a:r>
            <a:r>
              <a:rPr sz="1000" spc="-20" dirty="0">
                <a:latin typeface="UKIJ Inchike"/>
                <a:cs typeface="UKIJ Inchike"/>
              </a:rPr>
              <a:t> </a:t>
            </a:r>
            <a:r>
              <a:rPr sz="1000" dirty="0">
                <a:latin typeface="UKIJ Inchike"/>
                <a:cs typeface="UKIJ Inchike"/>
              </a:rPr>
              <a:t>e</a:t>
            </a:r>
            <a:r>
              <a:rPr sz="1000" spc="-25" dirty="0">
                <a:latin typeface="UKIJ Inchike"/>
                <a:cs typeface="UKIJ Inchike"/>
              </a:rPr>
              <a:t> </a:t>
            </a:r>
            <a:r>
              <a:rPr sz="1000" dirty="0">
                <a:latin typeface="UKIJ Inchike"/>
                <a:cs typeface="UKIJ Inchike"/>
              </a:rPr>
              <a:t>XZ</a:t>
            </a:r>
            <a:r>
              <a:rPr sz="1000" spc="-20" dirty="0">
                <a:latin typeface="UKIJ Inchike"/>
                <a:cs typeface="UKIJ Inchike"/>
              </a:rPr>
              <a:t> </a:t>
            </a:r>
            <a:r>
              <a:rPr sz="1000" dirty="0">
                <a:latin typeface="UKIJ Inchike"/>
                <a:cs typeface="UKIJ Inchike"/>
              </a:rPr>
              <a:t>forem</a:t>
            </a:r>
            <a:r>
              <a:rPr sz="1000" spc="-20" dirty="0">
                <a:latin typeface="UKIJ Inchike"/>
                <a:cs typeface="UKIJ Inchike"/>
              </a:rPr>
              <a:t> </a:t>
            </a:r>
            <a:r>
              <a:rPr sz="1000" dirty="0">
                <a:latin typeface="UKIJ Inchike"/>
                <a:cs typeface="UKIJ Inchike"/>
              </a:rPr>
              <a:t>chaves</a:t>
            </a:r>
            <a:r>
              <a:rPr sz="1000" spc="-25" dirty="0">
                <a:latin typeface="UKIJ Inchike"/>
                <a:cs typeface="UKIJ Inchike"/>
              </a:rPr>
              <a:t> </a:t>
            </a:r>
            <a:r>
              <a:rPr sz="1000" dirty="0">
                <a:latin typeface="UKIJ Inchike"/>
                <a:cs typeface="UKIJ Inchike"/>
              </a:rPr>
              <a:t>candidatas,</a:t>
            </a:r>
            <a:r>
              <a:rPr sz="1000" spc="-20" dirty="0">
                <a:latin typeface="UKIJ Inchike"/>
                <a:cs typeface="UKIJ Inchike"/>
              </a:rPr>
              <a:t> </a:t>
            </a:r>
            <a:r>
              <a:rPr sz="1000" dirty="0">
                <a:latin typeface="UKIJ Inchike"/>
                <a:cs typeface="UKIJ Inchike"/>
              </a:rPr>
              <a:t>Y</a:t>
            </a:r>
            <a:r>
              <a:rPr sz="1000" spc="-20" dirty="0">
                <a:latin typeface="UKIJ Inchike"/>
                <a:cs typeface="UKIJ Inchike"/>
              </a:rPr>
              <a:t> </a:t>
            </a:r>
            <a:r>
              <a:rPr sz="1000" dirty="0">
                <a:latin typeface="UKIJ Inchike"/>
                <a:cs typeface="UKIJ Inchike"/>
              </a:rPr>
              <a:t>pode</a:t>
            </a:r>
            <a:r>
              <a:rPr sz="1000" spc="-25" dirty="0">
                <a:latin typeface="UKIJ Inchike"/>
                <a:cs typeface="UKIJ Inchike"/>
              </a:rPr>
              <a:t> </a:t>
            </a:r>
            <a:r>
              <a:rPr sz="1000" spc="-10" dirty="0">
                <a:latin typeface="UKIJ Inchike"/>
                <a:cs typeface="UKIJ Inchike"/>
              </a:rPr>
              <a:t>determinar</a:t>
            </a:r>
            <a:r>
              <a:rPr sz="1000" spc="-20" dirty="0">
                <a:latin typeface="UKIJ Inchike"/>
                <a:cs typeface="UKIJ Inchike"/>
              </a:rPr>
              <a:t> Z...</a:t>
            </a:r>
            <a:endParaRPr sz="1000">
              <a:latin typeface="UKIJ Inchike"/>
              <a:cs typeface="UKIJ Inchike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7F7F7F"/>
                </a:solidFill>
                <a:latin typeface="UKIJ Inchike"/>
                <a:cs typeface="UKIJ Inchike"/>
              </a:rPr>
              <a:t>imagem-ICMC; </a:t>
            </a:r>
            <a:r>
              <a:rPr sz="800" spc="-10" dirty="0">
                <a:solidFill>
                  <a:srgbClr val="7F7F7F"/>
                </a:solidFill>
                <a:latin typeface="UKIJ Inchike"/>
                <a:cs typeface="UKIJ Inchike"/>
              </a:rPr>
              <a:t>17/10/2008</a:t>
            </a:r>
            <a:endParaRPr sz="800">
              <a:latin typeface="UKIJ Inchike"/>
              <a:cs typeface="UKIJ Inchik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31005"/>
            <a:ext cx="1264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2FN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85" dirty="0">
                <a:latin typeface="Times New Roman"/>
                <a:cs typeface="Times New Roman"/>
              </a:rPr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3" y="1304059"/>
            <a:ext cx="8072755" cy="480568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39"/>
              </a:spcBef>
              <a:buClr>
                <a:srgbClr val="CC9900"/>
              </a:buClr>
              <a:buSzPct val="65384"/>
              <a:buFont typeface="DejaVu Sans"/>
              <a:buChar char="■"/>
              <a:tabLst>
                <a:tab pos="354965" algn="l"/>
              </a:tabLst>
            </a:pPr>
            <a:r>
              <a:rPr sz="2600" dirty="0">
                <a:latin typeface="Times New Roman"/>
                <a:cs typeface="Times New Roman"/>
              </a:rPr>
              <a:t>Para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corrigir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problema:</a:t>
            </a:r>
            <a:endParaRPr sz="2600">
              <a:latin typeface="Times New Roman"/>
              <a:cs typeface="Times New Roman"/>
            </a:endParaRPr>
          </a:p>
          <a:p>
            <a:pPr marL="683260" marR="6350" lvl="1" indent="-326390">
              <a:lnSpc>
                <a:spcPts val="2380"/>
              </a:lnSpc>
              <a:spcBef>
                <a:spcPts val="575"/>
              </a:spcBef>
              <a:buClr>
                <a:srgbClr val="3A812E"/>
              </a:buClr>
              <a:buSzPct val="59090"/>
              <a:buFont typeface="DejaVu Sans"/>
              <a:buChar char="❑"/>
              <a:tabLst>
                <a:tab pos="683260" algn="l"/>
              </a:tabLst>
            </a:pPr>
            <a:r>
              <a:rPr sz="2200" dirty="0">
                <a:latin typeface="Times New Roman"/>
                <a:cs typeface="Times New Roman"/>
              </a:rPr>
              <a:t>Para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cada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sub-</a:t>
            </a:r>
            <a:r>
              <a:rPr sz="2200" dirty="0">
                <a:latin typeface="Times New Roman"/>
                <a:cs typeface="Times New Roman"/>
              </a:rPr>
              <a:t>conjunto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atributos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chave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primária,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gerar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uma </a:t>
            </a:r>
            <a:r>
              <a:rPr sz="2200" dirty="0">
                <a:latin typeface="Times New Roman"/>
                <a:cs typeface="Times New Roman"/>
              </a:rPr>
              <a:t>relação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esse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sub-</a:t>
            </a:r>
            <a:r>
              <a:rPr sz="2200" dirty="0">
                <a:latin typeface="Times New Roman"/>
                <a:cs typeface="Times New Roman"/>
              </a:rPr>
              <a:t>conjunto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como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sua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chave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primária;</a:t>
            </a:r>
            <a:endParaRPr sz="2200">
              <a:latin typeface="Times New Roman"/>
              <a:cs typeface="Times New Roman"/>
            </a:endParaRPr>
          </a:p>
          <a:p>
            <a:pPr marL="683260" marR="5080" lvl="1" indent="-326390">
              <a:lnSpc>
                <a:spcPts val="2380"/>
              </a:lnSpc>
              <a:spcBef>
                <a:spcPts val="520"/>
              </a:spcBef>
              <a:buClr>
                <a:srgbClr val="3A812E"/>
              </a:buClr>
              <a:buSzPct val="59090"/>
              <a:buFont typeface="DejaVu Sans"/>
              <a:buChar char="❑"/>
              <a:tabLst>
                <a:tab pos="683260" algn="l"/>
              </a:tabLst>
            </a:pPr>
            <a:r>
              <a:rPr sz="2200" dirty="0">
                <a:latin typeface="Times New Roman"/>
                <a:cs typeface="Times New Roman"/>
              </a:rPr>
              <a:t>Incluir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os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atributos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relação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original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na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relação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correspondente </a:t>
            </a:r>
            <a:r>
              <a:rPr sz="2200" dirty="0">
                <a:latin typeface="Times New Roman"/>
                <a:cs typeface="Times New Roman"/>
              </a:rPr>
              <a:t>à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chave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primária </a:t>
            </a:r>
            <a:r>
              <a:rPr sz="2200" spc="-10" dirty="0">
                <a:latin typeface="Times New Roman"/>
                <a:cs typeface="Times New Roman"/>
              </a:rPr>
              <a:t>apropriada:</a:t>
            </a:r>
            <a:endParaRPr sz="2200">
              <a:latin typeface="Times New Roman"/>
              <a:cs typeface="Times New Roman"/>
            </a:endParaRPr>
          </a:p>
          <a:p>
            <a:pPr marL="1035050" marR="5080" lvl="2" indent="-352425">
              <a:lnSpc>
                <a:spcPts val="2160"/>
              </a:lnSpc>
              <a:spcBef>
                <a:spcPts val="48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1035050" algn="l"/>
                <a:tab pos="1926589" algn="l"/>
                <a:tab pos="2533015" algn="l"/>
                <a:tab pos="3463925" algn="l"/>
                <a:tab pos="4126865" algn="l"/>
                <a:tab pos="4705985" algn="l"/>
                <a:tab pos="4962525" algn="l"/>
                <a:tab pos="5882640" algn="l"/>
                <a:tab pos="6797040" algn="l"/>
                <a:tab pos="7181215" algn="l"/>
                <a:tab pos="7763509" algn="l"/>
              </a:tabLst>
            </a:pPr>
            <a:r>
              <a:rPr sz="2000" spc="-10" dirty="0">
                <a:latin typeface="Times New Roman"/>
                <a:cs typeface="Times New Roman"/>
              </a:rPr>
              <a:t>colocar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cada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atributo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junto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com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coleção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mínima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da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qual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ele </a:t>
            </a:r>
            <a:r>
              <a:rPr sz="2000" dirty="0">
                <a:latin typeface="Times New Roman"/>
                <a:cs typeface="Times New Roman"/>
              </a:rPr>
              <a:t>depende,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atribuindo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cada</a:t>
            </a:r>
            <a:r>
              <a:rPr sz="2000" spc="-10" dirty="0">
                <a:latin typeface="Times New Roman"/>
                <a:cs typeface="Times New Roman"/>
              </a:rPr>
              <a:t> relação.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54"/>
              </a:spcBef>
              <a:buClr>
                <a:srgbClr val="CC9900"/>
              </a:buClr>
              <a:buSzPct val="65384"/>
              <a:buFont typeface="DejaVu Sans"/>
              <a:buChar char="■"/>
              <a:tabLst>
                <a:tab pos="354965" algn="l"/>
              </a:tabLst>
            </a:pPr>
            <a:r>
              <a:rPr sz="2600" dirty="0">
                <a:latin typeface="Times New Roman"/>
                <a:cs typeface="Times New Roman"/>
              </a:rPr>
              <a:t>Levando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em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conta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nosso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exemplo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anterior:</a:t>
            </a:r>
            <a:endParaRPr sz="2600">
              <a:latin typeface="Times New Roman"/>
              <a:cs typeface="Times New Roman"/>
            </a:endParaRPr>
          </a:p>
          <a:p>
            <a:pPr marL="683260" marR="106045" lvl="1" indent="-326390">
              <a:lnSpc>
                <a:spcPts val="2380"/>
              </a:lnSpc>
              <a:spcBef>
                <a:spcPts val="575"/>
              </a:spcBef>
              <a:buClr>
                <a:srgbClr val="3A812E"/>
              </a:buClr>
              <a:buSzPct val="59090"/>
              <a:buFont typeface="DejaVu Sans"/>
              <a:buChar char="❑"/>
              <a:tabLst>
                <a:tab pos="683260" algn="l"/>
              </a:tabLst>
            </a:pPr>
            <a:r>
              <a:rPr sz="2200" dirty="0">
                <a:latin typeface="Times New Roman"/>
                <a:cs typeface="Times New Roman"/>
              </a:rPr>
              <a:t>Pedido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(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nro-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pedido</a:t>
            </a:r>
            <a:r>
              <a:rPr sz="2200" u="none" dirty="0">
                <a:latin typeface="Times New Roman"/>
                <a:cs typeface="Times New Roman"/>
              </a:rPr>
              <a:t>,</a:t>
            </a:r>
            <a:r>
              <a:rPr sz="2200" u="none" spc="-30" dirty="0">
                <a:latin typeface="Times New Roman"/>
                <a:cs typeface="Times New Roman"/>
              </a:rPr>
              <a:t> </a:t>
            </a:r>
            <a:r>
              <a:rPr sz="2200" u="none" dirty="0">
                <a:latin typeface="Times New Roman"/>
                <a:cs typeface="Times New Roman"/>
              </a:rPr>
              <a:t>data,</a:t>
            </a:r>
            <a:r>
              <a:rPr sz="2200" u="none" spc="-40" dirty="0">
                <a:latin typeface="Times New Roman"/>
                <a:cs typeface="Times New Roman"/>
              </a:rPr>
              <a:t>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nro-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peça</a:t>
            </a:r>
            <a:r>
              <a:rPr sz="2200" u="none" dirty="0">
                <a:latin typeface="Times New Roman"/>
                <a:cs typeface="Times New Roman"/>
              </a:rPr>
              <a:t>,</a:t>
            </a:r>
            <a:r>
              <a:rPr sz="2200" u="none" spc="-20" dirty="0">
                <a:latin typeface="Times New Roman"/>
                <a:cs typeface="Times New Roman"/>
              </a:rPr>
              <a:t> </a:t>
            </a:r>
            <a:r>
              <a:rPr sz="2200" u="none" dirty="0">
                <a:latin typeface="Times New Roman"/>
                <a:cs typeface="Times New Roman"/>
              </a:rPr>
              <a:t>descrição,</a:t>
            </a:r>
            <a:r>
              <a:rPr sz="2200" u="none" spc="-30" dirty="0">
                <a:latin typeface="Times New Roman"/>
                <a:cs typeface="Times New Roman"/>
              </a:rPr>
              <a:t> </a:t>
            </a:r>
            <a:r>
              <a:rPr sz="2200" u="none" spc="-10" dirty="0">
                <a:latin typeface="Times New Roman"/>
                <a:cs typeface="Times New Roman"/>
              </a:rPr>
              <a:t>qtdade_comprada, preço_cotado)</a:t>
            </a:r>
            <a:endParaRPr sz="2200">
              <a:latin typeface="Times New Roman"/>
              <a:cs typeface="Times New Roman"/>
            </a:endParaRPr>
          </a:p>
          <a:p>
            <a:pPr marL="1035050" lvl="2" indent="-351790">
              <a:lnSpc>
                <a:spcPct val="100000"/>
              </a:lnSpc>
              <a:spcBef>
                <a:spcPts val="21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1035050" algn="l"/>
              </a:tabLst>
            </a:pPr>
            <a:r>
              <a:rPr sz="2000" dirty="0">
                <a:latin typeface="Times New Roman"/>
                <a:cs typeface="Times New Roman"/>
              </a:rPr>
              <a:t>pedido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nro-pedido</a:t>
            </a:r>
            <a:r>
              <a:rPr sz="2000" u="none" dirty="0">
                <a:latin typeface="Times New Roman"/>
                <a:cs typeface="Times New Roman"/>
              </a:rPr>
              <a:t>,</a:t>
            </a:r>
            <a:r>
              <a:rPr sz="2000" u="none" spc="-55" dirty="0">
                <a:latin typeface="Times New Roman"/>
                <a:cs typeface="Times New Roman"/>
              </a:rPr>
              <a:t> </a:t>
            </a:r>
            <a:r>
              <a:rPr sz="2000" u="none" spc="-20" dirty="0">
                <a:latin typeface="Times New Roman"/>
                <a:cs typeface="Times New Roman"/>
              </a:rPr>
              <a:t>data)</a:t>
            </a:r>
            <a:endParaRPr sz="2000">
              <a:latin typeface="Times New Roman"/>
              <a:cs typeface="Times New Roman"/>
            </a:endParaRPr>
          </a:p>
          <a:p>
            <a:pPr marL="1035050" lvl="2" indent="-351790">
              <a:lnSpc>
                <a:spcPct val="100000"/>
              </a:lnSpc>
              <a:spcBef>
                <a:spcPts val="24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1035050" algn="l"/>
              </a:tabLst>
            </a:pPr>
            <a:r>
              <a:rPr sz="2000" dirty="0">
                <a:latin typeface="Times New Roman"/>
                <a:cs typeface="Times New Roman"/>
              </a:rPr>
              <a:t>peça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nro_peça</a:t>
            </a:r>
            <a:r>
              <a:rPr sz="2000" u="none" dirty="0">
                <a:latin typeface="Times New Roman"/>
                <a:cs typeface="Times New Roman"/>
              </a:rPr>
              <a:t>,</a:t>
            </a:r>
            <a:r>
              <a:rPr sz="2000" u="none" spc="-45" dirty="0">
                <a:latin typeface="Times New Roman"/>
                <a:cs typeface="Times New Roman"/>
              </a:rPr>
              <a:t> </a:t>
            </a:r>
            <a:r>
              <a:rPr sz="2000" u="none" spc="-10" dirty="0">
                <a:latin typeface="Times New Roman"/>
                <a:cs typeface="Times New Roman"/>
              </a:rPr>
              <a:t>descrição)</a:t>
            </a:r>
            <a:endParaRPr sz="2000">
              <a:latin typeface="Times New Roman"/>
              <a:cs typeface="Times New Roman"/>
            </a:endParaRPr>
          </a:p>
          <a:p>
            <a:pPr marL="1035050" marR="1388110" lvl="2" indent="-352425">
              <a:lnSpc>
                <a:spcPts val="2160"/>
              </a:lnSpc>
              <a:spcBef>
                <a:spcPts val="509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1035050" algn="l"/>
              </a:tabLst>
            </a:pPr>
            <a:r>
              <a:rPr sz="2000" dirty="0">
                <a:latin typeface="Times New Roman"/>
                <a:cs typeface="Times New Roman"/>
              </a:rPr>
              <a:t>pedido_peça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nro_pedido</a:t>
            </a:r>
            <a:r>
              <a:rPr sz="2000" u="none" dirty="0">
                <a:latin typeface="Times New Roman"/>
                <a:cs typeface="Times New Roman"/>
              </a:rPr>
              <a:t>,</a:t>
            </a:r>
            <a:r>
              <a:rPr sz="2000" u="none" spc="-55" dirty="0"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nro_peça</a:t>
            </a:r>
            <a:r>
              <a:rPr sz="2000" u="none" dirty="0">
                <a:latin typeface="Times New Roman"/>
                <a:cs typeface="Times New Roman"/>
              </a:rPr>
              <a:t>,</a:t>
            </a:r>
            <a:r>
              <a:rPr sz="2000" u="none" spc="-45" dirty="0">
                <a:latin typeface="Times New Roman"/>
                <a:cs typeface="Times New Roman"/>
              </a:rPr>
              <a:t> </a:t>
            </a:r>
            <a:r>
              <a:rPr sz="2000" u="none" spc="-10" dirty="0">
                <a:latin typeface="Times New Roman"/>
                <a:cs typeface="Times New Roman"/>
              </a:rPr>
              <a:t>qtdade_comprada, preço_cotado)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3" y="1436531"/>
            <a:ext cx="7134859" cy="467741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3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sz="3000" dirty="0">
                <a:latin typeface="Times New Roman"/>
                <a:cs typeface="Times New Roman"/>
              </a:rPr>
              <a:t>Outro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exemplo:</a:t>
            </a:r>
            <a:endParaRPr sz="3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sz="2600" dirty="0">
                <a:latin typeface="Times New Roman"/>
                <a:cs typeface="Times New Roman"/>
              </a:rPr>
              <a:t>DFs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identificadas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pelo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desenvolvedor:</a:t>
            </a:r>
            <a:endParaRPr sz="2600">
              <a:latin typeface="Times New Roman"/>
              <a:cs typeface="Times New Roman"/>
            </a:endParaRPr>
          </a:p>
          <a:p>
            <a:pPr marL="1156335" lvl="2" indent="-229235">
              <a:lnSpc>
                <a:spcPct val="100000"/>
              </a:lnSpc>
              <a:spcBef>
                <a:spcPts val="555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sz="2200" dirty="0">
                <a:latin typeface="Times New Roman"/>
                <a:cs typeface="Times New Roman"/>
              </a:rPr>
              <a:t>{Professor,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Sigla}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LivroTexto;</a:t>
            </a:r>
            <a:endParaRPr sz="2200">
              <a:latin typeface="Times New Roman"/>
              <a:cs typeface="Times New Roman"/>
            </a:endParaRPr>
          </a:p>
          <a:p>
            <a:pPr marL="1156335" lvl="2" indent="-229235">
              <a:lnSpc>
                <a:spcPct val="100000"/>
              </a:lnSpc>
              <a:spcBef>
                <a:spcPts val="530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sz="2200" dirty="0">
                <a:latin typeface="Times New Roman"/>
                <a:cs typeface="Times New Roman"/>
              </a:rPr>
              <a:t>{NúmeroT,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Sigla}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Sala;</a:t>
            </a:r>
            <a:endParaRPr sz="2200">
              <a:latin typeface="Times New Roman"/>
              <a:cs typeface="Times New Roman"/>
            </a:endParaRPr>
          </a:p>
          <a:p>
            <a:pPr marL="1156335" lvl="2" indent="-229235">
              <a:lnSpc>
                <a:spcPct val="100000"/>
              </a:lnSpc>
              <a:spcBef>
                <a:spcPts val="530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sz="2200" dirty="0">
                <a:latin typeface="Times New Roman"/>
                <a:cs typeface="Times New Roman"/>
              </a:rPr>
              <a:t>Sigla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No.Horas;</a:t>
            </a:r>
            <a:endParaRPr sz="2200">
              <a:latin typeface="Times New Roman"/>
              <a:cs typeface="Times New Roman"/>
            </a:endParaRPr>
          </a:p>
          <a:p>
            <a:pPr marL="1156335" lvl="2" indent="-229235">
              <a:lnSpc>
                <a:spcPct val="100000"/>
              </a:lnSpc>
              <a:spcBef>
                <a:spcPts val="525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sz="2200" dirty="0">
                <a:latin typeface="Times New Roman"/>
                <a:cs typeface="Times New Roman"/>
              </a:rPr>
              <a:t>LivroTexto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LivroExerc.</a:t>
            </a:r>
            <a:endParaRPr sz="2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730"/>
              </a:spcBef>
              <a:buClr>
                <a:srgbClr val="CC9900"/>
              </a:buClr>
              <a:buFont typeface="DejaVu Sans"/>
              <a:buChar char="■"/>
            </a:pPr>
            <a:endParaRPr sz="2200">
              <a:latin typeface="Times New Roman"/>
              <a:cs typeface="Times New Roman"/>
            </a:endParaRPr>
          </a:p>
          <a:p>
            <a:pPr marL="1156335" lvl="2" indent="-229235">
              <a:lnSpc>
                <a:spcPct val="100000"/>
              </a:lnSpc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sz="2200" dirty="0">
                <a:latin typeface="Times New Roman"/>
                <a:cs typeface="Times New Roman"/>
              </a:rPr>
              <a:t>Ministra={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Professor,</a:t>
            </a:r>
            <a:r>
              <a:rPr sz="22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Sigla</a:t>
            </a:r>
            <a:r>
              <a:rPr sz="2200" u="none" dirty="0">
                <a:latin typeface="Times New Roman"/>
                <a:cs typeface="Times New Roman"/>
              </a:rPr>
              <a:t>,</a:t>
            </a:r>
            <a:r>
              <a:rPr sz="2200" u="none" spc="-75" dirty="0">
                <a:latin typeface="Times New Roman"/>
                <a:cs typeface="Times New Roman"/>
              </a:rPr>
              <a:t> </a:t>
            </a:r>
            <a:r>
              <a:rPr sz="2200" u="none" dirty="0">
                <a:latin typeface="Times New Roman"/>
                <a:cs typeface="Times New Roman"/>
              </a:rPr>
              <a:t>LivroTexto,</a:t>
            </a:r>
            <a:r>
              <a:rPr sz="2200" u="none" spc="-75" dirty="0">
                <a:latin typeface="Times New Roman"/>
                <a:cs typeface="Times New Roman"/>
              </a:rPr>
              <a:t> </a:t>
            </a:r>
            <a:r>
              <a:rPr sz="2200" u="none" spc="-10" dirty="0">
                <a:latin typeface="Times New Roman"/>
                <a:cs typeface="Times New Roman"/>
              </a:rPr>
              <a:t>LivroExerc}</a:t>
            </a:r>
            <a:endParaRPr sz="2200">
              <a:latin typeface="Times New Roman"/>
              <a:cs typeface="Times New Roman"/>
            </a:endParaRPr>
          </a:p>
          <a:p>
            <a:pPr marL="1612900" lvl="3" indent="-228600">
              <a:lnSpc>
                <a:spcPct val="100000"/>
              </a:lnSpc>
              <a:spcBef>
                <a:spcPts val="490"/>
              </a:spcBef>
              <a:buClr>
                <a:srgbClr val="3A812E"/>
              </a:buClr>
              <a:buSzPct val="70000"/>
              <a:buFont typeface="DejaVu Sans"/>
              <a:buChar char="❑"/>
              <a:tabLst>
                <a:tab pos="1612900" algn="l"/>
              </a:tabLst>
            </a:pPr>
            <a:r>
              <a:rPr sz="2000" dirty="0">
                <a:latin typeface="Times New Roman"/>
                <a:cs typeface="Times New Roman"/>
              </a:rPr>
              <a:t>Está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2FN,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mesmo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LivroTexto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→</a:t>
            </a:r>
            <a:r>
              <a:rPr sz="2000" spc="-10" dirty="0">
                <a:latin typeface="Times New Roman"/>
                <a:cs typeface="Times New Roman"/>
              </a:rPr>
              <a:t> LivroExerc.</a:t>
            </a:r>
            <a:endParaRPr sz="2000">
              <a:latin typeface="Times New Roman"/>
              <a:cs typeface="Times New Roman"/>
            </a:endParaRPr>
          </a:p>
          <a:p>
            <a:pPr marL="1156335" lvl="2" indent="-229235">
              <a:lnSpc>
                <a:spcPct val="100000"/>
              </a:lnSpc>
              <a:spcBef>
                <a:spcPts val="520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sz="2200" dirty="0">
                <a:latin typeface="Times New Roman"/>
                <a:cs typeface="Times New Roman"/>
              </a:rPr>
              <a:t>Turma={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NúmeroT,</a:t>
            </a:r>
            <a:r>
              <a:rPr sz="2200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Sigla</a:t>
            </a:r>
            <a:r>
              <a:rPr sz="2200" u="none" dirty="0">
                <a:latin typeface="Times New Roman"/>
                <a:cs typeface="Times New Roman"/>
              </a:rPr>
              <a:t>,</a:t>
            </a:r>
            <a:r>
              <a:rPr sz="2200" u="none" spc="-75" dirty="0">
                <a:latin typeface="Times New Roman"/>
                <a:cs typeface="Times New Roman"/>
              </a:rPr>
              <a:t> </a:t>
            </a:r>
            <a:r>
              <a:rPr sz="2200" u="none" dirty="0">
                <a:latin typeface="Times New Roman"/>
                <a:cs typeface="Times New Roman"/>
              </a:rPr>
              <a:t>Sala,</a:t>
            </a:r>
            <a:r>
              <a:rPr sz="2200" u="none" spc="-80" dirty="0">
                <a:latin typeface="Times New Roman"/>
                <a:cs typeface="Times New Roman"/>
              </a:rPr>
              <a:t> </a:t>
            </a:r>
            <a:r>
              <a:rPr sz="2200" u="none" spc="-10" dirty="0">
                <a:latin typeface="Times New Roman"/>
                <a:cs typeface="Times New Roman"/>
              </a:rPr>
              <a:t>No.Horas}</a:t>
            </a:r>
            <a:endParaRPr sz="2200">
              <a:latin typeface="Times New Roman"/>
              <a:cs typeface="Times New Roman"/>
            </a:endParaRPr>
          </a:p>
          <a:p>
            <a:pPr marL="1612900" lvl="3" indent="-228600">
              <a:lnSpc>
                <a:spcPct val="100000"/>
              </a:lnSpc>
              <a:spcBef>
                <a:spcPts val="484"/>
              </a:spcBef>
              <a:buClr>
                <a:srgbClr val="3A812E"/>
              </a:buClr>
              <a:buSzPct val="70000"/>
              <a:buFont typeface="DejaVu Sans"/>
              <a:buChar char="❑"/>
              <a:tabLst>
                <a:tab pos="1612900" algn="l"/>
              </a:tabLst>
            </a:pPr>
            <a:r>
              <a:rPr sz="2000" dirty="0">
                <a:latin typeface="Times New Roman"/>
                <a:cs typeface="Times New Roman"/>
              </a:rPr>
              <a:t>Viola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2FN,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Sigla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→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No.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Horas.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3" y="731005"/>
            <a:ext cx="1264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2FN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85" dirty="0">
                <a:latin typeface="Times New Roman"/>
                <a:cs typeface="Times New Roman"/>
              </a:rPr>
              <a:t>...</a:t>
            </a:r>
          </a:p>
        </p:txBody>
      </p:sp>
      <p:sp>
        <p:nvSpPr>
          <p:cNvPr id="4" name="object 4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24915"/>
            <a:ext cx="65074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70" dirty="0">
                <a:latin typeface="Times New Roman"/>
                <a:cs typeface="Times New Roman"/>
              </a:rPr>
              <a:t>Qualidade</a:t>
            </a:r>
            <a:r>
              <a:rPr sz="4200" spc="-85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do</a:t>
            </a:r>
            <a:r>
              <a:rPr sz="4200" spc="-110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Projeto</a:t>
            </a:r>
            <a:r>
              <a:rPr sz="4200" spc="-114" dirty="0">
                <a:latin typeface="Times New Roman"/>
                <a:cs typeface="Times New Roman"/>
              </a:rPr>
              <a:t> </a:t>
            </a:r>
            <a:r>
              <a:rPr sz="4200" spc="-95" dirty="0">
                <a:latin typeface="Times New Roman"/>
                <a:cs typeface="Times New Roman"/>
              </a:rPr>
              <a:t>Lógico</a:t>
            </a:r>
            <a:r>
              <a:rPr sz="4200" spc="-125" dirty="0">
                <a:latin typeface="Times New Roman"/>
                <a:cs typeface="Times New Roman"/>
              </a:rPr>
              <a:t> </a:t>
            </a:r>
            <a:r>
              <a:rPr sz="4200" spc="-40" dirty="0">
                <a:latin typeface="Times New Roman"/>
                <a:cs typeface="Times New Roman"/>
              </a:rPr>
              <a:t>...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7057" y="1509684"/>
            <a:ext cx="7753984" cy="368681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3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sz="3000" dirty="0">
                <a:latin typeface="Times New Roman"/>
                <a:cs typeface="Times New Roman"/>
              </a:rPr>
              <a:t>Análise</a:t>
            </a:r>
            <a:r>
              <a:rPr sz="3000" spc="-1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Informal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(princípios):</a:t>
            </a:r>
            <a:endParaRPr sz="3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sz="2600" dirty="0">
                <a:latin typeface="Times New Roman"/>
                <a:cs typeface="Times New Roman"/>
              </a:rPr>
              <a:t>Semântica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atributos;</a:t>
            </a:r>
            <a:endParaRPr sz="26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sz="2600" dirty="0">
                <a:latin typeface="Times New Roman"/>
                <a:cs typeface="Times New Roman"/>
              </a:rPr>
              <a:t>Redução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redundância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em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tuplas:</a:t>
            </a:r>
            <a:endParaRPr sz="2600">
              <a:latin typeface="Times New Roman"/>
              <a:cs typeface="Times New Roman"/>
            </a:endParaRPr>
          </a:p>
          <a:p>
            <a:pPr marL="1156335" lvl="2" indent="-229235">
              <a:lnSpc>
                <a:spcPct val="100000"/>
              </a:lnSpc>
              <a:spcBef>
                <a:spcPts val="545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sz="2200" dirty="0">
                <a:latin typeface="Times New Roman"/>
                <a:cs typeface="Times New Roman"/>
              </a:rPr>
              <a:t>prevenção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anomalias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inserção;</a:t>
            </a:r>
            <a:endParaRPr sz="2200">
              <a:latin typeface="Times New Roman"/>
              <a:cs typeface="Times New Roman"/>
            </a:endParaRPr>
          </a:p>
          <a:p>
            <a:pPr marL="1156335" lvl="2" indent="-229235">
              <a:lnSpc>
                <a:spcPct val="100000"/>
              </a:lnSpc>
              <a:spcBef>
                <a:spcPts val="525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sz="2200" dirty="0">
                <a:latin typeface="Times New Roman"/>
                <a:cs typeface="Times New Roman"/>
              </a:rPr>
              <a:t>prevenção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anomalias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remoção;</a:t>
            </a:r>
            <a:endParaRPr sz="2200">
              <a:latin typeface="Times New Roman"/>
              <a:cs typeface="Times New Roman"/>
            </a:endParaRPr>
          </a:p>
          <a:p>
            <a:pPr marL="1156335" lvl="2" indent="-229235">
              <a:lnSpc>
                <a:spcPct val="100000"/>
              </a:lnSpc>
              <a:spcBef>
                <a:spcPts val="530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sz="2200" dirty="0">
                <a:latin typeface="Times New Roman"/>
                <a:cs typeface="Times New Roman"/>
              </a:rPr>
              <a:t>prevenção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anomalias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alteração.</a:t>
            </a:r>
            <a:endParaRPr sz="22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61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sz="2600" dirty="0">
                <a:latin typeface="Times New Roman"/>
                <a:cs typeface="Times New Roman"/>
              </a:rPr>
              <a:t>Redução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valores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nulos;</a:t>
            </a:r>
            <a:endParaRPr sz="26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62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sz="2600" dirty="0">
                <a:latin typeface="Times New Roman"/>
                <a:cs typeface="Times New Roman"/>
              </a:rPr>
              <a:t>Prevenção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geração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tuplas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espúrias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(ilegítimas).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31005"/>
            <a:ext cx="1264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2FN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85" dirty="0">
                <a:latin typeface="Times New Roman"/>
                <a:cs typeface="Times New Roman"/>
              </a:rPr>
              <a:t>...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3133" y="1436531"/>
            <a:ext cx="7750175" cy="42144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3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sz="3000" dirty="0">
                <a:latin typeface="Times New Roman"/>
                <a:cs typeface="Times New Roman"/>
              </a:rPr>
              <a:t>Corrigindo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problema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para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atender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à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2FN:</a:t>
            </a:r>
            <a:endParaRPr sz="3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sz="2600" dirty="0">
                <a:latin typeface="Times New Roman"/>
                <a:cs typeface="Times New Roman"/>
              </a:rPr>
              <a:t>Turma={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NúmeroT,</a:t>
            </a:r>
            <a:r>
              <a:rPr sz="26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Sigla</a:t>
            </a:r>
            <a:r>
              <a:rPr sz="2600" u="none" dirty="0">
                <a:latin typeface="Times New Roman"/>
                <a:cs typeface="Times New Roman"/>
              </a:rPr>
              <a:t>,</a:t>
            </a:r>
            <a:r>
              <a:rPr sz="2600" u="none" spc="-40" dirty="0">
                <a:latin typeface="Times New Roman"/>
                <a:cs typeface="Times New Roman"/>
              </a:rPr>
              <a:t> </a:t>
            </a:r>
            <a:r>
              <a:rPr sz="2600" u="none" dirty="0">
                <a:latin typeface="Times New Roman"/>
                <a:cs typeface="Times New Roman"/>
              </a:rPr>
              <a:t>Sala,</a:t>
            </a:r>
            <a:r>
              <a:rPr sz="2600" u="none" spc="-35" dirty="0">
                <a:latin typeface="Times New Roman"/>
                <a:cs typeface="Times New Roman"/>
              </a:rPr>
              <a:t> </a:t>
            </a:r>
            <a:r>
              <a:rPr sz="2600" u="none" spc="-10" dirty="0">
                <a:latin typeface="Times New Roman"/>
                <a:cs typeface="Times New Roman"/>
              </a:rPr>
              <a:t>No.Horas};</a:t>
            </a:r>
            <a:endParaRPr sz="2600">
              <a:latin typeface="Times New Roman"/>
              <a:cs typeface="Times New Roman"/>
            </a:endParaRPr>
          </a:p>
          <a:p>
            <a:pPr marL="1156335" lvl="2" indent="-229235">
              <a:lnSpc>
                <a:spcPct val="100000"/>
              </a:lnSpc>
              <a:spcBef>
                <a:spcPts val="555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sz="2200" dirty="0">
                <a:latin typeface="Times New Roman"/>
                <a:cs typeface="Times New Roman"/>
              </a:rPr>
              <a:t>{NumeroT,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Sigla}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Sala;</a:t>
            </a:r>
            <a:endParaRPr sz="2200">
              <a:latin typeface="Times New Roman"/>
              <a:cs typeface="Times New Roman"/>
            </a:endParaRPr>
          </a:p>
          <a:p>
            <a:pPr marL="927100" marR="4441825" lvl="2" indent="229235">
              <a:lnSpc>
                <a:spcPct val="119500"/>
              </a:lnSpc>
              <a:spcBef>
                <a:spcPts val="15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sz="2200" dirty="0">
                <a:latin typeface="Times New Roman"/>
                <a:cs typeface="Times New Roman"/>
              </a:rPr>
              <a:t>Sigla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No.Horas; Então:</a:t>
            </a:r>
            <a:endParaRPr sz="2200">
              <a:latin typeface="Times New Roman"/>
              <a:cs typeface="Times New Roman"/>
            </a:endParaRPr>
          </a:p>
          <a:p>
            <a:pPr marL="1155065" indent="-227965">
              <a:lnSpc>
                <a:spcPct val="100000"/>
              </a:lnSpc>
              <a:buChar char="•"/>
              <a:tabLst>
                <a:tab pos="1155065" algn="l"/>
              </a:tabLst>
            </a:pPr>
            <a:r>
              <a:rPr sz="2200" dirty="0">
                <a:latin typeface="Times New Roman"/>
                <a:cs typeface="Times New Roman"/>
              </a:rPr>
              <a:t>Turma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{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NumeroT,</a:t>
            </a:r>
            <a:r>
              <a:rPr sz="2200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Sigla</a:t>
            </a:r>
            <a:r>
              <a:rPr sz="2200" u="none" dirty="0">
                <a:latin typeface="Times New Roman"/>
                <a:cs typeface="Times New Roman"/>
              </a:rPr>
              <a:t>,</a:t>
            </a:r>
            <a:r>
              <a:rPr sz="2200" u="none" spc="-45" dirty="0">
                <a:latin typeface="Times New Roman"/>
                <a:cs typeface="Times New Roman"/>
              </a:rPr>
              <a:t> </a:t>
            </a:r>
            <a:r>
              <a:rPr sz="2200" u="none" spc="-10" dirty="0">
                <a:latin typeface="Times New Roman"/>
                <a:cs typeface="Times New Roman"/>
              </a:rPr>
              <a:t>Sala};</a:t>
            </a:r>
            <a:endParaRPr sz="2200">
              <a:latin typeface="Times New Roman"/>
              <a:cs typeface="Times New Roman"/>
            </a:endParaRPr>
          </a:p>
          <a:p>
            <a:pPr marL="1155065" indent="-227965">
              <a:lnSpc>
                <a:spcPct val="100000"/>
              </a:lnSpc>
              <a:buChar char="•"/>
              <a:tabLst>
                <a:tab pos="1155065" algn="l"/>
              </a:tabLst>
            </a:pPr>
            <a:r>
              <a:rPr sz="2200" dirty="0">
                <a:latin typeface="Times New Roman"/>
                <a:cs typeface="Times New Roman"/>
              </a:rPr>
              <a:t>Disciplina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{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Sigla</a:t>
            </a:r>
            <a:r>
              <a:rPr sz="2200" u="none" dirty="0">
                <a:latin typeface="Times New Roman"/>
                <a:cs typeface="Times New Roman"/>
              </a:rPr>
              <a:t>,</a:t>
            </a:r>
            <a:r>
              <a:rPr sz="2200" u="none" spc="-45" dirty="0">
                <a:latin typeface="Times New Roman"/>
                <a:cs typeface="Times New Roman"/>
              </a:rPr>
              <a:t> </a:t>
            </a:r>
            <a:r>
              <a:rPr sz="2200" u="none" spc="-10" dirty="0">
                <a:latin typeface="Times New Roman"/>
                <a:cs typeface="Times New Roman"/>
              </a:rPr>
              <a:t>No.Horas}.</a:t>
            </a:r>
            <a:endParaRPr sz="2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9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sz="3000" dirty="0">
                <a:latin typeface="Times New Roman"/>
                <a:cs typeface="Times New Roman"/>
              </a:rPr>
              <a:t>2FN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evita:</a:t>
            </a:r>
            <a:endParaRPr sz="3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20"/>
              </a:spcBef>
              <a:buClr>
                <a:srgbClr val="3A812E"/>
              </a:buClr>
              <a:buSzPct val="60000"/>
              <a:buFont typeface="DejaVu Sans"/>
              <a:buChar char="❑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Inconsistência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anomalias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causadas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redundância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informação;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3A812E"/>
              </a:buClr>
              <a:buSzPct val="60000"/>
              <a:buFont typeface="DejaVu Sans"/>
              <a:buChar char="❑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Perda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informação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operações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remoção/alteração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relação.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3" y="1580218"/>
            <a:ext cx="8206105" cy="445135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631190" indent="-618490">
              <a:lnSpc>
                <a:spcPct val="100000"/>
              </a:lnSpc>
              <a:spcBef>
                <a:spcPts val="1155"/>
              </a:spcBef>
              <a:buClr>
                <a:srgbClr val="CC9900"/>
              </a:buClr>
              <a:buSzPct val="64062"/>
              <a:buFont typeface="DejaVu Sans"/>
              <a:buChar char="■"/>
              <a:tabLst>
                <a:tab pos="631190" algn="l"/>
                <a:tab pos="2903220" algn="l"/>
              </a:tabLst>
            </a:pPr>
            <a:r>
              <a:rPr sz="3200" b="1" dirty="0">
                <a:latin typeface="Times New Roman"/>
                <a:cs typeface="Times New Roman"/>
              </a:rPr>
              <a:t>Definição.</a:t>
            </a:r>
            <a:r>
              <a:rPr sz="3200" b="1" spc="-180" dirty="0">
                <a:latin typeface="Times New Roman"/>
                <a:cs typeface="Times New Roman"/>
              </a:rPr>
              <a:t> </a:t>
            </a:r>
            <a:r>
              <a:rPr sz="3200" i="1" spc="-50" dirty="0">
                <a:latin typeface="Liberation Sans Narrow"/>
                <a:cs typeface="Liberation Sans Narrow"/>
              </a:rPr>
              <a:t>R</a:t>
            </a:r>
            <a:r>
              <a:rPr sz="3200" i="1" dirty="0">
                <a:latin typeface="Liberation Sans Narrow"/>
                <a:cs typeface="Liberation Sans Narrow"/>
              </a:rPr>
              <a:t>	</a:t>
            </a:r>
            <a:r>
              <a:rPr sz="3200" dirty="0">
                <a:latin typeface="Times New Roman"/>
                <a:cs typeface="Times New Roman"/>
              </a:rPr>
              <a:t>está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na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3FN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se:</a:t>
            </a:r>
            <a:endParaRPr sz="3200">
              <a:latin typeface="Times New Roman"/>
              <a:cs typeface="Times New Roman"/>
            </a:endParaRPr>
          </a:p>
          <a:p>
            <a:pPr marL="893444" lvl="1" indent="-536575">
              <a:lnSpc>
                <a:spcPct val="100000"/>
              </a:lnSpc>
              <a:spcBef>
                <a:spcPts val="915"/>
              </a:spcBef>
              <a:buClr>
                <a:srgbClr val="3A812E"/>
              </a:buClr>
              <a:buSzPct val="58928"/>
              <a:buAutoNum type="romanLcParenBoth"/>
              <a:tabLst>
                <a:tab pos="893444" algn="l"/>
              </a:tabLst>
            </a:pPr>
            <a:r>
              <a:rPr sz="2800" dirty="0">
                <a:latin typeface="Times New Roman"/>
                <a:cs typeface="Times New Roman"/>
              </a:rPr>
              <a:t>Está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2FN;</a:t>
            </a:r>
            <a:endParaRPr sz="2800">
              <a:latin typeface="Times New Roman"/>
              <a:cs typeface="Times New Roman"/>
            </a:endParaRPr>
          </a:p>
          <a:p>
            <a:pPr marL="893444" marR="8255" lvl="1" indent="-536575">
              <a:lnSpc>
                <a:spcPct val="106100"/>
              </a:lnSpc>
              <a:spcBef>
                <a:spcPts val="265"/>
              </a:spcBef>
              <a:buClr>
                <a:srgbClr val="3A812E"/>
              </a:buClr>
              <a:buSzPct val="58928"/>
              <a:buAutoNum type="romanLcParenBoth"/>
              <a:tabLst>
                <a:tab pos="893444" algn="l"/>
                <a:tab pos="2494915" algn="l"/>
                <a:tab pos="3977640" algn="l"/>
                <a:tab pos="4869180" algn="l"/>
                <a:tab pos="6469380" algn="l"/>
                <a:tab pos="7182484" algn="l"/>
                <a:tab pos="7774305" algn="l"/>
              </a:tabLst>
            </a:pPr>
            <a:r>
              <a:rPr sz="2800" spc="-10" dirty="0">
                <a:latin typeface="Times New Roman"/>
                <a:cs typeface="Times New Roman"/>
              </a:rPr>
              <a:t>Nenhum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atributo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não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primário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de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i="1" spc="-50" dirty="0">
                <a:latin typeface="Liberation Sans Narrow"/>
                <a:cs typeface="Liberation Sans Narrow"/>
              </a:rPr>
              <a:t>R</a:t>
            </a:r>
            <a:r>
              <a:rPr sz="2800" i="1" dirty="0">
                <a:latin typeface="Liberation Sans Narrow"/>
                <a:cs typeface="Liberation Sans Narrow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transitivamente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dependente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chave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primária.</a:t>
            </a:r>
            <a:endParaRPr sz="2800">
              <a:latin typeface="Times New Roman"/>
              <a:cs typeface="Times New Roman"/>
            </a:endParaRPr>
          </a:p>
          <a:p>
            <a:pPr marL="631190" indent="-618490">
              <a:lnSpc>
                <a:spcPct val="100000"/>
              </a:lnSpc>
              <a:spcBef>
                <a:spcPts val="765"/>
              </a:spcBef>
              <a:buClr>
                <a:srgbClr val="CC9900"/>
              </a:buClr>
              <a:buSzPct val="64062"/>
              <a:buFont typeface="DejaVu Sans"/>
              <a:buChar char="■"/>
              <a:tabLst>
                <a:tab pos="631190" algn="l"/>
              </a:tabLst>
            </a:pPr>
            <a:r>
              <a:rPr sz="3200" dirty="0">
                <a:latin typeface="Times New Roman"/>
                <a:cs typeface="Times New Roman"/>
              </a:rPr>
              <a:t>Dependência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transitiva:</a:t>
            </a:r>
            <a:endParaRPr sz="3200">
              <a:latin typeface="Times New Roman"/>
              <a:cs typeface="Times New Roman"/>
            </a:endParaRPr>
          </a:p>
          <a:p>
            <a:pPr marL="893444" indent="-536575">
              <a:lnSpc>
                <a:spcPct val="100000"/>
              </a:lnSpc>
              <a:spcBef>
                <a:spcPts val="470"/>
              </a:spcBef>
              <a:buClr>
                <a:srgbClr val="3A812E"/>
              </a:buClr>
              <a:buSzPct val="58928"/>
              <a:buFont typeface="DejaVu Sans"/>
              <a:buChar char="❑"/>
              <a:tabLst>
                <a:tab pos="893444" algn="l"/>
              </a:tabLst>
            </a:pPr>
            <a:r>
              <a:rPr sz="2800" dirty="0">
                <a:latin typeface="Times New Roman"/>
                <a:cs typeface="Times New Roman"/>
              </a:rPr>
              <a:t>Dependência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transitiva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X</a:t>
            </a:r>
            <a:r>
              <a:rPr sz="2800" dirty="0">
                <a:latin typeface="Times New Roman"/>
                <a:cs typeface="Times New Roman"/>
              </a:rPr>
              <a:t>→</a:t>
            </a:r>
            <a:r>
              <a:rPr sz="2800" b="1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Liberation Sans Narrow"/>
                <a:cs typeface="Liberation Sans Narrow"/>
              </a:rPr>
              <a:t>R</a:t>
            </a:r>
            <a:r>
              <a:rPr sz="2800" i="1" spc="10" dirty="0">
                <a:latin typeface="Liberation Sans Narrow"/>
                <a:cs typeface="Liberation Sans Narrow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acontece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se:</a:t>
            </a:r>
            <a:endParaRPr sz="2800">
              <a:latin typeface="Times New Roman"/>
              <a:cs typeface="Times New Roman"/>
            </a:endParaRPr>
          </a:p>
          <a:p>
            <a:pPr marL="1138555" lvl="1" indent="-454025">
              <a:lnSpc>
                <a:spcPct val="100000"/>
              </a:lnSpc>
              <a:spcBef>
                <a:spcPts val="795"/>
              </a:spcBef>
              <a:buClr>
                <a:srgbClr val="CC9900"/>
              </a:buClr>
              <a:buSzPct val="64583"/>
              <a:buFont typeface="DejaVu Sans"/>
              <a:buChar char="■"/>
              <a:tabLst>
                <a:tab pos="1138555" algn="l"/>
                <a:tab pos="1577340" algn="l"/>
              </a:tabLst>
            </a:pPr>
            <a:r>
              <a:rPr sz="2400" spc="-25" dirty="0">
                <a:latin typeface="Times New Roman"/>
                <a:cs typeface="Times New Roman"/>
              </a:rPr>
              <a:t>(i)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→</a:t>
            </a:r>
            <a:r>
              <a:rPr sz="2400" b="1" dirty="0">
                <a:latin typeface="Times New Roman"/>
                <a:cs typeface="Times New Roman"/>
              </a:rPr>
              <a:t>Z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Z</a:t>
            </a:r>
            <a:r>
              <a:rPr sz="2400" dirty="0">
                <a:latin typeface="Times New Roman"/>
                <a:cs typeface="Times New Roman"/>
              </a:rPr>
              <a:t>→</a:t>
            </a:r>
            <a:r>
              <a:rPr sz="2400" b="1" dirty="0">
                <a:latin typeface="Times New Roman"/>
                <a:cs typeface="Times New Roman"/>
              </a:rPr>
              <a:t>Y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e;</a:t>
            </a:r>
            <a:endParaRPr sz="2400">
              <a:latin typeface="Times New Roman"/>
              <a:cs typeface="Times New Roman"/>
            </a:endParaRPr>
          </a:p>
          <a:p>
            <a:pPr marL="1138555" marR="5080" lvl="1" indent="-454659">
              <a:lnSpc>
                <a:spcPts val="2710"/>
              </a:lnSpc>
              <a:spcBef>
                <a:spcPts val="810"/>
              </a:spcBef>
              <a:buClr>
                <a:srgbClr val="CC9900"/>
              </a:buClr>
              <a:buSzPct val="64583"/>
              <a:buFont typeface="DejaVu Sans"/>
              <a:buChar char="■"/>
              <a:tabLst>
                <a:tab pos="1138555" algn="l"/>
                <a:tab pos="1701164" algn="l"/>
                <a:tab pos="2089785" algn="l"/>
                <a:tab pos="2719070" algn="l"/>
                <a:tab pos="3263265" algn="l"/>
                <a:tab pos="4160520" algn="l"/>
                <a:tab pos="5513705" algn="l"/>
                <a:tab pos="6225540" algn="l"/>
                <a:tab pos="7905115" algn="l"/>
              </a:tabLst>
            </a:pPr>
            <a:r>
              <a:rPr sz="2400" spc="-20" dirty="0">
                <a:latin typeface="Times New Roman"/>
                <a:cs typeface="Times New Roman"/>
              </a:rPr>
              <a:t>(ii)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50" dirty="0">
                <a:latin typeface="Times New Roman"/>
                <a:cs typeface="Times New Roman"/>
              </a:rPr>
              <a:t>Z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não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chave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candidata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nem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subconjunto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de </a:t>
            </a:r>
            <a:r>
              <a:rPr sz="2400" dirty="0">
                <a:latin typeface="Times New Roman"/>
                <a:cs typeface="Times New Roman"/>
              </a:rPr>
              <a:t>qualquer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Liberation Sans Narrow"/>
                <a:cs typeface="Liberation Sans Narrow"/>
              </a:rPr>
              <a:t>R</a:t>
            </a:r>
            <a:r>
              <a:rPr sz="2400" i="1" spc="-20" dirty="0">
                <a:latin typeface="Liberation Sans Narrow"/>
                <a:cs typeface="Liberation Sans Narrow"/>
              </a:rPr>
              <a:t> </a:t>
            </a:r>
            <a:r>
              <a:rPr sz="2400" i="1" spc="-50" dirty="0">
                <a:latin typeface="Liberation Sans Narrow"/>
                <a:cs typeface="Liberation Sans Narrow"/>
              </a:rPr>
              <a:t>.</a:t>
            </a:r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Times New Roman"/>
                <a:cs typeface="Times New Roman"/>
              </a:rPr>
              <a:t>3</a:t>
            </a:r>
            <a:r>
              <a:rPr sz="4200" baseline="24801" dirty="0">
                <a:latin typeface="Times New Roman"/>
                <a:cs typeface="Times New Roman"/>
              </a:rPr>
              <a:t>a</a:t>
            </a:r>
            <a:r>
              <a:rPr sz="4200" spc="217" baseline="24801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Forma</a:t>
            </a:r>
            <a:r>
              <a:rPr sz="4200" spc="-204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Normal</a:t>
            </a:r>
            <a:r>
              <a:rPr sz="4200" spc="-215" dirty="0">
                <a:latin typeface="Times New Roman"/>
                <a:cs typeface="Times New Roman"/>
              </a:rPr>
              <a:t> </a:t>
            </a:r>
            <a:r>
              <a:rPr sz="4200" spc="-10" dirty="0">
                <a:latin typeface="Times New Roman"/>
                <a:cs typeface="Times New Roman"/>
              </a:rPr>
              <a:t>(3FN)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r>
              <a:rPr spc="-25" dirty="0"/>
              <a:t>30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3" y="1672843"/>
            <a:ext cx="4936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  <a:tab pos="1188720" algn="l"/>
                <a:tab pos="2426335" algn="l"/>
                <a:tab pos="4098290" algn="l"/>
              </a:tabLst>
            </a:pPr>
            <a:r>
              <a:rPr sz="3000" spc="-25" dirty="0">
                <a:latin typeface="Times New Roman"/>
                <a:cs typeface="Times New Roman"/>
              </a:rPr>
              <a:t>Em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10" dirty="0">
                <a:latin typeface="Times New Roman"/>
                <a:cs typeface="Times New Roman"/>
              </a:rPr>
              <a:t>outras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10" dirty="0">
                <a:latin typeface="Times New Roman"/>
                <a:cs typeface="Times New Roman"/>
              </a:rPr>
              <a:t>palavras,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10" dirty="0">
                <a:latin typeface="Times New Roman"/>
                <a:cs typeface="Times New Roman"/>
              </a:rPr>
              <a:t>todos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8265" y="1672843"/>
            <a:ext cx="28555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5320" algn="l"/>
                <a:tab pos="2292350" algn="l"/>
              </a:tabLst>
            </a:pPr>
            <a:r>
              <a:rPr sz="3000" spc="-25" dirty="0">
                <a:latin typeface="Times New Roman"/>
                <a:cs typeface="Times New Roman"/>
              </a:rPr>
              <a:t>os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10" dirty="0">
                <a:latin typeface="Times New Roman"/>
                <a:cs typeface="Times New Roman"/>
              </a:rPr>
              <a:t>atributos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25" dirty="0">
                <a:latin typeface="Times New Roman"/>
                <a:cs typeface="Times New Roman"/>
              </a:rPr>
              <a:t>não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3" y="2130043"/>
            <a:ext cx="8069580" cy="382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>
              <a:lnSpc>
                <a:spcPct val="100000"/>
              </a:lnSpc>
              <a:spcBef>
                <a:spcPts val="100"/>
              </a:spcBef>
              <a:tabLst>
                <a:tab pos="1965960" algn="l"/>
                <a:tab pos="3130550" algn="l"/>
                <a:tab pos="4528185" algn="l"/>
                <a:tab pos="6583680" algn="l"/>
                <a:tab pos="7507605" algn="l"/>
              </a:tabLst>
            </a:pPr>
            <a:r>
              <a:rPr sz="3000" spc="-10" dirty="0">
                <a:latin typeface="Times New Roman"/>
                <a:cs typeface="Times New Roman"/>
              </a:rPr>
              <a:t>primários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10" dirty="0">
                <a:latin typeface="Times New Roman"/>
                <a:cs typeface="Times New Roman"/>
              </a:rPr>
              <a:t>devem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10" dirty="0">
                <a:latin typeface="Times New Roman"/>
                <a:cs typeface="Times New Roman"/>
              </a:rPr>
              <a:t>possuir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10" dirty="0">
                <a:latin typeface="Times New Roman"/>
                <a:cs typeface="Times New Roman"/>
              </a:rPr>
              <a:t>dependência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10" dirty="0">
                <a:latin typeface="Times New Roman"/>
                <a:cs typeface="Times New Roman"/>
              </a:rPr>
              <a:t>total,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25" dirty="0">
                <a:latin typeface="Times New Roman"/>
                <a:cs typeface="Times New Roman"/>
              </a:rPr>
              <a:t>não </a:t>
            </a:r>
            <a:r>
              <a:rPr sz="3000" dirty="0">
                <a:latin typeface="Times New Roman"/>
                <a:cs typeface="Times New Roman"/>
              </a:rPr>
              <a:t>transitiva,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da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chave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primária.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■"/>
              <a:tabLst>
                <a:tab pos="355600" algn="l"/>
                <a:tab pos="451484" algn="l"/>
              </a:tabLst>
            </a:pPr>
            <a:r>
              <a:rPr sz="1950" dirty="0">
                <a:solidFill>
                  <a:srgbClr val="CC9900"/>
                </a:solidFill>
                <a:latin typeface="DejaVu Sans"/>
                <a:cs typeface="DejaVu Sans"/>
              </a:rPr>
              <a:t>	</a:t>
            </a:r>
            <a:r>
              <a:rPr sz="3000" dirty="0">
                <a:latin typeface="Times New Roman"/>
                <a:cs typeface="Times New Roman"/>
              </a:rPr>
              <a:t>Se</a:t>
            </a:r>
            <a:r>
              <a:rPr sz="3000" spc="24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X</a:t>
            </a:r>
            <a:r>
              <a:rPr sz="3200" dirty="0">
                <a:latin typeface="Times New Roman"/>
                <a:cs typeface="Times New Roman"/>
              </a:rPr>
              <a:t>→</a:t>
            </a:r>
            <a:r>
              <a:rPr sz="3000" b="1" dirty="0">
                <a:latin typeface="Times New Roman"/>
                <a:cs typeface="Times New Roman"/>
              </a:rPr>
              <a:t>Y</a:t>
            </a:r>
            <a:r>
              <a:rPr sz="3000" b="1" spc="2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é</a:t>
            </a:r>
            <a:r>
              <a:rPr sz="3000" spc="254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não</a:t>
            </a:r>
            <a:r>
              <a:rPr sz="3000" spc="2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transitiva,</a:t>
            </a:r>
            <a:r>
              <a:rPr sz="3000" spc="2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então</a:t>
            </a:r>
            <a:r>
              <a:rPr sz="3000" spc="2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não</a:t>
            </a:r>
            <a:r>
              <a:rPr sz="3000" spc="2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pode</a:t>
            </a:r>
            <a:r>
              <a:rPr sz="3000" spc="26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haver </a:t>
            </a:r>
            <a:r>
              <a:rPr sz="3000" dirty="0">
                <a:latin typeface="Times New Roman"/>
                <a:cs typeface="Times New Roman"/>
              </a:rPr>
              <a:t>no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conjunto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DFs: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X</a:t>
            </a:r>
            <a:r>
              <a:rPr sz="3200" dirty="0">
                <a:latin typeface="Times New Roman"/>
                <a:cs typeface="Times New Roman"/>
              </a:rPr>
              <a:t>→</a:t>
            </a:r>
            <a:r>
              <a:rPr sz="3000" b="1" dirty="0">
                <a:latin typeface="Times New Roman"/>
                <a:cs typeface="Times New Roman"/>
              </a:rPr>
              <a:t>Z</a:t>
            </a:r>
            <a:r>
              <a:rPr sz="3000" b="1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Times New Roman"/>
                <a:cs typeface="Times New Roman"/>
              </a:rPr>
              <a:t>Z</a:t>
            </a:r>
            <a:r>
              <a:rPr sz="3200" spc="-20" dirty="0">
                <a:latin typeface="Times New Roman"/>
                <a:cs typeface="Times New Roman"/>
              </a:rPr>
              <a:t>→</a:t>
            </a:r>
            <a:r>
              <a:rPr sz="3000" b="1" spc="-20" dirty="0">
                <a:latin typeface="Times New Roman"/>
                <a:cs typeface="Times New Roman"/>
              </a:rPr>
              <a:t>Y</a:t>
            </a:r>
            <a:r>
              <a:rPr sz="3000" spc="-20" dirty="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15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sz="3000" spc="-10" dirty="0">
                <a:latin typeface="Times New Roman"/>
                <a:cs typeface="Times New Roman"/>
              </a:rPr>
              <a:t>Exemplo:</a:t>
            </a:r>
            <a:endParaRPr sz="3000">
              <a:latin typeface="Times New Roman"/>
              <a:cs typeface="Times New Roman"/>
            </a:endParaRPr>
          </a:p>
          <a:p>
            <a:pPr marL="683260" marR="1170305" lvl="1" indent="-326390">
              <a:lnSpc>
                <a:spcPct val="100000"/>
              </a:lnSpc>
              <a:spcBef>
                <a:spcPts val="600"/>
              </a:spcBef>
              <a:buClr>
                <a:srgbClr val="3A812E"/>
              </a:buClr>
              <a:buSzPct val="58333"/>
              <a:buFont typeface="DejaVu Sans"/>
              <a:buChar char="❑"/>
              <a:tabLst>
                <a:tab pos="683260" algn="l"/>
              </a:tabLst>
            </a:pPr>
            <a:r>
              <a:rPr sz="2400" dirty="0">
                <a:latin typeface="Times New Roman"/>
                <a:cs typeface="Times New Roman"/>
              </a:rPr>
              <a:t>cliente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nro-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cliente</a:t>
            </a:r>
            <a:r>
              <a:rPr sz="2400" u="none" dirty="0">
                <a:latin typeface="Times New Roman"/>
                <a:cs typeface="Times New Roman"/>
              </a:rPr>
              <a:t>,</a:t>
            </a:r>
            <a:r>
              <a:rPr sz="2400" u="none" spc="-40" dirty="0">
                <a:latin typeface="Times New Roman"/>
                <a:cs typeface="Times New Roman"/>
              </a:rPr>
              <a:t> </a:t>
            </a:r>
            <a:r>
              <a:rPr sz="2400" u="none" spc="-10" dirty="0">
                <a:latin typeface="Times New Roman"/>
                <a:cs typeface="Times New Roman"/>
              </a:rPr>
              <a:t>nome-</a:t>
            </a:r>
            <a:r>
              <a:rPr sz="2400" u="none" dirty="0">
                <a:latin typeface="Times New Roman"/>
                <a:cs typeface="Times New Roman"/>
              </a:rPr>
              <a:t>cliente,</a:t>
            </a:r>
            <a:r>
              <a:rPr sz="2400" u="none" spc="-45" dirty="0">
                <a:latin typeface="Times New Roman"/>
                <a:cs typeface="Times New Roman"/>
              </a:rPr>
              <a:t> </a:t>
            </a:r>
            <a:r>
              <a:rPr sz="2400" u="none" spc="-10" dirty="0">
                <a:latin typeface="Times New Roman"/>
                <a:cs typeface="Times New Roman"/>
              </a:rPr>
              <a:t>end-</a:t>
            </a:r>
            <a:r>
              <a:rPr sz="2400" u="none" dirty="0">
                <a:latin typeface="Times New Roman"/>
                <a:cs typeface="Times New Roman"/>
              </a:rPr>
              <a:t>cliente,</a:t>
            </a:r>
            <a:r>
              <a:rPr sz="2400" u="none" spc="-40" dirty="0">
                <a:latin typeface="Times New Roman"/>
                <a:cs typeface="Times New Roman"/>
              </a:rPr>
              <a:t> </a:t>
            </a:r>
            <a:r>
              <a:rPr sz="2400" u="none" spc="-20" dirty="0">
                <a:latin typeface="Times New Roman"/>
                <a:cs typeface="Times New Roman"/>
              </a:rPr>
              <a:t>nro- </a:t>
            </a:r>
            <a:r>
              <a:rPr sz="2400" u="none" dirty="0">
                <a:latin typeface="Times New Roman"/>
                <a:cs typeface="Times New Roman"/>
              </a:rPr>
              <a:t>vendedor,</a:t>
            </a:r>
            <a:r>
              <a:rPr sz="2400" u="none" spc="-45" dirty="0">
                <a:latin typeface="Times New Roman"/>
                <a:cs typeface="Times New Roman"/>
              </a:rPr>
              <a:t> </a:t>
            </a:r>
            <a:r>
              <a:rPr sz="2400" u="none" spc="-10" dirty="0">
                <a:latin typeface="Times New Roman"/>
                <a:cs typeface="Times New Roman"/>
              </a:rPr>
              <a:t>nome-vendedor);</a:t>
            </a:r>
            <a:endParaRPr sz="2400">
              <a:latin typeface="Times New Roman"/>
              <a:cs typeface="Times New Roman"/>
            </a:endParaRPr>
          </a:p>
          <a:p>
            <a:pPr marL="1035050" lvl="2" indent="-351790">
              <a:lnSpc>
                <a:spcPct val="100000"/>
              </a:lnSpc>
              <a:spcBef>
                <a:spcPts val="595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035050" algn="l"/>
              </a:tabLst>
            </a:pPr>
            <a:r>
              <a:rPr sz="2200" spc="-10" dirty="0">
                <a:latin typeface="Times New Roman"/>
                <a:cs typeface="Times New Roman"/>
              </a:rPr>
              <a:t>nro-</a:t>
            </a:r>
            <a:r>
              <a:rPr sz="2200" dirty="0">
                <a:latin typeface="Times New Roman"/>
                <a:cs typeface="Times New Roman"/>
              </a:rPr>
              <a:t>vendedor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→</a:t>
            </a:r>
            <a:r>
              <a:rPr sz="2500" spc="-9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nome_vendedor.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3" y="724915"/>
            <a:ext cx="14719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Times New Roman"/>
                <a:cs typeface="Times New Roman"/>
              </a:rPr>
              <a:t>3FN</a:t>
            </a:r>
            <a:r>
              <a:rPr sz="4200" spc="50" dirty="0">
                <a:latin typeface="Times New Roman"/>
                <a:cs typeface="Times New Roman"/>
              </a:rPr>
              <a:t> </a:t>
            </a:r>
            <a:r>
              <a:rPr sz="4200" spc="-105" dirty="0">
                <a:latin typeface="Times New Roman"/>
                <a:cs typeface="Times New Roman"/>
              </a:rPr>
              <a:t>...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r>
              <a:rPr spc="-25" dirty="0"/>
              <a:t>31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24915"/>
            <a:ext cx="14719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Times New Roman"/>
                <a:cs typeface="Times New Roman"/>
              </a:rPr>
              <a:t>3FN</a:t>
            </a:r>
            <a:r>
              <a:rPr sz="4200" spc="50" dirty="0">
                <a:latin typeface="Times New Roman"/>
                <a:cs typeface="Times New Roman"/>
              </a:rPr>
              <a:t> </a:t>
            </a:r>
            <a:r>
              <a:rPr sz="4200" spc="-105" dirty="0">
                <a:latin typeface="Times New Roman"/>
                <a:cs typeface="Times New Roman"/>
              </a:rPr>
              <a:t>...</a:t>
            </a:r>
            <a:endParaRPr sz="4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75704" y="4870716"/>
              <a:ext cx="1606550" cy="1225550"/>
            </a:xfrm>
            <a:custGeom>
              <a:avLst/>
              <a:gdLst/>
              <a:ahLst/>
              <a:cxnLst/>
              <a:rect l="l" t="t" r="r" b="b"/>
              <a:pathLst>
                <a:path w="1606550" h="1225550">
                  <a:moveTo>
                    <a:pt x="1537716" y="387096"/>
                  </a:moveTo>
                  <a:lnTo>
                    <a:pt x="1536192" y="367284"/>
                  </a:lnTo>
                  <a:lnTo>
                    <a:pt x="1533144" y="347472"/>
                  </a:lnTo>
                  <a:lnTo>
                    <a:pt x="1528572" y="327660"/>
                  </a:lnTo>
                  <a:lnTo>
                    <a:pt x="1524000" y="315772"/>
                  </a:lnTo>
                  <a:lnTo>
                    <a:pt x="1524000" y="368808"/>
                  </a:lnTo>
                  <a:lnTo>
                    <a:pt x="1524000" y="406908"/>
                  </a:lnTo>
                  <a:lnTo>
                    <a:pt x="1520952" y="425196"/>
                  </a:lnTo>
                  <a:lnTo>
                    <a:pt x="1516380" y="445008"/>
                  </a:lnTo>
                  <a:lnTo>
                    <a:pt x="1508760" y="461772"/>
                  </a:lnTo>
                  <a:lnTo>
                    <a:pt x="1501140" y="480060"/>
                  </a:lnTo>
                  <a:lnTo>
                    <a:pt x="1479804" y="515112"/>
                  </a:lnTo>
                  <a:lnTo>
                    <a:pt x="1450848" y="548640"/>
                  </a:lnTo>
                  <a:lnTo>
                    <a:pt x="1397508" y="595884"/>
                  </a:lnTo>
                  <a:lnTo>
                    <a:pt x="1330452" y="638556"/>
                  </a:lnTo>
                  <a:lnTo>
                    <a:pt x="1278636" y="664464"/>
                  </a:lnTo>
                  <a:lnTo>
                    <a:pt x="1193292" y="697992"/>
                  </a:lnTo>
                  <a:lnTo>
                    <a:pt x="1130808" y="716280"/>
                  </a:lnTo>
                  <a:lnTo>
                    <a:pt x="1063752" y="733044"/>
                  </a:lnTo>
                  <a:lnTo>
                    <a:pt x="993648" y="745236"/>
                  </a:lnTo>
                  <a:lnTo>
                    <a:pt x="922020" y="754380"/>
                  </a:lnTo>
                  <a:lnTo>
                    <a:pt x="845820" y="760476"/>
                  </a:lnTo>
                  <a:lnTo>
                    <a:pt x="807720" y="762000"/>
                  </a:lnTo>
                  <a:lnTo>
                    <a:pt x="729996" y="762000"/>
                  </a:lnTo>
                  <a:lnTo>
                    <a:pt x="691896" y="760476"/>
                  </a:lnTo>
                  <a:lnTo>
                    <a:pt x="615696" y="754380"/>
                  </a:lnTo>
                  <a:lnTo>
                    <a:pt x="542544" y="745236"/>
                  </a:lnTo>
                  <a:lnTo>
                    <a:pt x="473964" y="733044"/>
                  </a:lnTo>
                  <a:lnTo>
                    <a:pt x="406908" y="716280"/>
                  </a:lnTo>
                  <a:lnTo>
                    <a:pt x="344424" y="697992"/>
                  </a:lnTo>
                  <a:lnTo>
                    <a:pt x="286512" y="676656"/>
                  </a:lnTo>
                  <a:lnTo>
                    <a:pt x="233172" y="652272"/>
                  </a:lnTo>
                  <a:lnTo>
                    <a:pt x="161544" y="611124"/>
                  </a:lnTo>
                  <a:lnTo>
                    <a:pt x="120396" y="580644"/>
                  </a:lnTo>
                  <a:lnTo>
                    <a:pt x="86868" y="548640"/>
                  </a:lnTo>
                  <a:lnTo>
                    <a:pt x="57912" y="515112"/>
                  </a:lnTo>
                  <a:lnTo>
                    <a:pt x="27432" y="461772"/>
                  </a:lnTo>
                  <a:lnTo>
                    <a:pt x="16764" y="425196"/>
                  </a:lnTo>
                  <a:lnTo>
                    <a:pt x="13716" y="406908"/>
                  </a:lnTo>
                  <a:lnTo>
                    <a:pt x="13716" y="368808"/>
                  </a:lnTo>
                  <a:lnTo>
                    <a:pt x="16764" y="350520"/>
                  </a:lnTo>
                  <a:lnTo>
                    <a:pt x="21336" y="330708"/>
                  </a:lnTo>
                  <a:lnTo>
                    <a:pt x="28956" y="313944"/>
                  </a:lnTo>
                  <a:lnTo>
                    <a:pt x="36576" y="295656"/>
                  </a:lnTo>
                  <a:lnTo>
                    <a:pt x="57912" y="260604"/>
                  </a:lnTo>
                  <a:lnTo>
                    <a:pt x="86868" y="227076"/>
                  </a:lnTo>
                  <a:lnTo>
                    <a:pt x="140208" y="179832"/>
                  </a:lnTo>
                  <a:lnTo>
                    <a:pt x="207264" y="137160"/>
                  </a:lnTo>
                  <a:lnTo>
                    <a:pt x="259080" y="111252"/>
                  </a:lnTo>
                  <a:lnTo>
                    <a:pt x="344424" y="77724"/>
                  </a:lnTo>
                  <a:lnTo>
                    <a:pt x="406908" y="59436"/>
                  </a:lnTo>
                  <a:lnTo>
                    <a:pt x="473964" y="42672"/>
                  </a:lnTo>
                  <a:lnTo>
                    <a:pt x="542544" y="30480"/>
                  </a:lnTo>
                  <a:lnTo>
                    <a:pt x="615696" y="21336"/>
                  </a:lnTo>
                  <a:lnTo>
                    <a:pt x="653796" y="16764"/>
                  </a:lnTo>
                  <a:lnTo>
                    <a:pt x="729996" y="13716"/>
                  </a:lnTo>
                  <a:lnTo>
                    <a:pt x="807720" y="13716"/>
                  </a:lnTo>
                  <a:lnTo>
                    <a:pt x="845820" y="15240"/>
                  </a:lnTo>
                  <a:lnTo>
                    <a:pt x="923544" y="21463"/>
                  </a:lnTo>
                  <a:lnTo>
                    <a:pt x="995172" y="30480"/>
                  </a:lnTo>
                  <a:lnTo>
                    <a:pt x="1063752" y="42672"/>
                  </a:lnTo>
                  <a:lnTo>
                    <a:pt x="1130808" y="59436"/>
                  </a:lnTo>
                  <a:lnTo>
                    <a:pt x="1193292" y="77724"/>
                  </a:lnTo>
                  <a:lnTo>
                    <a:pt x="1251204" y="99060"/>
                  </a:lnTo>
                  <a:lnTo>
                    <a:pt x="1304544" y="123444"/>
                  </a:lnTo>
                  <a:lnTo>
                    <a:pt x="1376172" y="164592"/>
                  </a:lnTo>
                  <a:lnTo>
                    <a:pt x="1417320" y="195072"/>
                  </a:lnTo>
                  <a:lnTo>
                    <a:pt x="1450848" y="227076"/>
                  </a:lnTo>
                  <a:lnTo>
                    <a:pt x="1479804" y="260604"/>
                  </a:lnTo>
                  <a:lnTo>
                    <a:pt x="1501140" y="295656"/>
                  </a:lnTo>
                  <a:lnTo>
                    <a:pt x="1516380" y="332232"/>
                  </a:lnTo>
                  <a:lnTo>
                    <a:pt x="1524000" y="368808"/>
                  </a:lnTo>
                  <a:lnTo>
                    <a:pt x="1524000" y="315772"/>
                  </a:lnTo>
                  <a:lnTo>
                    <a:pt x="1501140" y="271272"/>
                  </a:lnTo>
                  <a:lnTo>
                    <a:pt x="1475232" y="234696"/>
                  </a:lnTo>
                  <a:lnTo>
                    <a:pt x="1443228" y="201168"/>
                  </a:lnTo>
                  <a:lnTo>
                    <a:pt x="1403604" y="169164"/>
                  </a:lnTo>
                  <a:lnTo>
                    <a:pt x="1336548" y="126492"/>
                  </a:lnTo>
                  <a:lnTo>
                    <a:pt x="1255776" y="88392"/>
                  </a:lnTo>
                  <a:lnTo>
                    <a:pt x="1196340" y="65532"/>
                  </a:lnTo>
                  <a:lnTo>
                    <a:pt x="1133856" y="47244"/>
                  </a:lnTo>
                  <a:lnTo>
                    <a:pt x="1066800" y="30480"/>
                  </a:lnTo>
                  <a:lnTo>
                    <a:pt x="996696" y="18288"/>
                  </a:lnTo>
                  <a:lnTo>
                    <a:pt x="923544" y="7620"/>
                  </a:lnTo>
                  <a:lnTo>
                    <a:pt x="885444" y="4572"/>
                  </a:lnTo>
                  <a:lnTo>
                    <a:pt x="845820" y="2984"/>
                  </a:lnTo>
                  <a:lnTo>
                    <a:pt x="768096" y="0"/>
                  </a:lnTo>
                  <a:lnTo>
                    <a:pt x="729996" y="1524"/>
                  </a:lnTo>
                  <a:lnTo>
                    <a:pt x="690372" y="3048"/>
                  </a:lnTo>
                  <a:lnTo>
                    <a:pt x="652272" y="4572"/>
                  </a:lnTo>
                  <a:lnTo>
                    <a:pt x="614172" y="7620"/>
                  </a:lnTo>
                  <a:lnTo>
                    <a:pt x="541020" y="18288"/>
                  </a:lnTo>
                  <a:lnTo>
                    <a:pt x="470916" y="30480"/>
                  </a:lnTo>
                  <a:lnTo>
                    <a:pt x="403860" y="47244"/>
                  </a:lnTo>
                  <a:lnTo>
                    <a:pt x="341376" y="65532"/>
                  </a:lnTo>
                  <a:lnTo>
                    <a:pt x="252984" y="100584"/>
                  </a:lnTo>
                  <a:lnTo>
                    <a:pt x="201168" y="126492"/>
                  </a:lnTo>
                  <a:lnTo>
                    <a:pt x="153924" y="153924"/>
                  </a:lnTo>
                  <a:lnTo>
                    <a:pt x="112776" y="185928"/>
                  </a:lnTo>
                  <a:lnTo>
                    <a:pt x="94488" y="201168"/>
                  </a:lnTo>
                  <a:lnTo>
                    <a:pt x="77724" y="217932"/>
                  </a:lnTo>
                  <a:lnTo>
                    <a:pt x="62484" y="236220"/>
                  </a:lnTo>
                  <a:lnTo>
                    <a:pt x="47244" y="252984"/>
                  </a:lnTo>
                  <a:lnTo>
                    <a:pt x="35052" y="271272"/>
                  </a:lnTo>
                  <a:lnTo>
                    <a:pt x="24384" y="289560"/>
                  </a:lnTo>
                  <a:lnTo>
                    <a:pt x="16764" y="309372"/>
                  </a:lnTo>
                  <a:lnTo>
                    <a:pt x="9144" y="327660"/>
                  </a:lnTo>
                  <a:lnTo>
                    <a:pt x="4572" y="347472"/>
                  </a:lnTo>
                  <a:lnTo>
                    <a:pt x="1524" y="367284"/>
                  </a:lnTo>
                  <a:lnTo>
                    <a:pt x="0" y="388620"/>
                  </a:lnTo>
                  <a:lnTo>
                    <a:pt x="1524" y="408432"/>
                  </a:lnTo>
                  <a:lnTo>
                    <a:pt x="4572" y="428244"/>
                  </a:lnTo>
                  <a:lnTo>
                    <a:pt x="9144" y="448056"/>
                  </a:lnTo>
                  <a:lnTo>
                    <a:pt x="13716" y="459943"/>
                  </a:lnTo>
                  <a:lnTo>
                    <a:pt x="16764" y="467868"/>
                  </a:lnTo>
                  <a:lnTo>
                    <a:pt x="36576" y="504444"/>
                  </a:lnTo>
                  <a:lnTo>
                    <a:pt x="62484" y="541020"/>
                  </a:lnTo>
                  <a:lnTo>
                    <a:pt x="94488" y="574548"/>
                  </a:lnTo>
                  <a:lnTo>
                    <a:pt x="112776" y="589788"/>
                  </a:lnTo>
                  <a:lnTo>
                    <a:pt x="132588" y="606552"/>
                  </a:lnTo>
                  <a:lnTo>
                    <a:pt x="201168" y="649224"/>
                  </a:lnTo>
                  <a:lnTo>
                    <a:pt x="281940" y="687324"/>
                  </a:lnTo>
                  <a:lnTo>
                    <a:pt x="341376" y="710184"/>
                  </a:lnTo>
                  <a:lnTo>
                    <a:pt x="403860" y="728472"/>
                  </a:lnTo>
                  <a:lnTo>
                    <a:pt x="470916" y="745236"/>
                  </a:lnTo>
                  <a:lnTo>
                    <a:pt x="541020" y="757428"/>
                  </a:lnTo>
                  <a:lnTo>
                    <a:pt x="614172" y="768096"/>
                  </a:lnTo>
                  <a:lnTo>
                    <a:pt x="652272" y="771144"/>
                  </a:lnTo>
                  <a:lnTo>
                    <a:pt x="691896" y="772718"/>
                  </a:lnTo>
                  <a:lnTo>
                    <a:pt x="769620" y="775716"/>
                  </a:lnTo>
                  <a:lnTo>
                    <a:pt x="807720" y="774192"/>
                  </a:lnTo>
                  <a:lnTo>
                    <a:pt x="847344" y="772668"/>
                  </a:lnTo>
                  <a:lnTo>
                    <a:pt x="885444" y="771144"/>
                  </a:lnTo>
                  <a:lnTo>
                    <a:pt x="923544" y="768096"/>
                  </a:lnTo>
                  <a:lnTo>
                    <a:pt x="996696" y="757428"/>
                  </a:lnTo>
                  <a:lnTo>
                    <a:pt x="1066800" y="745236"/>
                  </a:lnTo>
                  <a:lnTo>
                    <a:pt x="1133856" y="728472"/>
                  </a:lnTo>
                  <a:lnTo>
                    <a:pt x="1196340" y="710184"/>
                  </a:lnTo>
                  <a:lnTo>
                    <a:pt x="1255776" y="687324"/>
                  </a:lnTo>
                  <a:lnTo>
                    <a:pt x="1310640" y="662940"/>
                  </a:lnTo>
                  <a:lnTo>
                    <a:pt x="1360932" y="635508"/>
                  </a:lnTo>
                  <a:lnTo>
                    <a:pt x="1405128" y="606552"/>
                  </a:lnTo>
                  <a:lnTo>
                    <a:pt x="1424940" y="589788"/>
                  </a:lnTo>
                  <a:lnTo>
                    <a:pt x="1443228" y="574548"/>
                  </a:lnTo>
                  <a:lnTo>
                    <a:pt x="1459992" y="557784"/>
                  </a:lnTo>
                  <a:lnTo>
                    <a:pt x="1475232" y="539496"/>
                  </a:lnTo>
                  <a:lnTo>
                    <a:pt x="1490472" y="522732"/>
                  </a:lnTo>
                  <a:lnTo>
                    <a:pt x="1502664" y="504444"/>
                  </a:lnTo>
                  <a:lnTo>
                    <a:pt x="1513332" y="486156"/>
                  </a:lnTo>
                  <a:lnTo>
                    <a:pt x="1520952" y="466344"/>
                  </a:lnTo>
                  <a:lnTo>
                    <a:pt x="1524000" y="459028"/>
                  </a:lnTo>
                  <a:lnTo>
                    <a:pt x="1528572" y="448056"/>
                  </a:lnTo>
                  <a:lnTo>
                    <a:pt x="1533144" y="428244"/>
                  </a:lnTo>
                  <a:lnTo>
                    <a:pt x="1536192" y="408432"/>
                  </a:lnTo>
                  <a:lnTo>
                    <a:pt x="1537716" y="387096"/>
                  </a:lnTo>
                  <a:close/>
                </a:path>
                <a:path w="1606550" h="1225550">
                  <a:moveTo>
                    <a:pt x="1606296" y="1225296"/>
                  </a:moveTo>
                  <a:lnTo>
                    <a:pt x="1589532" y="1171956"/>
                  </a:lnTo>
                  <a:lnTo>
                    <a:pt x="1575790" y="1185684"/>
                  </a:lnTo>
                  <a:lnTo>
                    <a:pt x="1153668" y="765048"/>
                  </a:lnTo>
                  <a:lnTo>
                    <a:pt x="1146048" y="772668"/>
                  </a:lnTo>
                  <a:lnTo>
                    <a:pt x="1566684" y="1194790"/>
                  </a:lnTo>
                  <a:lnTo>
                    <a:pt x="1552956" y="1208532"/>
                  </a:lnTo>
                  <a:lnTo>
                    <a:pt x="1584960" y="1218590"/>
                  </a:lnTo>
                  <a:lnTo>
                    <a:pt x="1606296" y="12252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93133" y="1521856"/>
            <a:ext cx="8194040" cy="509778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50"/>
              </a:spcBef>
              <a:buClr>
                <a:srgbClr val="CC9900"/>
              </a:buClr>
              <a:buSzPct val="65384"/>
              <a:buFont typeface="DejaVu Sans"/>
              <a:buChar char="■"/>
              <a:tabLst>
                <a:tab pos="354965" algn="l"/>
              </a:tabLst>
            </a:pPr>
            <a:r>
              <a:rPr sz="2600" dirty="0">
                <a:latin typeface="Times New Roman"/>
                <a:cs typeface="Times New Roman"/>
              </a:rPr>
              <a:t>Corrigindo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problema:</a:t>
            </a:r>
            <a:endParaRPr sz="2600">
              <a:latin typeface="Times New Roman"/>
              <a:cs typeface="Times New Roman"/>
            </a:endParaRPr>
          </a:p>
          <a:p>
            <a:pPr marL="756285" marR="127635" lvl="1" indent="-287020">
              <a:lnSpc>
                <a:spcPct val="100000"/>
              </a:lnSpc>
              <a:spcBef>
                <a:spcPts val="545"/>
              </a:spcBef>
              <a:buClr>
                <a:srgbClr val="3A812E"/>
              </a:buClr>
              <a:buSzPct val="59090"/>
              <a:buFont typeface="DejaVu Sans"/>
              <a:buChar char="❑"/>
              <a:tabLst>
                <a:tab pos="756285" algn="l"/>
              </a:tabLst>
            </a:pPr>
            <a:r>
              <a:rPr sz="2200" dirty="0">
                <a:latin typeface="Times New Roman"/>
                <a:cs typeface="Times New Roman"/>
              </a:rPr>
              <a:t>Para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cada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determinante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que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não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é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uma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chave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candidata,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remover </a:t>
            </a:r>
            <a:r>
              <a:rPr sz="2200" dirty="0">
                <a:latin typeface="Times New Roman"/>
                <a:cs typeface="Times New Roman"/>
              </a:rPr>
              <a:t>da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relação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atributos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que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dependem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desse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determinante;</a:t>
            </a:r>
            <a:endParaRPr sz="2200">
              <a:latin typeface="Times New Roman"/>
              <a:cs typeface="Times New Roman"/>
            </a:endParaRPr>
          </a:p>
          <a:p>
            <a:pPr marL="756285" marR="128270" lvl="1" indent="-287020">
              <a:lnSpc>
                <a:spcPct val="100000"/>
              </a:lnSpc>
              <a:spcBef>
                <a:spcPts val="530"/>
              </a:spcBef>
              <a:buClr>
                <a:srgbClr val="3A812E"/>
              </a:buClr>
              <a:buSzPct val="59090"/>
              <a:buFont typeface="DejaVu Sans"/>
              <a:buChar char="❑"/>
              <a:tabLst>
                <a:tab pos="756285" algn="l"/>
              </a:tabLst>
            </a:pPr>
            <a:r>
              <a:rPr sz="2200" dirty="0">
                <a:latin typeface="Times New Roman"/>
                <a:cs typeface="Times New Roman"/>
              </a:rPr>
              <a:t>Criar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uma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nova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relação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contendo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todos</a:t>
            </a:r>
            <a:r>
              <a:rPr sz="2200" spc="2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os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atributos</a:t>
            </a:r>
            <a:r>
              <a:rPr sz="2200" spc="2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relação </a:t>
            </a:r>
            <a:r>
              <a:rPr sz="2200" dirty="0">
                <a:latin typeface="Times New Roman"/>
                <a:cs typeface="Times New Roman"/>
              </a:rPr>
              <a:t>original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que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dependem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desse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determinante;</a:t>
            </a:r>
            <a:endParaRPr sz="2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25"/>
              </a:spcBef>
              <a:buClr>
                <a:srgbClr val="3A812E"/>
              </a:buClr>
              <a:buSzPct val="59090"/>
              <a:buFont typeface="DejaVu Sans"/>
              <a:buChar char="❑"/>
              <a:tabLst>
                <a:tab pos="756285" algn="l"/>
              </a:tabLst>
            </a:pPr>
            <a:r>
              <a:rPr sz="2200" dirty="0">
                <a:latin typeface="Times New Roman"/>
                <a:cs typeface="Times New Roman"/>
              </a:rPr>
              <a:t>Tornar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determinante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chave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primária da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nova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relação.</a:t>
            </a:r>
            <a:endParaRPr sz="2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30"/>
              </a:spcBef>
              <a:buClr>
                <a:srgbClr val="3A812E"/>
              </a:buClr>
              <a:buSzPct val="59090"/>
              <a:buFont typeface="DejaVu Sans"/>
              <a:buChar char="❑"/>
              <a:tabLst>
                <a:tab pos="756285" algn="l"/>
              </a:tabLst>
            </a:pPr>
            <a:r>
              <a:rPr sz="2200" dirty="0">
                <a:latin typeface="Times New Roman"/>
                <a:cs typeface="Times New Roman"/>
              </a:rPr>
              <a:t>Levando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em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conta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nosso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exemplo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anterior:</a:t>
            </a:r>
            <a:endParaRPr sz="2200">
              <a:latin typeface="Times New Roman"/>
              <a:cs typeface="Times New Roman"/>
            </a:endParaRPr>
          </a:p>
          <a:p>
            <a:pPr marL="1155700" marR="140335" lvl="2" indent="-228600">
              <a:lnSpc>
                <a:spcPct val="100000"/>
              </a:lnSpc>
              <a:spcBef>
                <a:spcPts val="484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cliente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nro-cliente</a:t>
            </a:r>
            <a:r>
              <a:rPr sz="2000" u="none" dirty="0">
                <a:latin typeface="Times New Roman"/>
                <a:cs typeface="Times New Roman"/>
              </a:rPr>
              <a:t>,</a:t>
            </a:r>
            <a:r>
              <a:rPr sz="2000" u="none" spc="-60" dirty="0">
                <a:latin typeface="Times New Roman"/>
                <a:cs typeface="Times New Roman"/>
              </a:rPr>
              <a:t> </a:t>
            </a:r>
            <a:r>
              <a:rPr sz="2000" u="none" spc="-10" dirty="0">
                <a:latin typeface="Times New Roman"/>
                <a:cs typeface="Times New Roman"/>
              </a:rPr>
              <a:t>nome-</a:t>
            </a:r>
            <a:r>
              <a:rPr sz="2000" u="none" dirty="0">
                <a:latin typeface="Times New Roman"/>
                <a:cs typeface="Times New Roman"/>
              </a:rPr>
              <a:t>cliente,</a:t>
            </a:r>
            <a:r>
              <a:rPr sz="2000" u="none" spc="-45" dirty="0">
                <a:latin typeface="Times New Roman"/>
                <a:cs typeface="Times New Roman"/>
              </a:rPr>
              <a:t> </a:t>
            </a:r>
            <a:r>
              <a:rPr sz="2000" u="none" dirty="0">
                <a:latin typeface="Times New Roman"/>
                <a:cs typeface="Times New Roman"/>
              </a:rPr>
              <a:t>end-cliente,</a:t>
            </a:r>
            <a:r>
              <a:rPr sz="2000" u="none" spc="-60" dirty="0">
                <a:latin typeface="Times New Roman"/>
                <a:cs typeface="Times New Roman"/>
              </a:rPr>
              <a:t> </a:t>
            </a:r>
            <a:r>
              <a:rPr sz="2000" u="none" dirty="0">
                <a:latin typeface="Times New Roman"/>
                <a:cs typeface="Times New Roman"/>
              </a:rPr>
              <a:t>nro-vendedor,</a:t>
            </a:r>
            <a:r>
              <a:rPr sz="2000" u="none" spc="-70" dirty="0">
                <a:latin typeface="Times New Roman"/>
                <a:cs typeface="Times New Roman"/>
              </a:rPr>
              <a:t> </a:t>
            </a:r>
            <a:r>
              <a:rPr sz="2000" u="none" spc="-10" dirty="0">
                <a:latin typeface="Times New Roman"/>
                <a:cs typeface="Times New Roman"/>
              </a:rPr>
              <a:t>nome- vendedor):</a:t>
            </a:r>
            <a:endParaRPr sz="2000">
              <a:latin typeface="Times New Roman"/>
              <a:cs typeface="Times New Roman"/>
            </a:endParaRPr>
          </a:p>
          <a:p>
            <a:pPr marL="1612900" lvl="3" indent="-228600">
              <a:lnSpc>
                <a:spcPct val="100000"/>
              </a:lnSpc>
              <a:spcBef>
                <a:spcPts val="440"/>
              </a:spcBef>
              <a:buClr>
                <a:srgbClr val="3A812E"/>
              </a:buClr>
              <a:buSzPct val="69444"/>
              <a:buFont typeface="DejaVu Sans"/>
              <a:buChar char="❑"/>
              <a:tabLst>
                <a:tab pos="1612900" algn="l"/>
              </a:tabLst>
            </a:pPr>
            <a:r>
              <a:rPr sz="1800" dirty="0">
                <a:latin typeface="Times New Roman"/>
                <a:cs typeface="Times New Roman"/>
              </a:rPr>
              <a:t>cliente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nro-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cliente</a:t>
            </a:r>
            <a:r>
              <a:rPr sz="1800" u="none" dirty="0">
                <a:latin typeface="Times New Roman"/>
                <a:cs typeface="Times New Roman"/>
              </a:rPr>
              <a:t>,</a:t>
            </a:r>
            <a:r>
              <a:rPr sz="1800" u="none" spc="-25" dirty="0">
                <a:latin typeface="Times New Roman"/>
                <a:cs typeface="Times New Roman"/>
              </a:rPr>
              <a:t> </a:t>
            </a:r>
            <a:r>
              <a:rPr sz="1800" u="none" spc="-10" dirty="0">
                <a:latin typeface="Times New Roman"/>
                <a:cs typeface="Times New Roman"/>
              </a:rPr>
              <a:t>nome-</a:t>
            </a:r>
            <a:r>
              <a:rPr sz="1800" u="none" dirty="0">
                <a:latin typeface="Times New Roman"/>
                <a:cs typeface="Times New Roman"/>
              </a:rPr>
              <a:t>cliente,</a:t>
            </a:r>
            <a:r>
              <a:rPr sz="1800" u="none" spc="-35" dirty="0">
                <a:latin typeface="Times New Roman"/>
                <a:cs typeface="Times New Roman"/>
              </a:rPr>
              <a:t> </a:t>
            </a:r>
            <a:r>
              <a:rPr sz="1800" u="none" spc="-10" dirty="0">
                <a:latin typeface="Times New Roman"/>
                <a:cs typeface="Times New Roman"/>
              </a:rPr>
              <a:t>end-</a:t>
            </a:r>
            <a:r>
              <a:rPr sz="1800" u="none" dirty="0">
                <a:latin typeface="Times New Roman"/>
                <a:cs typeface="Times New Roman"/>
              </a:rPr>
              <a:t>cliente,</a:t>
            </a:r>
            <a:r>
              <a:rPr sz="1800" u="none" spc="-35" dirty="0">
                <a:latin typeface="Times New Roman"/>
                <a:cs typeface="Times New Roman"/>
              </a:rPr>
              <a:t> </a:t>
            </a:r>
            <a:r>
              <a:rPr sz="1800" u="none" spc="-10" dirty="0">
                <a:latin typeface="Times New Roman"/>
                <a:cs typeface="Times New Roman"/>
              </a:rPr>
              <a:t>nro-vendedor);</a:t>
            </a:r>
            <a:endParaRPr sz="1800">
              <a:latin typeface="Times New Roman"/>
              <a:cs typeface="Times New Roman"/>
            </a:endParaRPr>
          </a:p>
          <a:p>
            <a:pPr marL="1612900" lvl="3" indent="-228600">
              <a:lnSpc>
                <a:spcPct val="100000"/>
              </a:lnSpc>
              <a:spcBef>
                <a:spcPts val="434"/>
              </a:spcBef>
              <a:buClr>
                <a:srgbClr val="3A812E"/>
              </a:buClr>
              <a:buSzPct val="69444"/>
              <a:buFont typeface="DejaVu Sans"/>
              <a:buChar char="❑"/>
              <a:tabLst>
                <a:tab pos="1612900" algn="l"/>
              </a:tabLst>
            </a:pPr>
            <a:r>
              <a:rPr sz="1800" dirty="0">
                <a:latin typeface="Times New Roman"/>
                <a:cs typeface="Times New Roman"/>
              </a:rPr>
              <a:t>vendedor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nro-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vendedor</a:t>
            </a:r>
            <a:r>
              <a:rPr sz="1800" u="none" dirty="0">
                <a:latin typeface="Times New Roman"/>
                <a:cs typeface="Times New Roman"/>
              </a:rPr>
              <a:t>,</a:t>
            </a:r>
            <a:r>
              <a:rPr sz="1800" u="none" spc="-60" dirty="0">
                <a:latin typeface="Times New Roman"/>
                <a:cs typeface="Times New Roman"/>
              </a:rPr>
              <a:t> </a:t>
            </a:r>
            <a:r>
              <a:rPr sz="1800" u="none" spc="-10" dirty="0">
                <a:latin typeface="Times New Roman"/>
                <a:cs typeface="Times New Roman"/>
              </a:rPr>
              <a:t>nome-vendedor).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5"/>
              </a:spcBef>
            </a:pPr>
            <a:endParaRPr sz="1800">
              <a:latin typeface="Times New Roman"/>
              <a:cs typeface="Times New Roman"/>
            </a:endParaRPr>
          </a:p>
          <a:p>
            <a:pPr marL="7175500" marR="5080">
              <a:lnSpc>
                <a:spcPct val="100000"/>
              </a:lnSpc>
            </a:pPr>
            <a:r>
              <a:rPr sz="1800" spc="-10" dirty="0">
                <a:solidFill>
                  <a:srgbClr val="FF3200"/>
                </a:solidFill>
                <a:latin typeface="Times New Roman"/>
                <a:cs typeface="Times New Roman"/>
              </a:rPr>
              <a:t>Chave estrangeira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5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sz="3000" dirty="0"/>
              <a:t>Assim</a:t>
            </a:r>
            <a:r>
              <a:rPr sz="3000" spc="-40" dirty="0"/>
              <a:t> </a:t>
            </a:r>
            <a:r>
              <a:rPr sz="3000" dirty="0"/>
              <a:t>como</a:t>
            </a:r>
            <a:r>
              <a:rPr sz="3000" spc="-5" dirty="0"/>
              <a:t> </a:t>
            </a:r>
            <a:r>
              <a:rPr sz="3000" dirty="0"/>
              <a:t>a</a:t>
            </a:r>
            <a:r>
              <a:rPr sz="3000" spc="-20" dirty="0"/>
              <a:t> </a:t>
            </a:r>
            <a:r>
              <a:rPr sz="3000" dirty="0"/>
              <a:t>2FN,</a:t>
            </a:r>
            <a:r>
              <a:rPr sz="3000" spc="-35" dirty="0"/>
              <a:t> </a:t>
            </a:r>
            <a:r>
              <a:rPr sz="3000" dirty="0"/>
              <a:t>a</a:t>
            </a:r>
            <a:r>
              <a:rPr sz="3000" spc="-30" dirty="0"/>
              <a:t> </a:t>
            </a:r>
            <a:r>
              <a:rPr sz="3000" dirty="0"/>
              <a:t>3FN</a:t>
            </a:r>
            <a:r>
              <a:rPr sz="3000" spc="-25" dirty="0"/>
              <a:t> </a:t>
            </a:r>
            <a:r>
              <a:rPr sz="3000" spc="-10" dirty="0"/>
              <a:t>evita:</a:t>
            </a:r>
            <a:endParaRPr sz="3000"/>
          </a:p>
          <a:p>
            <a:pPr marL="756285" marR="5080" lvl="1" indent="-287020">
              <a:lnSpc>
                <a:spcPct val="100000"/>
              </a:lnSpc>
              <a:spcBef>
                <a:spcPts val="600"/>
              </a:spcBef>
              <a:buClr>
                <a:srgbClr val="3A812E"/>
              </a:buClr>
              <a:buSzPct val="58333"/>
              <a:buFont typeface="DejaVu Sans"/>
              <a:buChar char="❑"/>
              <a:tabLst>
                <a:tab pos="756285" algn="l"/>
                <a:tab pos="2653665" algn="l"/>
                <a:tab pos="2943225" algn="l"/>
                <a:tab pos="4331335" algn="l"/>
                <a:tab pos="5568950" algn="l"/>
                <a:tab pos="6130925" algn="l"/>
                <a:tab pos="7772400" algn="l"/>
              </a:tabLst>
            </a:pPr>
            <a:r>
              <a:rPr sz="2400" spc="-10" dirty="0">
                <a:latin typeface="Times New Roman"/>
                <a:cs typeface="Times New Roman"/>
              </a:rPr>
              <a:t>Inconsistência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anomalias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causadas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por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redundância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de </a:t>
            </a:r>
            <a:r>
              <a:rPr sz="2400" spc="-10" dirty="0">
                <a:latin typeface="Times New Roman"/>
                <a:cs typeface="Times New Roman"/>
              </a:rPr>
              <a:t>informações;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lr>
                <a:srgbClr val="3A812E"/>
              </a:buClr>
              <a:buSzPct val="58333"/>
              <a:buFont typeface="DejaVu Sans"/>
              <a:buChar char="❑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Perda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informação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operações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remoção/alterações </a:t>
            </a:r>
            <a:r>
              <a:rPr sz="2400" dirty="0">
                <a:latin typeface="Times New Roman"/>
                <a:cs typeface="Times New Roman"/>
              </a:rPr>
              <a:t>na</a:t>
            </a:r>
            <a:r>
              <a:rPr sz="2400" spc="-10" dirty="0">
                <a:latin typeface="Times New Roman"/>
                <a:cs typeface="Times New Roman"/>
              </a:rPr>
              <a:t> relação.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3" y="724915"/>
            <a:ext cx="14719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Times New Roman"/>
                <a:cs typeface="Times New Roman"/>
              </a:rPr>
              <a:t>3FN</a:t>
            </a:r>
            <a:r>
              <a:rPr sz="4200" spc="50" dirty="0">
                <a:latin typeface="Times New Roman"/>
                <a:cs typeface="Times New Roman"/>
              </a:rPr>
              <a:t> </a:t>
            </a:r>
            <a:r>
              <a:rPr sz="4200" spc="-105" dirty="0">
                <a:latin typeface="Times New Roman"/>
                <a:cs typeface="Times New Roman"/>
              </a:rPr>
              <a:t>...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0" dirty="0">
                <a:latin typeface="Times New Roman"/>
                <a:cs typeface="Times New Roman"/>
              </a:rPr>
              <a:t>Definições</a:t>
            </a:r>
            <a:r>
              <a:rPr sz="3800" spc="-120" dirty="0">
                <a:latin typeface="Times New Roman"/>
                <a:cs typeface="Times New Roman"/>
              </a:rPr>
              <a:t> </a:t>
            </a:r>
            <a:r>
              <a:rPr sz="3800" spc="-35" dirty="0">
                <a:latin typeface="Times New Roman"/>
                <a:cs typeface="Times New Roman"/>
              </a:rPr>
              <a:t>Gerais</a:t>
            </a:r>
            <a:r>
              <a:rPr sz="3800" spc="-110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de</a:t>
            </a:r>
            <a:r>
              <a:rPr sz="3800" spc="-100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2FN</a:t>
            </a:r>
            <a:r>
              <a:rPr sz="3800" spc="-10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e</a:t>
            </a:r>
            <a:r>
              <a:rPr sz="3800" spc="-90" dirty="0">
                <a:latin typeface="Times New Roman"/>
                <a:cs typeface="Times New Roman"/>
              </a:rPr>
              <a:t> </a:t>
            </a:r>
            <a:r>
              <a:rPr sz="3800" spc="-25" dirty="0">
                <a:latin typeface="Times New Roman"/>
                <a:cs typeface="Times New Roman"/>
              </a:rPr>
              <a:t>3FN</a:t>
            </a:r>
            <a:endParaRPr sz="3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3133" y="1674367"/>
            <a:ext cx="8071484" cy="3408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100"/>
              </a:spcBef>
              <a:buSzPct val="65000"/>
              <a:buFont typeface="DejaVu Sans"/>
              <a:buChar char="■"/>
              <a:tabLst>
                <a:tab pos="355600" algn="l"/>
                <a:tab pos="356870" algn="l"/>
              </a:tabLst>
            </a:pPr>
            <a:r>
              <a:rPr sz="3000" dirty="0">
                <a:solidFill>
                  <a:srgbClr val="CC9900"/>
                </a:solidFill>
                <a:latin typeface="Times New Roman"/>
                <a:cs typeface="Times New Roman"/>
              </a:rPr>
              <a:t>	</a:t>
            </a:r>
            <a:r>
              <a:rPr sz="3000" dirty="0">
                <a:latin typeface="Times New Roman"/>
                <a:cs typeface="Times New Roman"/>
              </a:rPr>
              <a:t>Definição</a:t>
            </a:r>
            <a:r>
              <a:rPr sz="3000" spc="39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</a:t>
            </a:r>
            <a:r>
              <a:rPr sz="3000" spc="3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1FN</a:t>
            </a:r>
            <a:r>
              <a:rPr sz="3000" spc="3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não</a:t>
            </a:r>
            <a:r>
              <a:rPr sz="3000" spc="3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é</a:t>
            </a:r>
            <a:r>
              <a:rPr sz="3000" spc="3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diretamente</a:t>
            </a:r>
            <a:r>
              <a:rPr sz="3000" spc="3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dependente </a:t>
            </a:r>
            <a:r>
              <a:rPr sz="3000" dirty="0">
                <a:latin typeface="Times New Roman"/>
                <a:cs typeface="Times New Roman"/>
              </a:rPr>
              <a:t>do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conceitos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chaves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DFs;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20"/>
              </a:spcBef>
              <a:buSzPct val="65000"/>
              <a:buFont typeface="DejaVu Sans"/>
              <a:buChar char="■"/>
              <a:tabLst>
                <a:tab pos="355600" algn="l"/>
                <a:tab pos="356870" algn="l"/>
              </a:tabLst>
            </a:pPr>
            <a:r>
              <a:rPr sz="3000" dirty="0">
                <a:solidFill>
                  <a:srgbClr val="CC9900"/>
                </a:solidFill>
                <a:latin typeface="Times New Roman"/>
                <a:cs typeface="Times New Roman"/>
              </a:rPr>
              <a:t>	</a:t>
            </a:r>
            <a:r>
              <a:rPr sz="3000" dirty="0">
                <a:latin typeface="Times New Roman"/>
                <a:cs typeface="Times New Roman"/>
              </a:rPr>
              <a:t>2FN</a:t>
            </a:r>
            <a:r>
              <a:rPr sz="3000" spc="22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e</a:t>
            </a:r>
            <a:r>
              <a:rPr sz="3000" spc="22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3FN</a:t>
            </a:r>
            <a:r>
              <a:rPr sz="3000" spc="22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discutidas</a:t>
            </a:r>
            <a:r>
              <a:rPr sz="3000" spc="22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até</a:t>
            </a:r>
            <a:r>
              <a:rPr sz="3000" spc="229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agora</a:t>
            </a:r>
            <a:r>
              <a:rPr sz="3000" spc="225" dirty="0">
                <a:latin typeface="Times New Roman"/>
                <a:cs typeface="Times New Roman"/>
              </a:rPr>
              <a:t>  </a:t>
            </a:r>
            <a:r>
              <a:rPr sz="3000" spc="-10" dirty="0">
                <a:latin typeface="Times New Roman"/>
                <a:cs typeface="Times New Roman"/>
              </a:rPr>
              <a:t>desaprovam </a:t>
            </a:r>
            <a:r>
              <a:rPr sz="3000" dirty="0">
                <a:latin typeface="Times New Roman"/>
                <a:cs typeface="Times New Roman"/>
              </a:rPr>
              <a:t>somente</a:t>
            </a:r>
            <a:r>
              <a:rPr sz="3000" spc="7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dependências</a:t>
            </a:r>
            <a:r>
              <a:rPr sz="3000" spc="7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parciais</a:t>
            </a:r>
            <a:r>
              <a:rPr sz="3000" spc="7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</a:t>
            </a:r>
            <a:r>
              <a:rPr sz="3000" spc="7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transitivas</a:t>
            </a:r>
            <a:r>
              <a:rPr sz="3000" spc="71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em </a:t>
            </a:r>
            <a:r>
              <a:rPr sz="3000" dirty="0">
                <a:latin typeface="Times New Roman"/>
                <a:cs typeface="Times New Roman"/>
              </a:rPr>
              <a:t>relação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à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chave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primária;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20"/>
              </a:spcBef>
              <a:buSzPct val="65000"/>
              <a:buFont typeface="DejaVu Sans"/>
              <a:buChar char="■"/>
              <a:tabLst>
                <a:tab pos="355600" algn="l"/>
                <a:tab pos="356870" algn="l"/>
              </a:tabLst>
            </a:pPr>
            <a:r>
              <a:rPr sz="3000" dirty="0">
                <a:solidFill>
                  <a:srgbClr val="CC9900"/>
                </a:solidFill>
                <a:latin typeface="Times New Roman"/>
                <a:cs typeface="Times New Roman"/>
              </a:rPr>
              <a:t>	</a:t>
            </a:r>
            <a:r>
              <a:rPr sz="3000" dirty="0">
                <a:latin typeface="Times New Roman"/>
                <a:cs typeface="Times New Roman"/>
              </a:rPr>
              <a:t>Definições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gerais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levam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em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conta</a:t>
            </a:r>
            <a:r>
              <a:rPr sz="3000" spc="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todas</a:t>
            </a:r>
            <a:r>
              <a:rPr sz="3000" spc="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as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chaves </a:t>
            </a:r>
            <a:r>
              <a:rPr sz="3000" dirty="0">
                <a:latin typeface="Times New Roman"/>
                <a:cs typeface="Times New Roman"/>
              </a:rPr>
              <a:t>candidatas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uma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relação.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5" dirty="0">
                <a:latin typeface="Times New Roman"/>
                <a:cs typeface="Times New Roman"/>
              </a:rPr>
              <a:t>Definição</a:t>
            </a:r>
            <a:r>
              <a:rPr sz="4200" spc="-165" dirty="0">
                <a:latin typeface="Times New Roman"/>
                <a:cs typeface="Times New Roman"/>
              </a:rPr>
              <a:t> </a:t>
            </a:r>
            <a:r>
              <a:rPr sz="4200" spc="-125" dirty="0">
                <a:latin typeface="Times New Roman"/>
                <a:cs typeface="Times New Roman"/>
              </a:rPr>
              <a:t>geral</a:t>
            </a:r>
            <a:r>
              <a:rPr sz="4200" spc="-140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de</a:t>
            </a:r>
            <a:r>
              <a:rPr sz="4200" spc="-135" dirty="0">
                <a:latin typeface="Times New Roman"/>
                <a:cs typeface="Times New Roman"/>
              </a:rPr>
              <a:t> </a:t>
            </a:r>
            <a:r>
              <a:rPr sz="4200" spc="-25" dirty="0">
                <a:latin typeface="Times New Roman"/>
                <a:cs typeface="Times New Roman"/>
              </a:rPr>
              <a:t>2FN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5143" y="1713991"/>
            <a:ext cx="814832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1795" marR="43180" indent="-341630" algn="just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4062"/>
              <a:buFont typeface="DejaVu Sans"/>
              <a:buChar char="■"/>
              <a:tabLst>
                <a:tab pos="393065" algn="l"/>
              </a:tabLst>
            </a:pPr>
            <a:r>
              <a:rPr sz="3200" i="1" dirty="0">
                <a:latin typeface="Liberation Sans Narrow"/>
                <a:cs typeface="Liberation Sans Narrow"/>
              </a:rPr>
              <a:t>R</a:t>
            </a:r>
            <a:r>
              <a:rPr sz="3200" i="1" spc="340" dirty="0">
                <a:latin typeface="Liberation Sans Narrow"/>
                <a:cs typeface="Liberation Sans Narrow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está</a:t>
            </a:r>
            <a:r>
              <a:rPr sz="3200" spc="2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na</a:t>
            </a:r>
            <a:r>
              <a:rPr sz="3200" spc="2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2FN</a:t>
            </a:r>
            <a:r>
              <a:rPr sz="3200" spc="2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</a:t>
            </a:r>
            <a:r>
              <a:rPr sz="3200" spc="2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cada</a:t>
            </a:r>
            <a:r>
              <a:rPr sz="3200" spc="2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atributo</a:t>
            </a:r>
            <a:r>
              <a:rPr sz="3200" spc="2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não</a:t>
            </a:r>
            <a:r>
              <a:rPr sz="3200" spc="2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primário</a:t>
            </a:r>
            <a:r>
              <a:rPr sz="3150" spc="-15" baseline="25132" dirty="0">
                <a:latin typeface="Times New Roman"/>
                <a:cs typeface="Times New Roman"/>
              </a:rPr>
              <a:t>* 	</a:t>
            </a:r>
            <a:r>
              <a:rPr sz="3200" dirty="0">
                <a:latin typeface="Times New Roman"/>
                <a:cs typeface="Times New Roman"/>
              </a:rPr>
              <a:t>de</a:t>
            </a:r>
            <a:r>
              <a:rPr sz="3200" spc="285" dirty="0">
                <a:latin typeface="Times New Roman"/>
                <a:cs typeface="Times New Roman"/>
              </a:rPr>
              <a:t>  </a:t>
            </a:r>
            <a:r>
              <a:rPr sz="3200" i="1" dirty="0">
                <a:latin typeface="Liberation Sans Narrow"/>
                <a:cs typeface="Liberation Sans Narrow"/>
              </a:rPr>
              <a:t>R</a:t>
            </a:r>
            <a:r>
              <a:rPr sz="3200" i="1" spc="345" dirty="0">
                <a:latin typeface="Liberation Sans Narrow"/>
                <a:cs typeface="Liberation Sans Narrow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não</a:t>
            </a:r>
            <a:r>
              <a:rPr sz="3200" spc="285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280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parcialmente</a:t>
            </a:r>
            <a:r>
              <a:rPr sz="3200" spc="275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dependente</a:t>
            </a:r>
            <a:r>
              <a:rPr sz="3200" spc="285" dirty="0">
                <a:latin typeface="Times New Roman"/>
                <a:cs typeface="Times New Roman"/>
              </a:rPr>
              <a:t>  </a:t>
            </a:r>
            <a:r>
              <a:rPr sz="3200" spc="-25" dirty="0">
                <a:latin typeface="Times New Roman"/>
                <a:cs typeface="Times New Roman"/>
              </a:rPr>
              <a:t>de 	</a:t>
            </a:r>
            <a:r>
              <a:rPr sz="3200" dirty="0">
                <a:latin typeface="Times New Roman"/>
                <a:cs typeface="Times New Roman"/>
              </a:rPr>
              <a:t>nenhuma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chave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Liberation Sans Narrow"/>
                <a:cs typeface="Liberation Sans Narrow"/>
              </a:rPr>
              <a:t>R</a:t>
            </a:r>
            <a:r>
              <a:rPr sz="3200" i="1" spc="655" dirty="0">
                <a:latin typeface="Liberation Sans Narrow"/>
                <a:cs typeface="Liberation Sans Narrow"/>
              </a:rPr>
              <a:t> </a:t>
            </a:r>
            <a:r>
              <a:rPr sz="3200" i="1" spc="-50" dirty="0">
                <a:latin typeface="Liberation Sans Narrow"/>
                <a:cs typeface="Liberation Sans Narrow"/>
              </a:rPr>
              <a:t>.</a:t>
            </a:r>
            <a:endParaRPr sz="32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3" y="3274566"/>
            <a:ext cx="475551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4062"/>
              <a:buFont typeface="DejaVu Sans"/>
              <a:buChar char="■"/>
              <a:tabLst>
                <a:tab pos="355600" algn="l"/>
                <a:tab pos="2011680" algn="l"/>
                <a:tab pos="2991485" algn="l"/>
                <a:tab pos="3578225" algn="l"/>
                <a:tab pos="4110354" algn="l"/>
              </a:tabLst>
            </a:pPr>
            <a:r>
              <a:rPr sz="3200" spc="-10" dirty="0">
                <a:latin typeface="Times New Roman"/>
                <a:cs typeface="Times New Roman"/>
              </a:rPr>
              <a:t>Alternativamente: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i="1" spc="-50" dirty="0">
                <a:latin typeface="Liberation Sans Narrow"/>
                <a:cs typeface="Liberation Sans Narrow"/>
              </a:rPr>
              <a:t>R</a:t>
            </a:r>
            <a:r>
              <a:rPr sz="3200" i="1" dirty="0">
                <a:latin typeface="Liberation Sans Narrow"/>
                <a:cs typeface="Liberation Sans Narrow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está </a:t>
            </a:r>
            <a:r>
              <a:rPr sz="3200" spc="-10" dirty="0">
                <a:latin typeface="Times New Roman"/>
                <a:cs typeface="Times New Roman"/>
              </a:rPr>
              <a:t>atributo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não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primário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4781" y="3274566"/>
            <a:ext cx="3300729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511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928369" algn="l"/>
                <a:tab pos="1475105" algn="l"/>
                <a:tab pos="1937385" algn="l"/>
                <a:tab pos="2112645" algn="l"/>
                <a:tab pos="2563495" algn="l"/>
              </a:tabLst>
            </a:pPr>
            <a:r>
              <a:rPr sz="3200" spc="-25" dirty="0">
                <a:latin typeface="Times New Roman"/>
                <a:cs typeface="Times New Roman"/>
              </a:rPr>
              <a:t>na</a:t>
            </a:r>
            <a:r>
              <a:rPr sz="3200" dirty="0">
                <a:latin typeface="Times New Roman"/>
                <a:cs typeface="Times New Roman"/>
              </a:rPr>
              <a:t>		</a:t>
            </a:r>
            <a:r>
              <a:rPr sz="3200" spc="-25" dirty="0">
                <a:latin typeface="Times New Roman"/>
                <a:cs typeface="Times New Roman"/>
              </a:rPr>
              <a:t>2FN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se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todo </a:t>
            </a:r>
            <a:r>
              <a:rPr sz="3200" spc="-50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de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i="1" spc="-50" dirty="0">
                <a:latin typeface="Liberation Sans Narrow"/>
                <a:cs typeface="Liberation Sans Narrow"/>
              </a:rPr>
              <a:t>R</a:t>
            </a:r>
            <a:r>
              <a:rPr sz="3200" i="1" dirty="0">
                <a:latin typeface="Liberation Sans Narrow"/>
                <a:cs typeface="Liberation Sans Narrow"/>
              </a:rPr>
              <a:t>		</a:t>
            </a:r>
            <a:r>
              <a:rPr sz="3200" spc="-10" dirty="0">
                <a:latin typeface="Times New Roman"/>
                <a:cs typeface="Times New Roman"/>
              </a:rPr>
              <a:t>possuir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6039" y="4280406"/>
            <a:ext cx="7728584" cy="9709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420"/>
              </a:spcBef>
              <a:tabLst>
                <a:tab pos="2200910" algn="l"/>
                <a:tab pos="3892550" algn="l"/>
                <a:tab pos="4766945" algn="l"/>
                <a:tab pos="5306695" algn="l"/>
                <a:tab pos="6207125" algn="l"/>
                <a:tab pos="7309484" algn="l"/>
              </a:tabLst>
            </a:pPr>
            <a:r>
              <a:rPr sz="3200" spc="-10" dirty="0">
                <a:latin typeface="Times New Roman"/>
                <a:cs typeface="Times New Roman"/>
              </a:rPr>
              <a:t>dependência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funcional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total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de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cada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chave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do </a:t>
            </a:r>
            <a:r>
              <a:rPr sz="3200" dirty="0">
                <a:latin typeface="Times New Roman"/>
                <a:cs typeface="Times New Roman"/>
              </a:rPr>
              <a:t>esquema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latin typeface="Liberation Sans Narrow"/>
                <a:cs typeface="Liberation Sans Narrow"/>
              </a:rPr>
              <a:t>R.</a:t>
            </a:r>
            <a:endParaRPr sz="320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r>
              <a:rPr spc="-25" dirty="0"/>
              <a:t>35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3139" y="5906513"/>
            <a:ext cx="78085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Atributo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primário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é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atributo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faz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qualquer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chave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candidata.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5" dirty="0">
                <a:latin typeface="Times New Roman"/>
                <a:cs typeface="Times New Roman"/>
              </a:rPr>
              <a:t>Definição</a:t>
            </a:r>
            <a:r>
              <a:rPr sz="4200" spc="-165" dirty="0">
                <a:latin typeface="Times New Roman"/>
                <a:cs typeface="Times New Roman"/>
              </a:rPr>
              <a:t> </a:t>
            </a:r>
            <a:r>
              <a:rPr sz="4200" spc="-125" dirty="0">
                <a:latin typeface="Times New Roman"/>
                <a:cs typeface="Times New Roman"/>
              </a:rPr>
              <a:t>geral</a:t>
            </a:r>
            <a:r>
              <a:rPr sz="4200" spc="-140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de</a:t>
            </a:r>
            <a:r>
              <a:rPr sz="4200" spc="-135" dirty="0">
                <a:latin typeface="Times New Roman"/>
                <a:cs typeface="Times New Roman"/>
              </a:rPr>
              <a:t> </a:t>
            </a:r>
            <a:r>
              <a:rPr sz="4200" spc="-25" dirty="0">
                <a:latin typeface="Times New Roman"/>
                <a:cs typeface="Times New Roman"/>
              </a:rPr>
              <a:t>3FN</a:t>
            </a:r>
            <a:endParaRPr sz="4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7570" rIns="0" bIns="0" rtlCol="0">
            <a:spAutoFit/>
          </a:bodyPr>
          <a:lstStyle/>
          <a:p>
            <a:pPr marL="353060" marR="6350" indent="-340360" algn="just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4583"/>
              <a:buFont typeface="DejaVu Sans"/>
              <a:buChar char="■"/>
              <a:tabLst>
                <a:tab pos="355600" algn="l"/>
              </a:tabLst>
            </a:pPr>
            <a:r>
              <a:rPr dirty="0"/>
              <a:t>Um</a:t>
            </a:r>
            <a:r>
              <a:rPr spc="245" dirty="0"/>
              <a:t>  </a:t>
            </a:r>
            <a:r>
              <a:rPr dirty="0"/>
              <a:t>esquema</a:t>
            </a:r>
            <a:r>
              <a:rPr spc="254" dirty="0"/>
              <a:t>  </a:t>
            </a:r>
            <a:r>
              <a:rPr dirty="0"/>
              <a:t>de</a:t>
            </a:r>
            <a:r>
              <a:rPr spc="260" dirty="0"/>
              <a:t>  </a:t>
            </a:r>
            <a:r>
              <a:rPr dirty="0"/>
              <a:t>relação</a:t>
            </a:r>
            <a:r>
              <a:rPr spc="254" dirty="0"/>
              <a:t>  </a:t>
            </a:r>
            <a:r>
              <a:rPr i="1" dirty="0">
                <a:latin typeface="Liberation Sans Narrow"/>
                <a:cs typeface="Liberation Sans Narrow"/>
              </a:rPr>
              <a:t>R</a:t>
            </a:r>
            <a:r>
              <a:rPr i="1" spc="300" dirty="0">
                <a:latin typeface="Liberation Sans Narrow"/>
                <a:cs typeface="Liberation Sans Narrow"/>
              </a:rPr>
              <a:t>  </a:t>
            </a:r>
            <a:r>
              <a:rPr dirty="0"/>
              <a:t>está</a:t>
            </a:r>
            <a:r>
              <a:rPr spc="250" dirty="0"/>
              <a:t>  </a:t>
            </a:r>
            <a:r>
              <a:rPr dirty="0"/>
              <a:t>na</a:t>
            </a:r>
            <a:r>
              <a:rPr spc="260" dirty="0"/>
              <a:t>  </a:t>
            </a:r>
            <a:r>
              <a:rPr dirty="0"/>
              <a:t>3FN</a:t>
            </a:r>
            <a:r>
              <a:rPr spc="260" dirty="0"/>
              <a:t>  </a:t>
            </a:r>
            <a:r>
              <a:rPr dirty="0"/>
              <a:t>se</a:t>
            </a:r>
            <a:r>
              <a:rPr spc="254" dirty="0"/>
              <a:t>  </a:t>
            </a:r>
            <a:r>
              <a:rPr dirty="0"/>
              <a:t>para</a:t>
            </a:r>
            <a:r>
              <a:rPr spc="260" dirty="0"/>
              <a:t>  </a:t>
            </a:r>
            <a:r>
              <a:rPr spc="-20" dirty="0"/>
              <a:t>cada 	</a:t>
            </a:r>
            <a:r>
              <a:rPr dirty="0"/>
              <a:t>dependência</a:t>
            </a:r>
            <a:r>
              <a:rPr spc="10" dirty="0"/>
              <a:t> </a:t>
            </a:r>
            <a:r>
              <a:rPr dirty="0"/>
              <a:t>funcional</a:t>
            </a:r>
            <a:r>
              <a:rPr spc="30" dirty="0"/>
              <a:t> </a:t>
            </a:r>
            <a:r>
              <a:rPr b="1" dirty="0">
                <a:latin typeface="Times New Roman"/>
                <a:cs typeface="Times New Roman"/>
              </a:rPr>
              <a:t>X </a:t>
            </a:r>
            <a:r>
              <a:rPr dirty="0"/>
              <a:t>→</a:t>
            </a:r>
            <a:r>
              <a:rPr spc="25" dirty="0"/>
              <a:t> </a:t>
            </a:r>
            <a:r>
              <a:rPr dirty="0"/>
              <a:t>A,</a:t>
            </a:r>
            <a:r>
              <a:rPr spc="25" dirty="0"/>
              <a:t> </a:t>
            </a:r>
            <a:r>
              <a:rPr b="1" dirty="0">
                <a:latin typeface="Times New Roman"/>
                <a:cs typeface="Times New Roman"/>
              </a:rPr>
              <a:t>X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dirty="0"/>
              <a:t>é</a:t>
            </a:r>
            <a:r>
              <a:rPr spc="25" dirty="0"/>
              <a:t> </a:t>
            </a:r>
            <a:r>
              <a:rPr dirty="0"/>
              <a:t>uma</a:t>
            </a:r>
            <a:r>
              <a:rPr spc="20" dirty="0"/>
              <a:t> </a:t>
            </a:r>
            <a:r>
              <a:rPr dirty="0"/>
              <a:t>superchave</a:t>
            </a:r>
            <a:r>
              <a:rPr spc="25" dirty="0"/>
              <a:t> </a:t>
            </a:r>
            <a:r>
              <a:rPr dirty="0"/>
              <a:t>de</a:t>
            </a:r>
            <a:r>
              <a:rPr spc="15" dirty="0"/>
              <a:t> </a:t>
            </a:r>
            <a:r>
              <a:rPr i="1" dirty="0">
                <a:latin typeface="Liberation Sans Narrow"/>
                <a:cs typeface="Liberation Sans Narrow"/>
              </a:rPr>
              <a:t>R</a:t>
            </a:r>
            <a:r>
              <a:rPr i="1" spc="70" dirty="0">
                <a:latin typeface="Liberation Sans Narrow"/>
                <a:cs typeface="Liberation Sans Narrow"/>
              </a:rPr>
              <a:t> </a:t>
            </a:r>
            <a:r>
              <a:rPr dirty="0"/>
              <a:t>ou</a:t>
            </a:r>
            <a:r>
              <a:rPr spc="10" dirty="0"/>
              <a:t> </a:t>
            </a:r>
            <a:r>
              <a:rPr spc="-50" dirty="0"/>
              <a:t>A 	</a:t>
            </a:r>
            <a:r>
              <a:rPr dirty="0"/>
              <a:t>é</a:t>
            </a:r>
            <a:r>
              <a:rPr spc="-25" dirty="0"/>
              <a:t> </a:t>
            </a:r>
            <a:r>
              <a:rPr dirty="0"/>
              <a:t>um</a:t>
            </a:r>
            <a:r>
              <a:rPr spc="-20" dirty="0"/>
              <a:t> </a:t>
            </a:r>
            <a:r>
              <a:rPr dirty="0"/>
              <a:t>atributo</a:t>
            </a:r>
            <a:r>
              <a:rPr spc="-50" dirty="0"/>
              <a:t> </a:t>
            </a:r>
            <a:r>
              <a:rPr dirty="0"/>
              <a:t>primário</a:t>
            </a:r>
            <a:r>
              <a:rPr spc="-3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i="1" spc="-25" dirty="0">
                <a:latin typeface="Liberation Sans Narrow"/>
                <a:cs typeface="Liberation Sans Narrow"/>
              </a:rPr>
              <a:t>R</a:t>
            </a:r>
            <a:r>
              <a:rPr spc="-25" dirty="0"/>
              <a:t>.</a:t>
            </a:r>
          </a:p>
          <a:p>
            <a:pPr>
              <a:lnSpc>
                <a:spcPct val="100000"/>
              </a:lnSpc>
              <a:spcBef>
                <a:spcPts val="1185"/>
              </a:spcBef>
              <a:buClr>
                <a:srgbClr val="CC9900"/>
              </a:buClr>
              <a:buFont typeface="DejaVu Sans"/>
              <a:buChar char="■"/>
            </a:pPr>
            <a:endParaRPr spc="-25" dirty="0"/>
          </a:p>
          <a:p>
            <a:pPr marL="353060" marR="5080" indent="-340360" algn="just">
              <a:lnSpc>
                <a:spcPct val="102899"/>
              </a:lnSpc>
              <a:buClr>
                <a:srgbClr val="CC9900"/>
              </a:buClr>
              <a:buSzPct val="64583"/>
              <a:buFont typeface="DejaVu Sans"/>
              <a:buChar char="■"/>
              <a:tabLst>
                <a:tab pos="355600" algn="l"/>
              </a:tabLst>
            </a:pPr>
            <a:r>
              <a:rPr dirty="0"/>
              <a:t>Alternativamente,</a:t>
            </a:r>
            <a:r>
              <a:rPr spc="380" dirty="0"/>
              <a:t> </a:t>
            </a:r>
            <a:r>
              <a:rPr dirty="0"/>
              <a:t>um</a:t>
            </a:r>
            <a:r>
              <a:rPr spc="380" dirty="0"/>
              <a:t> </a:t>
            </a:r>
            <a:r>
              <a:rPr dirty="0"/>
              <a:t>esquema</a:t>
            </a:r>
            <a:r>
              <a:rPr spc="385" dirty="0"/>
              <a:t> </a:t>
            </a:r>
            <a:r>
              <a:rPr dirty="0"/>
              <a:t>de</a:t>
            </a:r>
            <a:r>
              <a:rPr spc="390" dirty="0"/>
              <a:t> </a:t>
            </a:r>
            <a:r>
              <a:rPr dirty="0"/>
              <a:t>relação</a:t>
            </a:r>
            <a:r>
              <a:rPr spc="380" dirty="0"/>
              <a:t> </a:t>
            </a:r>
            <a:r>
              <a:rPr i="1" dirty="0">
                <a:latin typeface="Liberation Sans Narrow"/>
                <a:cs typeface="Liberation Sans Narrow"/>
              </a:rPr>
              <a:t>R</a:t>
            </a:r>
            <a:r>
              <a:rPr i="1" spc="440" dirty="0">
                <a:latin typeface="Liberation Sans Narrow"/>
                <a:cs typeface="Liberation Sans Narrow"/>
              </a:rPr>
              <a:t> </a:t>
            </a:r>
            <a:r>
              <a:rPr dirty="0"/>
              <a:t>está</a:t>
            </a:r>
            <a:r>
              <a:rPr spc="385" dirty="0"/>
              <a:t> </a:t>
            </a:r>
            <a:r>
              <a:rPr dirty="0"/>
              <a:t>na</a:t>
            </a:r>
            <a:r>
              <a:rPr spc="390" dirty="0"/>
              <a:t> </a:t>
            </a:r>
            <a:r>
              <a:rPr dirty="0"/>
              <a:t>3FN</a:t>
            </a:r>
            <a:r>
              <a:rPr spc="375" dirty="0"/>
              <a:t> </a:t>
            </a:r>
            <a:r>
              <a:rPr spc="-25" dirty="0"/>
              <a:t>se 	</a:t>
            </a:r>
            <a:r>
              <a:rPr dirty="0"/>
              <a:t>todo</a:t>
            </a:r>
            <a:r>
              <a:rPr spc="120" dirty="0"/>
              <a:t>  </a:t>
            </a:r>
            <a:r>
              <a:rPr dirty="0"/>
              <a:t>atributo</a:t>
            </a:r>
            <a:r>
              <a:rPr spc="120" dirty="0"/>
              <a:t>  </a:t>
            </a:r>
            <a:r>
              <a:rPr dirty="0"/>
              <a:t>não</a:t>
            </a:r>
            <a:r>
              <a:rPr spc="120" dirty="0"/>
              <a:t>  </a:t>
            </a:r>
            <a:r>
              <a:rPr dirty="0"/>
              <a:t>primário</a:t>
            </a:r>
            <a:r>
              <a:rPr spc="125" dirty="0"/>
              <a:t>  </a:t>
            </a:r>
            <a:r>
              <a:rPr dirty="0"/>
              <a:t>apresentar</a:t>
            </a:r>
            <a:r>
              <a:rPr spc="120" dirty="0"/>
              <a:t>  </a:t>
            </a:r>
            <a:r>
              <a:rPr dirty="0"/>
              <a:t>ambas</a:t>
            </a:r>
            <a:r>
              <a:rPr spc="125" dirty="0"/>
              <a:t>  </a:t>
            </a:r>
            <a:r>
              <a:rPr dirty="0"/>
              <a:t>as</a:t>
            </a:r>
            <a:r>
              <a:rPr spc="120" dirty="0"/>
              <a:t>  </a:t>
            </a:r>
            <a:r>
              <a:rPr spc="-10" dirty="0"/>
              <a:t>seguintes 	condições:</a:t>
            </a:r>
          </a:p>
          <a:p>
            <a:pPr marL="683895" lvl="1" indent="-327025" algn="just">
              <a:lnSpc>
                <a:spcPct val="100000"/>
              </a:lnSpc>
              <a:spcBef>
                <a:spcPts val="580"/>
              </a:spcBef>
              <a:buClr>
                <a:srgbClr val="3A812E"/>
              </a:buClr>
              <a:buSzPct val="58333"/>
              <a:buFont typeface="DejaVu Sans"/>
              <a:buChar char="❑"/>
              <a:tabLst>
                <a:tab pos="683895" algn="l"/>
              </a:tabLst>
            </a:pPr>
            <a:r>
              <a:rPr sz="2400" dirty="0">
                <a:latin typeface="Times New Roman"/>
                <a:cs typeface="Times New Roman"/>
              </a:rPr>
              <a:t>Ter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dependência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funcional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total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todas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chaves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(2FN);</a:t>
            </a:r>
            <a:endParaRPr sz="2400">
              <a:latin typeface="Times New Roman"/>
              <a:cs typeface="Times New Roman"/>
            </a:endParaRPr>
          </a:p>
          <a:p>
            <a:pPr marL="683895" lvl="1" indent="-327025" algn="just">
              <a:lnSpc>
                <a:spcPct val="100000"/>
              </a:lnSpc>
              <a:spcBef>
                <a:spcPts val="575"/>
              </a:spcBef>
              <a:buClr>
                <a:srgbClr val="3A812E"/>
              </a:buClr>
              <a:buSzPct val="58333"/>
              <a:buFont typeface="DejaVu Sans"/>
              <a:buChar char="❑"/>
              <a:tabLst>
                <a:tab pos="683895" algn="l"/>
              </a:tabLst>
            </a:pPr>
            <a:r>
              <a:rPr sz="2400" dirty="0">
                <a:latin typeface="Times New Roman"/>
                <a:cs typeface="Times New Roman"/>
              </a:rPr>
              <a:t>Não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transitivamente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dependente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nenhuma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chave.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270"/>
              </a:spcBef>
              <a:buClr>
                <a:srgbClr val="3A812E"/>
              </a:buClr>
              <a:buFont typeface="DejaVu Sans"/>
              <a:buChar char="❑"/>
            </a:pP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CC9900"/>
              </a:buClr>
              <a:buSzPct val="64583"/>
              <a:buFont typeface="DejaVu Sans"/>
              <a:buChar char="■"/>
              <a:tabLst>
                <a:tab pos="354965" algn="l"/>
              </a:tabLst>
            </a:pPr>
            <a:r>
              <a:rPr dirty="0"/>
              <a:t>Ilustrando</a:t>
            </a:r>
            <a:r>
              <a:rPr spc="-70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definições</a:t>
            </a:r>
            <a:r>
              <a:rPr spc="-45" dirty="0"/>
              <a:t> </a:t>
            </a:r>
            <a:r>
              <a:rPr dirty="0"/>
              <a:t>gerais</a:t>
            </a:r>
            <a:r>
              <a:rPr spc="-4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2FN</a:t>
            </a:r>
            <a:r>
              <a:rPr spc="-15" dirty="0"/>
              <a:t> </a:t>
            </a:r>
            <a:r>
              <a:rPr dirty="0"/>
              <a:t>e</a:t>
            </a:r>
            <a:r>
              <a:rPr spc="-30" dirty="0"/>
              <a:t> </a:t>
            </a:r>
            <a:r>
              <a:rPr spc="-20" dirty="0"/>
              <a:t>3FN: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r>
              <a:rPr spc="-25" dirty="0"/>
              <a:t>36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685800"/>
            <a:ext cx="4549140" cy="58673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r>
              <a:rPr spc="-25" dirty="0"/>
              <a:t>37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43197"/>
            <a:ext cx="1254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Times New Roman"/>
                <a:cs typeface="Times New Roman"/>
              </a:rPr>
              <a:t>Exercícios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6039" y="1108963"/>
            <a:ext cx="7727950" cy="50761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algn="just">
              <a:lnSpc>
                <a:spcPts val="2020"/>
              </a:lnSpc>
              <a:spcBef>
                <a:spcPts val="580"/>
              </a:spcBef>
            </a:pPr>
            <a:r>
              <a:rPr sz="2100" dirty="0">
                <a:latin typeface="Times New Roman"/>
                <a:cs typeface="Times New Roman"/>
              </a:rPr>
              <a:t>Nos</a:t>
            </a:r>
            <a:r>
              <a:rPr sz="2100" spc="1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exercícios</a:t>
            </a:r>
            <a:r>
              <a:rPr sz="2100" spc="1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seguintes,</a:t>
            </a:r>
            <a:r>
              <a:rPr sz="2100" spc="1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normalize</a:t>
            </a:r>
            <a:r>
              <a:rPr sz="2100" spc="1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as</a:t>
            </a:r>
            <a:r>
              <a:rPr sz="2100" spc="1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relações</a:t>
            </a:r>
            <a:r>
              <a:rPr sz="2100" spc="1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de</a:t>
            </a:r>
            <a:r>
              <a:rPr sz="2100" spc="1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forma</a:t>
            </a:r>
            <a:r>
              <a:rPr sz="2100" spc="1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que</a:t>
            </a:r>
            <a:r>
              <a:rPr sz="2100" spc="1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todas</a:t>
            </a:r>
            <a:r>
              <a:rPr sz="2100" spc="14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as </a:t>
            </a:r>
            <a:r>
              <a:rPr sz="2100" dirty="0">
                <a:latin typeface="Times New Roman"/>
                <a:cs typeface="Times New Roman"/>
              </a:rPr>
              <a:t>relações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resultantes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estejam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na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forma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normal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mais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restrita.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Considere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a </a:t>
            </a:r>
            <a:r>
              <a:rPr sz="2100" dirty="0">
                <a:latin typeface="Times New Roman"/>
                <a:cs typeface="Times New Roman"/>
              </a:rPr>
              <a:t>1FN,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2FN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3FN.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Para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cada</a:t>
            </a:r>
            <a:r>
              <a:rPr sz="2100" spc="-25" dirty="0">
                <a:latin typeface="Times New Roman"/>
                <a:cs typeface="Times New Roman"/>
              </a:rPr>
              <a:t> FN:</a:t>
            </a:r>
            <a:endParaRPr sz="2100">
              <a:latin typeface="Times New Roman"/>
              <a:cs typeface="Times New Roman"/>
            </a:endParaRPr>
          </a:p>
          <a:p>
            <a:pPr marL="339725" marR="655320" indent="-326390">
              <a:lnSpc>
                <a:spcPct val="75900"/>
              </a:lnSpc>
              <a:spcBef>
                <a:spcPts val="595"/>
              </a:spcBef>
              <a:buClr>
                <a:srgbClr val="3A812E"/>
              </a:buClr>
              <a:buSzPct val="60000"/>
              <a:buFont typeface="DejaVu Sans"/>
              <a:buChar char="❑"/>
              <a:tabLst>
                <a:tab pos="339725" algn="l"/>
              </a:tabLst>
            </a:pPr>
            <a:r>
              <a:rPr sz="2000" dirty="0">
                <a:latin typeface="Times New Roman"/>
                <a:cs typeface="Times New Roman"/>
              </a:rPr>
              <a:t>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necessário,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identifique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quais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dependências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funcionais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se </a:t>
            </a:r>
            <a:r>
              <a:rPr sz="2000" dirty="0">
                <a:latin typeface="Times New Roman"/>
                <a:cs typeface="Times New Roman"/>
              </a:rPr>
              <a:t>aplicam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sobre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400" i="1" spc="-35" dirty="0">
                <a:latin typeface="Liberation Sans Narrow"/>
                <a:cs typeface="Liberation Sans Narrow"/>
              </a:rPr>
              <a:t>R</a:t>
            </a:r>
            <a:r>
              <a:rPr sz="2000" spc="-35" dirty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339725" marR="447040" indent="-326390">
              <a:lnSpc>
                <a:spcPct val="84700"/>
              </a:lnSpc>
              <a:spcBef>
                <a:spcPts val="440"/>
              </a:spcBef>
              <a:buClr>
                <a:srgbClr val="3A812E"/>
              </a:buClr>
              <a:buSzPct val="60000"/>
              <a:buFont typeface="DejaVu Sans"/>
              <a:buChar char="❑"/>
              <a:tabLst>
                <a:tab pos="339725" algn="l"/>
              </a:tabLst>
            </a:pPr>
            <a:r>
              <a:rPr sz="2000" dirty="0">
                <a:latin typeface="Times New Roman"/>
                <a:cs typeface="Times New Roman"/>
              </a:rPr>
              <a:t>Identifique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justifique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Liberation Sans Narrow"/>
                <a:cs typeface="Liberation Sans Narrow"/>
              </a:rPr>
              <a:t>R</a:t>
            </a:r>
            <a:r>
              <a:rPr sz="2400" i="1" spc="-40" dirty="0">
                <a:latin typeface="Liberation Sans Narrow"/>
                <a:cs typeface="Liberation Sans Narrow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encontra-</a:t>
            </a:r>
            <a:r>
              <a:rPr sz="2000" dirty="0">
                <a:latin typeface="Times New Roman"/>
                <a:cs typeface="Times New Roman"/>
              </a:rPr>
              <a:t>se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 não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normal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em </a:t>
            </a:r>
            <a:r>
              <a:rPr sz="2000" dirty="0">
                <a:latin typeface="Times New Roman"/>
                <a:cs typeface="Times New Roman"/>
              </a:rPr>
              <a:t>questão;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339725" marR="291465" indent="-326390">
              <a:lnSpc>
                <a:spcPct val="84700"/>
              </a:lnSpc>
              <a:spcBef>
                <a:spcPts val="340"/>
              </a:spcBef>
              <a:buClr>
                <a:srgbClr val="3A812E"/>
              </a:buClr>
              <a:buSzPct val="60000"/>
              <a:buFont typeface="DejaVu Sans"/>
              <a:buChar char="❑"/>
              <a:tabLst>
                <a:tab pos="339725" algn="l"/>
              </a:tabLst>
            </a:pPr>
            <a:r>
              <a:rPr sz="2000" dirty="0">
                <a:latin typeface="Times New Roman"/>
                <a:cs typeface="Times New Roman"/>
              </a:rPr>
              <a:t>Caso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Liberation Sans Narrow"/>
                <a:cs typeface="Liberation Sans Narrow"/>
              </a:rPr>
              <a:t>R</a:t>
            </a:r>
            <a:r>
              <a:rPr sz="2400" i="1" spc="-65" dirty="0">
                <a:latin typeface="Liberation Sans Narrow"/>
                <a:cs typeface="Liberation Sans Narro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sendo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analisada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não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encontre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normal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questão, normalize-</a:t>
            </a:r>
            <a:r>
              <a:rPr sz="2000" dirty="0">
                <a:latin typeface="Times New Roman"/>
                <a:cs typeface="Times New Roman"/>
              </a:rPr>
              <a:t>a,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especificando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 relações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originadas.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358140" indent="354965">
              <a:lnSpc>
                <a:spcPct val="90000"/>
              </a:lnSpc>
              <a:buAutoNum type="arabicParenR"/>
              <a:tabLst>
                <a:tab pos="367665" algn="l"/>
              </a:tabLst>
            </a:pPr>
            <a:r>
              <a:rPr sz="2100" dirty="0">
                <a:latin typeface="Times New Roman"/>
                <a:cs typeface="Times New Roman"/>
              </a:rPr>
              <a:t>vendedor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nro_vend</a:t>
            </a:r>
            <a:r>
              <a:rPr sz="2100" u="none" dirty="0">
                <a:latin typeface="Times New Roman"/>
                <a:cs typeface="Times New Roman"/>
              </a:rPr>
              <a:t>,</a:t>
            </a:r>
            <a:r>
              <a:rPr sz="2100" u="none" spc="-55" dirty="0">
                <a:latin typeface="Times New Roman"/>
                <a:cs typeface="Times New Roman"/>
              </a:rPr>
              <a:t> </a:t>
            </a:r>
            <a:r>
              <a:rPr sz="2100" u="none" dirty="0">
                <a:latin typeface="Times New Roman"/>
                <a:cs typeface="Times New Roman"/>
              </a:rPr>
              <a:t>nome_vend,</a:t>
            </a:r>
            <a:r>
              <a:rPr sz="2100" u="none" spc="-40" dirty="0">
                <a:latin typeface="Times New Roman"/>
                <a:cs typeface="Times New Roman"/>
              </a:rPr>
              <a:t> </a:t>
            </a:r>
            <a:r>
              <a:rPr sz="2100" u="none" dirty="0">
                <a:latin typeface="Times New Roman"/>
                <a:cs typeface="Times New Roman"/>
              </a:rPr>
              <a:t>{cliente</a:t>
            </a:r>
            <a:r>
              <a:rPr sz="2100" u="none" spc="-25" dirty="0">
                <a:latin typeface="Times New Roman"/>
                <a:cs typeface="Times New Roman"/>
              </a:rPr>
              <a:t> </a:t>
            </a:r>
            <a:r>
              <a:rPr sz="2100" u="none" dirty="0">
                <a:latin typeface="Times New Roman"/>
                <a:cs typeface="Times New Roman"/>
              </a:rPr>
              <a:t>(</a:t>
            </a:r>
            <a:r>
              <a:rPr sz="21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nro_cli</a:t>
            </a:r>
            <a:r>
              <a:rPr sz="2100" u="none" dirty="0">
                <a:latin typeface="Times New Roman"/>
                <a:cs typeface="Times New Roman"/>
              </a:rPr>
              <a:t>,</a:t>
            </a:r>
            <a:r>
              <a:rPr sz="2100" u="none" spc="-35" dirty="0">
                <a:latin typeface="Times New Roman"/>
                <a:cs typeface="Times New Roman"/>
              </a:rPr>
              <a:t> </a:t>
            </a:r>
            <a:r>
              <a:rPr sz="2100" u="none" dirty="0">
                <a:latin typeface="Times New Roman"/>
                <a:cs typeface="Times New Roman"/>
              </a:rPr>
              <a:t>nome_cli)}</a:t>
            </a:r>
            <a:r>
              <a:rPr sz="2100" u="none" spc="-5" dirty="0">
                <a:latin typeface="Times New Roman"/>
                <a:cs typeface="Times New Roman"/>
              </a:rPr>
              <a:t> </a:t>
            </a:r>
            <a:r>
              <a:rPr sz="2100" u="none" spc="-50" dirty="0">
                <a:latin typeface="Times New Roman"/>
                <a:cs typeface="Times New Roman"/>
              </a:rPr>
              <a:t>) </a:t>
            </a:r>
            <a:r>
              <a:rPr sz="2100" u="none" dirty="0">
                <a:latin typeface="Times New Roman"/>
                <a:cs typeface="Times New Roman"/>
              </a:rPr>
              <a:t>As</a:t>
            </a:r>
            <a:r>
              <a:rPr sz="2100" u="none" spc="-50" dirty="0">
                <a:latin typeface="Times New Roman"/>
                <a:cs typeface="Times New Roman"/>
              </a:rPr>
              <a:t> </a:t>
            </a:r>
            <a:r>
              <a:rPr sz="2100" u="none" dirty="0">
                <a:latin typeface="Times New Roman"/>
                <a:cs typeface="Times New Roman"/>
              </a:rPr>
              <a:t>seguintes</a:t>
            </a:r>
            <a:r>
              <a:rPr sz="2100" u="none" spc="-45" dirty="0">
                <a:latin typeface="Times New Roman"/>
                <a:cs typeface="Times New Roman"/>
              </a:rPr>
              <a:t> </a:t>
            </a:r>
            <a:r>
              <a:rPr sz="2100" u="none" dirty="0">
                <a:latin typeface="Times New Roman"/>
                <a:cs typeface="Times New Roman"/>
              </a:rPr>
              <a:t>dependências</a:t>
            </a:r>
            <a:r>
              <a:rPr sz="2100" u="none" spc="-50" dirty="0">
                <a:latin typeface="Times New Roman"/>
                <a:cs typeface="Times New Roman"/>
              </a:rPr>
              <a:t> </a:t>
            </a:r>
            <a:r>
              <a:rPr sz="2100" u="none" dirty="0">
                <a:latin typeface="Times New Roman"/>
                <a:cs typeface="Times New Roman"/>
              </a:rPr>
              <a:t>funcionais</a:t>
            </a:r>
            <a:r>
              <a:rPr sz="2100" u="none" spc="-45" dirty="0">
                <a:latin typeface="Times New Roman"/>
                <a:cs typeface="Times New Roman"/>
              </a:rPr>
              <a:t> </a:t>
            </a:r>
            <a:r>
              <a:rPr sz="2100" u="none" dirty="0">
                <a:latin typeface="Times New Roman"/>
                <a:cs typeface="Times New Roman"/>
              </a:rPr>
              <a:t>devem</a:t>
            </a:r>
            <a:r>
              <a:rPr sz="2100" u="none" spc="-40" dirty="0">
                <a:latin typeface="Times New Roman"/>
                <a:cs typeface="Times New Roman"/>
              </a:rPr>
              <a:t> </a:t>
            </a:r>
            <a:r>
              <a:rPr sz="2100" u="none" dirty="0">
                <a:latin typeface="Times New Roman"/>
                <a:cs typeface="Times New Roman"/>
              </a:rPr>
              <a:t>ser</a:t>
            </a:r>
            <a:r>
              <a:rPr sz="2100" u="none" spc="-30" dirty="0">
                <a:latin typeface="Times New Roman"/>
                <a:cs typeface="Times New Roman"/>
              </a:rPr>
              <a:t> </a:t>
            </a:r>
            <a:r>
              <a:rPr sz="2100" u="none" dirty="0">
                <a:latin typeface="Times New Roman"/>
                <a:cs typeface="Times New Roman"/>
              </a:rPr>
              <a:t>garantidas</a:t>
            </a:r>
            <a:r>
              <a:rPr sz="2100" u="none" spc="-30" dirty="0">
                <a:latin typeface="Times New Roman"/>
                <a:cs typeface="Times New Roman"/>
              </a:rPr>
              <a:t> </a:t>
            </a:r>
            <a:r>
              <a:rPr sz="2100" u="none" spc="-25" dirty="0">
                <a:latin typeface="Times New Roman"/>
                <a:cs typeface="Times New Roman"/>
              </a:rPr>
              <a:t>na </a:t>
            </a:r>
            <a:r>
              <a:rPr sz="2100" u="none" spc="-10" dirty="0">
                <a:latin typeface="Times New Roman"/>
                <a:cs typeface="Times New Roman"/>
              </a:rPr>
              <a:t>normalização:</a:t>
            </a:r>
            <a:endParaRPr sz="2100">
              <a:latin typeface="Times New Roman"/>
              <a:cs typeface="Times New Roman"/>
            </a:endParaRPr>
          </a:p>
          <a:p>
            <a:pPr marL="339725" lvl="1" indent="-325755">
              <a:lnSpc>
                <a:spcPct val="100000"/>
              </a:lnSpc>
              <a:spcBef>
                <a:spcPts val="20"/>
              </a:spcBef>
              <a:buClr>
                <a:srgbClr val="3A812E"/>
              </a:buClr>
              <a:buSzPct val="60000"/>
              <a:buFont typeface="DejaVu Sans"/>
              <a:buChar char="❑"/>
              <a:tabLst>
                <a:tab pos="339725" algn="l"/>
              </a:tabLst>
            </a:pPr>
            <a:r>
              <a:rPr sz="2000" dirty="0">
                <a:latin typeface="Times New Roman"/>
                <a:cs typeface="Times New Roman"/>
              </a:rPr>
              <a:t>nro_vend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nome_vend;</a:t>
            </a:r>
            <a:endParaRPr sz="2000">
              <a:latin typeface="Times New Roman"/>
              <a:cs typeface="Times New Roman"/>
            </a:endParaRPr>
          </a:p>
          <a:p>
            <a:pPr marL="339725" lvl="1" indent="-325755">
              <a:lnSpc>
                <a:spcPts val="2390"/>
              </a:lnSpc>
              <a:buClr>
                <a:srgbClr val="3A812E"/>
              </a:buClr>
              <a:buSzPct val="60000"/>
              <a:buFont typeface="DejaVu Sans"/>
              <a:buChar char="❑"/>
              <a:tabLst>
                <a:tab pos="339725" algn="l"/>
              </a:tabLst>
            </a:pPr>
            <a:r>
              <a:rPr sz="2000" dirty="0">
                <a:latin typeface="Times New Roman"/>
                <a:cs typeface="Times New Roman"/>
              </a:rPr>
              <a:t>nro_cli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nome_cli.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80000"/>
              </a:lnSpc>
              <a:spcBef>
                <a:spcPts val="495"/>
              </a:spcBef>
            </a:pPr>
            <a:r>
              <a:rPr sz="2100" dirty="0">
                <a:latin typeface="Times New Roman"/>
                <a:cs typeface="Times New Roman"/>
              </a:rPr>
              <a:t>Observação: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considere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que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um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vendedor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pode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atender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diversos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clientes, </a:t>
            </a:r>
            <a:r>
              <a:rPr sz="2100" dirty="0">
                <a:latin typeface="Times New Roman"/>
                <a:cs typeface="Times New Roman"/>
              </a:rPr>
              <a:t>e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um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cliente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pode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ser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atendido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por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diversos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vendedores.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r>
              <a:rPr spc="-25" dirty="0"/>
              <a:t>38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Times New Roman"/>
                <a:cs typeface="Times New Roman"/>
              </a:rPr>
              <a:t>Exemplo:</a:t>
            </a:r>
            <a:endParaRPr sz="4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3133" y="1395320"/>
            <a:ext cx="7996555" cy="310261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90"/>
              </a:spcBef>
              <a:buClr>
                <a:srgbClr val="CC9900"/>
              </a:buClr>
              <a:buSzPct val="64583"/>
              <a:buFont typeface="DejaVu Sans"/>
              <a:buChar char="■"/>
              <a:tabLst>
                <a:tab pos="35496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Emp_Dept</a:t>
            </a:r>
            <a:r>
              <a:rPr sz="2400" spc="-10" dirty="0">
                <a:latin typeface="Times New Roman"/>
                <a:cs typeface="Times New Roman"/>
              </a:rPr>
              <a:t>={</a:t>
            </a:r>
            <a:r>
              <a:rPr sz="2000" spc="-10" dirty="0">
                <a:latin typeface="Times New Roman"/>
                <a:cs typeface="Times New Roman"/>
              </a:rPr>
              <a:t>Nome,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CPF</a:t>
            </a:r>
            <a:r>
              <a:rPr sz="2000" u="none" dirty="0">
                <a:latin typeface="Times New Roman"/>
                <a:cs typeface="Times New Roman"/>
              </a:rPr>
              <a:t>,</a:t>
            </a:r>
            <a:r>
              <a:rPr sz="2000" u="none" spc="-25" dirty="0">
                <a:latin typeface="Times New Roman"/>
                <a:cs typeface="Times New Roman"/>
              </a:rPr>
              <a:t> </a:t>
            </a:r>
            <a:r>
              <a:rPr sz="2000" u="none" dirty="0">
                <a:latin typeface="Times New Roman"/>
                <a:cs typeface="Times New Roman"/>
              </a:rPr>
              <a:t>DataNasc,</a:t>
            </a:r>
            <a:r>
              <a:rPr sz="2000" u="none" spc="-40" dirty="0">
                <a:latin typeface="Times New Roman"/>
                <a:cs typeface="Times New Roman"/>
              </a:rPr>
              <a:t> </a:t>
            </a:r>
            <a:r>
              <a:rPr sz="2000" u="none" dirty="0">
                <a:latin typeface="Times New Roman"/>
                <a:cs typeface="Times New Roman"/>
              </a:rPr>
              <a:t>End,</a:t>
            </a:r>
            <a:r>
              <a:rPr sz="2000" u="none" spc="-35" dirty="0">
                <a:latin typeface="Times New Roman"/>
                <a:cs typeface="Times New Roman"/>
              </a:rPr>
              <a:t> </a:t>
            </a:r>
            <a:r>
              <a:rPr sz="2000" u="none" dirty="0">
                <a:latin typeface="Times New Roman"/>
                <a:cs typeface="Times New Roman"/>
              </a:rPr>
              <a:t>Dnum,</a:t>
            </a:r>
            <a:r>
              <a:rPr sz="2000" u="none" spc="-25" dirty="0">
                <a:latin typeface="Times New Roman"/>
                <a:cs typeface="Times New Roman"/>
              </a:rPr>
              <a:t> </a:t>
            </a:r>
            <a:r>
              <a:rPr sz="2000" u="none" dirty="0">
                <a:latin typeface="Times New Roman"/>
                <a:cs typeface="Times New Roman"/>
              </a:rPr>
              <a:t>Dnome,</a:t>
            </a:r>
            <a:r>
              <a:rPr sz="2000" u="none" spc="-25" dirty="0">
                <a:latin typeface="Times New Roman"/>
                <a:cs typeface="Times New Roman"/>
              </a:rPr>
              <a:t> </a:t>
            </a:r>
            <a:r>
              <a:rPr sz="2000" u="none" spc="-10" dirty="0">
                <a:latin typeface="Times New Roman"/>
                <a:cs typeface="Times New Roman"/>
              </a:rPr>
              <a:t>DGerCPF</a:t>
            </a:r>
            <a:r>
              <a:rPr sz="2400" u="none" spc="-1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685165" lvl="1" indent="-328295" algn="just">
              <a:lnSpc>
                <a:spcPct val="100000"/>
              </a:lnSpc>
              <a:spcBef>
                <a:spcPts val="495"/>
              </a:spcBef>
              <a:buClr>
                <a:srgbClr val="3A812E"/>
              </a:buClr>
              <a:buSzPct val="60000"/>
              <a:buFont typeface="DejaVu Sans"/>
              <a:buChar char="❑"/>
              <a:tabLst>
                <a:tab pos="685165" algn="l"/>
              </a:tabLst>
            </a:pPr>
            <a:r>
              <a:rPr sz="2000" dirty="0">
                <a:latin typeface="Times New Roman"/>
                <a:cs typeface="Times New Roman"/>
              </a:rPr>
              <a:t>Combina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informações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tipos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diferentes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entidades;</a:t>
            </a:r>
            <a:endParaRPr sz="2000">
              <a:latin typeface="Times New Roman"/>
              <a:cs typeface="Times New Roman"/>
            </a:endParaRPr>
          </a:p>
          <a:p>
            <a:pPr marL="1033144" lvl="2" indent="-349885" algn="just">
              <a:lnSpc>
                <a:spcPct val="100000"/>
              </a:lnSpc>
              <a:spcBef>
                <a:spcPts val="440"/>
              </a:spcBef>
              <a:buClr>
                <a:srgbClr val="CC9900"/>
              </a:buClr>
              <a:buSzPct val="63888"/>
              <a:buFont typeface="DejaVu Sans"/>
              <a:buChar char="■"/>
              <a:tabLst>
                <a:tab pos="1033144" algn="l"/>
              </a:tabLst>
            </a:pPr>
            <a:r>
              <a:rPr sz="1800" dirty="0">
                <a:latin typeface="Times New Roman"/>
                <a:cs typeface="Times New Roman"/>
              </a:rPr>
              <a:t>Problema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semântico;</a:t>
            </a:r>
            <a:endParaRPr sz="1800">
              <a:latin typeface="Times New Roman"/>
              <a:cs typeface="Times New Roman"/>
            </a:endParaRPr>
          </a:p>
          <a:p>
            <a:pPr marL="685165" lvl="1" indent="-328295" algn="just">
              <a:lnSpc>
                <a:spcPct val="100000"/>
              </a:lnSpc>
              <a:spcBef>
                <a:spcPts val="470"/>
              </a:spcBef>
              <a:buClr>
                <a:srgbClr val="3A812E"/>
              </a:buClr>
              <a:buSzPct val="60000"/>
              <a:buFont typeface="DejaVu Sans"/>
              <a:buChar char="❑"/>
              <a:tabLst>
                <a:tab pos="685165" algn="l"/>
              </a:tabLst>
            </a:pPr>
            <a:r>
              <a:rPr sz="2000" dirty="0">
                <a:latin typeface="Times New Roman"/>
                <a:cs typeface="Times New Roman"/>
              </a:rPr>
              <a:t>Redundância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relação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às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informações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armazenadas;</a:t>
            </a:r>
            <a:endParaRPr sz="2000">
              <a:latin typeface="Times New Roman"/>
              <a:cs typeface="Times New Roman"/>
            </a:endParaRPr>
          </a:p>
          <a:p>
            <a:pPr marL="1033144" lvl="2" indent="-349885" algn="just">
              <a:lnSpc>
                <a:spcPct val="100000"/>
              </a:lnSpc>
              <a:spcBef>
                <a:spcPts val="440"/>
              </a:spcBef>
              <a:buClr>
                <a:srgbClr val="CC9900"/>
              </a:buClr>
              <a:buSzPct val="63888"/>
              <a:buFont typeface="DejaVu Sans"/>
              <a:buChar char="■"/>
              <a:tabLst>
                <a:tab pos="1033144" algn="l"/>
              </a:tabLst>
            </a:pPr>
            <a:r>
              <a:rPr sz="1800" dirty="0">
                <a:latin typeface="Times New Roman"/>
                <a:cs typeface="Times New Roman"/>
              </a:rPr>
              <a:t>Dados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departamento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(Dnome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DGerCPF);</a:t>
            </a:r>
            <a:endParaRPr sz="1800">
              <a:latin typeface="Times New Roman"/>
              <a:cs typeface="Times New Roman"/>
            </a:endParaRPr>
          </a:p>
          <a:p>
            <a:pPr marL="685165" lvl="1" indent="-328295" algn="just">
              <a:lnSpc>
                <a:spcPct val="100000"/>
              </a:lnSpc>
              <a:spcBef>
                <a:spcPts val="475"/>
              </a:spcBef>
              <a:buClr>
                <a:srgbClr val="3A812E"/>
              </a:buClr>
              <a:buSzPct val="60000"/>
              <a:buFont typeface="DejaVu Sans"/>
              <a:buChar char="❑"/>
              <a:tabLst>
                <a:tab pos="685165" algn="l"/>
              </a:tabLst>
            </a:pPr>
            <a:r>
              <a:rPr sz="2000" spc="-10" dirty="0">
                <a:latin typeface="Times New Roman"/>
                <a:cs typeface="Times New Roman"/>
              </a:rPr>
              <a:t>Inserção:</a:t>
            </a:r>
            <a:endParaRPr sz="2000">
              <a:latin typeface="Times New Roman"/>
              <a:cs typeface="Times New Roman"/>
            </a:endParaRPr>
          </a:p>
          <a:p>
            <a:pPr marL="1032510" marR="5080" lvl="2" indent="-349885" algn="just">
              <a:lnSpc>
                <a:spcPct val="100000"/>
              </a:lnSpc>
              <a:spcBef>
                <a:spcPts val="439"/>
              </a:spcBef>
              <a:buClr>
                <a:srgbClr val="CC9900"/>
              </a:buClr>
              <a:buSzPct val="63888"/>
              <a:buFont typeface="DejaVu Sans"/>
              <a:buChar char="■"/>
              <a:tabLst>
                <a:tab pos="1035050" algn="l"/>
              </a:tabLst>
            </a:pPr>
            <a:r>
              <a:rPr sz="1800" dirty="0">
                <a:latin typeface="Times New Roman"/>
                <a:cs typeface="Times New Roman"/>
              </a:rPr>
              <a:t>Para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inserir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um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empregado,</a:t>
            </a:r>
            <a:r>
              <a:rPr sz="1800" spc="3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é</a:t>
            </a:r>
            <a:r>
              <a:rPr sz="1800" spc="3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necessário</a:t>
            </a:r>
            <a:r>
              <a:rPr sz="1800" spc="3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cadastrar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informações</a:t>
            </a:r>
            <a:r>
              <a:rPr sz="1800" spc="3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sobre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o 	</a:t>
            </a:r>
            <a:r>
              <a:rPr sz="1800" dirty="0">
                <a:latin typeface="Times New Roman"/>
                <a:cs typeface="Times New Roman"/>
              </a:rPr>
              <a:t>departamento</a:t>
            </a:r>
            <a:r>
              <a:rPr sz="1800" spc="459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(ou</a:t>
            </a:r>
            <a:r>
              <a:rPr sz="1800" spc="470" dirty="0">
                <a:latin typeface="Times New Roman"/>
                <a:cs typeface="Times New Roman"/>
              </a:rPr>
              <a:t>  </a:t>
            </a:r>
            <a:r>
              <a:rPr sz="1800" i="1" dirty="0">
                <a:latin typeface="Times New Roman"/>
                <a:cs typeface="Times New Roman"/>
              </a:rPr>
              <a:t>nulls</a:t>
            </a:r>
            <a:r>
              <a:rPr sz="1800" dirty="0">
                <a:latin typeface="Times New Roman"/>
                <a:cs typeface="Times New Roman"/>
              </a:rPr>
              <a:t>).</a:t>
            </a:r>
            <a:r>
              <a:rPr sz="1800" spc="47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Tais</a:t>
            </a:r>
            <a:r>
              <a:rPr sz="1800" spc="46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informações</a:t>
            </a:r>
            <a:r>
              <a:rPr sz="1800" spc="46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podem</a:t>
            </a:r>
            <a:r>
              <a:rPr sz="1800" spc="46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gerar</a:t>
            </a:r>
            <a:r>
              <a:rPr sz="1800" spc="470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dados 	</a:t>
            </a:r>
            <a:r>
              <a:rPr sz="1800" dirty="0">
                <a:latin typeface="Times New Roman"/>
                <a:cs typeface="Times New Roman"/>
              </a:rPr>
              <a:t>inconsistentes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sobre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departamento.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883405"/>
            <a:ext cx="7837805" cy="1690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2)</a:t>
            </a:r>
            <a:r>
              <a:rPr sz="26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aluno</a:t>
            </a:r>
            <a:r>
              <a:rPr sz="26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260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nro_aluno</a:t>
            </a:r>
            <a:r>
              <a:rPr sz="2600" u="none" dirty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sz="2600" u="none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u="none" dirty="0">
                <a:solidFill>
                  <a:srgbClr val="000000"/>
                </a:solidFill>
                <a:latin typeface="Times New Roman"/>
                <a:cs typeface="Times New Roman"/>
              </a:rPr>
              <a:t>cod_depto,</a:t>
            </a:r>
            <a:r>
              <a:rPr sz="2600" u="none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u="none" dirty="0">
                <a:solidFill>
                  <a:srgbClr val="000000"/>
                </a:solidFill>
                <a:latin typeface="Times New Roman"/>
                <a:cs typeface="Times New Roman"/>
              </a:rPr>
              <a:t>nome_depto,</a:t>
            </a:r>
            <a:r>
              <a:rPr sz="2600" u="none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u="none" spc="-10" dirty="0">
                <a:solidFill>
                  <a:srgbClr val="000000"/>
                </a:solidFill>
                <a:latin typeface="Times New Roman"/>
                <a:cs typeface="Times New Roman"/>
              </a:rPr>
              <a:t>sigla_depto, </a:t>
            </a:r>
            <a:r>
              <a:rPr sz="2600" u="none" dirty="0">
                <a:solidFill>
                  <a:srgbClr val="000000"/>
                </a:solidFill>
                <a:latin typeface="Times New Roman"/>
                <a:cs typeface="Times New Roman"/>
              </a:rPr>
              <a:t>cod_orient,</a:t>
            </a:r>
            <a:r>
              <a:rPr sz="2600" u="none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u="none" dirty="0">
                <a:solidFill>
                  <a:srgbClr val="000000"/>
                </a:solidFill>
                <a:latin typeface="Times New Roman"/>
                <a:cs typeface="Times New Roman"/>
              </a:rPr>
              <a:t>nome_orient,</a:t>
            </a:r>
            <a:r>
              <a:rPr sz="2600" u="none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u="none" dirty="0">
                <a:solidFill>
                  <a:srgbClr val="000000"/>
                </a:solidFill>
                <a:latin typeface="Times New Roman"/>
                <a:cs typeface="Times New Roman"/>
              </a:rPr>
              <a:t>fone_orient,</a:t>
            </a:r>
            <a:r>
              <a:rPr sz="2600" u="none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u="none" dirty="0">
                <a:solidFill>
                  <a:srgbClr val="000000"/>
                </a:solidFill>
                <a:latin typeface="Times New Roman"/>
                <a:cs typeface="Times New Roman"/>
              </a:rPr>
              <a:t>cod_curso</a:t>
            </a:r>
            <a:r>
              <a:rPr sz="2600" u="none" spc="-50" dirty="0">
                <a:solidFill>
                  <a:srgbClr val="000000"/>
                </a:solidFill>
                <a:latin typeface="Times New Roman"/>
                <a:cs typeface="Times New Roman"/>
              </a:rPr>
              <a:t> )</a:t>
            </a:r>
            <a:endParaRPr sz="2600">
              <a:latin typeface="Times New Roman"/>
              <a:cs typeface="Times New Roman"/>
            </a:endParaRPr>
          </a:p>
          <a:p>
            <a:pPr marL="355600" marR="105156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As</a:t>
            </a:r>
            <a:r>
              <a:rPr sz="260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seguintes</a:t>
            </a:r>
            <a:r>
              <a:rPr sz="26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dependências</a:t>
            </a:r>
            <a:r>
              <a:rPr sz="2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funcionais</a:t>
            </a:r>
            <a:r>
              <a:rPr sz="260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devem</a:t>
            </a:r>
            <a:r>
              <a:rPr sz="26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00000"/>
                </a:solidFill>
                <a:latin typeface="Times New Roman"/>
                <a:cs typeface="Times New Roman"/>
              </a:rPr>
              <a:t>ser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garantidas</a:t>
            </a:r>
            <a:r>
              <a:rPr sz="26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na</a:t>
            </a:r>
            <a:r>
              <a:rPr sz="26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0000"/>
                </a:solidFill>
                <a:latin typeface="Times New Roman"/>
                <a:cs typeface="Times New Roman"/>
              </a:rPr>
              <a:t>normalização: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6039" y="2551581"/>
            <a:ext cx="7383145" cy="29133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39725" indent="-32575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090"/>
              <a:buFont typeface="DejaVu Sans"/>
              <a:buChar char="❑"/>
              <a:tabLst>
                <a:tab pos="339725" algn="l"/>
              </a:tabLst>
            </a:pPr>
            <a:r>
              <a:rPr sz="2200" dirty="0">
                <a:latin typeface="Times New Roman"/>
                <a:cs typeface="Times New Roman"/>
              </a:rPr>
              <a:t>cod_depto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{nome_depto,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sigla_depto};</a:t>
            </a:r>
            <a:endParaRPr sz="2200">
              <a:latin typeface="Times New Roman"/>
              <a:cs typeface="Times New Roman"/>
            </a:endParaRPr>
          </a:p>
          <a:p>
            <a:pPr marL="339725" indent="-325755">
              <a:lnSpc>
                <a:spcPct val="100000"/>
              </a:lnSpc>
              <a:spcBef>
                <a:spcPts val="530"/>
              </a:spcBef>
              <a:buClr>
                <a:srgbClr val="3A812E"/>
              </a:buClr>
              <a:buSzPct val="59090"/>
              <a:buFont typeface="DejaVu Sans"/>
              <a:buChar char="❑"/>
              <a:tabLst>
                <a:tab pos="339725" algn="l"/>
              </a:tabLst>
            </a:pPr>
            <a:r>
              <a:rPr sz="2200" dirty="0">
                <a:latin typeface="Times New Roman"/>
                <a:cs typeface="Times New Roman"/>
              </a:rPr>
              <a:t>cod_orient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{nome_orient,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fone_orient};</a:t>
            </a:r>
            <a:endParaRPr sz="2200">
              <a:latin typeface="Times New Roman"/>
              <a:cs typeface="Times New Roman"/>
            </a:endParaRPr>
          </a:p>
          <a:p>
            <a:pPr marL="339725" indent="-325755">
              <a:lnSpc>
                <a:spcPct val="100000"/>
              </a:lnSpc>
              <a:spcBef>
                <a:spcPts val="530"/>
              </a:spcBef>
              <a:buClr>
                <a:srgbClr val="3A812E"/>
              </a:buClr>
              <a:buSzPct val="59090"/>
              <a:buFont typeface="DejaVu Sans"/>
              <a:buChar char="❑"/>
              <a:tabLst>
                <a:tab pos="339725" algn="l"/>
              </a:tabLst>
            </a:pPr>
            <a:r>
              <a:rPr sz="2200" dirty="0">
                <a:latin typeface="Times New Roman"/>
                <a:cs typeface="Times New Roman"/>
              </a:rPr>
              <a:t>nro_aluno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{cod_depto,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cod_orient,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cod_curso};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600" dirty="0">
                <a:latin typeface="Times New Roman"/>
                <a:cs typeface="Times New Roman"/>
              </a:rPr>
              <a:t>Observações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adicionais:</a:t>
            </a:r>
            <a:endParaRPr sz="2600">
              <a:latin typeface="Times New Roman"/>
              <a:cs typeface="Times New Roman"/>
            </a:endParaRPr>
          </a:p>
          <a:p>
            <a:pPr marL="339725" indent="-325755">
              <a:lnSpc>
                <a:spcPct val="100000"/>
              </a:lnSpc>
              <a:spcBef>
                <a:spcPts val="545"/>
              </a:spcBef>
              <a:buClr>
                <a:srgbClr val="3A812E"/>
              </a:buClr>
              <a:buSzPct val="59090"/>
              <a:buFont typeface="DejaVu Sans"/>
              <a:buChar char="❑"/>
              <a:tabLst>
                <a:tab pos="339725" algn="l"/>
              </a:tabLst>
            </a:pPr>
            <a:r>
              <a:rPr sz="2200" dirty="0">
                <a:latin typeface="Times New Roman"/>
                <a:cs typeface="Times New Roman"/>
              </a:rPr>
              <a:t>um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aluno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somente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pode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estar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associado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um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departamento;</a:t>
            </a:r>
            <a:endParaRPr sz="2200">
              <a:latin typeface="Times New Roman"/>
              <a:cs typeface="Times New Roman"/>
            </a:endParaRPr>
          </a:p>
          <a:p>
            <a:pPr marL="339725" indent="-325755">
              <a:lnSpc>
                <a:spcPct val="100000"/>
              </a:lnSpc>
              <a:spcBef>
                <a:spcPts val="525"/>
              </a:spcBef>
              <a:buClr>
                <a:srgbClr val="3A812E"/>
              </a:buClr>
              <a:buSzPct val="59090"/>
              <a:buFont typeface="DejaVu Sans"/>
              <a:buChar char="❑"/>
              <a:tabLst>
                <a:tab pos="339725" algn="l"/>
              </a:tabLst>
            </a:pPr>
            <a:r>
              <a:rPr sz="2200" dirty="0">
                <a:latin typeface="Times New Roman"/>
                <a:cs typeface="Times New Roman"/>
              </a:rPr>
              <a:t>um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aluno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cursa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apenas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um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único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curso;</a:t>
            </a:r>
            <a:endParaRPr sz="2200">
              <a:latin typeface="Times New Roman"/>
              <a:cs typeface="Times New Roman"/>
            </a:endParaRPr>
          </a:p>
          <a:p>
            <a:pPr marL="339725" indent="-325755">
              <a:lnSpc>
                <a:spcPct val="100000"/>
              </a:lnSpc>
              <a:spcBef>
                <a:spcPts val="530"/>
              </a:spcBef>
              <a:buClr>
                <a:srgbClr val="3A812E"/>
              </a:buClr>
              <a:buSzPct val="59090"/>
              <a:buFont typeface="DejaVu Sans"/>
              <a:buChar char="❑"/>
              <a:tabLst>
                <a:tab pos="339725" algn="l"/>
              </a:tabLst>
            </a:pPr>
            <a:r>
              <a:rPr sz="2200" dirty="0">
                <a:latin typeface="Times New Roman"/>
                <a:cs typeface="Times New Roman"/>
              </a:rPr>
              <a:t>um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aluno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somente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pode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orientado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por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um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único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orientador.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r>
              <a:rPr spc="-25" dirty="0"/>
              <a:t>39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955039"/>
            <a:ext cx="7485380" cy="1659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3)</a:t>
            </a:r>
            <a:r>
              <a:rPr sz="260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aluno</a:t>
            </a:r>
            <a:r>
              <a:rPr sz="24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24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nro_aluno</a:t>
            </a:r>
            <a:r>
              <a:rPr sz="2400" u="none" dirty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sz="2400" u="none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u="none" dirty="0">
                <a:solidFill>
                  <a:srgbClr val="000000"/>
                </a:solidFill>
                <a:latin typeface="Times New Roman"/>
                <a:cs typeface="Times New Roman"/>
              </a:rPr>
              <a:t>nome_aluno,</a:t>
            </a:r>
            <a:r>
              <a:rPr sz="2400" u="none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u="none" dirty="0">
                <a:solidFill>
                  <a:srgbClr val="000000"/>
                </a:solidFill>
                <a:latin typeface="Times New Roman"/>
                <a:cs typeface="Times New Roman"/>
              </a:rPr>
              <a:t>{curso</a:t>
            </a:r>
            <a:r>
              <a:rPr sz="2400" u="none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u="none" spc="-10" dirty="0">
                <a:solidFill>
                  <a:srgbClr val="000000"/>
                </a:solidFill>
                <a:latin typeface="Times New Roman"/>
                <a:cs typeface="Times New Roman"/>
              </a:rPr>
              <a:t>(nro_curso, </a:t>
            </a:r>
            <a:r>
              <a:rPr sz="2400" u="none" dirty="0">
                <a:solidFill>
                  <a:srgbClr val="000000"/>
                </a:solidFill>
                <a:latin typeface="Times New Roman"/>
                <a:cs typeface="Times New Roman"/>
              </a:rPr>
              <a:t>descrição_curso,</a:t>
            </a:r>
            <a:r>
              <a:rPr sz="2400" u="none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u="none" dirty="0">
                <a:solidFill>
                  <a:srgbClr val="000000"/>
                </a:solidFill>
                <a:latin typeface="Times New Roman"/>
                <a:cs typeface="Times New Roman"/>
              </a:rPr>
              <a:t>ano_ingresso,</a:t>
            </a:r>
            <a:r>
              <a:rPr sz="2400" u="none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u="none" dirty="0">
                <a:solidFill>
                  <a:srgbClr val="000000"/>
                </a:solidFill>
                <a:latin typeface="Times New Roman"/>
                <a:cs typeface="Times New Roman"/>
              </a:rPr>
              <a:t>nro_depto,</a:t>
            </a:r>
            <a:r>
              <a:rPr sz="2400" u="none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u="none" spc="-10" dirty="0">
                <a:solidFill>
                  <a:srgbClr val="000000"/>
                </a:solidFill>
                <a:latin typeface="Times New Roman"/>
                <a:cs typeface="Times New Roman"/>
              </a:rPr>
              <a:t>nome_depto)})</a:t>
            </a:r>
            <a:endParaRPr sz="2400">
              <a:latin typeface="Times New Roman"/>
              <a:cs typeface="Times New Roman"/>
            </a:endParaRPr>
          </a:p>
          <a:p>
            <a:pPr marL="355600" marR="6985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As</a:t>
            </a:r>
            <a:r>
              <a:rPr sz="260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seguintes</a:t>
            </a:r>
            <a:r>
              <a:rPr sz="26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dependências</a:t>
            </a:r>
            <a:r>
              <a:rPr sz="2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funcionais</a:t>
            </a:r>
            <a:r>
              <a:rPr sz="260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devem</a:t>
            </a:r>
            <a:r>
              <a:rPr sz="26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00000"/>
                </a:solidFill>
                <a:latin typeface="Times New Roman"/>
                <a:cs typeface="Times New Roman"/>
              </a:rPr>
              <a:t>ser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garantidas</a:t>
            </a:r>
            <a:r>
              <a:rPr sz="26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na</a:t>
            </a:r>
            <a:r>
              <a:rPr sz="26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0000"/>
                </a:solidFill>
                <a:latin typeface="Times New Roman"/>
                <a:cs typeface="Times New Roman"/>
              </a:rPr>
              <a:t>normalização: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6039" y="2592729"/>
            <a:ext cx="7059930" cy="324421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39725" indent="-32575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090"/>
              <a:buFont typeface="DejaVu Sans"/>
              <a:buChar char="❑"/>
              <a:tabLst>
                <a:tab pos="339725" algn="l"/>
              </a:tabLst>
            </a:pPr>
            <a:r>
              <a:rPr sz="2200" dirty="0">
                <a:latin typeface="Times New Roman"/>
                <a:cs typeface="Times New Roman"/>
              </a:rPr>
              <a:t>nro_aluno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nome_aluno;</a:t>
            </a:r>
            <a:endParaRPr sz="2200">
              <a:latin typeface="Times New Roman"/>
              <a:cs typeface="Times New Roman"/>
            </a:endParaRPr>
          </a:p>
          <a:p>
            <a:pPr marL="339725" indent="-325755">
              <a:lnSpc>
                <a:spcPct val="100000"/>
              </a:lnSpc>
              <a:spcBef>
                <a:spcPts val="530"/>
              </a:spcBef>
              <a:buClr>
                <a:srgbClr val="3A812E"/>
              </a:buClr>
              <a:buSzPct val="59090"/>
              <a:buFont typeface="DejaVu Sans"/>
              <a:buChar char="❑"/>
              <a:tabLst>
                <a:tab pos="339725" algn="l"/>
              </a:tabLst>
            </a:pPr>
            <a:r>
              <a:rPr sz="2200" dirty="0">
                <a:latin typeface="Times New Roman"/>
                <a:cs typeface="Times New Roman"/>
              </a:rPr>
              <a:t>nro_curso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descrição_curso;</a:t>
            </a:r>
            <a:endParaRPr sz="2200">
              <a:latin typeface="Times New Roman"/>
              <a:cs typeface="Times New Roman"/>
            </a:endParaRPr>
          </a:p>
          <a:p>
            <a:pPr marL="339725" indent="-325755">
              <a:lnSpc>
                <a:spcPct val="100000"/>
              </a:lnSpc>
              <a:spcBef>
                <a:spcPts val="530"/>
              </a:spcBef>
              <a:buClr>
                <a:srgbClr val="3A812E"/>
              </a:buClr>
              <a:buSzPct val="59090"/>
              <a:buFont typeface="DejaVu Sans"/>
              <a:buChar char="❑"/>
              <a:tabLst>
                <a:tab pos="339725" algn="l"/>
              </a:tabLst>
            </a:pPr>
            <a:r>
              <a:rPr sz="2200" dirty="0">
                <a:latin typeface="Times New Roman"/>
                <a:cs typeface="Times New Roman"/>
              </a:rPr>
              <a:t>nro_depto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nome_depto;</a:t>
            </a:r>
            <a:endParaRPr sz="2200">
              <a:latin typeface="Times New Roman"/>
              <a:cs typeface="Times New Roman"/>
            </a:endParaRPr>
          </a:p>
          <a:p>
            <a:pPr marL="339725" indent="-325755">
              <a:lnSpc>
                <a:spcPct val="100000"/>
              </a:lnSpc>
              <a:spcBef>
                <a:spcPts val="525"/>
              </a:spcBef>
              <a:buClr>
                <a:srgbClr val="3A812E"/>
              </a:buClr>
              <a:buSzPct val="59090"/>
              <a:buFont typeface="DejaVu Sans"/>
              <a:buChar char="❑"/>
              <a:tabLst>
                <a:tab pos="339725" algn="l"/>
              </a:tabLst>
            </a:pPr>
            <a:r>
              <a:rPr sz="2200" dirty="0">
                <a:latin typeface="Times New Roman"/>
                <a:cs typeface="Times New Roman"/>
              </a:rPr>
              <a:t>{nro_aluno,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nro_curso}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ano_ingresso;</a:t>
            </a:r>
            <a:endParaRPr sz="2200">
              <a:latin typeface="Times New Roman"/>
              <a:cs typeface="Times New Roman"/>
            </a:endParaRPr>
          </a:p>
          <a:p>
            <a:pPr marL="339725" indent="-325755">
              <a:lnSpc>
                <a:spcPct val="100000"/>
              </a:lnSpc>
              <a:spcBef>
                <a:spcPts val="530"/>
              </a:spcBef>
              <a:buClr>
                <a:srgbClr val="3A812E"/>
              </a:buClr>
              <a:buSzPct val="59090"/>
              <a:buFont typeface="DejaVu Sans"/>
              <a:buChar char="❑"/>
              <a:tabLst>
                <a:tab pos="339725" algn="l"/>
              </a:tabLst>
            </a:pPr>
            <a:r>
              <a:rPr sz="2200" dirty="0">
                <a:latin typeface="Times New Roman"/>
                <a:cs typeface="Times New Roman"/>
              </a:rPr>
              <a:t>nro_curso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nro_depto.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Observações</a:t>
            </a:r>
            <a:r>
              <a:rPr sz="24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adicionais:</a:t>
            </a:r>
            <a:endParaRPr sz="2400">
              <a:latin typeface="Times New Roman"/>
              <a:cs typeface="Times New Roman"/>
            </a:endParaRPr>
          </a:p>
          <a:p>
            <a:pPr marL="339725" indent="-325755">
              <a:lnSpc>
                <a:spcPct val="100000"/>
              </a:lnSpc>
              <a:spcBef>
                <a:spcPts val="545"/>
              </a:spcBef>
              <a:buClr>
                <a:srgbClr val="3A812E"/>
              </a:buClr>
              <a:buSzPct val="60000"/>
              <a:buFont typeface="DejaVu Sans"/>
              <a:buChar char="❑"/>
              <a:tabLst>
                <a:tab pos="339725" algn="l"/>
              </a:tabLst>
            </a:pPr>
            <a:r>
              <a:rPr sz="2000" dirty="0">
                <a:latin typeface="Times New Roman"/>
                <a:cs typeface="Times New Roman"/>
              </a:rPr>
              <a:t>um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aluno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pode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cursar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mais do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curso;</a:t>
            </a:r>
            <a:endParaRPr sz="2000">
              <a:latin typeface="Times New Roman"/>
              <a:cs typeface="Times New Roman"/>
            </a:endParaRPr>
          </a:p>
          <a:p>
            <a:pPr marL="339725" indent="-325755">
              <a:lnSpc>
                <a:spcPct val="100000"/>
              </a:lnSpc>
              <a:spcBef>
                <a:spcPts val="480"/>
              </a:spcBef>
              <a:buClr>
                <a:srgbClr val="3A812E"/>
              </a:buClr>
              <a:buSzPct val="60000"/>
              <a:buFont typeface="DejaVu Sans"/>
              <a:buChar char="❑"/>
              <a:tabLst>
                <a:tab pos="339725" algn="l"/>
              </a:tabLst>
            </a:pPr>
            <a:r>
              <a:rPr sz="2000" dirty="0">
                <a:latin typeface="Times New Roman"/>
                <a:cs typeface="Times New Roman"/>
              </a:rPr>
              <a:t>um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curso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somente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pode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oferecido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único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departamento.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r>
              <a:rPr spc="-25" dirty="0"/>
              <a:t>40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latin typeface="Times New Roman"/>
                <a:cs typeface="Times New Roman"/>
              </a:rPr>
              <a:t>Forma</a:t>
            </a:r>
            <a:r>
              <a:rPr sz="3800" spc="-14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Normal</a:t>
            </a:r>
            <a:r>
              <a:rPr sz="3800" spc="-14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de</a:t>
            </a:r>
            <a:r>
              <a:rPr sz="3800" spc="-125" dirty="0">
                <a:latin typeface="Times New Roman"/>
                <a:cs typeface="Times New Roman"/>
              </a:rPr>
              <a:t> </a:t>
            </a:r>
            <a:r>
              <a:rPr sz="3800" spc="-140" dirty="0">
                <a:latin typeface="Times New Roman"/>
                <a:cs typeface="Times New Roman"/>
              </a:rPr>
              <a:t>Boyce-</a:t>
            </a:r>
            <a:r>
              <a:rPr sz="3800" dirty="0">
                <a:latin typeface="Times New Roman"/>
                <a:cs typeface="Times New Roman"/>
              </a:rPr>
              <a:t>Codd</a:t>
            </a:r>
            <a:r>
              <a:rPr sz="3800" spc="-130" dirty="0">
                <a:latin typeface="Times New Roman"/>
                <a:cs typeface="Times New Roman"/>
              </a:rPr>
              <a:t> </a:t>
            </a:r>
            <a:r>
              <a:rPr sz="3800" spc="-35" dirty="0">
                <a:latin typeface="Times New Roman"/>
                <a:cs typeface="Times New Roman"/>
              </a:rPr>
              <a:t>(FNBC)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3" y="1671006"/>
            <a:ext cx="8252459" cy="45872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1623060" indent="-342900">
              <a:lnSpc>
                <a:spcPct val="100400"/>
              </a:lnSpc>
              <a:spcBef>
                <a:spcPts val="39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5600" algn="l"/>
                <a:tab pos="2525395" algn="l"/>
              </a:tabLst>
            </a:pPr>
            <a:r>
              <a:rPr sz="3000" b="1" dirty="0">
                <a:latin typeface="Times New Roman"/>
                <a:cs typeface="Times New Roman"/>
              </a:rPr>
              <a:t>Definição</a:t>
            </a:r>
            <a:r>
              <a:rPr sz="3000" dirty="0">
                <a:latin typeface="Times New Roman"/>
                <a:cs typeface="Times New Roman"/>
              </a:rPr>
              <a:t>.</a:t>
            </a:r>
            <a:r>
              <a:rPr sz="3000" spc="-90" dirty="0">
                <a:latin typeface="Times New Roman"/>
                <a:cs typeface="Times New Roman"/>
              </a:rPr>
              <a:t> </a:t>
            </a:r>
            <a:r>
              <a:rPr sz="3200" i="1" spc="-50" dirty="0">
                <a:latin typeface="Liberation Sans Narrow"/>
                <a:cs typeface="Liberation Sans Narrow"/>
              </a:rPr>
              <a:t>R</a:t>
            </a:r>
            <a:r>
              <a:rPr sz="3200" i="1" dirty="0">
                <a:latin typeface="Liberation Sans Narrow"/>
                <a:cs typeface="Liberation Sans Narrow"/>
              </a:rPr>
              <a:t>	</a:t>
            </a:r>
            <a:r>
              <a:rPr sz="3000" dirty="0">
                <a:latin typeface="Times New Roman"/>
                <a:cs typeface="Times New Roman"/>
              </a:rPr>
              <a:t>está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na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FNBC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se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para</a:t>
            </a:r>
            <a:r>
              <a:rPr sz="3000" spc="-20" dirty="0">
                <a:latin typeface="Times New Roman"/>
                <a:cs typeface="Times New Roman"/>
              </a:rPr>
              <a:t> cada </a:t>
            </a:r>
            <a:r>
              <a:rPr sz="3000" dirty="0">
                <a:latin typeface="Times New Roman"/>
                <a:cs typeface="Times New Roman"/>
              </a:rPr>
              <a:t>dependência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funcional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X</a:t>
            </a:r>
            <a:r>
              <a:rPr sz="3000" b="1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→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A,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X</a:t>
            </a:r>
            <a:r>
              <a:rPr sz="3000" b="1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é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uma </a:t>
            </a:r>
            <a:r>
              <a:rPr sz="3000" dirty="0">
                <a:latin typeface="Times New Roman"/>
                <a:cs typeface="Times New Roman"/>
              </a:rPr>
              <a:t>superchave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Liberation Sans Narrow"/>
                <a:cs typeface="Liberation Sans Narrow"/>
              </a:rPr>
              <a:t>R</a:t>
            </a:r>
            <a:r>
              <a:rPr sz="3200" i="1" spc="-85" dirty="0">
                <a:latin typeface="Liberation Sans Narrow"/>
                <a:cs typeface="Liberation Sans Narrow"/>
              </a:rPr>
              <a:t> </a:t>
            </a:r>
            <a:r>
              <a:rPr sz="3200" i="1" spc="-50" dirty="0">
                <a:latin typeface="Liberation Sans Narrow"/>
                <a:cs typeface="Liberation Sans Narrow"/>
              </a:rPr>
              <a:t>.</a:t>
            </a:r>
            <a:endParaRPr sz="3200">
              <a:latin typeface="Liberation Sans Narrow"/>
              <a:cs typeface="Liberation Sans Narrow"/>
            </a:endParaRPr>
          </a:p>
          <a:p>
            <a:pPr marL="354965" indent="-342265">
              <a:lnSpc>
                <a:spcPct val="100000"/>
              </a:lnSpc>
              <a:spcBef>
                <a:spcPts val="955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sz="3000" dirty="0">
                <a:latin typeface="Times New Roman"/>
                <a:cs typeface="Times New Roman"/>
              </a:rPr>
              <a:t>Diferença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entre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FNBC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3FN:</a:t>
            </a:r>
            <a:endParaRPr sz="3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sz="2600" dirty="0">
                <a:latin typeface="Times New Roman"/>
                <a:cs typeface="Times New Roman"/>
              </a:rPr>
              <a:t>3FN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permite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primário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–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não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aplica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à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FNBC.</a:t>
            </a:r>
            <a:endParaRPr sz="26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414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sz="2600" dirty="0">
                <a:latin typeface="Times New Roman"/>
                <a:cs typeface="Times New Roman"/>
              </a:rPr>
              <a:t>Se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Liberation Sans Narrow"/>
                <a:cs typeface="Liberation Sans Narrow"/>
              </a:rPr>
              <a:t>R </a:t>
            </a:r>
            <a:r>
              <a:rPr sz="2600" dirty="0">
                <a:latin typeface="Times New Roman"/>
                <a:cs typeface="Times New Roman"/>
              </a:rPr>
              <a:t>está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na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FNBC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→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Liberation Sans Narrow"/>
                <a:cs typeface="Liberation Sans Narrow"/>
              </a:rPr>
              <a:t>R </a:t>
            </a:r>
            <a:r>
              <a:rPr sz="2600" dirty="0">
                <a:latin typeface="Times New Roman"/>
                <a:cs typeface="Times New Roman"/>
              </a:rPr>
              <a:t>está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na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3FN;</a:t>
            </a:r>
            <a:endParaRPr sz="26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sz="2600" dirty="0">
                <a:latin typeface="Times New Roman"/>
                <a:cs typeface="Times New Roman"/>
              </a:rPr>
              <a:t>Se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Liberation Sans Narrow"/>
                <a:cs typeface="Liberation Sans Narrow"/>
              </a:rPr>
              <a:t>R</a:t>
            </a:r>
            <a:r>
              <a:rPr sz="2800" i="1" spc="-5" dirty="0">
                <a:latin typeface="Liberation Sans Narrow"/>
                <a:cs typeface="Liberation Sans Narrow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está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na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3FN,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não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necessariamente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Liberation Sans Narrow"/>
                <a:cs typeface="Liberation Sans Narrow"/>
              </a:rPr>
              <a:t>R</a:t>
            </a:r>
            <a:r>
              <a:rPr sz="2800" i="1" spc="-5" dirty="0">
                <a:latin typeface="Liberation Sans Narrow"/>
                <a:cs typeface="Liberation Sans Narrow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está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na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FNBC.</a:t>
            </a:r>
            <a:endParaRPr sz="2600">
              <a:latin typeface="Times New Roman"/>
              <a:cs typeface="Times New Roman"/>
            </a:endParaRPr>
          </a:p>
          <a:p>
            <a:pPr marL="355600" marR="186690" indent="-342900">
              <a:lnSpc>
                <a:spcPct val="100000"/>
              </a:lnSpc>
              <a:spcBef>
                <a:spcPts val="965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Na</a:t>
            </a:r>
            <a:r>
              <a:rPr sz="3000" spc="-9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prática,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maioria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dos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esquemas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relação</a:t>
            </a:r>
            <a:r>
              <a:rPr sz="3000" spc="-25" dirty="0">
                <a:latin typeface="Times New Roman"/>
                <a:cs typeface="Times New Roman"/>
              </a:rPr>
              <a:t> que </a:t>
            </a:r>
            <a:r>
              <a:rPr sz="3000" dirty="0">
                <a:latin typeface="Times New Roman"/>
                <a:cs typeface="Times New Roman"/>
              </a:rPr>
              <a:t>está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na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3FN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também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está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na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FNBC.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0" dirty="0">
                <a:latin typeface="Times New Roman"/>
                <a:cs typeface="Times New Roman"/>
              </a:rPr>
              <a:t>Re-</a:t>
            </a:r>
            <a:r>
              <a:rPr sz="4200" spc="-60" dirty="0">
                <a:latin typeface="Times New Roman"/>
                <a:cs typeface="Times New Roman"/>
              </a:rPr>
              <a:t>visitando</a:t>
            </a:r>
            <a:r>
              <a:rPr sz="4200" spc="-155" dirty="0">
                <a:latin typeface="Times New Roman"/>
                <a:cs typeface="Times New Roman"/>
              </a:rPr>
              <a:t> </a:t>
            </a:r>
            <a:r>
              <a:rPr sz="4200" spc="-75" dirty="0">
                <a:latin typeface="Times New Roman"/>
                <a:cs typeface="Times New Roman"/>
              </a:rPr>
              <a:t>exemplo</a:t>
            </a:r>
            <a:r>
              <a:rPr sz="4200" spc="-175" dirty="0">
                <a:latin typeface="Times New Roman"/>
                <a:cs typeface="Times New Roman"/>
              </a:rPr>
              <a:t> </a:t>
            </a:r>
            <a:r>
              <a:rPr sz="4200" spc="-25" dirty="0">
                <a:latin typeface="Times New Roman"/>
                <a:cs typeface="Times New Roman"/>
              </a:rPr>
              <a:t>anterior</a:t>
            </a:r>
            <a:r>
              <a:rPr sz="4200" spc="-165" dirty="0">
                <a:latin typeface="Times New Roman"/>
                <a:cs typeface="Times New Roman"/>
              </a:rPr>
              <a:t> </a:t>
            </a:r>
            <a:r>
              <a:rPr sz="4200" spc="-75" dirty="0">
                <a:latin typeface="Times New Roman"/>
                <a:cs typeface="Times New Roman"/>
              </a:rPr>
              <a:t>(lotes):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3" y="1563725"/>
            <a:ext cx="8034655" cy="39255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sz="2000" spc="-10" dirty="0">
                <a:latin typeface="Times New Roman"/>
                <a:cs typeface="Times New Roman"/>
              </a:rPr>
              <a:t>Lotes1A{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num_id_propriedade</a:t>
            </a:r>
            <a:r>
              <a:rPr sz="2000" u="none" spc="-10" dirty="0">
                <a:latin typeface="Times New Roman"/>
                <a:cs typeface="Times New Roman"/>
              </a:rPr>
              <a:t>,</a:t>
            </a:r>
            <a:r>
              <a:rPr sz="2000" u="none" spc="-30" dirty="0">
                <a:latin typeface="Times New Roman"/>
                <a:cs typeface="Times New Roman"/>
              </a:rPr>
              <a:t> </a:t>
            </a:r>
            <a:r>
              <a:rPr sz="2000" u="none" dirty="0">
                <a:latin typeface="Times New Roman"/>
                <a:cs typeface="Times New Roman"/>
              </a:rPr>
              <a:t>município_nome,</a:t>
            </a:r>
            <a:r>
              <a:rPr sz="2000" u="none" spc="-10" dirty="0">
                <a:latin typeface="Times New Roman"/>
                <a:cs typeface="Times New Roman"/>
              </a:rPr>
              <a:t> </a:t>
            </a:r>
            <a:r>
              <a:rPr sz="2000" u="none" dirty="0">
                <a:latin typeface="Times New Roman"/>
                <a:cs typeface="Times New Roman"/>
              </a:rPr>
              <a:t>num_lote,</a:t>
            </a:r>
            <a:r>
              <a:rPr sz="2000" u="none" spc="10" dirty="0">
                <a:latin typeface="Times New Roman"/>
                <a:cs typeface="Times New Roman"/>
              </a:rPr>
              <a:t> </a:t>
            </a:r>
            <a:r>
              <a:rPr sz="2000" u="none" spc="-10" dirty="0">
                <a:latin typeface="Times New Roman"/>
                <a:cs typeface="Times New Roman"/>
              </a:rPr>
              <a:t>area}.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Lotes1B{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area</a:t>
            </a:r>
            <a:r>
              <a:rPr sz="2000" u="none" dirty="0">
                <a:latin typeface="Times New Roman"/>
                <a:cs typeface="Times New Roman"/>
              </a:rPr>
              <a:t>,</a:t>
            </a:r>
            <a:r>
              <a:rPr sz="2000" u="none" spc="-110" dirty="0">
                <a:latin typeface="Times New Roman"/>
                <a:cs typeface="Times New Roman"/>
              </a:rPr>
              <a:t> </a:t>
            </a:r>
            <a:r>
              <a:rPr sz="2000" u="none" spc="-10" dirty="0">
                <a:latin typeface="Times New Roman"/>
                <a:cs typeface="Times New Roman"/>
              </a:rPr>
              <a:t>preço}</a:t>
            </a:r>
            <a:endParaRPr sz="2000">
              <a:latin typeface="Times New Roman"/>
              <a:cs typeface="Times New Roman"/>
            </a:endParaRPr>
          </a:p>
          <a:p>
            <a:pPr marL="682625" lvl="1" indent="-325755">
              <a:lnSpc>
                <a:spcPct val="100000"/>
              </a:lnSpc>
              <a:spcBef>
                <a:spcPts val="60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682625" algn="l"/>
              </a:tabLst>
            </a:pPr>
            <a:r>
              <a:rPr sz="2600" dirty="0">
                <a:latin typeface="Times New Roman"/>
                <a:cs typeface="Times New Roman"/>
              </a:rPr>
              <a:t>Supor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haver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milhares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lotes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2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municípios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i="1" dirty="0">
                <a:latin typeface="Times New Roman"/>
                <a:cs typeface="Times New Roman"/>
              </a:rPr>
              <a:t>x</a:t>
            </a:r>
            <a:r>
              <a:rPr sz="2600" i="1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e;</a:t>
            </a:r>
            <a:endParaRPr sz="2600">
              <a:latin typeface="Times New Roman"/>
              <a:cs typeface="Times New Roman"/>
            </a:endParaRPr>
          </a:p>
          <a:p>
            <a:pPr marL="682625" lvl="1" indent="-325755">
              <a:lnSpc>
                <a:spcPct val="100000"/>
              </a:lnSpc>
              <a:spcBef>
                <a:spcPts val="62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682625" algn="l"/>
                <a:tab pos="2446020" algn="l"/>
                <a:tab pos="2758440" algn="l"/>
              </a:tabLst>
            </a:pPr>
            <a:r>
              <a:rPr sz="2600" i="1" dirty="0">
                <a:latin typeface="Times New Roman"/>
                <a:cs typeface="Times New Roman"/>
              </a:rPr>
              <a:t>x:</a:t>
            </a:r>
            <a:r>
              <a:rPr sz="2600" i="1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área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[0,1]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6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i="1" dirty="0">
                <a:latin typeface="Times New Roman"/>
                <a:cs typeface="Times New Roman"/>
              </a:rPr>
              <a:t>y:</a:t>
            </a:r>
            <a:r>
              <a:rPr sz="2600" i="1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área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(1,2];</a:t>
            </a:r>
            <a:endParaRPr sz="2600">
              <a:latin typeface="Times New Roman"/>
              <a:cs typeface="Times New Roman"/>
            </a:endParaRPr>
          </a:p>
          <a:p>
            <a:pPr marL="683260" marR="716280" lvl="1" indent="-326390">
              <a:lnSpc>
                <a:spcPct val="100400"/>
              </a:lnSpc>
              <a:spcBef>
                <a:spcPts val="61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683260" algn="l"/>
              </a:tabLst>
            </a:pPr>
            <a:r>
              <a:rPr sz="2600" dirty="0">
                <a:latin typeface="Times New Roman"/>
                <a:cs typeface="Times New Roman"/>
              </a:rPr>
              <a:t>Atende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3FN,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mesmo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com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nova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DF: </a:t>
            </a:r>
            <a:r>
              <a:rPr sz="2600" dirty="0">
                <a:latin typeface="Times New Roman"/>
                <a:cs typeface="Times New Roman"/>
              </a:rPr>
              <a:t>área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dirty="0">
                <a:latin typeface="Times New Roman"/>
                <a:cs typeface="Times New Roman"/>
              </a:rPr>
              <a:t>município_nome.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269F"/>
                </a:solidFill>
                <a:latin typeface="Times New Roman"/>
                <a:cs typeface="Times New Roman"/>
              </a:rPr>
              <a:t>/*</a:t>
            </a:r>
            <a:r>
              <a:rPr sz="2000" spc="-35" dirty="0">
                <a:solidFill>
                  <a:srgbClr val="0026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269F"/>
                </a:solidFill>
                <a:latin typeface="Times New Roman"/>
                <a:cs typeface="Times New Roman"/>
              </a:rPr>
              <a:t>município_nome</a:t>
            </a:r>
            <a:r>
              <a:rPr sz="2000" spc="-60" dirty="0">
                <a:solidFill>
                  <a:srgbClr val="0026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269F"/>
                </a:solidFill>
                <a:latin typeface="Times New Roman"/>
                <a:cs typeface="Times New Roman"/>
              </a:rPr>
              <a:t>é</a:t>
            </a:r>
            <a:r>
              <a:rPr sz="2000" spc="-40" dirty="0">
                <a:solidFill>
                  <a:srgbClr val="0026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269F"/>
                </a:solidFill>
                <a:latin typeface="Times New Roman"/>
                <a:cs typeface="Times New Roman"/>
              </a:rPr>
              <a:t>primário</a:t>
            </a:r>
            <a:r>
              <a:rPr sz="2000" spc="-40" dirty="0">
                <a:solidFill>
                  <a:srgbClr val="00269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269F"/>
                </a:solidFill>
                <a:latin typeface="Times New Roman"/>
                <a:cs typeface="Times New Roman"/>
              </a:rPr>
              <a:t>*/</a:t>
            </a:r>
            <a:endParaRPr sz="2000">
              <a:latin typeface="Times New Roman"/>
              <a:cs typeface="Times New Roman"/>
            </a:endParaRPr>
          </a:p>
          <a:p>
            <a:pPr marL="683260" marR="1196340" lvl="1" indent="-326390">
              <a:lnSpc>
                <a:spcPct val="100000"/>
              </a:lnSpc>
              <a:spcBef>
                <a:spcPts val="61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683260" algn="l"/>
              </a:tabLst>
            </a:pPr>
            <a:r>
              <a:rPr sz="2600" dirty="0">
                <a:latin typeface="Times New Roman"/>
                <a:cs typeface="Times New Roman"/>
              </a:rPr>
              <a:t>Nova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tabela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com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áreas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número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município </a:t>
            </a:r>
            <a:r>
              <a:rPr sz="2600" dirty="0">
                <a:latin typeface="Times New Roman"/>
                <a:cs typeface="Times New Roman"/>
              </a:rPr>
              <a:t>economizaria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espaço.</a:t>
            </a:r>
            <a:endParaRPr sz="2600">
              <a:latin typeface="Times New Roman"/>
              <a:cs typeface="Times New Roman"/>
            </a:endParaRPr>
          </a:p>
          <a:p>
            <a:pPr marL="682625" lvl="1" indent="-325755">
              <a:lnSpc>
                <a:spcPct val="100000"/>
              </a:lnSpc>
              <a:spcBef>
                <a:spcPts val="63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682625" algn="l"/>
              </a:tabLst>
            </a:pPr>
            <a:r>
              <a:rPr sz="2600" dirty="0">
                <a:latin typeface="Symbol"/>
                <a:cs typeface="Symbol"/>
              </a:rPr>
              <a:t>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FNBC.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3" y="1794153"/>
            <a:ext cx="7843520" cy="40513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CC9900"/>
              </a:buClr>
              <a:buSzPct val="64285"/>
              <a:buFont typeface="DejaVu Sans"/>
              <a:buChar char="■"/>
              <a:tabLst>
                <a:tab pos="354965" algn="l"/>
              </a:tabLst>
            </a:pPr>
            <a:r>
              <a:rPr sz="2800" spc="-10" dirty="0">
                <a:latin typeface="Times New Roman"/>
                <a:cs typeface="Times New Roman"/>
              </a:rPr>
              <a:t>Lotes1AX{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num_id_propriedade</a:t>
            </a:r>
            <a:r>
              <a:rPr sz="2800" u="none" spc="-10" dirty="0">
                <a:latin typeface="Times New Roman"/>
                <a:cs typeface="Times New Roman"/>
              </a:rPr>
              <a:t>,</a:t>
            </a:r>
            <a:r>
              <a:rPr sz="2800" u="none" spc="-45" dirty="0">
                <a:latin typeface="Times New Roman"/>
                <a:cs typeface="Times New Roman"/>
              </a:rPr>
              <a:t> </a:t>
            </a:r>
            <a:r>
              <a:rPr sz="2800" u="none" dirty="0">
                <a:latin typeface="Times New Roman"/>
                <a:cs typeface="Times New Roman"/>
              </a:rPr>
              <a:t>área,</a:t>
            </a:r>
            <a:r>
              <a:rPr sz="2800" u="none" spc="-20" dirty="0">
                <a:latin typeface="Times New Roman"/>
                <a:cs typeface="Times New Roman"/>
              </a:rPr>
              <a:t> </a:t>
            </a:r>
            <a:r>
              <a:rPr sz="2800" u="none" spc="-10" dirty="0">
                <a:latin typeface="Times New Roman"/>
                <a:cs typeface="Times New Roman"/>
              </a:rPr>
              <a:t>num_lote};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CC9900"/>
              </a:buClr>
              <a:buSzPct val="64285"/>
              <a:buFont typeface="DejaVu Sans"/>
              <a:buChar char="■"/>
              <a:tabLst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Lotes1AY{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área</a:t>
            </a:r>
            <a:r>
              <a:rPr sz="2800" u="none" dirty="0">
                <a:latin typeface="Times New Roman"/>
                <a:cs typeface="Times New Roman"/>
              </a:rPr>
              <a:t>,</a:t>
            </a:r>
            <a:r>
              <a:rPr sz="2800" u="none" spc="-150" dirty="0">
                <a:latin typeface="Times New Roman"/>
                <a:cs typeface="Times New Roman"/>
              </a:rPr>
              <a:t> </a:t>
            </a:r>
            <a:r>
              <a:rPr sz="2800" u="none" spc="-10" dirty="0">
                <a:latin typeface="Times New Roman"/>
                <a:cs typeface="Times New Roman"/>
              </a:rPr>
              <a:t>município_nome};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CC9900"/>
              </a:buClr>
              <a:buSzPct val="64285"/>
              <a:buFont typeface="DejaVu Sans"/>
              <a:buChar char="■"/>
              <a:tabLst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Lotes1B{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área</a:t>
            </a:r>
            <a:r>
              <a:rPr sz="2800" u="none" dirty="0">
                <a:latin typeface="Times New Roman"/>
                <a:cs typeface="Times New Roman"/>
              </a:rPr>
              <a:t>,</a:t>
            </a:r>
            <a:r>
              <a:rPr sz="2800" u="none" spc="-125" dirty="0">
                <a:latin typeface="Times New Roman"/>
                <a:cs typeface="Times New Roman"/>
              </a:rPr>
              <a:t> </a:t>
            </a:r>
            <a:r>
              <a:rPr sz="2800" u="none" spc="-10" dirty="0">
                <a:latin typeface="Times New Roman"/>
                <a:cs typeface="Times New Roman"/>
              </a:rPr>
              <a:t>preço}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  <a:buClr>
                <a:srgbClr val="CC9900"/>
              </a:buClr>
              <a:buFont typeface="DejaVu Sans"/>
              <a:buChar char="■"/>
            </a:pPr>
            <a:endParaRPr sz="2800">
              <a:latin typeface="Times New Roman"/>
              <a:cs typeface="Times New Roman"/>
            </a:endParaRPr>
          </a:p>
          <a:p>
            <a:pPr marL="681990" lvl="1" indent="-325120" algn="just">
              <a:lnSpc>
                <a:spcPct val="100000"/>
              </a:lnSpc>
              <a:buClr>
                <a:srgbClr val="3A812E"/>
              </a:buClr>
              <a:buSzPct val="58333"/>
              <a:buChar char="•"/>
              <a:tabLst>
                <a:tab pos="681990" algn="l"/>
              </a:tabLst>
            </a:pPr>
            <a:r>
              <a:rPr sz="2400" dirty="0">
                <a:latin typeface="Times New Roman"/>
                <a:cs typeface="Times New Roman"/>
              </a:rPr>
              <a:t>Decompor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relações;</a:t>
            </a:r>
            <a:endParaRPr sz="2400">
              <a:latin typeface="Times New Roman"/>
              <a:cs typeface="Times New Roman"/>
            </a:endParaRPr>
          </a:p>
          <a:p>
            <a:pPr marL="681990" marR="5080" lvl="1" indent="-325120" algn="just">
              <a:lnSpc>
                <a:spcPct val="100000"/>
              </a:lnSpc>
              <a:spcBef>
                <a:spcPts val="575"/>
              </a:spcBef>
              <a:buClr>
                <a:srgbClr val="3A812E"/>
              </a:buClr>
              <a:buSzPct val="58333"/>
              <a:buChar char="•"/>
              <a:tabLst>
                <a:tab pos="683260" algn="l"/>
              </a:tabLst>
            </a:pPr>
            <a:r>
              <a:rPr sz="2400" dirty="0">
                <a:latin typeface="Times New Roman"/>
                <a:cs typeface="Times New Roman"/>
              </a:rPr>
              <a:t>Reunir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Lotes1AY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Lotes1B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causaria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um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desperdício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de 	</a:t>
            </a:r>
            <a:r>
              <a:rPr sz="2400" dirty="0">
                <a:latin typeface="Times New Roman"/>
                <a:cs typeface="Times New Roman"/>
              </a:rPr>
              <a:t>espaço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armazenamento,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maioria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tuplas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desta 	</a:t>
            </a:r>
            <a:r>
              <a:rPr sz="2400" dirty="0">
                <a:latin typeface="Times New Roman"/>
                <a:cs typeface="Times New Roman"/>
              </a:rPr>
              <a:t>relação</a:t>
            </a:r>
            <a:r>
              <a:rPr sz="2400" spc="560" dirty="0">
                <a:latin typeface="Times New Roman"/>
                <a:cs typeface="Times New Roman"/>
              </a:rPr>
              <a:t>   </a:t>
            </a:r>
            <a:r>
              <a:rPr sz="2400" dirty="0">
                <a:latin typeface="Times New Roman"/>
                <a:cs typeface="Times New Roman"/>
              </a:rPr>
              <a:t>possuiria</a:t>
            </a:r>
            <a:r>
              <a:rPr sz="2400" spc="565" dirty="0">
                <a:latin typeface="Times New Roman"/>
                <a:cs typeface="Times New Roman"/>
              </a:rPr>
              <a:t>   </a:t>
            </a:r>
            <a:r>
              <a:rPr sz="2400" dirty="0">
                <a:latin typeface="Times New Roman"/>
                <a:cs typeface="Times New Roman"/>
              </a:rPr>
              <a:t>somente</a:t>
            </a:r>
            <a:r>
              <a:rPr sz="2400" spc="565" dirty="0">
                <a:latin typeface="Times New Roman"/>
                <a:cs typeface="Times New Roman"/>
              </a:rPr>
              <a:t>   </a:t>
            </a:r>
            <a:r>
              <a:rPr sz="2400" dirty="0">
                <a:latin typeface="Times New Roman"/>
                <a:cs typeface="Times New Roman"/>
              </a:rPr>
              <a:t>dois</a:t>
            </a:r>
            <a:r>
              <a:rPr sz="2400" spc="560" dirty="0">
                <a:latin typeface="Times New Roman"/>
                <a:cs typeface="Times New Roman"/>
              </a:rPr>
              <a:t>   </a:t>
            </a:r>
            <a:r>
              <a:rPr sz="2400" dirty="0">
                <a:latin typeface="Times New Roman"/>
                <a:cs typeface="Times New Roman"/>
              </a:rPr>
              <a:t>valores</a:t>
            </a:r>
            <a:r>
              <a:rPr sz="2400" spc="565" dirty="0">
                <a:latin typeface="Times New Roman"/>
                <a:cs typeface="Times New Roman"/>
              </a:rPr>
              <a:t>   </a:t>
            </a:r>
            <a:r>
              <a:rPr sz="2400" spc="-20" dirty="0">
                <a:latin typeface="Times New Roman"/>
                <a:cs typeface="Times New Roman"/>
              </a:rPr>
              <a:t>para 	</a:t>
            </a:r>
            <a:r>
              <a:rPr sz="2400" dirty="0">
                <a:latin typeface="Times New Roman"/>
                <a:cs typeface="Times New Roman"/>
              </a:rPr>
              <a:t>município_nome,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saber: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i="1" spc="5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58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3" y="708145"/>
            <a:ext cx="540829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35" dirty="0">
                <a:latin typeface="Times New Roman"/>
                <a:cs typeface="Times New Roman"/>
              </a:rPr>
              <a:t>Normalizando</a:t>
            </a:r>
            <a:r>
              <a:rPr sz="3800" spc="-185" dirty="0">
                <a:latin typeface="Times New Roman"/>
                <a:cs typeface="Times New Roman"/>
              </a:rPr>
              <a:t> </a:t>
            </a:r>
            <a:r>
              <a:rPr sz="3800" spc="-65" dirty="0">
                <a:latin typeface="Times New Roman"/>
                <a:cs typeface="Times New Roman"/>
              </a:rPr>
              <a:t>pela</a:t>
            </a:r>
            <a:r>
              <a:rPr sz="3800" spc="-14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FNBC</a:t>
            </a:r>
            <a:r>
              <a:rPr sz="3800" spc="-145" dirty="0">
                <a:latin typeface="Times New Roman"/>
                <a:cs typeface="Times New Roman"/>
              </a:rPr>
              <a:t> </a:t>
            </a:r>
            <a:r>
              <a:rPr sz="3800" spc="-40" dirty="0">
                <a:latin typeface="Times New Roman"/>
                <a:cs typeface="Times New Roman"/>
              </a:rPr>
              <a:t>...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r>
              <a:rPr spc="-25" dirty="0"/>
              <a:t>43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5031" y="1720608"/>
            <a:ext cx="4909185" cy="588645"/>
          </a:xfrm>
          <a:custGeom>
            <a:avLst/>
            <a:gdLst/>
            <a:ahLst/>
            <a:cxnLst/>
            <a:rect l="l" t="t" r="r" b="b"/>
            <a:pathLst>
              <a:path w="4909185" h="588644">
                <a:moveTo>
                  <a:pt x="4908816" y="0"/>
                </a:moveTo>
                <a:lnTo>
                  <a:pt x="4895100" y="0"/>
                </a:lnTo>
                <a:lnTo>
                  <a:pt x="4895100" y="12192"/>
                </a:lnTo>
                <a:lnTo>
                  <a:pt x="4895100" y="576072"/>
                </a:lnTo>
                <a:lnTo>
                  <a:pt x="2459748" y="576072"/>
                </a:lnTo>
                <a:lnTo>
                  <a:pt x="2459748" y="12192"/>
                </a:lnTo>
                <a:lnTo>
                  <a:pt x="4895100" y="12192"/>
                </a:lnTo>
                <a:lnTo>
                  <a:pt x="4895100" y="0"/>
                </a:lnTo>
                <a:lnTo>
                  <a:pt x="2459748" y="0"/>
                </a:lnTo>
                <a:lnTo>
                  <a:pt x="2447556" y="0"/>
                </a:lnTo>
                <a:lnTo>
                  <a:pt x="2447556" y="12192"/>
                </a:lnTo>
                <a:lnTo>
                  <a:pt x="2447556" y="576072"/>
                </a:lnTo>
                <a:lnTo>
                  <a:pt x="12192" y="576072"/>
                </a:lnTo>
                <a:lnTo>
                  <a:pt x="12192" y="12192"/>
                </a:lnTo>
                <a:lnTo>
                  <a:pt x="2447556" y="12192"/>
                </a:lnTo>
                <a:lnTo>
                  <a:pt x="2447556" y="0"/>
                </a:lnTo>
                <a:lnTo>
                  <a:pt x="0" y="0"/>
                </a:lnTo>
                <a:lnTo>
                  <a:pt x="0" y="588264"/>
                </a:lnTo>
                <a:lnTo>
                  <a:pt x="6096" y="588264"/>
                </a:lnTo>
                <a:lnTo>
                  <a:pt x="12192" y="588264"/>
                </a:lnTo>
                <a:lnTo>
                  <a:pt x="4908816" y="588264"/>
                </a:lnTo>
                <a:lnTo>
                  <a:pt x="4908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72359" y="1806955"/>
            <a:ext cx="3141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7610" algn="l"/>
              </a:tabLst>
            </a:pPr>
            <a:r>
              <a:rPr sz="2400" spc="-10" dirty="0">
                <a:latin typeface="Times New Roman"/>
                <a:cs typeface="Times New Roman"/>
              </a:rPr>
              <a:t>aluno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curso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90132" y="1720596"/>
            <a:ext cx="2461260" cy="588645"/>
          </a:xfrm>
          <a:custGeom>
            <a:avLst/>
            <a:gdLst/>
            <a:ahLst/>
            <a:cxnLst/>
            <a:rect l="l" t="t" r="r" b="b"/>
            <a:pathLst>
              <a:path w="2461259" h="588644">
                <a:moveTo>
                  <a:pt x="2461260" y="588264"/>
                </a:moveTo>
                <a:lnTo>
                  <a:pt x="2461260" y="0"/>
                </a:lnTo>
                <a:lnTo>
                  <a:pt x="0" y="0"/>
                </a:lnTo>
                <a:lnTo>
                  <a:pt x="0" y="588264"/>
                </a:lnTo>
                <a:lnTo>
                  <a:pt x="6096" y="588264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2447544" y="12192"/>
                </a:lnTo>
                <a:lnTo>
                  <a:pt x="2447544" y="6096"/>
                </a:lnTo>
                <a:lnTo>
                  <a:pt x="2455164" y="12192"/>
                </a:lnTo>
                <a:lnTo>
                  <a:pt x="2455164" y="588264"/>
                </a:lnTo>
                <a:lnTo>
                  <a:pt x="2461260" y="588264"/>
                </a:lnTo>
                <a:close/>
              </a:path>
              <a:path w="2461259" h="588644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2461259" h="588644">
                <a:moveTo>
                  <a:pt x="13716" y="576072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576072"/>
                </a:lnTo>
                <a:lnTo>
                  <a:pt x="13716" y="576072"/>
                </a:lnTo>
                <a:close/>
              </a:path>
              <a:path w="2461259" h="588644">
                <a:moveTo>
                  <a:pt x="2455164" y="576072"/>
                </a:moveTo>
                <a:lnTo>
                  <a:pt x="6096" y="576072"/>
                </a:lnTo>
                <a:lnTo>
                  <a:pt x="13716" y="582168"/>
                </a:lnTo>
                <a:lnTo>
                  <a:pt x="13716" y="588264"/>
                </a:lnTo>
                <a:lnTo>
                  <a:pt x="2447544" y="588264"/>
                </a:lnTo>
                <a:lnTo>
                  <a:pt x="2447544" y="582168"/>
                </a:lnTo>
                <a:lnTo>
                  <a:pt x="2455164" y="576072"/>
                </a:lnTo>
                <a:close/>
              </a:path>
              <a:path w="2461259" h="588644">
                <a:moveTo>
                  <a:pt x="13716" y="588264"/>
                </a:moveTo>
                <a:lnTo>
                  <a:pt x="13716" y="582168"/>
                </a:lnTo>
                <a:lnTo>
                  <a:pt x="6096" y="576072"/>
                </a:lnTo>
                <a:lnTo>
                  <a:pt x="6096" y="588264"/>
                </a:lnTo>
                <a:lnTo>
                  <a:pt x="13716" y="588264"/>
                </a:lnTo>
                <a:close/>
              </a:path>
              <a:path w="2461259" h="588644">
                <a:moveTo>
                  <a:pt x="2455164" y="12192"/>
                </a:moveTo>
                <a:lnTo>
                  <a:pt x="2447544" y="6096"/>
                </a:lnTo>
                <a:lnTo>
                  <a:pt x="2447544" y="12192"/>
                </a:lnTo>
                <a:lnTo>
                  <a:pt x="2455164" y="12192"/>
                </a:lnTo>
                <a:close/>
              </a:path>
              <a:path w="2461259" h="588644">
                <a:moveTo>
                  <a:pt x="2455164" y="576072"/>
                </a:moveTo>
                <a:lnTo>
                  <a:pt x="2455164" y="12192"/>
                </a:lnTo>
                <a:lnTo>
                  <a:pt x="2447544" y="12192"/>
                </a:lnTo>
                <a:lnTo>
                  <a:pt x="2447544" y="576072"/>
                </a:lnTo>
                <a:lnTo>
                  <a:pt x="2455164" y="576072"/>
                </a:lnTo>
                <a:close/>
              </a:path>
              <a:path w="2461259" h="588644">
                <a:moveTo>
                  <a:pt x="2455164" y="588264"/>
                </a:moveTo>
                <a:lnTo>
                  <a:pt x="2455164" y="576072"/>
                </a:lnTo>
                <a:lnTo>
                  <a:pt x="2447544" y="582168"/>
                </a:lnTo>
                <a:lnTo>
                  <a:pt x="2447544" y="588264"/>
                </a:lnTo>
                <a:lnTo>
                  <a:pt x="2455164" y="588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87613" y="1806955"/>
            <a:ext cx="1061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instrutor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02408" y="2302776"/>
            <a:ext cx="5229225" cy="295910"/>
          </a:xfrm>
          <a:custGeom>
            <a:avLst/>
            <a:gdLst/>
            <a:ahLst/>
            <a:cxnLst/>
            <a:rect l="l" t="t" r="r" b="b"/>
            <a:pathLst>
              <a:path w="5229225" h="295910">
                <a:moveTo>
                  <a:pt x="5228844" y="76200"/>
                </a:moveTo>
                <a:lnTo>
                  <a:pt x="5190744" y="0"/>
                </a:lnTo>
                <a:lnTo>
                  <a:pt x="5152644" y="76200"/>
                </a:lnTo>
                <a:lnTo>
                  <a:pt x="5184648" y="76200"/>
                </a:lnTo>
                <a:lnTo>
                  <a:pt x="5184648" y="281940"/>
                </a:lnTo>
                <a:lnTo>
                  <a:pt x="2606040" y="281940"/>
                </a:lnTo>
                <a:lnTo>
                  <a:pt x="2606040" y="0"/>
                </a:lnTo>
                <a:lnTo>
                  <a:pt x="2592324" y="0"/>
                </a:lnTo>
                <a:lnTo>
                  <a:pt x="2592324" y="281940"/>
                </a:lnTo>
                <a:lnTo>
                  <a:pt x="12192" y="281940"/>
                </a:lnTo>
                <a:lnTo>
                  <a:pt x="12192" y="0"/>
                </a:lnTo>
                <a:lnTo>
                  <a:pt x="0" y="0"/>
                </a:lnTo>
                <a:lnTo>
                  <a:pt x="0" y="292608"/>
                </a:lnTo>
                <a:lnTo>
                  <a:pt x="3048" y="295656"/>
                </a:lnTo>
                <a:lnTo>
                  <a:pt x="6096" y="295656"/>
                </a:lnTo>
                <a:lnTo>
                  <a:pt x="12192" y="295656"/>
                </a:lnTo>
                <a:lnTo>
                  <a:pt x="5195316" y="295656"/>
                </a:lnTo>
                <a:lnTo>
                  <a:pt x="5198364" y="292608"/>
                </a:lnTo>
                <a:lnTo>
                  <a:pt x="5198364" y="76200"/>
                </a:lnTo>
                <a:lnTo>
                  <a:pt x="522884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2728" y="2660904"/>
            <a:ext cx="2638425" cy="295910"/>
          </a:xfrm>
          <a:custGeom>
            <a:avLst/>
            <a:gdLst/>
            <a:ahLst/>
            <a:cxnLst/>
            <a:rect l="l" t="t" r="r" b="b"/>
            <a:pathLst>
              <a:path w="2638425" h="29591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4008"/>
                </a:lnTo>
                <a:lnTo>
                  <a:pt x="45720" y="64008"/>
                </a:lnTo>
                <a:lnTo>
                  <a:pt x="45720" y="76200"/>
                </a:lnTo>
                <a:lnTo>
                  <a:pt x="76200" y="76200"/>
                </a:lnTo>
                <a:close/>
              </a:path>
              <a:path w="2638425" h="295910">
                <a:moveTo>
                  <a:pt x="45720" y="76200"/>
                </a:moveTo>
                <a:lnTo>
                  <a:pt x="45720" y="64008"/>
                </a:lnTo>
                <a:lnTo>
                  <a:pt x="32004" y="64008"/>
                </a:lnTo>
                <a:lnTo>
                  <a:pt x="32004" y="76200"/>
                </a:lnTo>
                <a:lnTo>
                  <a:pt x="45720" y="76200"/>
                </a:lnTo>
                <a:close/>
              </a:path>
              <a:path w="2638425" h="295910">
                <a:moveTo>
                  <a:pt x="45720" y="283464"/>
                </a:moveTo>
                <a:lnTo>
                  <a:pt x="45720" y="76200"/>
                </a:lnTo>
                <a:lnTo>
                  <a:pt x="32004" y="76200"/>
                </a:lnTo>
                <a:lnTo>
                  <a:pt x="32004" y="292608"/>
                </a:lnTo>
                <a:lnTo>
                  <a:pt x="35052" y="295656"/>
                </a:lnTo>
                <a:lnTo>
                  <a:pt x="38100" y="295656"/>
                </a:lnTo>
                <a:lnTo>
                  <a:pt x="38100" y="283464"/>
                </a:lnTo>
                <a:lnTo>
                  <a:pt x="45720" y="283464"/>
                </a:lnTo>
                <a:close/>
              </a:path>
              <a:path w="2638425" h="295910">
                <a:moveTo>
                  <a:pt x="2630424" y="283464"/>
                </a:moveTo>
                <a:lnTo>
                  <a:pt x="38100" y="283464"/>
                </a:lnTo>
                <a:lnTo>
                  <a:pt x="45720" y="289560"/>
                </a:lnTo>
                <a:lnTo>
                  <a:pt x="45720" y="295656"/>
                </a:lnTo>
                <a:lnTo>
                  <a:pt x="2624328" y="295656"/>
                </a:lnTo>
                <a:lnTo>
                  <a:pt x="2624328" y="289560"/>
                </a:lnTo>
                <a:lnTo>
                  <a:pt x="2630424" y="283464"/>
                </a:lnTo>
                <a:close/>
              </a:path>
              <a:path w="2638425" h="295910">
                <a:moveTo>
                  <a:pt x="45720" y="295656"/>
                </a:moveTo>
                <a:lnTo>
                  <a:pt x="45720" y="289560"/>
                </a:lnTo>
                <a:lnTo>
                  <a:pt x="38100" y="283464"/>
                </a:lnTo>
                <a:lnTo>
                  <a:pt x="38100" y="295656"/>
                </a:lnTo>
                <a:lnTo>
                  <a:pt x="45720" y="295656"/>
                </a:lnTo>
                <a:close/>
              </a:path>
              <a:path w="2638425" h="295910">
                <a:moveTo>
                  <a:pt x="2638044" y="292608"/>
                </a:moveTo>
                <a:lnTo>
                  <a:pt x="2638044" y="0"/>
                </a:lnTo>
                <a:lnTo>
                  <a:pt x="2624328" y="0"/>
                </a:lnTo>
                <a:lnTo>
                  <a:pt x="2624328" y="283464"/>
                </a:lnTo>
                <a:lnTo>
                  <a:pt x="2630424" y="283464"/>
                </a:lnTo>
                <a:lnTo>
                  <a:pt x="2630424" y="295656"/>
                </a:lnTo>
                <a:lnTo>
                  <a:pt x="2634996" y="295656"/>
                </a:lnTo>
                <a:lnTo>
                  <a:pt x="2638044" y="292608"/>
                </a:lnTo>
                <a:close/>
              </a:path>
              <a:path w="2638425" h="295910">
                <a:moveTo>
                  <a:pt x="2630424" y="295656"/>
                </a:moveTo>
                <a:lnTo>
                  <a:pt x="2630424" y="283464"/>
                </a:lnTo>
                <a:lnTo>
                  <a:pt x="2624328" y="289560"/>
                </a:lnTo>
                <a:lnTo>
                  <a:pt x="2624328" y="295656"/>
                </a:lnTo>
                <a:lnTo>
                  <a:pt x="2630424" y="295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3133" y="3012004"/>
            <a:ext cx="7911465" cy="3329304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5"/>
              </a:spcBef>
              <a:buClr>
                <a:srgbClr val="CC9900"/>
              </a:buClr>
              <a:buSzPct val="64062"/>
              <a:buFont typeface="DejaVu Sans"/>
              <a:buChar char="■"/>
              <a:tabLst>
                <a:tab pos="355600" algn="l"/>
              </a:tabLst>
            </a:pPr>
            <a:r>
              <a:rPr sz="3200" i="1" dirty="0">
                <a:latin typeface="Liberation Sans Narrow"/>
                <a:cs typeface="Liberation Sans Narrow"/>
              </a:rPr>
              <a:t>R</a:t>
            </a:r>
            <a:r>
              <a:rPr sz="3200" i="1" spc="-65" dirty="0">
                <a:latin typeface="Liberation Sans Narrow"/>
                <a:cs typeface="Liberation Sans Narrow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(</a:t>
            </a:r>
            <a:r>
              <a:rPr sz="3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aluno</a:t>
            </a:r>
            <a:r>
              <a:rPr sz="3000" u="none" dirty="0">
                <a:latin typeface="Times New Roman"/>
                <a:cs typeface="Times New Roman"/>
              </a:rPr>
              <a:t>,</a:t>
            </a:r>
            <a:r>
              <a:rPr sz="3000" u="none" spc="-15" dirty="0">
                <a:latin typeface="Times New Roman"/>
                <a:cs typeface="Times New Roman"/>
              </a:rPr>
              <a:t> </a:t>
            </a:r>
            <a:r>
              <a:rPr sz="3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curso</a:t>
            </a:r>
            <a:r>
              <a:rPr sz="3000" u="none" dirty="0">
                <a:latin typeface="Times New Roman"/>
                <a:cs typeface="Times New Roman"/>
              </a:rPr>
              <a:t>,</a:t>
            </a:r>
            <a:r>
              <a:rPr sz="3000" u="none" spc="-20" dirty="0">
                <a:latin typeface="Times New Roman"/>
                <a:cs typeface="Times New Roman"/>
              </a:rPr>
              <a:t> </a:t>
            </a:r>
            <a:r>
              <a:rPr sz="3000" u="none" spc="-10" dirty="0">
                <a:latin typeface="Times New Roman"/>
                <a:cs typeface="Times New Roman"/>
              </a:rPr>
              <a:t>instrutor)</a:t>
            </a:r>
            <a:endParaRPr sz="3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005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sz="3000" spc="-20" dirty="0">
                <a:latin typeface="Times New Roman"/>
                <a:cs typeface="Times New Roman"/>
              </a:rPr>
              <a:t>DFs:</a:t>
            </a:r>
            <a:endParaRPr sz="3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sz="2600" dirty="0">
                <a:latin typeface="Times New Roman"/>
                <a:cs typeface="Times New Roman"/>
              </a:rPr>
              <a:t>{aluno,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curso}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→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instrutor;</a:t>
            </a:r>
            <a:endParaRPr sz="26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62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sz="2600" dirty="0">
                <a:latin typeface="Times New Roman"/>
                <a:cs typeface="Times New Roman"/>
              </a:rPr>
              <a:t>instrutor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→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curso.</a:t>
            </a:r>
            <a:endParaRPr sz="26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45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5700" algn="l"/>
              </a:tabLst>
            </a:pPr>
            <a:r>
              <a:rPr sz="2200" dirty="0">
                <a:latin typeface="Times New Roman"/>
                <a:cs typeface="Times New Roman"/>
              </a:rPr>
              <a:t>essa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dependência,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que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representa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que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cada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instrutor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ministra </a:t>
            </a:r>
            <a:r>
              <a:rPr sz="2200" dirty="0">
                <a:latin typeface="Times New Roman"/>
                <a:cs typeface="Times New Roman"/>
              </a:rPr>
              <a:t>um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curso,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é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uma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restrição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particular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aplicação;</a:t>
            </a:r>
            <a:endParaRPr sz="2200">
              <a:latin typeface="Times New Roman"/>
              <a:cs typeface="Times New Roman"/>
            </a:endParaRPr>
          </a:p>
          <a:p>
            <a:pPr marL="1156335" lvl="2" indent="-229235">
              <a:lnSpc>
                <a:spcPct val="100000"/>
              </a:lnSpc>
              <a:spcBef>
                <a:spcPts val="530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156335" algn="l"/>
              </a:tabLst>
            </a:pPr>
            <a:r>
              <a:rPr sz="2200" dirty="0">
                <a:latin typeface="Times New Roman"/>
                <a:cs typeface="Times New Roman"/>
              </a:rPr>
              <a:t>“instrutor”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não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é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superchave.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Logo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essa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DF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viola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FNBC.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3133" y="708145"/>
            <a:ext cx="52724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50" dirty="0">
                <a:latin typeface="Times New Roman"/>
                <a:cs typeface="Times New Roman"/>
              </a:rPr>
              <a:t>Outro</a:t>
            </a:r>
            <a:r>
              <a:rPr sz="3800" spc="-110" dirty="0">
                <a:latin typeface="Times New Roman"/>
                <a:cs typeface="Times New Roman"/>
              </a:rPr>
              <a:t> </a:t>
            </a:r>
            <a:r>
              <a:rPr sz="3800" spc="-65" dirty="0">
                <a:latin typeface="Times New Roman"/>
                <a:cs typeface="Times New Roman"/>
              </a:rPr>
              <a:t>exemplo</a:t>
            </a:r>
            <a:r>
              <a:rPr sz="3800" spc="-10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de</a:t>
            </a:r>
            <a:r>
              <a:rPr sz="3800" spc="-9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FNBC</a:t>
            </a:r>
            <a:r>
              <a:rPr sz="3800" spc="-110" dirty="0">
                <a:latin typeface="Times New Roman"/>
                <a:cs typeface="Times New Roman"/>
              </a:rPr>
              <a:t> </a:t>
            </a:r>
            <a:r>
              <a:rPr sz="3800" spc="-50" dirty="0">
                <a:latin typeface="Times New Roman"/>
                <a:cs typeface="Times New Roman"/>
              </a:rPr>
              <a:t>...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329" y="715765"/>
            <a:ext cx="170751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latin typeface="Times New Roman"/>
                <a:cs typeface="Times New Roman"/>
              </a:rPr>
              <a:t>FNBC</a:t>
            </a:r>
            <a:r>
              <a:rPr sz="3800" spc="-175" dirty="0">
                <a:latin typeface="Times New Roman"/>
                <a:cs typeface="Times New Roman"/>
              </a:rPr>
              <a:t> </a:t>
            </a:r>
            <a:r>
              <a:rPr sz="3800" spc="-95" dirty="0">
                <a:latin typeface="Times New Roman"/>
                <a:cs typeface="Times New Roman"/>
              </a:rPr>
              <a:t>...</a:t>
            </a:r>
            <a:endParaRPr sz="3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3133" y="1509684"/>
            <a:ext cx="5107305" cy="255333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3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sz="3000" dirty="0">
                <a:latin typeface="Times New Roman"/>
                <a:cs typeface="Times New Roman"/>
              </a:rPr>
              <a:t>Solução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1:</a:t>
            </a:r>
            <a:endParaRPr sz="3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sz="2600" dirty="0">
                <a:latin typeface="Times New Roman"/>
                <a:cs typeface="Times New Roman"/>
              </a:rPr>
              <a:t>aluno_instrutor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aluno</a:t>
            </a:r>
            <a:r>
              <a:rPr sz="2600" u="none" dirty="0">
                <a:latin typeface="Times New Roman"/>
                <a:cs typeface="Times New Roman"/>
              </a:rPr>
              <a:t>,</a:t>
            </a:r>
            <a:r>
              <a:rPr sz="2600" u="none" spc="-40" dirty="0">
                <a:latin typeface="Times New Roman"/>
                <a:cs typeface="Times New Roman"/>
              </a:rPr>
              <a:t> </a:t>
            </a: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instrutor</a:t>
            </a:r>
            <a:r>
              <a:rPr sz="2600" u="none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sz="2600" dirty="0">
                <a:latin typeface="Times New Roman"/>
                <a:cs typeface="Times New Roman"/>
              </a:rPr>
              <a:t>aluno_curso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aluno</a:t>
            </a:r>
            <a:r>
              <a:rPr sz="2600" u="none" dirty="0">
                <a:latin typeface="Times New Roman"/>
                <a:cs typeface="Times New Roman"/>
              </a:rPr>
              <a:t>,</a:t>
            </a:r>
            <a:r>
              <a:rPr sz="2600" u="none" spc="-65" dirty="0">
                <a:latin typeface="Times New Roman"/>
                <a:cs typeface="Times New Roman"/>
              </a:rPr>
              <a:t> </a:t>
            </a: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curso</a:t>
            </a:r>
            <a:r>
              <a:rPr sz="2600" u="none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05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sz="3000" dirty="0">
                <a:latin typeface="Times New Roman"/>
                <a:cs typeface="Times New Roman"/>
              </a:rPr>
              <a:t>Solução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2:</a:t>
            </a:r>
            <a:endParaRPr sz="3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sz="2600" dirty="0">
                <a:latin typeface="Times New Roman"/>
                <a:cs typeface="Times New Roman"/>
              </a:rPr>
              <a:t>instrutor_curso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instrutor</a:t>
            </a:r>
            <a:r>
              <a:rPr sz="2600" u="none" dirty="0">
                <a:latin typeface="Times New Roman"/>
                <a:cs typeface="Times New Roman"/>
              </a:rPr>
              <a:t>,</a:t>
            </a:r>
            <a:r>
              <a:rPr sz="2600" u="none" spc="-60" dirty="0">
                <a:latin typeface="Times New Roman"/>
                <a:cs typeface="Times New Roman"/>
              </a:rPr>
              <a:t> </a:t>
            </a:r>
            <a:r>
              <a:rPr sz="2600" u="none" spc="-10" dirty="0">
                <a:latin typeface="Times New Roman"/>
                <a:cs typeface="Times New Roman"/>
              </a:rPr>
              <a:t>curso)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3" y="4038296"/>
            <a:ext cx="5107305" cy="199961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755015" indent="-285115">
              <a:lnSpc>
                <a:spcPct val="100000"/>
              </a:lnSpc>
              <a:spcBef>
                <a:spcPts val="71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sz="2600" dirty="0">
                <a:latin typeface="Times New Roman"/>
                <a:cs typeface="Times New Roman"/>
              </a:rPr>
              <a:t>aluno_curso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aluno</a:t>
            </a:r>
            <a:r>
              <a:rPr sz="2600" u="none" dirty="0">
                <a:latin typeface="Times New Roman"/>
                <a:cs typeface="Times New Roman"/>
              </a:rPr>
              <a:t>,</a:t>
            </a:r>
            <a:r>
              <a:rPr sz="2600" u="none" spc="-65" dirty="0">
                <a:latin typeface="Times New Roman"/>
                <a:cs typeface="Times New Roman"/>
              </a:rPr>
              <a:t> </a:t>
            </a: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curso</a:t>
            </a:r>
            <a:r>
              <a:rPr sz="2600" u="none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0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sz="3000" dirty="0">
                <a:latin typeface="Times New Roman"/>
                <a:cs typeface="Times New Roman"/>
              </a:rPr>
              <a:t>Solução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3:</a:t>
            </a:r>
            <a:endParaRPr sz="3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sz="2600" dirty="0">
                <a:latin typeface="Times New Roman"/>
                <a:cs typeface="Times New Roman"/>
              </a:rPr>
              <a:t>instrutor_curso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instrutor</a:t>
            </a:r>
            <a:r>
              <a:rPr sz="2600" u="none" dirty="0">
                <a:latin typeface="Times New Roman"/>
                <a:cs typeface="Times New Roman"/>
              </a:rPr>
              <a:t>,</a:t>
            </a:r>
            <a:r>
              <a:rPr sz="2600" u="none" spc="-60" dirty="0">
                <a:latin typeface="Times New Roman"/>
                <a:cs typeface="Times New Roman"/>
              </a:rPr>
              <a:t> </a:t>
            </a:r>
            <a:r>
              <a:rPr sz="2600" u="none" spc="-10" dirty="0">
                <a:latin typeface="Times New Roman"/>
                <a:cs typeface="Times New Roman"/>
              </a:rPr>
              <a:t>curso)</a:t>
            </a:r>
            <a:endParaRPr sz="26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755015" algn="l"/>
              </a:tabLst>
            </a:pPr>
            <a:r>
              <a:rPr sz="2600" dirty="0">
                <a:latin typeface="Times New Roman"/>
                <a:cs typeface="Times New Roman"/>
              </a:rPr>
              <a:t>aluno_instrutor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aluno</a:t>
            </a:r>
            <a:r>
              <a:rPr sz="2600" u="none" dirty="0">
                <a:latin typeface="Times New Roman"/>
                <a:cs typeface="Times New Roman"/>
              </a:rPr>
              <a:t>,</a:t>
            </a:r>
            <a:r>
              <a:rPr sz="2600" u="none" spc="-40" dirty="0">
                <a:latin typeface="Times New Roman"/>
                <a:cs typeface="Times New Roman"/>
              </a:rPr>
              <a:t> </a:t>
            </a: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instrutor</a:t>
            </a:r>
            <a:r>
              <a:rPr sz="2600" u="none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36435" y="5103876"/>
            <a:ext cx="2245360" cy="1210310"/>
            <a:chOff x="6536435" y="5103876"/>
            <a:chExt cx="2245360" cy="1210310"/>
          </a:xfrm>
        </p:grpSpPr>
        <p:sp>
          <p:nvSpPr>
            <p:cNvPr id="9" name="object 9"/>
            <p:cNvSpPr/>
            <p:nvPr/>
          </p:nvSpPr>
          <p:spPr>
            <a:xfrm>
              <a:off x="6542531" y="5111495"/>
              <a:ext cx="2232660" cy="1196340"/>
            </a:xfrm>
            <a:custGeom>
              <a:avLst/>
              <a:gdLst/>
              <a:ahLst/>
              <a:cxnLst/>
              <a:rect l="l" t="t" r="r" b="b"/>
              <a:pathLst>
                <a:path w="2232659" h="1196339">
                  <a:moveTo>
                    <a:pt x="2232659" y="1196339"/>
                  </a:moveTo>
                  <a:lnTo>
                    <a:pt x="2232659" y="0"/>
                  </a:lnTo>
                  <a:lnTo>
                    <a:pt x="0" y="0"/>
                  </a:lnTo>
                  <a:lnTo>
                    <a:pt x="0" y="1196339"/>
                  </a:lnTo>
                  <a:lnTo>
                    <a:pt x="2232659" y="1196339"/>
                  </a:lnTo>
                  <a:close/>
                </a:path>
              </a:pathLst>
            </a:custGeom>
            <a:solidFill>
              <a:srgbClr val="BEF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36435" y="5103876"/>
              <a:ext cx="2245360" cy="1210310"/>
            </a:xfrm>
            <a:custGeom>
              <a:avLst/>
              <a:gdLst/>
              <a:ahLst/>
              <a:cxnLst/>
              <a:rect l="l" t="t" r="r" b="b"/>
              <a:pathLst>
                <a:path w="2245359" h="1210310">
                  <a:moveTo>
                    <a:pt x="2244852" y="1210056"/>
                  </a:moveTo>
                  <a:lnTo>
                    <a:pt x="2244852" y="0"/>
                  </a:lnTo>
                  <a:lnTo>
                    <a:pt x="0" y="0"/>
                  </a:lnTo>
                  <a:lnTo>
                    <a:pt x="0" y="1210056"/>
                  </a:lnTo>
                  <a:lnTo>
                    <a:pt x="6096" y="1210056"/>
                  </a:lnTo>
                  <a:lnTo>
                    <a:pt x="6096" y="13716"/>
                  </a:lnTo>
                  <a:lnTo>
                    <a:pt x="12192" y="7620"/>
                  </a:lnTo>
                  <a:lnTo>
                    <a:pt x="12192" y="13716"/>
                  </a:lnTo>
                  <a:lnTo>
                    <a:pt x="2232660" y="13716"/>
                  </a:lnTo>
                  <a:lnTo>
                    <a:pt x="2232660" y="7620"/>
                  </a:lnTo>
                  <a:lnTo>
                    <a:pt x="2238756" y="13716"/>
                  </a:lnTo>
                  <a:lnTo>
                    <a:pt x="2238756" y="1210056"/>
                  </a:lnTo>
                  <a:lnTo>
                    <a:pt x="2244852" y="1210056"/>
                  </a:lnTo>
                  <a:close/>
                </a:path>
                <a:path w="2245359" h="1210310">
                  <a:moveTo>
                    <a:pt x="12192" y="13716"/>
                  </a:moveTo>
                  <a:lnTo>
                    <a:pt x="12192" y="7620"/>
                  </a:lnTo>
                  <a:lnTo>
                    <a:pt x="6096" y="13716"/>
                  </a:lnTo>
                  <a:lnTo>
                    <a:pt x="12192" y="13716"/>
                  </a:lnTo>
                  <a:close/>
                </a:path>
                <a:path w="2245359" h="1210310">
                  <a:moveTo>
                    <a:pt x="12192" y="1197864"/>
                  </a:moveTo>
                  <a:lnTo>
                    <a:pt x="12192" y="13716"/>
                  </a:lnTo>
                  <a:lnTo>
                    <a:pt x="6096" y="13716"/>
                  </a:lnTo>
                  <a:lnTo>
                    <a:pt x="6096" y="1197864"/>
                  </a:lnTo>
                  <a:lnTo>
                    <a:pt x="12192" y="1197864"/>
                  </a:lnTo>
                  <a:close/>
                </a:path>
                <a:path w="2245359" h="1210310">
                  <a:moveTo>
                    <a:pt x="2238756" y="1197864"/>
                  </a:moveTo>
                  <a:lnTo>
                    <a:pt x="6096" y="1197864"/>
                  </a:lnTo>
                  <a:lnTo>
                    <a:pt x="12192" y="1203960"/>
                  </a:lnTo>
                  <a:lnTo>
                    <a:pt x="12192" y="1210056"/>
                  </a:lnTo>
                  <a:lnTo>
                    <a:pt x="2232660" y="1210056"/>
                  </a:lnTo>
                  <a:lnTo>
                    <a:pt x="2232660" y="1203960"/>
                  </a:lnTo>
                  <a:lnTo>
                    <a:pt x="2238756" y="1197864"/>
                  </a:lnTo>
                  <a:close/>
                </a:path>
                <a:path w="2245359" h="1210310">
                  <a:moveTo>
                    <a:pt x="12192" y="1210056"/>
                  </a:moveTo>
                  <a:lnTo>
                    <a:pt x="12192" y="1203960"/>
                  </a:lnTo>
                  <a:lnTo>
                    <a:pt x="6096" y="1197864"/>
                  </a:lnTo>
                  <a:lnTo>
                    <a:pt x="6096" y="1210056"/>
                  </a:lnTo>
                  <a:lnTo>
                    <a:pt x="12192" y="1210056"/>
                  </a:lnTo>
                  <a:close/>
                </a:path>
                <a:path w="2245359" h="1210310">
                  <a:moveTo>
                    <a:pt x="2238756" y="13716"/>
                  </a:moveTo>
                  <a:lnTo>
                    <a:pt x="2232660" y="7620"/>
                  </a:lnTo>
                  <a:lnTo>
                    <a:pt x="2232660" y="13716"/>
                  </a:lnTo>
                  <a:lnTo>
                    <a:pt x="2238756" y="13716"/>
                  </a:lnTo>
                  <a:close/>
                </a:path>
                <a:path w="2245359" h="1210310">
                  <a:moveTo>
                    <a:pt x="2238756" y="1197864"/>
                  </a:moveTo>
                  <a:lnTo>
                    <a:pt x="2238756" y="13716"/>
                  </a:lnTo>
                  <a:lnTo>
                    <a:pt x="2232660" y="13716"/>
                  </a:lnTo>
                  <a:lnTo>
                    <a:pt x="2232660" y="1197864"/>
                  </a:lnTo>
                  <a:lnTo>
                    <a:pt x="2238756" y="1197864"/>
                  </a:lnTo>
                  <a:close/>
                </a:path>
                <a:path w="2245359" h="1210310">
                  <a:moveTo>
                    <a:pt x="2238756" y="1210056"/>
                  </a:moveTo>
                  <a:lnTo>
                    <a:pt x="2238756" y="1197864"/>
                  </a:lnTo>
                  <a:lnTo>
                    <a:pt x="2232660" y="1203960"/>
                  </a:lnTo>
                  <a:lnTo>
                    <a:pt x="2232660" y="1210056"/>
                  </a:lnTo>
                  <a:lnTo>
                    <a:pt x="2238756" y="12100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66989" y="5132322"/>
            <a:ext cx="198056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melhor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solução: </a:t>
            </a:r>
            <a:r>
              <a:rPr sz="2400" dirty="0">
                <a:latin typeface="Times New Roman"/>
                <a:cs typeface="Times New Roman"/>
              </a:rPr>
              <a:t>não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gera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tuplas ilegítimas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717" y="1358539"/>
            <a:ext cx="7975600" cy="495617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65125" indent="-352425">
              <a:lnSpc>
                <a:spcPct val="100000"/>
              </a:lnSpc>
              <a:spcBef>
                <a:spcPts val="1090"/>
              </a:spcBef>
              <a:buClr>
                <a:srgbClr val="AFBF38"/>
              </a:buClr>
              <a:buFont typeface="DejaVu Sans"/>
              <a:buChar char="▪"/>
              <a:tabLst>
                <a:tab pos="365125" algn="l"/>
              </a:tabLst>
            </a:pPr>
            <a:r>
              <a:rPr sz="3200" spc="-10" dirty="0">
                <a:latin typeface="Times New Roman"/>
                <a:cs typeface="Times New Roman"/>
              </a:rPr>
              <a:t>Normalização:</a:t>
            </a:r>
            <a:endParaRPr sz="3200">
              <a:latin typeface="Times New Roman"/>
              <a:cs typeface="Times New Roman"/>
            </a:endParaRPr>
          </a:p>
          <a:p>
            <a:pPr marL="684530" lvl="1" indent="-219075">
              <a:lnSpc>
                <a:spcPct val="100000"/>
              </a:lnSpc>
              <a:spcBef>
                <a:spcPts val="740"/>
              </a:spcBef>
              <a:buClr>
                <a:srgbClr val="996500"/>
              </a:buClr>
              <a:buFont typeface="DejaVu Sans"/>
              <a:buChar char="▪"/>
              <a:tabLst>
                <a:tab pos="684530" algn="l"/>
              </a:tabLst>
            </a:pPr>
            <a:r>
              <a:rPr sz="2400" dirty="0">
                <a:latin typeface="Times New Roman"/>
                <a:cs typeface="Times New Roman"/>
              </a:rPr>
              <a:t>uma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relação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vez;</a:t>
            </a:r>
            <a:endParaRPr sz="2400">
              <a:latin typeface="Times New Roman"/>
              <a:cs typeface="Times New Roman"/>
            </a:endParaRPr>
          </a:p>
          <a:p>
            <a:pPr marL="684530" lvl="1" indent="-219075">
              <a:lnSpc>
                <a:spcPct val="100000"/>
              </a:lnSpc>
              <a:spcBef>
                <a:spcPts val="730"/>
              </a:spcBef>
              <a:buClr>
                <a:srgbClr val="996500"/>
              </a:buClr>
              <a:buFont typeface="DejaVu Sans"/>
              <a:buChar char="▪"/>
              <a:tabLst>
                <a:tab pos="684530" algn="l"/>
              </a:tabLst>
            </a:pPr>
            <a:r>
              <a:rPr sz="2400" dirty="0">
                <a:latin typeface="Times New Roman"/>
                <a:cs typeface="Times New Roman"/>
              </a:rPr>
              <a:t>FN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uma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relação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0" spc="1295" dirty="0">
                <a:latin typeface="Tuffy"/>
                <a:cs typeface="Tuffy"/>
              </a:rPr>
              <a:t>⇒</a:t>
            </a:r>
            <a:r>
              <a:rPr sz="2400" b="0" spc="-165" dirty="0">
                <a:latin typeface="Tuffy"/>
                <a:cs typeface="Tuffy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normal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restrita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atendida;</a:t>
            </a:r>
            <a:endParaRPr sz="2400">
              <a:latin typeface="Times New Roman"/>
              <a:cs typeface="Times New Roman"/>
            </a:endParaRPr>
          </a:p>
          <a:p>
            <a:pPr marL="684530" lvl="1" indent="-219075">
              <a:lnSpc>
                <a:spcPct val="100000"/>
              </a:lnSpc>
              <a:spcBef>
                <a:spcPts val="710"/>
              </a:spcBef>
              <a:buClr>
                <a:srgbClr val="996500"/>
              </a:buClr>
              <a:buFont typeface="DejaVu Sans"/>
              <a:buChar char="▪"/>
              <a:tabLst>
                <a:tab pos="684530" algn="l"/>
              </a:tabLst>
            </a:pPr>
            <a:r>
              <a:rPr sz="2400" dirty="0">
                <a:latin typeface="Times New Roman"/>
                <a:cs typeface="Times New Roman"/>
              </a:rPr>
              <a:t>Decompor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relações,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criando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outras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relações;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25"/>
              </a:spcBef>
            </a:pPr>
            <a:r>
              <a:rPr sz="2400" b="0" spc="1295" dirty="0">
                <a:latin typeface="Tuffy"/>
                <a:cs typeface="Tuffy"/>
              </a:rPr>
              <a:t>⇒</a:t>
            </a:r>
            <a:r>
              <a:rPr sz="2400" b="0" spc="-175" dirty="0">
                <a:latin typeface="Tuffy"/>
                <a:cs typeface="Tuffy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Propriedades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desejáveis:</a:t>
            </a:r>
            <a:endParaRPr sz="2400">
              <a:latin typeface="Times New Roman"/>
              <a:cs typeface="Times New Roman"/>
            </a:endParaRPr>
          </a:p>
          <a:p>
            <a:pPr marL="927100" marR="850265" lvl="2" indent="-4445">
              <a:lnSpc>
                <a:spcPct val="104000"/>
              </a:lnSpc>
              <a:spcBef>
                <a:spcPts val="1120"/>
              </a:spcBef>
              <a:buClr>
                <a:srgbClr val="AFBF38"/>
              </a:buClr>
              <a:buSzPct val="120000"/>
              <a:buFont typeface="DejaVu Sans"/>
              <a:buChar char="▪"/>
              <a:tabLst>
                <a:tab pos="1141730" algn="l"/>
              </a:tabLst>
            </a:pPr>
            <a:r>
              <a:rPr sz="2000" dirty="0">
                <a:latin typeface="Times New Roman"/>
                <a:cs typeface="Times New Roman"/>
              </a:rPr>
              <a:t>	decomposição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perda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junção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(sem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geração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10" dirty="0">
                <a:latin typeface="Times New Roman"/>
                <a:cs typeface="Times New Roman"/>
              </a:rPr>
              <a:t> tuplas ilegítimas);</a:t>
            </a:r>
            <a:endParaRPr sz="2000">
              <a:latin typeface="Times New Roman"/>
              <a:cs typeface="Times New Roman"/>
            </a:endParaRPr>
          </a:p>
          <a:p>
            <a:pPr marL="1104900" lvl="2" indent="-184150">
              <a:lnSpc>
                <a:spcPct val="100000"/>
              </a:lnSpc>
              <a:spcBef>
                <a:spcPts val="600"/>
              </a:spcBef>
              <a:buClr>
                <a:srgbClr val="AFBF38"/>
              </a:buClr>
              <a:buFont typeface="DejaVu Sans"/>
              <a:buChar char="▪"/>
              <a:tabLst>
                <a:tab pos="1104900" algn="l"/>
              </a:tabLst>
            </a:pPr>
            <a:r>
              <a:rPr sz="2000" dirty="0">
                <a:latin typeface="Times New Roman"/>
                <a:cs typeface="Times New Roman"/>
              </a:rPr>
              <a:t>decomposição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preservação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dependências.</a:t>
            </a:r>
            <a:endParaRPr sz="2000">
              <a:latin typeface="Times New Roman"/>
              <a:cs typeface="Times New Roman"/>
            </a:endParaRPr>
          </a:p>
          <a:p>
            <a:pPr marL="1104900" lvl="2" indent="-184150">
              <a:lnSpc>
                <a:spcPct val="100000"/>
              </a:lnSpc>
              <a:spcBef>
                <a:spcPts val="600"/>
              </a:spcBef>
              <a:buClr>
                <a:srgbClr val="AFBF38"/>
              </a:buClr>
              <a:buFont typeface="DejaVu Sans"/>
              <a:buChar char="▪"/>
              <a:tabLst>
                <a:tab pos="1104900" algn="l"/>
              </a:tabLst>
            </a:pPr>
            <a:r>
              <a:rPr sz="2000" dirty="0">
                <a:latin typeface="Times New Roman"/>
                <a:cs typeface="Times New Roman"/>
              </a:rPr>
              <a:t>aumenta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consistência,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reduz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desempenho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(junções).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2000">
              <a:latin typeface="Times New Roman"/>
              <a:cs typeface="Times New Roman"/>
            </a:endParaRPr>
          </a:p>
          <a:p>
            <a:pPr marL="445134" marR="54356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Outras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formas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normais: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4FN,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5FN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(Elmasri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Navathe,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Sistemas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Banco </a:t>
            </a:r>
            <a:r>
              <a:rPr sz="1800" dirty="0">
                <a:latin typeface="Times New Roman"/>
                <a:cs typeface="Times New Roman"/>
              </a:rPr>
              <a:t>de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Dados,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2005)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2361" y="747769"/>
            <a:ext cx="7012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Considerações</a:t>
            </a:r>
            <a:r>
              <a:rPr sz="2800" spc="-65" dirty="0"/>
              <a:t> </a:t>
            </a:r>
            <a:r>
              <a:rPr sz="2800" dirty="0"/>
              <a:t>sobre</a:t>
            </a:r>
            <a:r>
              <a:rPr sz="2800" spc="-65" dirty="0"/>
              <a:t> </a:t>
            </a:r>
            <a:r>
              <a:rPr sz="2800" dirty="0"/>
              <a:t>DFs</a:t>
            </a:r>
            <a:r>
              <a:rPr sz="2800" spc="-50" dirty="0"/>
              <a:t> </a:t>
            </a:r>
            <a:r>
              <a:rPr sz="2800" dirty="0"/>
              <a:t>e</a:t>
            </a:r>
            <a:r>
              <a:rPr sz="2800" spc="-65" dirty="0"/>
              <a:t> </a:t>
            </a:r>
            <a:r>
              <a:rPr sz="2800" spc="-10" dirty="0"/>
              <a:t>Normalização...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r>
              <a:rPr spc="-25" dirty="0"/>
              <a:t>46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24915"/>
            <a:ext cx="26816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0" dirty="0">
                <a:latin typeface="Times New Roman"/>
                <a:cs typeface="Times New Roman"/>
              </a:rPr>
              <a:t>Slides</a:t>
            </a:r>
            <a:r>
              <a:rPr sz="4200" spc="-95" dirty="0">
                <a:latin typeface="Times New Roman"/>
                <a:cs typeface="Times New Roman"/>
              </a:rPr>
              <a:t> </a:t>
            </a:r>
            <a:r>
              <a:rPr sz="4200" spc="-20" dirty="0">
                <a:latin typeface="Times New Roman"/>
                <a:cs typeface="Times New Roman"/>
              </a:rPr>
              <a:t>Extras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3" y="1985263"/>
            <a:ext cx="4676140" cy="112268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2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sz="3000" dirty="0">
                <a:latin typeface="Times New Roman"/>
                <a:cs typeface="Times New Roman"/>
              </a:rPr>
              <a:t>Dependência</a:t>
            </a:r>
            <a:r>
              <a:rPr sz="3000" spc="-13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multivalorada;</a:t>
            </a:r>
            <a:endParaRPr sz="3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4965" algn="l"/>
              </a:tabLst>
            </a:pPr>
            <a:r>
              <a:rPr sz="3000" spc="-20" dirty="0">
                <a:latin typeface="Times New Roman"/>
                <a:cs typeface="Times New Roman"/>
              </a:rPr>
              <a:t>4FN;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r>
              <a:rPr spc="-25" dirty="0"/>
              <a:t>47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4093" y="1415287"/>
            <a:ext cx="77381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100"/>
              </a:spcBef>
              <a:buClr>
                <a:srgbClr val="AFBF38"/>
              </a:buClr>
              <a:buFont typeface="Arial"/>
              <a:buChar char="▪"/>
              <a:tabLst>
                <a:tab pos="265430" algn="l"/>
                <a:tab pos="960119" algn="l"/>
                <a:tab pos="2566670" algn="l"/>
                <a:tab pos="3599815" algn="l"/>
                <a:tab pos="4343400" algn="l"/>
                <a:tab pos="5696585" algn="l"/>
                <a:tab pos="6204585" algn="l"/>
                <a:tab pos="7589520" algn="l"/>
              </a:tabLst>
            </a:pPr>
            <a:r>
              <a:rPr sz="2400" spc="-25" dirty="0">
                <a:latin typeface="Times New Roman"/>
                <a:cs typeface="Times New Roman"/>
              </a:rPr>
              <a:t>DF: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mecanismo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formal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para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definição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de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restrições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4093" y="1598167"/>
            <a:ext cx="7738109" cy="240284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Times New Roman"/>
                <a:cs typeface="Times New Roman"/>
              </a:rPr>
              <a:t>garantia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consistência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dados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relacionais;</a:t>
            </a:r>
            <a:endParaRPr sz="2400">
              <a:latin typeface="Times New Roman"/>
              <a:cs typeface="Times New Roman"/>
            </a:endParaRPr>
          </a:p>
          <a:p>
            <a:pPr marL="12700" marR="5080" indent="252729">
              <a:lnSpc>
                <a:spcPct val="100000"/>
              </a:lnSpc>
              <a:spcBef>
                <a:spcPts val="1440"/>
              </a:spcBef>
              <a:buClr>
                <a:srgbClr val="AFBF38"/>
              </a:buClr>
              <a:buFont typeface="Arial"/>
              <a:buChar char="▪"/>
              <a:tabLst>
                <a:tab pos="265430" algn="l"/>
              </a:tabLst>
            </a:pPr>
            <a:r>
              <a:rPr sz="2400" dirty="0">
                <a:latin typeface="Times New Roman"/>
                <a:cs typeface="Times New Roman"/>
              </a:rPr>
              <a:t>Entretanto,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algumas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restrições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não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podem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especificadas </a:t>
            </a:r>
            <a:r>
              <a:rPr sz="2400" dirty="0">
                <a:latin typeface="Times New Roman"/>
                <a:cs typeface="Times New Roman"/>
              </a:rPr>
              <a:t>com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DFs.</a:t>
            </a:r>
            <a:endParaRPr sz="24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1440"/>
              </a:spcBef>
              <a:buClr>
                <a:srgbClr val="AFBF38"/>
              </a:buClr>
              <a:buFont typeface="Arial"/>
              <a:buChar char="▪"/>
              <a:tabLst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Exemplo: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informação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sobre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empregados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uma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empresa.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{nome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empregado,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projetos,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dependentes}.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2361" y="692905"/>
            <a:ext cx="78765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Dependência</a:t>
            </a:r>
            <a:r>
              <a:rPr sz="3200" spc="-95" dirty="0"/>
              <a:t> </a:t>
            </a:r>
            <a:r>
              <a:rPr sz="3200" dirty="0"/>
              <a:t>Multivalorada</a:t>
            </a:r>
            <a:r>
              <a:rPr sz="3200" spc="-75" dirty="0"/>
              <a:t> </a:t>
            </a:r>
            <a:r>
              <a:rPr sz="3200" dirty="0"/>
              <a:t>e</a:t>
            </a:r>
            <a:r>
              <a:rPr sz="3200" spc="-65" dirty="0"/>
              <a:t> </a:t>
            </a:r>
            <a:r>
              <a:rPr sz="3200" spc="-10" dirty="0"/>
              <a:t>Normalização</a:t>
            </a:r>
            <a:endParaRPr sz="3200"/>
          </a:p>
        </p:txBody>
      </p:sp>
      <p:grpSp>
        <p:nvGrpSpPr>
          <p:cNvPr id="5" name="object 5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6" name="object 6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11299" y="3975606"/>
            <a:ext cx="7280909" cy="18872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0650" indent="-116205">
              <a:lnSpc>
                <a:spcPct val="100000"/>
              </a:lnSpc>
              <a:spcBef>
                <a:spcPts val="1540"/>
              </a:spcBef>
              <a:buClr>
                <a:srgbClr val="AFBF38"/>
              </a:buClr>
              <a:buSzPct val="95833"/>
              <a:buFont typeface="Arial"/>
              <a:buChar char="▪"/>
              <a:tabLst>
                <a:tab pos="120650" algn="l"/>
              </a:tabLst>
            </a:pPr>
            <a:r>
              <a:rPr sz="2400" spc="-10" dirty="0">
                <a:latin typeface="Times New Roman"/>
                <a:cs typeface="Times New Roman"/>
              </a:rPr>
              <a:t>Semanticamente:</a:t>
            </a:r>
            <a:endParaRPr sz="2400">
              <a:latin typeface="Times New Roman"/>
              <a:cs typeface="Times New Roman"/>
            </a:endParaRPr>
          </a:p>
          <a:p>
            <a:pPr marL="469265" marR="5080" lvl="1" indent="182880">
              <a:lnSpc>
                <a:spcPct val="104000"/>
              </a:lnSpc>
              <a:spcBef>
                <a:spcPts val="1739"/>
              </a:spcBef>
              <a:buClr>
                <a:srgbClr val="AFBF38"/>
              </a:buClr>
              <a:buSzPct val="120000"/>
              <a:buFont typeface="Arial"/>
              <a:buChar char="▪"/>
              <a:tabLst>
                <a:tab pos="652145" algn="l"/>
              </a:tabLst>
            </a:pPr>
            <a:r>
              <a:rPr sz="2000" dirty="0">
                <a:latin typeface="Times New Roman"/>
                <a:cs typeface="Times New Roman"/>
              </a:rPr>
              <a:t>um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conjunto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valores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projeto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é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determinado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por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um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valor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nome,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somente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nome.</a:t>
            </a:r>
            <a:endParaRPr sz="2000">
              <a:latin typeface="Times New Roman"/>
              <a:cs typeface="Times New Roman"/>
            </a:endParaRPr>
          </a:p>
          <a:p>
            <a:pPr marL="620395" lvl="1" indent="-151130">
              <a:lnSpc>
                <a:spcPct val="100000"/>
              </a:lnSpc>
              <a:spcBef>
                <a:spcPts val="1200"/>
              </a:spcBef>
              <a:buClr>
                <a:srgbClr val="AFBF38"/>
              </a:buClr>
              <a:buFont typeface="Arial"/>
              <a:buChar char="▪"/>
              <a:tabLst>
                <a:tab pos="620395" algn="l"/>
              </a:tabLst>
            </a:pPr>
            <a:r>
              <a:rPr sz="2000" dirty="0">
                <a:latin typeface="Times New Roman"/>
                <a:cs typeface="Times New Roman"/>
              </a:rPr>
              <a:t>projeto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dependente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não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têm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relação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alguma.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r>
              <a:rPr spc="-25" dirty="0"/>
              <a:t>48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5" dirty="0">
                <a:latin typeface="Times New Roman"/>
                <a:cs typeface="Times New Roman"/>
              </a:rPr>
              <a:t>Exemplo...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907" y="1420469"/>
            <a:ext cx="7624445" cy="39350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1155" indent="-325755">
              <a:lnSpc>
                <a:spcPct val="100000"/>
              </a:lnSpc>
              <a:spcBef>
                <a:spcPts val="580"/>
              </a:spcBef>
              <a:buClr>
                <a:srgbClr val="3A812E"/>
              </a:buClr>
              <a:buSzPct val="60000"/>
              <a:buFont typeface="DejaVu Sans"/>
              <a:buChar char="❑"/>
              <a:tabLst>
                <a:tab pos="351155" algn="l"/>
              </a:tabLst>
            </a:pPr>
            <a:r>
              <a:rPr sz="2000" spc="-10" dirty="0">
                <a:latin typeface="Times New Roman"/>
                <a:cs typeface="Times New Roman"/>
              </a:rPr>
              <a:t>Exclusão:</a:t>
            </a:r>
            <a:endParaRPr sz="2000">
              <a:latin typeface="Times New Roman"/>
              <a:cs typeface="Times New Roman"/>
            </a:endParaRPr>
          </a:p>
          <a:p>
            <a:pPr marL="702945" marR="363220" lvl="1" indent="-352425">
              <a:lnSpc>
                <a:spcPct val="100000"/>
              </a:lnSpc>
              <a:spcBef>
                <a:spcPts val="48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702945" algn="l"/>
              </a:tabLst>
            </a:pPr>
            <a:r>
              <a:rPr sz="2000" dirty="0">
                <a:latin typeface="Times New Roman"/>
                <a:cs typeface="Times New Roman"/>
              </a:rPr>
              <a:t>Apagar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empregado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pode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significar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apagar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informações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do </a:t>
            </a:r>
            <a:r>
              <a:rPr sz="2000" spc="-10" dirty="0">
                <a:latin typeface="Times New Roman"/>
                <a:cs typeface="Times New Roman"/>
              </a:rPr>
              <a:t>departamento.</a:t>
            </a:r>
            <a:endParaRPr sz="2000">
              <a:latin typeface="Times New Roman"/>
              <a:cs typeface="Times New Roman"/>
            </a:endParaRPr>
          </a:p>
          <a:p>
            <a:pPr marL="351155" indent="-325755">
              <a:lnSpc>
                <a:spcPct val="100000"/>
              </a:lnSpc>
              <a:spcBef>
                <a:spcPts val="480"/>
              </a:spcBef>
              <a:buClr>
                <a:srgbClr val="3A812E"/>
              </a:buClr>
              <a:buSzPct val="60000"/>
              <a:buFont typeface="DejaVu Sans"/>
              <a:buChar char="❑"/>
              <a:tabLst>
                <a:tab pos="351155" algn="l"/>
              </a:tabLst>
            </a:pPr>
            <a:r>
              <a:rPr sz="2000" spc="-10" dirty="0">
                <a:latin typeface="Times New Roman"/>
                <a:cs typeface="Times New Roman"/>
              </a:rPr>
              <a:t>Atualização:</a:t>
            </a:r>
            <a:endParaRPr sz="2000">
              <a:latin typeface="Times New Roman"/>
              <a:cs typeface="Times New Roman"/>
            </a:endParaRPr>
          </a:p>
          <a:p>
            <a:pPr marL="702945" marR="534670" lvl="1" indent="-352425">
              <a:lnSpc>
                <a:spcPct val="100000"/>
              </a:lnSpc>
              <a:spcBef>
                <a:spcPts val="48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702945" algn="l"/>
              </a:tabLst>
            </a:pPr>
            <a:r>
              <a:rPr sz="2000" dirty="0">
                <a:latin typeface="Times New Roman"/>
                <a:cs typeface="Times New Roman"/>
              </a:rPr>
              <a:t>Mudar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atributo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uma tupla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Emp_Dept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pode </a:t>
            </a:r>
            <a:r>
              <a:rPr sz="2000" dirty="0">
                <a:latin typeface="Times New Roman"/>
                <a:cs typeface="Times New Roman"/>
              </a:rPr>
              <a:t>implicar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alterar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outros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valores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correspondentes.</a:t>
            </a:r>
            <a:endParaRPr sz="2000">
              <a:latin typeface="Times New Roman"/>
              <a:cs typeface="Times New Roman"/>
            </a:endParaRPr>
          </a:p>
          <a:p>
            <a:pPr marL="1020444" lvl="2" indent="-315595">
              <a:lnSpc>
                <a:spcPct val="100000"/>
              </a:lnSpc>
              <a:spcBef>
                <a:spcPts val="439"/>
              </a:spcBef>
              <a:buClr>
                <a:srgbClr val="3A812E"/>
              </a:buClr>
              <a:buSzPct val="69444"/>
              <a:buFont typeface="DejaVu Sans"/>
              <a:buChar char="❑"/>
              <a:tabLst>
                <a:tab pos="1020444" algn="l"/>
              </a:tabLst>
            </a:pPr>
            <a:r>
              <a:rPr sz="1800" dirty="0">
                <a:latin typeface="Times New Roman"/>
                <a:cs typeface="Times New Roman"/>
              </a:rPr>
              <a:t>Ex.: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mudar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i="1" spc="-20" dirty="0">
                <a:latin typeface="Times New Roman"/>
                <a:cs typeface="Times New Roman"/>
              </a:rPr>
              <a:t>Dnum</a:t>
            </a:r>
            <a:r>
              <a:rPr sz="1800" spc="-2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51155" indent="-325755">
              <a:lnSpc>
                <a:spcPct val="100000"/>
              </a:lnSpc>
              <a:spcBef>
                <a:spcPts val="470"/>
              </a:spcBef>
              <a:buClr>
                <a:srgbClr val="3A812E"/>
              </a:buClr>
              <a:buSzPct val="60000"/>
              <a:buFont typeface="DejaVu Sans"/>
              <a:buChar char="❑"/>
              <a:tabLst>
                <a:tab pos="351155" algn="l"/>
              </a:tabLst>
            </a:pPr>
            <a:r>
              <a:rPr sz="2000" dirty="0">
                <a:latin typeface="Times New Roman"/>
                <a:cs typeface="Times New Roman"/>
              </a:rPr>
              <a:t>Valores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null</a:t>
            </a:r>
            <a:r>
              <a:rPr sz="2000" spc="-1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702945" marR="17780" lvl="1" indent="-352425">
              <a:lnSpc>
                <a:spcPct val="100000"/>
              </a:lnSpc>
              <a:spcBef>
                <a:spcPts val="440"/>
              </a:spcBef>
              <a:buClr>
                <a:srgbClr val="CC9900"/>
              </a:buClr>
              <a:buSzPct val="63888"/>
              <a:buFont typeface="DejaVu Sans"/>
              <a:buChar char="■"/>
              <a:tabLst>
                <a:tab pos="702945" algn="l"/>
              </a:tabLst>
            </a:pPr>
            <a:r>
              <a:rPr sz="1800" dirty="0">
                <a:latin typeface="Times New Roman"/>
                <a:cs typeface="Times New Roman"/>
              </a:rPr>
              <a:t>Se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muitos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atributos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não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aplicarem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muitas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tuplas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relação,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poderemos </a:t>
            </a:r>
            <a:r>
              <a:rPr sz="1800" dirty="0">
                <a:latin typeface="Times New Roman"/>
                <a:cs typeface="Times New Roman"/>
              </a:rPr>
              <a:t>desperdiçar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espaço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armazenamento.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Ex:</a:t>
            </a:r>
            <a:endParaRPr sz="1800">
              <a:latin typeface="Times New Roman"/>
              <a:cs typeface="Times New Roman"/>
            </a:endParaRPr>
          </a:p>
          <a:p>
            <a:pPr marL="1020444" marR="288290" lvl="2" indent="-315595">
              <a:lnSpc>
                <a:spcPct val="100000"/>
              </a:lnSpc>
              <a:spcBef>
                <a:spcPts val="390"/>
              </a:spcBef>
              <a:buClr>
                <a:srgbClr val="3A812E"/>
              </a:buClr>
              <a:buSzPct val="68750"/>
              <a:buFont typeface="DejaVu Sans"/>
              <a:buChar char="❑"/>
              <a:tabLst>
                <a:tab pos="1020444" algn="l"/>
              </a:tabLst>
            </a:pPr>
            <a:r>
              <a:rPr sz="1600" dirty="0">
                <a:latin typeface="Times New Roman"/>
                <a:cs typeface="Times New Roman"/>
              </a:rPr>
              <a:t>Incluir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575" baseline="26455" dirty="0">
                <a:latin typeface="Times New Roman"/>
                <a:cs typeface="Times New Roman"/>
              </a:rPr>
              <a:t>o</a:t>
            </a:r>
            <a:r>
              <a:rPr sz="1575" spc="112" baseline="264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escritório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na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relação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“empregados”,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sendo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que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somente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10%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destes </a:t>
            </a:r>
            <a:r>
              <a:rPr sz="1600" dirty="0">
                <a:latin typeface="Times New Roman"/>
                <a:cs typeface="Times New Roman"/>
              </a:rPr>
              <a:t>possuem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fato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um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escritório.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 dirty="0">
                <a:latin typeface="Times New Roman"/>
                <a:cs typeface="Times New Roman"/>
              </a:rPr>
              <a:t>Dependência</a:t>
            </a:r>
            <a:r>
              <a:rPr sz="3200" spc="-85" dirty="0">
                <a:latin typeface="Times New Roman"/>
                <a:cs typeface="Times New Roman"/>
              </a:rPr>
              <a:t> Multivalorada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...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285" y="1605787"/>
            <a:ext cx="8076565" cy="471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7569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Font typeface="Arial"/>
              <a:buChar char="▪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Dependência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Multivalorada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(DM):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restrição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dois </a:t>
            </a:r>
            <a:r>
              <a:rPr sz="2400" dirty="0">
                <a:latin typeface="Times New Roman"/>
                <a:cs typeface="Times New Roman"/>
              </a:rPr>
              <a:t>conjuntos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10" dirty="0">
                <a:latin typeface="Times New Roman"/>
                <a:cs typeface="Times New Roman"/>
              </a:rPr>
              <a:t> atributos.</a:t>
            </a:r>
            <a:endParaRPr sz="2400">
              <a:latin typeface="Times New Roman"/>
              <a:cs typeface="Times New Roman"/>
            </a:endParaRPr>
          </a:p>
          <a:p>
            <a:pPr marL="355600" marR="629285" indent="-342900">
              <a:lnSpc>
                <a:spcPct val="99800"/>
              </a:lnSpc>
              <a:spcBef>
                <a:spcPts val="590"/>
              </a:spcBef>
              <a:buClr>
                <a:srgbClr val="CC9900"/>
              </a:buClr>
              <a:buFont typeface="Arial"/>
              <a:buChar char="▪"/>
              <a:tabLst>
                <a:tab pos="355600" algn="l"/>
                <a:tab pos="6778625" algn="l"/>
              </a:tabLst>
            </a:pP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multidetermina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(ou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é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multidependente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0" spc="1295" dirty="0">
                <a:latin typeface="Tuffy"/>
                <a:cs typeface="Tuffy"/>
              </a:rPr>
              <a:t>⇒</a:t>
            </a:r>
            <a:r>
              <a:rPr sz="2400" b="0" spc="-130" dirty="0">
                <a:latin typeface="Tuffy"/>
                <a:cs typeface="Tuffy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o </a:t>
            </a:r>
            <a:r>
              <a:rPr sz="2400" dirty="0">
                <a:latin typeface="Times New Roman"/>
                <a:cs typeface="Times New Roman"/>
              </a:rPr>
              <a:t>conjunto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valores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é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determinado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pelo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e </a:t>
            </a:r>
            <a:r>
              <a:rPr sz="2400" dirty="0">
                <a:latin typeface="Times New Roman"/>
                <a:cs typeface="Times New Roman"/>
              </a:rPr>
              <a:t>somente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pelo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CC9900"/>
              </a:buClr>
              <a:buFont typeface="Arial"/>
              <a:buChar char="▪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Exemplo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Empregado={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Nome,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Projeto,</a:t>
            </a:r>
            <a:r>
              <a:rPr sz="2400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Dependente</a:t>
            </a:r>
            <a:r>
              <a:rPr sz="2400" u="none" spc="-10" dirty="0">
                <a:latin typeface="Times New Roman"/>
                <a:cs typeface="Times New Roman"/>
              </a:rPr>
              <a:t>};</a:t>
            </a:r>
            <a:endParaRPr sz="2400">
              <a:latin typeface="Times New Roman"/>
              <a:cs typeface="Times New Roman"/>
            </a:endParaRPr>
          </a:p>
          <a:p>
            <a:pPr marL="756285" marR="970915" lvl="1" indent="-287020">
              <a:lnSpc>
                <a:spcPct val="100000"/>
              </a:lnSpc>
              <a:spcBef>
                <a:spcPts val="575"/>
              </a:spcBef>
              <a:buClr>
                <a:srgbClr val="3A812E"/>
              </a:buClr>
              <a:buFont typeface="Arial"/>
              <a:buChar char="▪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Carlos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trabalha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Museu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Virtual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dois </a:t>
            </a:r>
            <a:r>
              <a:rPr sz="2400" dirty="0">
                <a:latin typeface="Times New Roman"/>
                <a:cs typeface="Times New Roman"/>
              </a:rPr>
              <a:t>dependentes: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Mário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Joana;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lr>
                <a:srgbClr val="3A812E"/>
              </a:buClr>
              <a:buFont typeface="Arial"/>
              <a:buChar char="▪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Ana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trabalha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projetos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Museu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Virtual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Cidadania,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tem </a:t>
            </a:r>
            <a:r>
              <a:rPr sz="2400" dirty="0">
                <a:latin typeface="Times New Roman"/>
                <a:cs typeface="Times New Roman"/>
              </a:rPr>
              <a:t>dois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dependentes: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Paulo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Sônia;</a:t>
            </a:r>
            <a:endParaRPr sz="2400">
              <a:latin typeface="Times New Roman"/>
              <a:cs typeface="Times New Roman"/>
            </a:endParaRPr>
          </a:p>
          <a:p>
            <a:pPr marL="1155700" marR="90805" lvl="2" indent="-228600">
              <a:lnSpc>
                <a:spcPct val="100000"/>
              </a:lnSpc>
              <a:spcBef>
                <a:spcPts val="535"/>
              </a:spcBef>
              <a:buClr>
                <a:srgbClr val="CC9900"/>
              </a:buClr>
              <a:buFont typeface="Arial"/>
              <a:buChar char="▪"/>
              <a:tabLst>
                <a:tab pos="1155700" algn="l"/>
              </a:tabLst>
            </a:pPr>
            <a:r>
              <a:rPr sz="2200" dirty="0">
                <a:latin typeface="Times New Roman"/>
                <a:cs typeface="Times New Roman"/>
              </a:rPr>
              <a:t>Como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armazenar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dados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relação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Empregado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maneira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manter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semântica?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r>
              <a:rPr spc="-25" dirty="0"/>
              <a:t>49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2361" y="766057"/>
            <a:ext cx="6330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0000"/>
                </a:solidFill>
                <a:latin typeface="Times New Roman"/>
                <a:cs typeface="Times New Roman"/>
              </a:rPr>
              <a:t>Empregado</a:t>
            </a:r>
            <a:r>
              <a:rPr sz="28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28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Times New Roman"/>
                <a:cs typeface="Times New Roman"/>
              </a:rPr>
              <a:t>{</a:t>
            </a:r>
            <a:r>
              <a:rPr sz="28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Nome,</a:t>
            </a:r>
            <a:r>
              <a:rPr sz="2800" u="heavy" spc="-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Projeto,</a:t>
            </a:r>
            <a:r>
              <a:rPr sz="2800" u="heavy" spc="-7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Dependente</a:t>
            </a:r>
            <a:r>
              <a:rPr sz="2800" u="none" spc="-10" dirty="0">
                <a:solidFill>
                  <a:srgbClr val="000000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07920" y="1688592"/>
            <a:ext cx="818515" cy="597535"/>
          </a:xfrm>
          <a:custGeom>
            <a:avLst/>
            <a:gdLst/>
            <a:ahLst/>
            <a:cxnLst/>
            <a:rect l="l" t="t" r="r" b="b"/>
            <a:pathLst>
              <a:path w="818514" h="597535">
                <a:moveTo>
                  <a:pt x="747663" y="50574"/>
                </a:moveTo>
                <a:lnTo>
                  <a:pt x="734867" y="24982"/>
                </a:lnTo>
                <a:lnTo>
                  <a:pt x="0" y="391668"/>
                </a:lnTo>
                <a:lnTo>
                  <a:pt x="44196" y="402423"/>
                </a:lnTo>
                <a:lnTo>
                  <a:pt x="44196" y="373380"/>
                </a:lnTo>
                <a:lnTo>
                  <a:pt x="81213" y="382375"/>
                </a:lnTo>
                <a:lnTo>
                  <a:pt x="747663" y="50574"/>
                </a:lnTo>
                <a:close/>
              </a:path>
              <a:path w="818514" h="597535">
                <a:moveTo>
                  <a:pt x="81213" y="382375"/>
                </a:moveTo>
                <a:lnTo>
                  <a:pt x="44196" y="373380"/>
                </a:lnTo>
                <a:lnTo>
                  <a:pt x="47244" y="399288"/>
                </a:lnTo>
                <a:lnTo>
                  <a:pt x="81213" y="382375"/>
                </a:lnTo>
                <a:close/>
              </a:path>
              <a:path w="818514" h="597535">
                <a:moveTo>
                  <a:pt x="738496" y="542102"/>
                </a:moveTo>
                <a:lnTo>
                  <a:pt x="81213" y="382375"/>
                </a:lnTo>
                <a:lnTo>
                  <a:pt x="47244" y="399288"/>
                </a:lnTo>
                <a:lnTo>
                  <a:pt x="44196" y="373380"/>
                </a:lnTo>
                <a:lnTo>
                  <a:pt x="44196" y="402423"/>
                </a:lnTo>
                <a:lnTo>
                  <a:pt x="731951" y="569791"/>
                </a:lnTo>
                <a:lnTo>
                  <a:pt x="738496" y="542102"/>
                </a:lnTo>
                <a:close/>
              </a:path>
              <a:path w="818514" h="597535">
                <a:moveTo>
                  <a:pt x="818388" y="0"/>
                </a:moveTo>
                <a:lnTo>
                  <a:pt x="722376" y="0"/>
                </a:lnTo>
                <a:lnTo>
                  <a:pt x="734867" y="24982"/>
                </a:lnTo>
                <a:lnTo>
                  <a:pt x="748284" y="18288"/>
                </a:lnTo>
                <a:lnTo>
                  <a:pt x="760476" y="44196"/>
                </a:lnTo>
                <a:lnTo>
                  <a:pt x="760476" y="76200"/>
                </a:lnTo>
                <a:lnTo>
                  <a:pt x="818388" y="0"/>
                </a:lnTo>
                <a:close/>
              </a:path>
              <a:path w="818514" h="597535">
                <a:moveTo>
                  <a:pt x="752856" y="591112"/>
                </a:moveTo>
                <a:lnTo>
                  <a:pt x="752856" y="545592"/>
                </a:lnTo>
                <a:lnTo>
                  <a:pt x="745236" y="573024"/>
                </a:lnTo>
                <a:lnTo>
                  <a:pt x="731951" y="569791"/>
                </a:lnTo>
                <a:lnTo>
                  <a:pt x="725424" y="597408"/>
                </a:lnTo>
                <a:lnTo>
                  <a:pt x="752856" y="591112"/>
                </a:lnTo>
                <a:close/>
              </a:path>
              <a:path w="818514" h="597535">
                <a:moveTo>
                  <a:pt x="752856" y="545592"/>
                </a:moveTo>
                <a:lnTo>
                  <a:pt x="738496" y="542102"/>
                </a:lnTo>
                <a:lnTo>
                  <a:pt x="731951" y="569791"/>
                </a:lnTo>
                <a:lnTo>
                  <a:pt x="745236" y="573024"/>
                </a:lnTo>
                <a:lnTo>
                  <a:pt x="752856" y="545592"/>
                </a:lnTo>
                <a:close/>
              </a:path>
              <a:path w="818514" h="597535">
                <a:moveTo>
                  <a:pt x="760476" y="44196"/>
                </a:moveTo>
                <a:lnTo>
                  <a:pt x="748284" y="18288"/>
                </a:lnTo>
                <a:lnTo>
                  <a:pt x="734867" y="24982"/>
                </a:lnTo>
                <a:lnTo>
                  <a:pt x="747663" y="50574"/>
                </a:lnTo>
                <a:lnTo>
                  <a:pt x="760476" y="44196"/>
                </a:lnTo>
                <a:close/>
              </a:path>
              <a:path w="818514" h="597535">
                <a:moveTo>
                  <a:pt x="818388" y="576072"/>
                </a:moveTo>
                <a:lnTo>
                  <a:pt x="745236" y="513588"/>
                </a:lnTo>
                <a:lnTo>
                  <a:pt x="738496" y="542102"/>
                </a:lnTo>
                <a:lnTo>
                  <a:pt x="752856" y="545592"/>
                </a:lnTo>
                <a:lnTo>
                  <a:pt x="752856" y="591112"/>
                </a:lnTo>
                <a:lnTo>
                  <a:pt x="818388" y="576072"/>
                </a:lnTo>
                <a:close/>
              </a:path>
              <a:path w="818514" h="597535">
                <a:moveTo>
                  <a:pt x="760476" y="76200"/>
                </a:moveTo>
                <a:lnTo>
                  <a:pt x="760476" y="44196"/>
                </a:lnTo>
                <a:lnTo>
                  <a:pt x="747663" y="50574"/>
                </a:lnTo>
                <a:lnTo>
                  <a:pt x="760476" y="76200"/>
                </a:lnTo>
                <a:close/>
              </a:path>
            </a:pathLst>
          </a:custGeom>
          <a:solidFill>
            <a:srgbClr val="98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29728" y="2923032"/>
            <a:ext cx="662940" cy="676910"/>
          </a:xfrm>
          <a:custGeom>
            <a:avLst/>
            <a:gdLst/>
            <a:ahLst/>
            <a:cxnLst/>
            <a:rect l="l" t="t" r="r" b="b"/>
            <a:pathLst>
              <a:path w="662940" h="676910">
                <a:moveTo>
                  <a:pt x="69805" y="624734"/>
                </a:moveTo>
                <a:lnTo>
                  <a:pt x="56388" y="598932"/>
                </a:lnTo>
                <a:lnTo>
                  <a:pt x="0" y="676656"/>
                </a:lnTo>
                <a:lnTo>
                  <a:pt x="57912" y="675736"/>
                </a:lnTo>
                <a:lnTo>
                  <a:pt x="57912" y="630936"/>
                </a:lnTo>
                <a:lnTo>
                  <a:pt x="69805" y="624734"/>
                </a:lnTo>
                <a:close/>
              </a:path>
              <a:path w="662940" h="676910">
                <a:moveTo>
                  <a:pt x="131064" y="6096"/>
                </a:moveTo>
                <a:lnTo>
                  <a:pt x="35052" y="0"/>
                </a:lnTo>
                <a:lnTo>
                  <a:pt x="88392" y="80772"/>
                </a:lnTo>
                <a:lnTo>
                  <a:pt x="89916" y="78105"/>
                </a:lnTo>
                <a:lnTo>
                  <a:pt x="89916" y="48768"/>
                </a:lnTo>
                <a:lnTo>
                  <a:pt x="105156" y="24384"/>
                </a:lnTo>
                <a:lnTo>
                  <a:pt x="116769" y="31111"/>
                </a:lnTo>
                <a:lnTo>
                  <a:pt x="131064" y="6096"/>
                </a:lnTo>
                <a:close/>
              </a:path>
              <a:path w="662940" h="676910">
                <a:moveTo>
                  <a:pt x="83002" y="650113"/>
                </a:moveTo>
                <a:lnTo>
                  <a:pt x="69805" y="624734"/>
                </a:lnTo>
                <a:lnTo>
                  <a:pt x="57912" y="630936"/>
                </a:lnTo>
                <a:lnTo>
                  <a:pt x="70104" y="656844"/>
                </a:lnTo>
                <a:lnTo>
                  <a:pt x="83002" y="650113"/>
                </a:lnTo>
                <a:close/>
              </a:path>
              <a:path w="662940" h="676910">
                <a:moveTo>
                  <a:pt x="96012" y="675132"/>
                </a:moveTo>
                <a:lnTo>
                  <a:pt x="83002" y="650113"/>
                </a:lnTo>
                <a:lnTo>
                  <a:pt x="70104" y="656844"/>
                </a:lnTo>
                <a:lnTo>
                  <a:pt x="57912" y="630936"/>
                </a:lnTo>
                <a:lnTo>
                  <a:pt x="57912" y="675736"/>
                </a:lnTo>
                <a:lnTo>
                  <a:pt x="96012" y="675132"/>
                </a:lnTo>
                <a:close/>
              </a:path>
              <a:path w="662940" h="676910">
                <a:moveTo>
                  <a:pt x="627888" y="365763"/>
                </a:moveTo>
                <a:lnTo>
                  <a:pt x="627888" y="333756"/>
                </a:lnTo>
                <a:lnTo>
                  <a:pt x="626364" y="358140"/>
                </a:lnTo>
                <a:lnTo>
                  <a:pt x="604881" y="345751"/>
                </a:lnTo>
                <a:lnTo>
                  <a:pt x="69805" y="624734"/>
                </a:lnTo>
                <a:lnTo>
                  <a:pt x="83002" y="650113"/>
                </a:lnTo>
                <a:lnTo>
                  <a:pt x="627888" y="365763"/>
                </a:lnTo>
                <a:close/>
              </a:path>
              <a:path w="662940" h="676910">
                <a:moveTo>
                  <a:pt x="116769" y="31111"/>
                </a:moveTo>
                <a:lnTo>
                  <a:pt x="105156" y="24384"/>
                </a:lnTo>
                <a:lnTo>
                  <a:pt x="89916" y="48768"/>
                </a:lnTo>
                <a:lnTo>
                  <a:pt x="102524" y="56039"/>
                </a:lnTo>
                <a:lnTo>
                  <a:pt x="116769" y="31111"/>
                </a:lnTo>
                <a:close/>
              </a:path>
              <a:path w="662940" h="676910">
                <a:moveTo>
                  <a:pt x="102524" y="56039"/>
                </a:moveTo>
                <a:lnTo>
                  <a:pt x="89916" y="48768"/>
                </a:lnTo>
                <a:lnTo>
                  <a:pt x="89916" y="78105"/>
                </a:lnTo>
                <a:lnTo>
                  <a:pt x="102524" y="56039"/>
                </a:lnTo>
                <a:close/>
              </a:path>
              <a:path w="662940" h="676910">
                <a:moveTo>
                  <a:pt x="662940" y="347472"/>
                </a:moveTo>
                <a:lnTo>
                  <a:pt x="116769" y="31111"/>
                </a:lnTo>
                <a:lnTo>
                  <a:pt x="102524" y="56039"/>
                </a:lnTo>
                <a:lnTo>
                  <a:pt x="604881" y="345751"/>
                </a:lnTo>
                <a:lnTo>
                  <a:pt x="627888" y="333756"/>
                </a:lnTo>
                <a:lnTo>
                  <a:pt x="627888" y="365763"/>
                </a:lnTo>
                <a:lnTo>
                  <a:pt x="662940" y="347472"/>
                </a:lnTo>
                <a:close/>
              </a:path>
              <a:path w="662940" h="676910">
                <a:moveTo>
                  <a:pt x="627888" y="333756"/>
                </a:moveTo>
                <a:lnTo>
                  <a:pt x="604881" y="345751"/>
                </a:lnTo>
                <a:lnTo>
                  <a:pt x="626364" y="358140"/>
                </a:lnTo>
                <a:lnTo>
                  <a:pt x="627888" y="333756"/>
                </a:lnTo>
                <a:close/>
              </a:path>
            </a:pathLst>
          </a:custGeom>
          <a:solidFill>
            <a:srgbClr val="98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308859" y="2939795"/>
            <a:ext cx="1172210" cy="946785"/>
            <a:chOff x="2308859" y="2939795"/>
            <a:chExt cx="1172210" cy="946785"/>
          </a:xfrm>
        </p:grpSpPr>
        <p:sp>
          <p:nvSpPr>
            <p:cNvPr id="6" name="object 6"/>
            <p:cNvSpPr/>
            <p:nvPr/>
          </p:nvSpPr>
          <p:spPr>
            <a:xfrm>
              <a:off x="2308859" y="2939795"/>
              <a:ext cx="1172210" cy="946785"/>
            </a:xfrm>
            <a:custGeom>
              <a:avLst/>
              <a:gdLst/>
              <a:ahLst/>
              <a:cxnLst/>
              <a:rect l="l" t="t" r="r" b="b"/>
              <a:pathLst>
                <a:path w="1172210" h="946785">
                  <a:moveTo>
                    <a:pt x="1109832" y="60240"/>
                  </a:moveTo>
                  <a:lnTo>
                    <a:pt x="1093643" y="36967"/>
                  </a:lnTo>
                  <a:lnTo>
                    <a:pt x="0" y="815339"/>
                  </a:lnTo>
                  <a:lnTo>
                    <a:pt x="35051" y="830997"/>
                  </a:lnTo>
                  <a:lnTo>
                    <a:pt x="35051" y="798575"/>
                  </a:lnTo>
                  <a:lnTo>
                    <a:pt x="58326" y="808996"/>
                  </a:lnTo>
                  <a:lnTo>
                    <a:pt x="1109832" y="60240"/>
                  </a:lnTo>
                  <a:close/>
                </a:path>
                <a:path w="1172210" h="946785">
                  <a:moveTo>
                    <a:pt x="58326" y="808996"/>
                  </a:moveTo>
                  <a:lnTo>
                    <a:pt x="35051" y="798575"/>
                  </a:lnTo>
                  <a:lnTo>
                    <a:pt x="36575" y="824483"/>
                  </a:lnTo>
                  <a:lnTo>
                    <a:pt x="58326" y="808996"/>
                  </a:lnTo>
                  <a:close/>
                </a:path>
                <a:path w="1172210" h="946785">
                  <a:moveTo>
                    <a:pt x="365233" y="946403"/>
                  </a:moveTo>
                  <a:lnTo>
                    <a:pt x="58326" y="808996"/>
                  </a:lnTo>
                  <a:lnTo>
                    <a:pt x="36575" y="824483"/>
                  </a:lnTo>
                  <a:lnTo>
                    <a:pt x="35051" y="798575"/>
                  </a:lnTo>
                  <a:lnTo>
                    <a:pt x="35051" y="830997"/>
                  </a:lnTo>
                  <a:lnTo>
                    <a:pt x="293414" y="946403"/>
                  </a:lnTo>
                  <a:lnTo>
                    <a:pt x="365233" y="946403"/>
                  </a:lnTo>
                  <a:close/>
                </a:path>
                <a:path w="1172210" h="946785">
                  <a:moveTo>
                    <a:pt x="1171955" y="0"/>
                  </a:moveTo>
                  <a:lnTo>
                    <a:pt x="1077467" y="13715"/>
                  </a:lnTo>
                  <a:lnTo>
                    <a:pt x="1093643" y="36967"/>
                  </a:lnTo>
                  <a:lnTo>
                    <a:pt x="1104899" y="28955"/>
                  </a:lnTo>
                  <a:lnTo>
                    <a:pt x="1121663" y="51815"/>
                  </a:lnTo>
                  <a:lnTo>
                    <a:pt x="1121663" y="77247"/>
                  </a:lnTo>
                  <a:lnTo>
                    <a:pt x="1126235" y="83819"/>
                  </a:lnTo>
                  <a:lnTo>
                    <a:pt x="1171955" y="0"/>
                  </a:lnTo>
                  <a:close/>
                </a:path>
                <a:path w="1172210" h="946785">
                  <a:moveTo>
                    <a:pt x="1121663" y="51815"/>
                  </a:moveTo>
                  <a:lnTo>
                    <a:pt x="1104899" y="28955"/>
                  </a:lnTo>
                  <a:lnTo>
                    <a:pt x="1093643" y="36967"/>
                  </a:lnTo>
                  <a:lnTo>
                    <a:pt x="1109832" y="60240"/>
                  </a:lnTo>
                  <a:lnTo>
                    <a:pt x="1121663" y="51815"/>
                  </a:lnTo>
                  <a:close/>
                </a:path>
                <a:path w="1172210" h="946785">
                  <a:moveTo>
                    <a:pt x="1121663" y="77247"/>
                  </a:moveTo>
                  <a:lnTo>
                    <a:pt x="1121663" y="51815"/>
                  </a:lnTo>
                  <a:lnTo>
                    <a:pt x="1109832" y="60240"/>
                  </a:lnTo>
                  <a:lnTo>
                    <a:pt x="1121663" y="77247"/>
                  </a:lnTo>
                  <a:close/>
                </a:path>
              </a:pathLst>
            </a:custGeom>
            <a:solidFill>
              <a:srgbClr val="986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12641" y="3549395"/>
              <a:ext cx="499745" cy="337185"/>
            </a:xfrm>
            <a:custGeom>
              <a:avLst/>
              <a:gdLst/>
              <a:ahLst/>
              <a:cxnLst/>
              <a:rect l="l" t="t" r="r" b="b"/>
              <a:pathLst>
                <a:path w="499745" h="337185">
                  <a:moveTo>
                    <a:pt x="437471" y="60240"/>
                  </a:moveTo>
                  <a:lnTo>
                    <a:pt x="421281" y="36967"/>
                  </a:lnTo>
                  <a:lnTo>
                    <a:pt x="0" y="336803"/>
                  </a:lnTo>
                  <a:lnTo>
                    <a:pt x="49082" y="336803"/>
                  </a:lnTo>
                  <a:lnTo>
                    <a:pt x="437471" y="60240"/>
                  </a:lnTo>
                  <a:close/>
                </a:path>
                <a:path w="499745" h="337185">
                  <a:moveTo>
                    <a:pt x="499594" y="0"/>
                  </a:moveTo>
                  <a:lnTo>
                    <a:pt x="405106" y="13715"/>
                  </a:lnTo>
                  <a:lnTo>
                    <a:pt x="421281" y="36967"/>
                  </a:lnTo>
                  <a:lnTo>
                    <a:pt x="432538" y="28955"/>
                  </a:lnTo>
                  <a:lnTo>
                    <a:pt x="449302" y="51815"/>
                  </a:lnTo>
                  <a:lnTo>
                    <a:pt x="449302" y="77247"/>
                  </a:lnTo>
                  <a:lnTo>
                    <a:pt x="453874" y="83819"/>
                  </a:lnTo>
                  <a:lnTo>
                    <a:pt x="499594" y="0"/>
                  </a:lnTo>
                  <a:close/>
                </a:path>
                <a:path w="499745" h="337185">
                  <a:moveTo>
                    <a:pt x="449302" y="51815"/>
                  </a:moveTo>
                  <a:lnTo>
                    <a:pt x="432538" y="28955"/>
                  </a:lnTo>
                  <a:lnTo>
                    <a:pt x="421281" y="36967"/>
                  </a:lnTo>
                  <a:lnTo>
                    <a:pt x="437471" y="60240"/>
                  </a:lnTo>
                  <a:lnTo>
                    <a:pt x="449302" y="51815"/>
                  </a:lnTo>
                  <a:close/>
                </a:path>
                <a:path w="499745" h="337185">
                  <a:moveTo>
                    <a:pt x="449302" y="77247"/>
                  </a:moveTo>
                  <a:lnTo>
                    <a:pt x="449302" y="51815"/>
                  </a:lnTo>
                  <a:lnTo>
                    <a:pt x="437471" y="60240"/>
                  </a:lnTo>
                  <a:lnTo>
                    <a:pt x="449302" y="77247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00474" y="1195222"/>
            <a:ext cx="4869180" cy="3865879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dirty="0">
                <a:latin typeface="Times New Roman"/>
                <a:cs typeface="Times New Roman"/>
              </a:rPr>
              <a:t>{&lt;Carlos,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Museu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Virtual,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Mário&gt;,</a:t>
            </a:r>
            <a:endParaRPr sz="28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1680"/>
              </a:spcBef>
            </a:pPr>
            <a:r>
              <a:rPr sz="2800" dirty="0">
                <a:latin typeface="Times New Roman"/>
                <a:cs typeface="Times New Roman"/>
              </a:rPr>
              <a:t>&lt;Carlos,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Museu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Virtual,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Joana&gt;,</a:t>
            </a:r>
            <a:endParaRPr sz="28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1680"/>
              </a:spcBef>
            </a:pPr>
            <a:r>
              <a:rPr sz="2800" dirty="0">
                <a:latin typeface="Times New Roman"/>
                <a:cs typeface="Times New Roman"/>
              </a:rPr>
              <a:t>&lt;Ana,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Cidadania,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Paulo&gt;,</a:t>
            </a:r>
            <a:endParaRPr sz="28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1680"/>
              </a:spcBef>
            </a:pPr>
            <a:r>
              <a:rPr sz="2800" dirty="0">
                <a:latin typeface="Times New Roman"/>
                <a:cs typeface="Times New Roman"/>
              </a:rPr>
              <a:t>&lt;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Cidadania,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Sônia&gt;,</a:t>
            </a:r>
            <a:endParaRPr sz="28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1680"/>
              </a:spcBef>
            </a:pPr>
            <a:r>
              <a:rPr sz="2800" dirty="0">
                <a:latin typeface="Times New Roman"/>
                <a:cs typeface="Times New Roman"/>
              </a:rPr>
              <a:t>&lt;Ana,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Museu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Virtual,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Paulo&gt;,</a:t>
            </a:r>
            <a:endParaRPr sz="28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1680"/>
              </a:spcBef>
            </a:pPr>
            <a:r>
              <a:rPr sz="2800" dirty="0">
                <a:latin typeface="Times New Roman"/>
                <a:cs typeface="Times New Roman"/>
              </a:rPr>
              <a:t>&lt;Ana,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Museu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Virtual,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Sônia&gt;}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05800" y="4277867"/>
            <a:ext cx="664845" cy="675640"/>
          </a:xfrm>
          <a:custGeom>
            <a:avLst/>
            <a:gdLst/>
            <a:ahLst/>
            <a:cxnLst/>
            <a:rect l="l" t="t" r="r" b="b"/>
            <a:pathLst>
              <a:path w="664845" h="675639">
                <a:moveTo>
                  <a:pt x="69386" y="623429"/>
                </a:moveTo>
                <a:lnTo>
                  <a:pt x="56388" y="598932"/>
                </a:lnTo>
                <a:lnTo>
                  <a:pt x="0" y="675132"/>
                </a:lnTo>
                <a:lnTo>
                  <a:pt x="57912" y="674212"/>
                </a:lnTo>
                <a:lnTo>
                  <a:pt x="57912" y="629412"/>
                </a:lnTo>
                <a:lnTo>
                  <a:pt x="69386" y="623429"/>
                </a:lnTo>
                <a:close/>
              </a:path>
              <a:path w="664845" h="675639">
                <a:moveTo>
                  <a:pt x="131064" y="6096"/>
                </a:moveTo>
                <a:lnTo>
                  <a:pt x="35052" y="0"/>
                </a:lnTo>
                <a:lnTo>
                  <a:pt x="88392" y="79248"/>
                </a:lnTo>
                <a:lnTo>
                  <a:pt x="89916" y="76635"/>
                </a:lnTo>
                <a:lnTo>
                  <a:pt x="89916" y="47244"/>
                </a:lnTo>
                <a:lnTo>
                  <a:pt x="105156" y="22860"/>
                </a:lnTo>
                <a:lnTo>
                  <a:pt x="117219" y="29828"/>
                </a:lnTo>
                <a:lnTo>
                  <a:pt x="131064" y="6096"/>
                </a:lnTo>
                <a:close/>
              </a:path>
              <a:path w="664845" h="675639">
                <a:moveTo>
                  <a:pt x="82801" y="648710"/>
                </a:moveTo>
                <a:lnTo>
                  <a:pt x="69386" y="623429"/>
                </a:lnTo>
                <a:lnTo>
                  <a:pt x="57912" y="629412"/>
                </a:lnTo>
                <a:lnTo>
                  <a:pt x="70104" y="655320"/>
                </a:lnTo>
                <a:lnTo>
                  <a:pt x="82801" y="648710"/>
                </a:lnTo>
                <a:close/>
              </a:path>
              <a:path w="664845" h="675639">
                <a:moveTo>
                  <a:pt x="96012" y="673608"/>
                </a:moveTo>
                <a:lnTo>
                  <a:pt x="82801" y="648710"/>
                </a:lnTo>
                <a:lnTo>
                  <a:pt x="70104" y="655320"/>
                </a:lnTo>
                <a:lnTo>
                  <a:pt x="57912" y="629412"/>
                </a:lnTo>
                <a:lnTo>
                  <a:pt x="57912" y="674212"/>
                </a:lnTo>
                <a:lnTo>
                  <a:pt x="96012" y="673608"/>
                </a:lnTo>
                <a:close/>
              </a:path>
              <a:path w="664845" h="675639">
                <a:moveTo>
                  <a:pt x="627888" y="364986"/>
                </a:moveTo>
                <a:lnTo>
                  <a:pt x="627888" y="332232"/>
                </a:lnTo>
                <a:lnTo>
                  <a:pt x="626364" y="358140"/>
                </a:lnTo>
                <a:lnTo>
                  <a:pt x="603553" y="344920"/>
                </a:lnTo>
                <a:lnTo>
                  <a:pt x="69386" y="623429"/>
                </a:lnTo>
                <a:lnTo>
                  <a:pt x="82801" y="648710"/>
                </a:lnTo>
                <a:lnTo>
                  <a:pt x="627888" y="364986"/>
                </a:lnTo>
                <a:close/>
              </a:path>
              <a:path w="664845" h="675639">
                <a:moveTo>
                  <a:pt x="117219" y="29828"/>
                </a:moveTo>
                <a:lnTo>
                  <a:pt x="105156" y="22860"/>
                </a:lnTo>
                <a:lnTo>
                  <a:pt x="89916" y="47244"/>
                </a:lnTo>
                <a:lnTo>
                  <a:pt x="102729" y="54669"/>
                </a:lnTo>
                <a:lnTo>
                  <a:pt x="117219" y="29828"/>
                </a:lnTo>
                <a:close/>
              </a:path>
              <a:path w="664845" h="675639">
                <a:moveTo>
                  <a:pt x="102729" y="54669"/>
                </a:moveTo>
                <a:lnTo>
                  <a:pt x="89916" y="47244"/>
                </a:lnTo>
                <a:lnTo>
                  <a:pt x="89916" y="76635"/>
                </a:lnTo>
                <a:lnTo>
                  <a:pt x="102729" y="54669"/>
                </a:lnTo>
                <a:close/>
              </a:path>
              <a:path w="664845" h="675639">
                <a:moveTo>
                  <a:pt x="664464" y="345948"/>
                </a:moveTo>
                <a:lnTo>
                  <a:pt x="117219" y="29828"/>
                </a:lnTo>
                <a:lnTo>
                  <a:pt x="102729" y="54669"/>
                </a:lnTo>
                <a:lnTo>
                  <a:pt x="603553" y="344920"/>
                </a:lnTo>
                <a:lnTo>
                  <a:pt x="627888" y="332232"/>
                </a:lnTo>
                <a:lnTo>
                  <a:pt x="627888" y="364986"/>
                </a:lnTo>
                <a:lnTo>
                  <a:pt x="664464" y="345948"/>
                </a:lnTo>
                <a:close/>
              </a:path>
              <a:path w="664845" h="675639">
                <a:moveTo>
                  <a:pt x="627888" y="332232"/>
                </a:moveTo>
                <a:lnTo>
                  <a:pt x="603553" y="344920"/>
                </a:lnTo>
                <a:lnTo>
                  <a:pt x="626364" y="358140"/>
                </a:lnTo>
                <a:lnTo>
                  <a:pt x="627888" y="332232"/>
                </a:lnTo>
                <a:close/>
              </a:path>
            </a:pathLst>
          </a:custGeom>
          <a:solidFill>
            <a:srgbClr val="98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240279" y="3886199"/>
            <a:ext cx="1198245" cy="972819"/>
            <a:chOff x="2240279" y="3886199"/>
            <a:chExt cx="1198245" cy="972819"/>
          </a:xfrm>
        </p:grpSpPr>
        <p:sp>
          <p:nvSpPr>
            <p:cNvPr id="12" name="object 12"/>
            <p:cNvSpPr/>
            <p:nvPr/>
          </p:nvSpPr>
          <p:spPr>
            <a:xfrm>
              <a:off x="2602274" y="3886199"/>
              <a:ext cx="836294" cy="363220"/>
            </a:xfrm>
            <a:custGeom>
              <a:avLst/>
              <a:gdLst/>
              <a:ahLst/>
              <a:cxnLst/>
              <a:rect l="l" t="t" r="r" b="b"/>
              <a:pathLst>
                <a:path w="836295" h="363220">
                  <a:moveTo>
                    <a:pt x="763345" y="309608"/>
                  </a:moveTo>
                  <a:lnTo>
                    <a:pt x="71819" y="0"/>
                  </a:lnTo>
                  <a:lnTo>
                    <a:pt x="0" y="0"/>
                  </a:lnTo>
                  <a:lnTo>
                    <a:pt x="751760" y="335800"/>
                  </a:lnTo>
                  <a:lnTo>
                    <a:pt x="763345" y="309608"/>
                  </a:lnTo>
                  <a:close/>
                </a:path>
                <a:path w="836295" h="363220">
                  <a:moveTo>
                    <a:pt x="776433" y="360970"/>
                  </a:moveTo>
                  <a:lnTo>
                    <a:pt x="776433" y="315467"/>
                  </a:lnTo>
                  <a:lnTo>
                    <a:pt x="764241" y="341375"/>
                  </a:lnTo>
                  <a:lnTo>
                    <a:pt x="751760" y="335800"/>
                  </a:lnTo>
                  <a:lnTo>
                    <a:pt x="739857" y="362711"/>
                  </a:lnTo>
                  <a:lnTo>
                    <a:pt x="776433" y="360970"/>
                  </a:lnTo>
                  <a:close/>
                </a:path>
                <a:path w="836295" h="363220">
                  <a:moveTo>
                    <a:pt x="776433" y="315467"/>
                  </a:moveTo>
                  <a:lnTo>
                    <a:pt x="763345" y="309608"/>
                  </a:lnTo>
                  <a:lnTo>
                    <a:pt x="751760" y="335800"/>
                  </a:lnTo>
                  <a:lnTo>
                    <a:pt x="764241" y="341375"/>
                  </a:lnTo>
                  <a:lnTo>
                    <a:pt x="776433" y="315467"/>
                  </a:lnTo>
                  <a:close/>
                </a:path>
                <a:path w="836295" h="363220">
                  <a:moveTo>
                    <a:pt x="835869" y="358139"/>
                  </a:moveTo>
                  <a:lnTo>
                    <a:pt x="774909" y="283463"/>
                  </a:lnTo>
                  <a:lnTo>
                    <a:pt x="763345" y="309608"/>
                  </a:lnTo>
                  <a:lnTo>
                    <a:pt x="776433" y="315467"/>
                  </a:lnTo>
                  <a:lnTo>
                    <a:pt x="776433" y="360970"/>
                  </a:lnTo>
                  <a:lnTo>
                    <a:pt x="835869" y="358139"/>
                  </a:lnTo>
                  <a:close/>
                </a:path>
              </a:pathLst>
            </a:custGeom>
            <a:solidFill>
              <a:srgbClr val="986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40279" y="3886199"/>
              <a:ext cx="1129665" cy="972819"/>
            </a:xfrm>
            <a:custGeom>
              <a:avLst/>
              <a:gdLst/>
              <a:ahLst/>
              <a:cxnLst/>
              <a:rect l="l" t="t" r="r" b="b"/>
              <a:pathLst>
                <a:path w="1129664" h="972820">
                  <a:moveTo>
                    <a:pt x="721444" y="0"/>
                  </a:moveTo>
                  <a:lnTo>
                    <a:pt x="672361" y="0"/>
                  </a:lnTo>
                  <a:lnTo>
                    <a:pt x="0" y="478535"/>
                  </a:lnTo>
                  <a:lnTo>
                    <a:pt x="35051" y="494193"/>
                  </a:lnTo>
                  <a:lnTo>
                    <a:pt x="35051" y="461771"/>
                  </a:lnTo>
                  <a:lnTo>
                    <a:pt x="58326" y="472192"/>
                  </a:lnTo>
                  <a:lnTo>
                    <a:pt x="721444" y="0"/>
                  </a:lnTo>
                  <a:close/>
                </a:path>
                <a:path w="1129664" h="972820">
                  <a:moveTo>
                    <a:pt x="58326" y="472192"/>
                  </a:moveTo>
                  <a:lnTo>
                    <a:pt x="35051" y="461771"/>
                  </a:lnTo>
                  <a:lnTo>
                    <a:pt x="36575" y="487679"/>
                  </a:lnTo>
                  <a:lnTo>
                    <a:pt x="58326" y="472192"/>
                  </a:lnTo>
                  <a:close/>
                </a:path>
                <a:path w="1129664" h="972820">
                  <a:moveTo>
                    <a:pt x="1056760" y="919208"/>
                  </a:moveTo>
                  <a:lnTo>
                    <a:pt x="58326" y="472192"/>
                  </a:lnTo>
                  <a:lnTo>
                    <a:pt x="36575" y="487679"/>
                  </a:lnTo>
                  <a:lnTo>
                    <a:pt x="35051" y="461771"/>
                  </a:lnTo>
                  <a:lnTo>
                    <a:pt x="35051" y="494193"/>
                  </a:lnTo>
                  <a:lnTo>
                    <a:pt x="1045174" y="945400"/>
                  </a:lnTo>
                  <a:lnTo>
                    <a:pt x="1056760" y="919208"/>
                  </a:lnTo>
                  <a:close/>
                </a:path>
                <a:path w="1129664" h="972820">
                  <a:moveTo>
                    <a:pt x="1069847" y="970570"/>
                  </a:moveTo>
                  <a:lnTo>
                    <a:pt x="1069847" y="925067"/>
                  </a:lnTo>
                  <a:lnTo>
                    <a:pt x="1057655" y="950975"/>
                  </a:lnTo>
                  <a:lnTo>
                    <a:pt x="1045174" y="945400"/>
                  </a:lnTo>
                  <a:lnTo>
                    <a:pt x="1033271" y="972311"/>
                  </a:lnTo>
                  <a:lnTo>
                    <a:pt x="1069847" y="970570"/>
                  </a:lnTo>
                  <a:close/>
                </a:path>
                <a:path w="1129664" h="972820">
                  <a:moveTo>
                    <a:pt x="1069847" y="925067"/>
                  </a:moveTo>
                  <a:lnTo>
                    <a:pt x="1056760" y="919208"/>
                  </a:lnTo>
                  <a:lnTo>
                    <a:pt x="1045174" y="945400"/>
                  </a:lnTo>
                  <a:lnTo>
                    <a:pt x="1057655" y="950975"/>
                  </a:lnTo>
                  <a:lnTo>
                    <a:pt x="1069847" y="925067"/>
                  </a:lnTo>
                  <a:close/>
                </a:path>
                <a:path w="1129664" h="972820">
                  <a:moveTo>
                    <a:pt x="1129283" y="967739"/>
                  </a:moveTo>
                  <a:lnTo>
                    <a:pt x="1068323" y="893063"/>
                  </a:lnTo>
                  <a:lnTo>
                    <a:pt x="1056760" y="919208"/>
                  </a:lnTo>
                  <a:lnTo>
                    <a:pt x="1069847" y="925067"/>
                  </a:lnTo>
                  <a:lnTo>
                    <a:pt x="1069847" y="970570"/>
                  </a:lnTo>
                  <a:lnTo>
                    <a:pt x="1129283" y="967739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690874" y="6214361"/>
            <a:ext cx="3658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Dependência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Multivalorada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017264" y="5103876"/>
            <a:ext cx="494030" cy="1102360"/>
            <a:chOff x="4017264" y="5103876"/>
            <a:chExt cx="494030" cy="1102360"/>
          </a:xfrm>
        </p:grpSpPr>
        <p:sp>
          <p:nvSpPr>
            <p:cNvPr id="16" name="object 16"/>
            <p:cNvSpPr/>
            <p:nvPr/>
          </p:nvSpPr>
          <p:spPr>
            <a:xfrm>
              <a:off x="4030980" y="5111495"/>
              <a:ext cx="464820" cy="1085215"/>
            </a:xfrm>
            <a:custGeom>
              <a:avLst/>
              <a:gdLst/>
              <a:ahLst/>
              <a:cxnLst/>
              <a:rect l="l" t="t" r="r" b="b"/>
              <a:pathLst>
                <a:path w="464820" h="1085214">
                  <a:moveTo>
                    <a:pt x="348996" y="67056"/>
                  </a:moveTo>
                  <a:lnTo>
                    <a:pt x="117348" y="67056"/>
                  </a:lnTo>
                  <a:lnTo>
                    <a:pt x="117348" y="135636"/>
                  </a:lnTo>
                  <a:lnTo>
                    <a:pt x="348996" y="135636"/>
                  </a:lnTo>
                  <a:lnTo>
                    <a:pt x="348996" y="67056"/>
                  </a:lnTo>
                  <a:close/>
                </a:path>
                <a:path w="464820" h="1085214">
                  <a:moveTo>
                    <a:pt x="348996" y="0"/>
                  </a:moveTo>
                  <a:lnTo>
                    <a:pt x="117348" y="0"/>
                  </a:lnTo>
                  <a:lnTo>
                    <a:pt x="117348" y="33528"/>
                  </a:lnTo>
                  <a:lnTo>
                    <a:pt x="348996" y="33528"/>
                  </a:lnTo>
                  <a:lnTo>
                    <a:pt x="348996" y="0"/>
                  </a:lnTo>
                  <a:close/>
                </a:path>
                <a:path w="464820" h="1085214">
                  <a:moveTo>
                    <a:pt x="464820" y="813816"/>
                  </a:moveTo>
                  <a:lnTo>
                    <a:pt x="348996" y="813816"/>
                  </a:lnTo>
                  <a:lnTo>
                    <a:pt x="348996" y="169164"/>
                  </a:lnTo>
                  <a:lnTo>
                    <a:pt x="117348" y="169164"/>
                  </a:lnTo>
                  <a:lnTo>
                    <a:pt x="117348" y="813816"/>
                  </a:lnTo>
                  <a:lnTo>
                    <a:pt x="0" y="813816"/>
                  </a:lnTo>
                  <a:lnTo>
                    <a:pt x="233172" y="1085088"/>
                  </a:lnTo>
                  <a:lnTo>
                    <a:pt x="464820" y="813816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17264" y="5274564"/>
              <a:ext cx="494030" cy="931544"/>
            </a:xfrm>
            <a:custGeom>
              <a:avLst/>
              <a:gdLst/>
              <a:ahLst/>
              <a:cxnLst/>
              <a:rect l="l" t="t" r="r" b="b"/>
              <a:pathLst>
                <a:path w="494029" h="931545">
                  <a:moveTo>
                    <a:pt x="131064" y="644652"/>
                  </a:moveTo>
                  <a:lnTo>
                    <a:pt x="0" y="644652"/>
                  </a:lnTo>
                  <a:lnTo>
                    <a:pt x="13716" y="660569"/>
                  </a:lnTo>
                  <a:lnTo>
                    <a:pt x="13716" y="656844"/>
                  </a:lnTo>
                  <a:lnTo>
                    <a:pt x="18288" y="646176"/>
                  </a:lnTo>
                  <a:lnTo>
                    <a:pt x="27457" y="656844"/>
                  </a:lnTo>
                  <a:lnTo>
                    <a:pt x="123444" y="656844"/>
                  </a:lnTo>
                  <a:lnTo>
                    <a:pt x="123444" y="650748"/>
                  </a:lnTo>
                  <a:lnTo>
                    <a:pt x="131064" y="644652"/>
                  </a:lnTo>
                  <a:close/>
                </a:path>
                <a:path w="494029" h="931545">
                  <a:moveTo>
                    <a:pt x="27457" y="656844"/>
                  </a:moveTo>
                  <a:lnTo>
                    <a:pt x="18288" y="646176"/>
                  </a:lnTo>
                  <a:lnTo>
                    <a:pt x="13716" y="656844"/>
                  </a:lnTo>
                  <a:lnTo>
                    <a:pt x="27457" y="656844"/>
                  </a:lnTo>
                  <a:close/>
                </a:path>
                <a:path w="494029" h="931545">
                  <a:moveTo>
                    <a:pt x="246873" y="912111"/>
                  </a:moveTo>
                  <a:lnTo>
                    <a:pt x="27457" y="656844"/>
                  </a:lnTo>
                  <a:lnTo>
                    <a:pt x="13716" y="656844"/>
                  </a:lnTo>
                  <a:lnTo>
                    <a:pt x="13716" y="660569"/>
                  </a:lnTo>
                  <a:lnTo>
                    <a:pt x="242316" y="925858"/>
                  </a:lnTo>
                  <a:lnTo>
                    <a:pt x="242316" y="917448"/>
                  </a:lnTo>
                  <a:lnTo>
                    <a:pt x="246873" y="912111"/>
                  </a:lnTo>
                  <a:close/>
                </a:path>
                <a:path w="494029" h="931545">
                  <a:moveTo>
                    <a:pt x="368808" y="644652"/>
                  </a:moveTo>
                  <a:lnTo>
                    <a:pt x="368808" y="0"/>
                  </a:lnTo>
                  <a:lnTo>
                    <a:pt x="123444" y="0"/>
                  </a:lnTo>
                  <a:lnTo>
                    <a:pt x="123444" y="644652"/>
                  </a:lnTo>
                  <a:lnTo>
                    <a:pt x="131064" y="644652"/>
                  </a:lnTo>
                  <a:lnTo>
                    <a:pt x="131064" y="12192"/>
                  </a:lnTo>
                  <a:lnTo>
                    <a:pt x="137160" y="6096"/>
                  </a:lnTo>
                  <a:lnTo>
                    <a:pt x="137160" y="12192"/>
                  </a:lnTo>
                  <a:lnTo>
                    <a:pt x="356616" y="12192"/>
                  </a:lnTo>
                  <a:lnTo>
                    <a:pt x="356616" y="6096"/>
                  </a:lnTo>
                  <a:lnTo>
                    <a:pt x="362712" y="12192"/>
                  </a:lnTo>
                  <a:lnTo>
                    <a:pt x="362712" y="644652"/>
                  </a:lnTo>
                  <a:lnTo>
                    <a:pt x="368808" y="644652"/>
                  </a:lnTo>
                  <a:close/>
                </a:path>
                <a:path w="494029" h="931545">
                  <a:moveTo>
                    <a:pt x="137160" y="656844"/>
                  </a:moveTo>
                  <a:lnTo>
                    <a:pt x="137160" y="12192"/>
                  </a:lnTo>
                  <a:lnTo>
                    <a:pt x="131064" y="12192"/>
                  </a:lnTo>
                  <a:lnTo>
                    <a:pt x="131064" y="644652"/>
                  </a:lnTo>
                  <a:lnTo>
                    <a:pt x="123444" y="650748"/>
                  </a:lnTo>
                  <a:lnTo>
                    <a:pt x="123444" y="656844"/>
                  </a:lnTo>
                  <a:lnTo>
                    <a:pt x="137160" y="656844"/>
                  </a:lnTo>
                  <a:close/>
                </a:path>
                <a:path w="494029" h="931545">
                  <a:moveTo>
                    <a:pt x="137160" y="12192"/>
                  </a:moveTo>
                  <a:lnTo>
                    <a:pt x="137160" y="6096"/>
                  </a:lnTo>
                  <a:lnTo>
                    <a:pt x="131064" y="12192"/>
                  </a:lnTo>
                  <a:lnTo>
                    <a:pt x="137160" y="12192"/>
                  </a:lnTo>
                  <a:close/>
                </a:path>
                <a:path w="494029" h="931545">
                  <a:moveTo>
                    <a:pt x="251460" y="917448"/>
                  </a:moveTo>
                  <a:lnTo>
                    <a:pt x="246873" y="912111"/>
                  </a:lnTo>
                  <a:lnTo>
                    <a:pt x="242316" y="917448"/>
                  </a:lnTo>
                  <a:lnTo>
                    <a:pt x="251460" y="917448"/>
                  </a:lnTo>
                  <a:close/>
                </a:path>
                <a:path w="494029" h="931545">
                  <a:moveTo>
                    <a:pt x="251460" y="925858"/>
                  </a:moveTo>
                  <a:lnTo>
                    <a:pt x="251460" y="917448"/>
                  </a:lnTo>
                  <a:lnTo>
                    <a:pt x="242316" y="917448"/>
                  </a:lnTo>
                  <a:lnTo>
                    <a:pt x="242316" y="925858"/>
                  </a:lnTo>
                  <a:lnTo>
                    <a:pt x="246888" y="931164"/>
                  </a:lnTo>
                  <a:lnTo>
                    <a:pt x="251460" y="925858"/>
                  </a:lnTo>
                  <a:close/>
                </a:path>
                <a:path w="494029" h="931545">
                  <a:moveTo>
                    <a:pt x="478536" y="662337"/>
                  </a:moveTo>
                  <a:lnTo>
                    <a:pt x="478536" y="656844"/>
                  </a:lnTo>
                  <a:lnTo>
                    <a:pt x="464854" y="656844"/>
                  </a:lnTo>
                  <a:lnTo>
                    <a:pt x="246873" y="912111"/>
                  </a:lnTo>
                  <a:lnTo>
                    <a:pt x="251460" y="917448"/>
                  </a:lnTo>
                  <a:lnTo>
                    <a:pt x="251460" y="925858"/>
                  </a:lnTo>
                  <a:lnTo>
                    <a:pt x="478536" y="662337"/>
                  </a:lnTo>
                  <a:close/>
                </a:path>
                <a:path w="494029" h="931545">
                  <a:moveTo>
                    <a:pt x="362712" y="12192"/>
                  </a:moveTo>
                  <a:lnTo>
                    <a:pt x="356616" y="6096"/>
                  </a:lnTo>
                  <a:lnTo>
                    <a:pt x="356616" y="12192"/>
                  </a:lnTo>
                  <a:lnTo>
                    <a:pt x="362712" y="12192"/>
                  </a:lnTo>
                  <a:close/>
                </a:path>
                <a:path w="494029" h="931545">
                  <a:moveTo>
                    <a:pt x="368808" y="656844"/>
                  </a:moveTo>
                  <a:lnTo>
                    <a:pt x="368808" y="650748"/>
                  </a:lnTo>
                  <a:lnTo>
                    <a:pt x="362712" y="644652"/>
                  </a:lnTo>
                  <a:lnTo>
                    <a:pt x="362712" y="12192"/>
                  </a:lnTo>
                  <a:lnTo>
                    <a:pt x="356616" y="12192"/>
                  </a:lnTo>
                  <a:lnTo>
                    <a:pt x="356616" y="656844"/>
                  </a:lnTo>
                  <a:lnTo>
                    <a:pt x="368808" y="656844"/>
                  </a:lnTo>
                  <a:close/>
                </a:path>
                <a:path w="494029" h="931545">
                  <a:moveTo>
                    <a:pt x="493776" y="644652"/>
                  </a:moveTo>
                  <a:lnTo>
                    <a:pt x="362712" y="644652"/>
                  </a:lnTo>
                  <a:lnTo>
                    <a:pt x="368808" y="650748"/>
                  </a:lnTo>
                  <a:lnTo>
                    <a:pt x="368808" y="656844"/>
                  </a:lnTo>
                  <a:lnTo>
                    <a:pt x="464854" y="656844"/>
                  </a:lnTo>
                  <a:lnTo>
                    <a:pt x="473964" y="646176"/>
                  </a:lnTo>
                  <a:lnTo>
                    <a:pt x="478536" y="656844"/>
                  </a:lnTo>
                  <a:lnTo>
                    <a:pt x="478536" y="662337"/>
                  </a:lnTo>
                  <a:lnTo>
                    <a:pt x="493776" y="644652"/>
                  </a:lnTo>
                  <a:close/>
                </a:path>
                <a:path w="494029" h="931545">
                  <a:moveTo>
                    <a:pt x="478536" y="656844"/>
                  </a:moveTo>
                  <a:lnTo>
                    <a:pt x="473964" y="646176"/>
                  </a:lnTo>
                  <a:lnTo>
                    <a:pt x="464854" y="656844"/>
                  </a:lnTo>
                  <a:lnTo>
                    <a:pt x="478536" y="656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0708" y="5172456"/>
              <a:ext cx="245364" cy="8077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140708" y="5103876"/>
              <a:ext cx="245745" cy="47625"/>
            </a:xfrm>
            <a:custGeom>
              <a:avLst/>
              <a:gdLst/>
              <a:ahLst/>
              <a:cxnLst/>
              <a:rect l="l" t="t" r="r" b="b"/>
              <a:pathLst>
                <a:path w="245745" h="47625">
                  <a:moveTo>
                    <a:pt x="245364" y="47244"/>
                  </a:moveTo>
                  <a:lnTo>
                    <a:pt x="245364" y="0"/>
                  </a:lnTo>
                  <a:lnTo>
                    <a:pt x="0" y="0"/>
                  </a:lnTo>
                  <a:lnTo>
                    <a:pt x="0" y="47244"/>
                  </a:lnTo>
                  <a:lnTo>
                    <a:pt x="7620" y="47244"/>
                  </a:lnTo>
                  <a:lnTo>
                    <a:pt x="7620" y="13716"/>
                  </a:lnTo>
                  <a:lnTo>
                    <a:pt x="13716" y="7620"/>
                  </a:lnTo>
                  <a:lnTo>
                    <a:pt x="13716" y="13716"/>
                  </a:lnTo>
                  <a:lnTo>
                    <a:pt x="233172" y="13716"/>
                  </a:lnTo>
                  <a:lnTo>
                    <a:pt x="233172" y="7620"/>
                  </a:lnTo>
                  <a:lnTo>
                    <a:pt x="239268" y="13716"/>
                  </a:lnTo>
                  <a:lnTo>
                    <a:pt x="239268" y="47244"/>
                  </a:lnTo>
                  <a:lnTo>
                    <a:pt x="245364" y="47244"/>
                  </a:lnTo>
                  <a:close/>
                </a:path>
                <a:path w="245745" h="47625">
                  <a:moveTo>
                    <a:pt x="13716" y="13716"/>
                  </a:moveTo>
                  <a:lnTo>
                    <a:pt x="13716" y="7620"/>
                  </a:lnTo>
                  <a:lnTo>
                    <a:pt x="7620" y="13716"/>
                  </a:lnTo>
                  <a:lnTo>
                    <a:pt x="13716" y="13716"/>
                  </a:lnTo>
                  <a:close/>
                </a:path>
                <a:path w="245745" h="47625">
                  <a:moveTo>
                    <a:pt x="13716" y="35052"/>
                  </a:moveTo>
                  <a:lnTo>
                    <a:pt x="13716" y="13716"/>
                  </a:lnTo>
                  <a:lnTo>
                    <a:pt x="7620" y="13716"/>
                  </a:lnTo>
                  <a:lnTo>
                    <a:pt x="7620" y="35052"/>
                  </a:lnTo>
                  <a:lnTo>
                    <a:pt x="13716" y="35052"/>
                  </a:lnTo>
                  <a:close/>
                </a:path>
                <a:path w="245745" h="47625">
                  <a:moveTo>
                    <a:pt x="239268" y="35052"/>
                  </a:moveTo>
                  <a:lnTo>
                    <a:pt x="7620" y="35052"/>
                  </a:lnTo>
                  <a:lnTo>
                    <a:pt x="13716" y="41148"/>
                  </a:lnTo>
                  <a:lnTo>
                    <a:pt x="13716" y="47244"/>
                  </a:lnTo>
                  <a:lnTo>
                    <a:pt x="233172" y="47244"/>
                  </a:lnTo>
                  <a:lnTo>
                    <a:pt x="233172" y="41148"/>
                  </a:lnTo>
                  <a:lnTo>
                    <a:pt x="239268" y="35052"/>
                  </a:lnTo>
                  <a:close/>
                </a:path>
                <a:path w="245745" h="47625">
                  <a:moveTo>
                    <a:pt x="13716" y="47244"/>
                  </a:moveTo>
                  <a:lnTo>
                    <a:pt x="13716" y="41148"/>
                  </a:lnTo>
                  <a:lnTo>
                    <a:pt x="7620" y="35052"/>
                  </a:lnTo>
                  <a:lnTo>
                    <a:pt x="7620" y="47244"/>
                  </a:lnTo>
                  <a:lnTo>
                    <a:pt x="13716" y="47244"/>
                  </a:lnTo>
                  <a:close/>
                </a:path>
                <a:path w="245745" h="47625">
                  <a:moveTo>
                    <a:pt x="239268" y="13716"/>
                  </a:moveTo>
                  <a:lnTo>
                    <a:pt x="233172" y="7620"/>
                  </a:lnTo>
                  <a:lnTo>
                    <a:pt x="233172" y="13716"/>
                  </a:lnTo>
                  <a:lnTo>
                    <a:pt x="239268" y="13716"/>
                  </a:lnTo>
                  <a:close/>
                </a:path>
                <a:path w="245745" h="47625">
                  <a:moveTo>
                    <a:pt x="239268" y="35052"/>
                  </a:moveTo>
                  <a:lnTo>
                    <a:pt x="239268" y="13716"/>
                  </a:lnTo>
                  <a:lnTo>
                    <a:pt x="233172" y="13716"/>
                  </a:lnTo>
                  <a:lnTo>
                    <a:pt x="233172" y="35052"/>
                  </a:lnTo>
                  <a:lnTo>
                    <a:pt x="239268" y="35052"/>
                  </a:lnTo>
                  <a:close/>
                </a:path>
                <a:path w="245745" h="47625">
                  <a:moveTo>
                    <a:pt x="239268" y="47244"/>
                  </a:moveTo>
                  <a:lnTo>
                    <a:pt x="239268" y="35052"/>
                  </a:lnTo>
                  <a:lnTo>
                    <a:pt x="233172" y="41148"/>
                  </a:lnTo>
                  <a:lnTo>
                    <a:pt x="233172" y="47244"/>
                  </a:lnTo>
                  <a:lnTo>
                    <a:pt x="239268" y="472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r>
              <a:rPr spc="-25" dirty="0"/>
              <a:t>50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35" dirty="0">
                <a:latin typeface="Times New Roman"/>
                <a:cs typeface="Times New Roman"/>
              </a:rPr>
              <a:t>Dependência</a:t>
            </a:r>
            <a:r>
              <a:rPr sz="3800" spc="-160" dirty="0">
                <a:latin typeface="Times New Roman"/>
                <a:cs typeface="Times New Roman"/>
              </a:rPr>
              <a:t> </a:t>
            </a:r>
            <a:r>
              <a:rPr sz="3800" spc="-95" dirty="0">
                <a:latin typeface="Times New Roman"/>
                <a:cs typeface="Times New Roman"/>
              </a:rPr>
              <a:t>Multivalorada</a:t>
            </a:r>
            <a:r>
              <a:rPr sz="3800" spc="-140" dirty="0">
                <a:latin typeface="Times New Roman"/>
                <a:cs typeface="Times New Roman"/>
              </a:rPr>
              <a:t> </a:t>
            </a:r>
            <a:r>
              <a:rPr sz="3800" spc="-25" dirty="0">
                <a:latin typeface="Times New Roman"/>
                <a:cs typeface="Times New Roman"/>
              </a:rPr>
              <a:t>...</a:t>
            </a:r>
            <a:endParaRPr sz="3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3133" y="1602739"/>
            <a:ext cx="8046720" cy="472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Ocorrem</a:t>
            </a:r>
            <a:r>
              <a:rPr sz="3000" spc="-9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quando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atributos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multivalorados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são </a:t>
            </a:r>
            <a:r>
              <a:rPr sz="3000" dirty="0">
                <a:latin typeface="Times New Roman"/>
                <a:cs typeface="Times New Roman"/>
              </a:rPr>
              <a:t>desmembrados</a:t>
            </a:r>
            <a:r>
              <a:rPr sz="3000" spc="-9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em</a:t>
            </a:r>
            <a:r>
              <a:rPr sz="3000" spc="-1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múltiplas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ocorrências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</a:t>
            </a:r>
            <a:r>
              <a:rPr sz="3000" spc="-11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tuplas </a:t>
            </a:r>
            <a:r>
              <a:rPr sz="3000" dirty="0">
                <a:latin typeface="Times New Roman"/>
                <a:cs typeface="Times New Roman"/>
              </a:rPr>
              <a:t>por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causa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da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1FN;</a:t>
            </a:r>
            <a:endParaRPr sz="3000">
              <a:latin typeface="Times New Roman"/>
              <a:cs typeface="Times New Roman"/>
            </a:endParaRPr>
          </a:p>
          <a:p>
            <a:pPr marL="448309" indent="-435609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448309" algn="l"/>
              </a:tabLst>
            </a:pPr>
            <a:r>
              <a:rPr sz="3000" dirty="0">
                <a:latin typeface="Times New Roman"/>
                <a:cs typeface="Times New Roman"/>
              </a:rPr>
              <a:t>Identificadas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pelo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projetista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da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base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dados;</a:t>
            </a:r>
            <a:endParaRPr sz="3000">
              <a:latin typeface="Times New Roman"/>
              <a:cs typeface="Times New Roman"/>
            </a:endParaRPr>
          </a:p>
          <a:p>
            <a:pPr marL="448309" indent="-435609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DejaVu Sans"/>
              <a:buChar char="■"/>
              <a:tabLst>
                <a:tab pos="448309" algn="l"/>
              </a:tabLst>
            </a:pPr>
            <a:r>
              <a:rPr sz="3000" spc="-10" dirty="0">
                <a:latin typeface="Times New Roman"/>
                <a:cs typeface="Times New Roman"/>
              </a:rPr>
              <a:t>Problemas:</a:t>
            </a:r>
            <a:endParaRPr sz="3000">
              <a:latin typeface="Times New Roman"/>
              <a:cs typeface="Times New Roman"/>
            </a:endParaRPr>
          </a:p>
          <a:p>
            <a:pPr marL="682625" lvl="1" indent="-325755">
              <a:lnSpc>
                <a:spcPct val="100000"/>
              </a:lnSpc>
              <a:spcBef>
                <a:spcPts val="64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682625" algn="l"/>
              </a:tabLst>
            </a:pPr>
            <a:r>
              <a:rPr sz="2600" dirty="0">
                <a:latin typeface="Times New Roman"/>
                <a:cs typeface="Times New Roman"/>
              </a:rPr>
              <a:t>Redundância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nas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tuplas;</a:t>
            </a:r>
            <a:endParaRPr sz="2600">
              <a:latin typeface="Times New Roman"/>
              <a:cs typeface="Times New Roman"/>
            </a:endParaRPr>
          </a:p>
          <a:p>
            <a:pPr marL="682625" lvl="1" indent="-325755">
              <a:lnSpc>
                <a:spcPct val="100000"/>
              </a:lnSpc>
              <a:spcBef>
                <a:spcPts val="620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682625" algn="l"/>
              </a:tabLst>
            </a:pPr>
            <a:r>
              <a:rPr sz="2600" dirty="0">
                <a:latin typeface="Times New Roman"/>
                <a:cs typeface="Times New Roman"/>
              </a:rPr>
              <a:t>Como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garantir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consistência?</a:t>
            </a:r>
            <a:endParaRPr sz="2600">
              <a:latin typeface="Times New Roman"/>
              <a:cs typeface="Times New Roman"/>
            </a:endParaRPr>
          </a:p>
          <a:p>
            <a:pPr marL="682625" lvl="1" indent="-325755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DejaVu Sans"/>
              <a:buChar char="❑"/>
              <a:tabLst>
                <a:tab pos="682625" algn="l"/>
              </a:tabLst>
            </a:pPr>
            <a:r>
              <a:rPr sz="2600" spc="-10" dirty="0">
                <a:latin typeface="Times New Roman"/>
                <a:cs typeface="Times New Roman"/>
              </a:rPr>
              <a:t>Exemplo:</a:t>
            </a:r>
            <a:endParaRPr sz="2600">
              <a:latin typeface="Times New Roman"/>
              <a:cs typeface="Times New Roman"/>
            </a:endParaRPr>
          </a:p>
          <a:p>
            <a:pPr marL="1035050" lvl="2" indent="-351790">
              <a:lnSpc>
                <a:spcPct val="100000"/>
              </a:lnSpc>
              <a:spcBef>
                <a:spcPts val="545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035050" algn="l"/>
              </a:tabLst>
            </a:pPr>
            <a:r>
              <a:rPr sz="2200" spc="-10" dirty="0">
                <a:latin typeface="Times New Roman"/>
                <a:cs typeface="Times New Roman"/>
              </a:rPr>
              <a:t>Empregado={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Nome,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Projeto,</a:t>
            </a:r>
            <a:r>
              <a:rPr sz="2200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Dependente</a:t>
            </a:r>
            <a:r>
              <a:rPr sz="2200" u="none" spc="-10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1035050" lvl="2" indent="-351790">
              <a:lnSpc>
                <a:spcPct val="100000"/>
              </a:lnSpc>
              <a:spcBef>
                <a:spcPts val="530"/>
              </a:spcBef>
              <a:buClr>
                <a:srgbClr val="CC9900"/>
              </a:buClr>
              <a:buSzPct val="63636"/>
              <a:buFont typeface="DejaVu Sans"/>
              <a:buChar char="■"/>
              <a:tabLst>
                <a:tab pos="1035050" algn="l"/>
              </a:tabLst>
            </a:pPr>
            <a:r>
              <a:rPr sz="2200" dirty="0">
                <a:latin typeface="Times New Roman"/>
                <a:cs typeface="Times New Roman"/>
              </a:rPr>
              <a:t>Está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na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FNBC,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ainda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vulnerável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inconsistências....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r>
              <a:rPr spc="-25" dirty="0"/>
              <a:t>51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585" y="1311477"/>
            <a:ext cx="6774180" cy="5092065"/>
          </a:xfrm>
          <a:prstGeom prst="rect">
            <a:avLst/>
          </a:prstGeom>
        </p:spPr>
        <p:txBody>
          <a:bodyPr vert="horz" wrap="square" lIns="0" tIns="258445" rIns="0" bIns="0" rtlCol="0">
            <a:spAutoFit/>
          </a:bodyPr>
          <a:lstStyle/>
          <a:p>
            <a:pPr marL="264160" indent="-261620">
              <a:lnSpc>
                <a:spcPct val="100000"/>
              </a:lnSpc>
              <a:spcBef>
                <a:spcPts val="2035"/>
              </a:spcBef>
              <a:buClr>
                <a:srgbClr val="AFBF38"/>
              </a:buClr>
              <a:buSzPct val="90625"/>
              <a:buFont typeface="DejaVu Sans"/>
              <a:buChar char="▪"/>
              <a:tabLst>
                <a:tab pos="264160" algn="l"/>
              </a:tabLst>
            </a:pPr>
            <a:r>
              <a:rPr sz="3200" dirty="0">
                <a:latin typeface="Times New Roman"/>
                <a:cs typeface="Times New Roman"/>
              </a:rPr>
              <a:t>Um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esquema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relação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está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na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4FN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se:</a:t>
            </a:r>
            <a:endParaRPr sz="3200">
              <a:latin typeface="Times New Roman"/>
              <a:cs typeface="Times New Roman"/>
            </a:endParaRPr>
          </a:p>
          <a:p>
            <a:pPr marL="518795" lvl="1" indent="-254000">
              <a:lnSpc>
                <a:spcPct val="100000"/>
              </a:lnSpc>
              <a:spcBef>
                <a:spcPts val="1685"/>
              </a:spcBef>
              <a:buClr>
                <a:srgbClr val="996500"/>
              </a:buClr>
              <a:buFont typeface="DejaVu Sans"/>
              <a:buChar char="▪"/>
              <a:tabLst>
                <a:tab pos="518795" algn="l"/>
              </a:tabLst>
            </a:pPr>
            <a:r>
              <a:rPr sz="2800" dirty="0">
                <a:latin typeface="Times New Roman"/>
                <a:cs typeface="Times New Roman"/>
              </a:rPr>
              <a:t>todas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DMs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são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triviais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ou</a:t>
            </a:r>
            <a:r>
              <a:rPr sz="2800" spc="-25" dirty="0"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265430" marR="161290" lvl="1" indent="-635">
              <a:lnSpc>
                <a:spcPts val="3470"/>
              </a:lnSpc>
              <a:spcBef>
                <a:spcPts val="1705"/>
              </a:spcBef>
              <a:buClr>
                <a:srgbClr val="996500"/>
              </a:buClr>
              <a:buFont typeface="DejaVu Sans"/>
              <a:buChar char="▪"/>
              <a:tabLst>
                <a:tab pos="518795" algn="l"/>
                <a:tab pos="5402580" algn="l"/>
              </a:tabLst>
            </a:pPr>
            <a:r>
              <a:rPr sz="2800" dirty="0">
                <a:latin typeface="Times New Roman"/>
                <a:cs typeface="Times New Roman"/>
              </a:rPr>
              <a:t>	para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cada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DM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não-</a:t>
            </a:r>
            <a:r>
              <a:rPr sz="2800" dirty="0">
                <a:latin typeface="Times New Roman"/>
                <a:cs typeface="Times New Roman"/>
              </a:rPr>
              <a:t>trivial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</a:t>
            </a:r>
            <a:r>
              <a:rPr sz="2800" b="1" spc="-1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-</a:t>
            </a:r>
            <a:r>
              <a:rPr sz="2800" dirty="0">
                <a:latin typeface="Times New Roman"/>
                <a:cs typeface="Times New Roman"/>
              </a:rPr>
              <a:t>»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B</a:t>
            </a:r>
            <a:r>
              <a:rPr sz="2800" spc="-25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b="1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é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uma </a:t>
            </a:r>
            <a:r>
              <a:rPr sz="2800" dirty="0">
                <a:latin typeface="Times New Roman"/>
                <a:cs typeface="Times New Roman"/>
              </a:rPr>
              <a:t>superchave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Liberation Sans Narrow"/>
                <a:cs typeface="Liberation Sans Narrow"/>
              </a:rPr>
              <a:t>R</a:t>
            </a:r>
            <a:r>
              <a:rPr sz="3200" i="1" spc="-5" dirty="0">
                <a:latin typeface="Liberation Sans Narrow"/>
                <a:cs typeface="Liberation Sans Narrow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518795" lvl="1" indent="-254000">
              <a:lnSpc>
                <a:spcPct val="100000"/>
              </a:lnSpc>
              <a:spcBef>
                <a:spcPts val="1914"/>
              </a:spcBef>
              <a:buClr>
                <a:srgbClr val="996500"/>
              </a:buClr>
              <a:buFont typeface="DejaVu Sans"/>
              <a:buChar char="▪"/>
              <a:tabLst>
                <a:tab pos="518795" algn="l"/>
              </a:tabLst>
            </a:pPr>
            <a:r>
              <a:rPr sz="2800" spc="-10" dirty="0">
                <a:latin typeface="Times New Roman"/>
                <a:cs typeface="Times New Roman"/>
              </a:rPr>
              <a:t>Exemplos:</a:t>
            </a:r>
            <a:endParaRPr sz="2800">
              <a:latin typeface="Times New Roman"/>
              <a:cs typeface="Times New Roman"/>
            </a:endParaRPr>
          </a:p>
          <a:p>
            <a:pPr marL="1042669" lvl="2" indent="-176530">
              <a:lnSpc>
                <a:spcPct val="100000"/>
              </a:lnSpc>
              <a:spcBef>
                <a:spcPts val="150"/>
              </a:spcBef>
              <a:buClr>
                <a:srgbClr val="996500"/>
              </a:buClr>
              <a:buSzPct val="95000"/>
              <a:buFont typeface="DejaVu Sans"/>
              <a:buChar char="▪"/>
              <a:tabLst>
                <a:tab pos="1042669" algn="l"/>
              </a:tabLst>
            </a:pPr>
            <a:r>
              <a:rPr sz="2000" spc="-10" dirty="0">
                <a:latin typeface="Times New Roman"/>
                <a:cs typeface="Times New Roman"/>
              </a:rPr>
              <a:t>Empregado={Nome,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Projeto}</a:t>
            </a:r>
            <a:endParaRPr sz="2000">
              <a:latin typeface="Times New Roman"/>
              <a:cs typeface="Times New Roman"/>
            </a:endParaRPr>
          </a:p>
          <a:p>
            <a:pPr marL="1104900" lvl="2" indent="-177800">
              <a:lnSpc>
                <a:spcPct val="100000"/>
              </a:lnSpc>
              <a:spcBef>
                <a:spcPts val="120"/>
              </a:spcBef>
              <a:buClr>
                <a:srgbClr val="996500"/>
              </a:buClr>
              <a:buSzPct val="95000"/>
              <a:buFont typeface="DejaVu Sans"/>
              <a:buChar char="▪"/>
              <a:tabLst>
                <a:tab pos="1104900" algn="l"/>
              </a:tabLst>
            </a:pPr>
            <a:r>
              <a:rPr sz="2000" dirty="0">
                <a:latin typeface="Times New Roman"/>
                <a:cs typeface="Times New Roman"/>
              </a:rPr>
              <a:t>Nome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-»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(trivial)</a:t>
            </a:r>
            <a:endParaRPr sz="20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40"/>
              </a:spcBef>
              <a:buClr>
                <a:srgbClr val="996500"/>
              </a:buClr>
              <a:buFont typeface="DejaVu Sans"/>
              <a:buChar char="▪"/>
            </a:pP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buClr>
                <a:srgbClr val="996500"/>
              </a:buClr>
              <a:buSzPct val="95000"/>
              <a:buFont typeface="DejaVu Sans"/>
              <a:buChar char="▪"/>
              <a:tabLst>
                <a:tab pos="1155065" algn="l"/>
              </a:tabLst>
            </a:pPr>
            <a:r>
              <a:rPr sz="2000" spc="-10" dirty="0">
                <a:latin typeface="Times New Roman"/>
                <a:cs typeface="Times New Roman"/>
              </a:rPr>
              <a:t>Empregado={Nome,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Projeto,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Dependente}</a:t>
            </a: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120"/>
              </a:spcBef>
              <a:buClr>
                <a:srgbClr val="996500"/>
              </a:buClr>
              <a:buSzPct val="95000"/>
              <a:buFont typeface="DejaVu Sans"/>
              <a:buChar char="▪"/>
              <a:tabLst>
                <a:tab pos="1155065" algn="l"/>
              </a:tabLst>
            </a:pPr>
            <a:r>
              <a:rPr sz="2000" dirty="0">
                <a:latin typeface="Times New Roman"/>
                <a:cs typeface="Times New Roman"/>
              </a:rPr>
              <a:t>Nome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-»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Projeto</a:t>
            </a: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120"/>
              </a:spcBef>
              <a:buClr>
                <a:srgbClr val="996500"/>
              </a:buClr>
              <a:buSzPct val="95000"/>
              <a:buFont typeface="DejaVu Sans"/>
              <a:buChar char="▪"/>
              <a:tabLst>
                <a:tab pos="1155065" algn="l"/>
              </a:tabLst>
            </a:pPr>
            <a:r>
              <a:rPr sz="2000" dirty="0">
                <a:latin typeface="Times New Roman"/>
                <a:cs typeface="Times New Roman"/>
              </a:rPr>
              <a:t>Nome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-»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Dependente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1289" y="692905"/>
            <a:ext cx="4816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/>
              <a:t>4</a:t>
            </a:r>
            <a:r>
              <a:rPr sz="3600" baseline="25462" dirty="0"/>
              <a:t>a</a:t>
            </a:r>
            <a:r>
              <a:rPr sz="3600" spc="382" baseline="25462" dirty="0"/>
              <a:t> </a:t>
            </a:r>
            <a:r>
              <a:rPr sz="3600" dirty="0"/>
              <a:t>Forma</a:t>
            </a:r>
            <a:r>
              <a:rPr sz="3600" spc="-60" dirty="0"/>
              <a:t> </a:t>
            </a:r>
            <a:r>
              <a:rPr sz="3600" dirty="0"/>
              <a:t>Normal</a:t>
            </a:r>
            <a:r>
              <a:rPr sz="3600" spc="-65" dirty="0"/>
              <a:t> </a:t>
            </a:r>
            <a:r>
              <a:rPr sz="3600" spc="-10" dirty="0"/>
              <a:t>(4FN)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r>
              <a:rPr spc="-25" dirty="0"/>
              <a:t>52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93" y="3005327"/>
            <a:ext cx="9144000" cy="4310380"/>
            <a:chOff x="457193" y="3005327"/>
            <a:chExt cx="9144000" cy="4310380"/>
          </a:xfrm>
        </p:grpSpPr>
        <p:sp>
          <p:nvSpPr>
            <p:cNvPr id="3" name="object 3"/>
            <p:cNvSpPr/>
            <p:nvPr/>
          </p:nvSpPr>
          <p:spPr>
            <a:xfrm>
              <a:off x="3316211" y="3005327"/>
              <a:ext cx="6134100" cy="881380"/>
            </a:xfrm>
            <a:custGeom>
              <a:avLst/>
              <a:gdLst/>
              <a:ahLst/>
              <a:cxnLst/>
              <a:rect l="l" t="t" r="r" b="b"/>
              <a:pathLst>
                <a:path w="6134100" h="881379">
                  <a:moveTo>
                    <a:pt x="3829812" y="36576"/>
                  </a:moveTo>
                  <a:lnTo>
                    <a:pt x="3817620" y="0"/>
                  </a:lnTo>
                  <a:lnTo>
                    <a:pt x="1672412" y="690575"/>
                  </a:lnTo>
                  <a:lnTo>
                    <a:pt x="9144" y="269748"/>
                  </a:lnTo>
                  <a:lnTo>
                    <a:pt x="0" y="306324"/>
                  </a:lnTo>
                  <a:lnTo>
                    <a:pt x="1603578" y="712736"/>
                  </a:lnTo>
                  <a:lnTo>
                    <a:pt x="1081252" y="880872"/>
                  </a:lnTo>
                  <a:lnTo>
                    <a:pt x="1206080" y="880872"/>
                  </a:lnTo>
                  <a:lnTo>
                    <a:pt x="1673517" y="730465"/>
                  </a:lnTo>
                  <a:lnTo>
                    <a:pt x="2267039" y="880872"/>
                  </a:lnTo>
                  <a:lnTo>
                    <a:pt x="2424595" y="880872"/>
                  </a:lnTo>
                  <a:lnTo>
                    <a:pt x="1742427" y="708291"/>
                  </a:lnTo>
                  <a:lnTo>
                    <a:pt x="3829812" y="36576"/>
                  </a:lnTo>
                  <a:close/>
                </a:path>
                <a:path w="6134100" h="881379">
                  <a:moveTo>
                    <a:pt x="6133909" y="880872"/>
                  </a:moveTo>
                  <a:lnTo>
                    <a:pt x="6108192" y="839724"/>
                  </a:lnTo>
                  <a:lnTo>
                    <a:pt x="6060948" y="803148"/>
                  </a:lnTo>
                  <a:lnTo>
                    <a:pt x="5999988" y="772668"/>
                  </a:lnTo>
                  <a:lnTo>
                    <a:pt x="5963412" y="760476"/>
                  </a:lnTo>
                  <a:lnTo>
                    <a:pt x="5922264" y="748284"/>
                  </a:lnTo>
                  <a:lnTo>
                    <a:pt x="5879592" y="737616"/>
                  </a:lnTo>
                  <a:lnTo>
                    <a:pt x="5832348" y="726948"/>
                  </a:lnTo>
                  <a:lnTo>
                    <a:pt x="5782056" y="719328"/>
                  </a:lnTo>
                  <a:lnTo>
                    <a:pt x="5728716" y="711708"/>
                  </a:lnTo>
                  <a:lnTo>
                    <a:pt x="5672328" y="704088"/>
                  </a:lnTo>
                  <a:lnTo>
                    <a:pt x="5614416" y="699516"/>
                  </a:lnTo>
                  <a:lnTo>
                    <a:pt x="5551932" y="693420"/>
                  </a:lnTo>
                  <a:lnTo>
                    <a:pt x="5487924" y="688848"/>
                  </a:lnTo>
                  <a:lnTo>
                    <a:pt x="5419344" y="685736"/>
                  </a:lnTo>
                  <a:lnTo>
                    <a:pt x="5352288" y="682752"/>
                  </a:lnTo>
                  <a:lnTo>
                    <a:pt x="5280660" y="681202"/>
                  </a:lnTo>
                  <a:lnTo>
                    <a:pt x="5207508" y="679678"/>
                  </a:lnTo>
                  <a:lnTo>
                    <a:pt x="5134356" y="678180"/>
                  </a:lnTo>
                  <a:lnTo>
                    <a:pt x="4818888" y="678180"/>
                  </a:lnTo>
                  <a:lnTo>
                    <a:pt x="4654296" y="681228"/>
                  </a:lnTo>
                  <a:lnTo>
                    <a:pt x="4485132" y="684276"/>
                  </a:lnTo>
                  <a:lnTo>
                    <a:pt x="4315968" y="688848"/>
                  </a:lnTo>
                  <a:lnTo>
                    <a:pt x="4143756" y="693420"/>
                  </a:lnTo>
                  <a:lnTo>
                    <a:pt x="4145280" y="731520"/>
                  </a:lnTo>
                  <a:lnTo>
                    <a:pt x="4486656" y="722376"/>
                  </a:lnTo>
                  <a:lnTo>
                    <a:pt x="4654296" y="719328"/>
                  </a:lnTo>
                  <a:lnTo>
                    <a:pt x="4818888" y="716280"/>
                  </a:lnTo>
                  <a:lnTo>
                    <a:pt x="5134356" y="716318"/>
                  </a:lnTo>
                  <a:lnTo>
                    <a:pt x="5209032" y="717842"/>
                  </a:lnTo>
                  <a:lnTo>
                    <a:pt x="5282184" y="719366"/>
                  </a:lnTo>
                  <a:lnTo>
                    <a:pt x="5350764" y="720852"/>
                  </a:lnTo>
                  <a:lnTo>
                    <a:pt x="5420868" y="723976"/>
                  </a:lnTo>
                  <a:lnTo>
                    <a:pt x="5486400" y="726948"/>
                  </a:lnTo>
                  <a:lnTo>
                    <a:pt x="5550408" y="731520"/>
                  </a:lnTo>
                  <a:lnTo>
                    <a:pt x="5548884" y="731520"/>
                  </a:lnTo>
                  <a:lnTo>
                    <a:pt x="5550408" y="731634"/>
                  </a:lnTo>
                  <a:lnTo>
                    <a:pt x="5611368" y="736092"/>
                  </a:lnTo>
                  <a:lnTo>
                    <a:pt x="5609844" y="736092"/>
                  </a:lnTo>
                  <a:lnTo>
                    <a:pt x="5611368" y="736257"/>
                  </a:lnTo>
                  <a:lnTo>
                    <a:pt x="5669280" y="742188"/>
                  </a:lnTo>
                  <a:lnTo>
                    <a:pt x="5724144" y="749808"/>
                  </a:lnTo>
                  <a:lnTo>
                    <a:pt x="5775960" y="757428"/>
                  </a:lnTo>
                  <a:lnTo>
                    <a:pt x="5826252" y="765048"/>
                  </a:lnTo>
                  <a:lnTo>
                    <a:pt x="5824728" y="765048"/>
                  </a:lnTo>
                  <a:lnTo>
                    <a:pt x="5826252" y="765352"/>
                  </a:lnTo>
                  <a:lnTo>
                    <a:pt x="5870448" y="774192"/>
                  </a:lnTo>
                  <a:lnTo>
                    <a:pt x="5913120" y="784860"/>
                  </a:lnTo>
                  <a:lnTo>
                    <a:pt x="5911596" y="784860"/>
                  </a:lnTo>
                  <a:lnTo>
                    <a:pt x="5913120" y="785329"/>
                  </a:lnTo>
                  <a:lnTo>
                    <a:pt x="5949696" y="796594"/>
                  </a:lnTo>
                  <a:lnTo>
                    <a:pt x="5951220" y="797052"/>
                  </a:lnTo>
                  <a:lnTo>
                    <a:pt x="5949696" y="795528"/>
                  </a:lnTo>
                  <a:lnTo>
                    <a:pt x="5984748" y="808672"/>
                  </a:lnTo>
                  <a:lnTo>
                    <a:pt x="5986272" y="809244"/>
                  </a:lnTo>
                  <a:lnTo>
                    <a:pt x="5984748" y="807720"/>
                  </a:lnTo>
                  <a:lnTo>
                    <a:pt x="6016752" y="821436"/>
                  </a:lnTo>
                  <a:lnTo>
                    <a:pt x="6015228" y="821436"/>
                  </a:lnTo>
                  <a:lnTo>
                    <a:pt x="6016752" y="822286"/>
                  </a:lnTo>
                  <a:lnTo>
                    <a:pt x="6042660" y="836676"/>
                  </a:lnTo>
                  <a:lnTo>
                    <a:pt x="6039612" y="835152"/>
                  </a:lnTo>
                  <a:lnTo>
                    <a:pt x="6042660" y="837247"/>
                  </a:lnTo>
                  <a:lnTo>
                    <a:pt x="6063996" y="851916"/>
                  </a:lnTo>
                  <a:lnTo>
                    <a:pt x="6060948" y="850392"/>
                  </a:lnTo>
                  <a:lnTo>
                    <a:pt x="6063996" y="852982"/>
                  </a:lnTo>
                  <a:lnTo>
                    <a:pt x="6077712" y="864577"/>
                  </a:lnTo>
                  <a:lnTo>
                    <a:pt x="6078753" y="865454"/>
                  </a:lnTo>
                  <a:lnTo>
                    <a:pt x="6080760" y="868070"/>
                  </a:lnTo>
                  <a:lnTo>
                    <a:pt x="6090615" y="880872"/>
                  </a:lnTo>
                  <a:lnTo>
                    <a:pt x="6133909" y="880872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11067" y="3904487"/>
              <a:ext cx="3383279" cy="15240"/>
            </a:xfrm>
            <a:custGeom>
              <a:avLst/>
              <a:gdLst/>
              <a:ahLst/>
              <a:cxnLst/>
              <a:rect l="l" t="t" r="r" b="b"/>
              <a:pathLst>
                <a:path w="3383279" h="15239">
                  <a:moveTo>
                    <a:pt x="3383279" y="15239"/>
                  </a:moveTo>
                  <a:lnTo>
                    <a:pt x="3383279" y="0"/>
                  </a:lnTo>
                  <a:lnTo>
                    <a:pt x="0" y="0"/>
                  </a:lnTo>
                  <a:lnTo>
                    <a:pt x="0" y="15239"/>
                  </a:lnTo>
                  <a:lnTo>
                    <a:pt x="3383279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37219" y="3886199"/>
              <a:ext cx="1222375" cy="1076325"/>
            </a:xfrm>
            <a:custGeom>
              <a:avLst/>
              <a:gdLst/>
              <a:ahLst/>
              <a:cxnLst/>
              <a:rect l="l" t="t" r="r" b="b"/>
              <a:pathLst>
                <a:path w="1222375" h="1076325">
                  <a:moveTo>
                    <a:pt x="85166" y="995925"/>
                  </a:moveTo>
                  <a:lnTo>
                    <a:pt x="64007" y="964691"/>
                  </a:lnTo>
                  <a:lnTo>
                    <a:pt x="0" y="1075943"/>
                  </a:lnTo>
                  <a:lnTo>
                    <a:pt x="68579" y="1066963"/>
                  </a:lnTo>
                  <a:lnTo>
                    <a:pt x="68579" y="1007363"/>
                  </a:lnTo>
                  <a:lnTo>
                    <a:pt x="85166" y="995925"/>
                  </a:lnTo>
                  <a:close/>
                </a:path>
                <a:path w="1222375" h="1076325">
                  <a:moveTo>
                    <a:pt x="106293" y="1027113"/>
                  </a:moveTo>
                  <a:lnTo>
                    <a:pt x="85166" y="995925"/>
                  </a:lnTo>
                  <a:lnTo>
                    <a:pt x="68579" y="1007363"/>
                  </a:lnTo>
                  <a:lnTo>
                    <a:pt x="89915" y="1037843"/>
                  </a:lnTo>
                  <a:lnTo>
                    <a:pt x="106293" y="1027113"/>
                  </a:lnTo>
                  <a:close/>
                </a:path>
                <a:path w="1222375" h="1076325">
                  <a:moveTo>
                    <a:pt x="128015" y="1059179"/>
                  </a:moveTo>
                  <a:lnTo>
                    <a:pt x="106293" y="1027113"/>
                  </a:lnTo>
                  <a:lnTo>
                    <a:pt x="89915" y="1037843"/>
                  </a:lnTo>
                  <a:lnTo>
                    <a:pt x="68579" y="1007363"/>
                  </a:lnTo>
                  <a:lnTo>
                    <a:pt x="68579" y="1066963"/>
                  </a:lnTo>
                  <a:lnTo>
                    <a:pt x="128015" y="1059179"/>
                  </a:lnTo>
                  <a:close/>
                </a:path>
                <a:path w="1222375" h="1076325">
                  <a:moveTo>
                    <a:pt x="688847" y="625288"/>
                  </a:moveTo>
                  <a:lnTo>
                    <a:pt x="688847" y="579119"/>
                  </a:lnTo>
                  <a:lnTo>
                    <a:pt x="635507" y="617219"/>
                  </a:lnTo>
                  <a:lnTo>
                    <a:pt x="582167" y="656843"/>
                  </a:lnTo>
                  <a:lnTo>
                    <a:pt x="527303" y="694943"/>
                  </a:lnTo>
                  <a:lnTo>
                    <a:pt x="470915" y="734567"/>
                  </a:lnTo>
                  <a:lnTo>
                    <a:pt x="413003" y="774191"/>
                  </a:lnTo>
                  <a:lnTo>
                    <a:pt x="355091" y="815339"/>
                  </a:lnTo>
                  <a:lnTo>
                    <a:pt x="295655" y="854963"/>
                  </a:lnTo>
                  <a:lnTo>
                    <a:pt x="173735" y="937259"/>
                  </a:lnTo>
                  <a:lnTo>
                    <a:pt x="112775" y="976883"/>
                  </a:lnTo>
                  <a:lnTo>
                    <a:pt x="85166" y="995925"/>
                  </a:lnTo>
                  <a:lnTo>
                    <a:pt x="106293" y="1027113"/>
                  </a:lnTo>
                  <a:lnTo>
                    <a:pt x="134111" y="1008887"/>
                  </a:lnTo>
                  <a:lnTo>
                    <a:pt x="195071" y="967739"/>
                  </a:lnTo>
                  <a:lnTo>
                    <a:pt x="256031" y="928115"/>
                  </a:lnTo>
                  <a:lnTo>
                    <a:pt x="316991" y="886967"/>
                  </a:lnTo>
                  <a:lnTo>
                    <a:pt x="376427" y="845819"/>
                  </a:lnTo>
                  <a:lnTo>
                    <a:pt x="492251" y="766571"/>
                  </a:lnTo>
                  <a:lnTo>
                    <a:pt x="605027" y="687323"/>
                  </a:lnTo>
                  <a:lnTo>
                    <a:pt x="658367" y="647699"/>
                  </a:lnTo>
                  <a:lnTo>
                    <a:pt x="688847" y="625288"/>
                  </a:lnTo>
                  <a:close/>
                </a:path>
                <a:path w="1222375" h="1076325">
                  <a:moveTo>
                    <a:pt x="877823" y="481279"/>
                  </a:moveTo>
                  <a:lnTo>
                    <a:pt x="877823" y="432815"/>
                  </a:lnTo>
                  <a:lnTo>
                    <a:pt x="854963" y="449579"/>
                  </a:lnTo>
                  <a:lnTo>
                    <a:pt x="833627" y="467867"/>
                  </a:lnTo>
                  <a:lnTo>
                    <a:pt x="786383" y="504443"/>
                  </a:lnTo>
                  <a:lnTo>
                    <a:pt x="737615" y="542543"/>
                  </a:lnTo>
                  <a:lnTo>
                    <a:pt x="737615" y="541019"/>
                  </a:lnTo>
                  <a:lnTo>
                    <a:pt x="687323" y="579119"/>
                  </a:lnTo>
                  <a:lnTo>
                    <a:pt x="688847" y="579119"/>
                  </a:lnTo>
                  <a:lnTo>
                    <a:pt x="688847" y="625288"/>
                  </a:lnTo>
                  <a:lnTo>
                    <a:pt x="761999" y="571499"/>
                  </a:lnTo>
                  <a:lnTo>
                    <a:pt x="810767" y="534923"/>
                  </a:lnTo>
                  <a:lnTo>
                    <a:pt x="877823" y="481279"/>
                  </a:lnTo>
                  <a:close/>
                </a:path>
                <a:path w="1222375" h="1076325">
                  <a:moveTo>
                    <a:pt x="1045463" y="333755"/>
                  </a:moveTo>
                  <a:lnTo>
                    <a:pt x="1045463" y="280415"/>
                  </a:lnTo>
                  <a:lnTo>
                    <a:pt x="1028699" y="297179"/>
                  </a:lnTo>
                  <a:lnTo>
                    <a:pt x="1011935" y="312419"/>
                  </a:lnTo>
                  <a:lnTo>
                    <a:pt x="995171" y="329183"/>
                  </a:lnTo>
                  <a:lnTo>
                    <a:pt x="958595" y="362711"/>
                  </a:lnTo>
                  <a:lnTo>
                    <a:pt x="938783" y="379475"/>
                  </a:lnTo>
                  <a:lnTo>
                    <a:pt x="918971" y="397763"/>
                  </a:lnTo>
                  <a:lnTo>
                    <a:pt x="897635" y="414527"/>
                  </a:lnTo>
                  <a:lnTo>
                    <a:pt x="876299" y="432815"/>
                  </a:lnTo>
                  <a:lnTo>
                    <a:pt x="877823" y="432815"/>
                  </a:lnTo>
                  <a:lnTo>
                    <a:pt x="877823" y="481279"/>
                  </a:lnTo>
                  <a:lnTo>
                    <a:pt x="879347" y="480059"/>
                  </a:lnTo>
                  <a:lnTo>
                    <a:pt x="900683" y="461771"/>
                  </a:lnTo>
                  <a:lnTo>
                    <a:pt x="923543" y="443483"/>
                  </a:lnTo>
                  <a:lnTo>
                    <a:pt x="943355" y="426719"/>
                  </a:lnTo>
                  <a:lnTo>
                    <a:pt x="964691" y="408431"/>
                  </a:lnTo>
                  <a:lnTo>
                    <a:pt x="982979" y="391667"/>
                  </a:lnTo>
                  <a:lnTo>
                    <a:pt x="1002791" y="374903"/>
                  </a:lnTo>
                  <a:lnTo>
                    <a:pt x="1021079" y="356615"/>
                  </a:lnTo>
                  <a:lnTo>
                    <a:pt x="1039367" y="339851"/>
                  </a:lnTo>
                  <a:lnTo>
                    <a:pt x="1045463" y="333755"/>
                  </a:lnTo>
                  <a:close/>
                </a:path>
                <a:path w="1222375" h="1076325">
                  <a:moveTo>
                    <a:pt x="1165859" y="195942"/>
                  </a:moveTo>
                  <a:lnTo>
                    <a:pt x="1165859" y="121919"/>
                  </a:lnTo>
                  <a:lnTo>
                    <a:pt x="1150619" y="149351"/>
                  </a:lnTo>
                  <a:lnTo>
                    <a:pt x="1150619" y="147827"/>
                  </a:lnTo>
                  <a:lnTo>
                    <a:pt x="1142999" y="163067"/>
                  </a:lnTo>
                  <a:lnTo>
                    <a:pt x="1142999" y="161543"/>
                  </a:lnTo>
                  <a:lnTo>
                    <a:pt x="1133855" y="176783"/>
                  </a:lnTo>
                  <a:lnTo>
                    <a:pt x="1133855" y="175259"/>
                  </a:lnTo>
                  <a:lnTo>
                    <a:pt x="1123187" y="190499"/>
                  </a:lnTo>
                  <a:lnTo>
                    <a:pt x="1112519" y="204215"/>
                  </a:lnTo>
                  <a:lnTo>
                    <a:pt x="1088135" y="234695"/>
                  </a:lnTo>
                  <a:lnTo>
                    <a:pt x="1074419" y="249935"/>
                  </a:lnTo>
                  <a:lnTo>
                    <a:pt x="1043939" y="280415"/>
                  </a:lnTo>
                  <a:lnTo>
                    <a:pt x="1045463" y="280415"/>
                  </a:lnTo>
                  <a:lnTo>
                    <a:pt x="1045463" y="333755"/>
                  </a:lnTo>
                  <a:lnTo>
                    <a:pt x="1088135" y="291083"/>
                  </a:lnTo>
                  <a:lnTo>
                    <a:pt x="1101851" y="274319"/>
                  </a:lnTo>
                  <a:lnTo>
                    <a:pt x="1129283" y="243839"/>
                  </a:lnTo>
                  <a:lnTo>
                    <a:pt x="1153667" y="213359"/>
                  </a:lnTo>
                  <a:lnTo>
                    <a:pt x="1165859" y="195942"/>
                  </a:lnTo>
                  <a:close/>
                </a:path>
                <a:path w="1222375" h="1076325">
                  <a:moveTo>
                    <a:pt x="1179575" y="175259"/>
                  </a:moveTo>
                  <a:lnTo>
                    <a:pt x="1179575" y="85343"/>
                  </a:lnTo>
                  <a:lnTo>
                    <a:pt x="1175003" y="99059"/>
                  </a:lnTo>
                  <a:lnTo>
                    <a:pt x="1175003" y="97535"/>
                  </a:lnTo>
                  <a:lnTo>
                    <a:pt x="1170431" y="111251"/>
                  </a:lnTo>
                  <a:lnTo>
                    <a:pt x="1170431" y="109727"/>
                  </a:lnTo>
                  <a:lnTo>
                    <a:pt x="1164335" y="123443"/>
                  </a:lnTo>
                  <a:lnTo>
                    <a:pt x="1165859" y="121919"/>
                  </a:lnTo>
                  <a:lnTo>
                    <a:pt x="1165859" y="195942"/>
                  </a:lnTo>
                  <a:lnTo>
                    <a:pt x="1175003" y="182879"/>
                  </a:lnTo>
                  <a:lnTo>
                    <a:pt x="1179575" y="175259"/>
                  </a:lnTo>
                  <a:close/>
                </a:path>
                <a:path w="1222375" h="1076325">
                  <a:moveTo>
                    <a:pt x="1171955" y="3047"/>
                  </a:moveTo>
                  <a:lnTo>
                    <a:pt x="1170431" y="0"/>
                  </a:lnTo>
                  <a:lnTo>
                    <a:pt x="1169611" y="0"/>
                  </a:lnTo>
                  <a:lnTo>
                    <a:pt x="1171955" y="3047"/>
                  </a:lnTo>
                  <a:close/>
                </a:path>
                <a:path w="1222375" h="1076325">
                  <a:moveTo>
                    <a:pt x="1222247" y="56387"/>
                  </a:moveTo>
                  <a:lnTo>
                    <a:pt x="1222247" y="42671"/>
                  </a:lnTo>
                  <a:lnTo>
                    <a:pt x="1220723" y="30479"/>
                  </a:lnTo>
                  <a:lnTo>
                    <a:pt x="1219199" y="16763"/>
                  </a:lnTo>
                  <a:lnTo>
                    <a:pt x="1212913" y="0"/>
                  </a:lnTo>
                  <a:lnTo>
                    <a:pt x="1170431" y="0"/>
                  </a:lnTo>
                  <a:lnTo>
                    <a:pt x="1176527" y="10667"/>
                  </a:lnTo>
                  <a:lnTo>
                    <a:pt x="1176527" y="12191"/>
                  </a:lnTo>
                  <a:lnTo>
                    <a:pt x="1179575" y="18287"/>
                  </a:lnTo>
                  <a:lnTo>
                    <a:pt x="1179575" y="20319"/>
                  </a:lnTo>
                  <a:lnTo>
                    <a:pt x="1182623" y="27431"/>
                  </a:lnTo>
                  <a:lnTo>
                    <a:pt x="1182623" y="31241"/>
                  </a:lnTo>
                  <a:lnTo>
                    <a:pt x="1184147" y="36575"/>
                  </a:lnTo>
                  <a:lnTo>
                    <a:pt x="1184147" y="167639"/>
                  </a:lnTo>
                  <a:lnTo>
                    <a:pt x="1211579" y="111251"/>
                  </a:lnTo>
                  <a:lnTo>
                    <a:pt x="1219199" y="83819"/>
                  </a:lnTo>
                  <a:lnTo>
                    <a:pt x="1222247" y="56387"/>
                  </a:lnTo>
                  <a:close/>
                </a:path>
                <a:path w="1222375" h="1076325">
                  <a:moveTo>
                    <a:pt x="1176527" y="12191"/>
                  </a:moveTo>
                  <a:lnTo>
                    <a:pt x="1176527" y="10667"/>
                  </a:lnTo>
                  <a:lnTo>
                    <a:pt x="1175003" y="9143"/>
                  </a:lnTo>
                  <a:lnTo>
                    <a:pt x="1176527" y="12191"/>
                  </a:lnTo>
                  <a:close/>
                </a:path>
                <a:path w="1222375" h="1076325">
                  <a:moveTo>
                    <a:pt x="1179575" y="20319"/>
                  </a:moveTo>
                  <a:lnTo>
                    <a:pt x="1179575" y="18287"/>
                  </a:lnTo>
                  <a:lnTo>
                    <a:pt x="1178051" y="16763"/>
                  </a:lnTo>
                  <a:lnTo>
                    <a:pt x="1179575" y="20319"/>
                  </a:lnTo>
                  <a:close/>
                </a:path>
                <a:path w="1222375" h="1076325">
                  <a:moveTo>
                    <a:pt x="1184147" y="167639"/>
                  </a:moveTo>
                  <a:lnTo>
                    <a:pt x="1184147" y="64007"/>
                  </a:lnTo>
                  <a:lnTo>
                    <a:pt x="1181099" y="76199"/>
                  </a:lnTo>
                  <a:lnTo>
                    <a:pt x="1181099" y="74675"/>
                  </a:lnTo>
                  <a:lnTo>
                    <a:pt x="1178051" y="86867"/>
                  </a:lnTo>
                  <a:lnTo>
                    <a:pt x="1179575" y="85343"/>
                  </a:lnTo>
                  <a:lnTo>
                    <a:pt x="1179575" y="175259"/>
                  </a:lnTo>
                  <a:lnTo>
                    <a:pt x="1184147" y="167639"/>
                  </a:lnTo>
                  <a:close/>
                </a:path>
                <a:path w="1222375" h="1076325">
                  <a:moveTo>
                    <a:pt x="1182623" y="31241"/>
                  </a:moveTo>
                  <a:lnTo>
                    <a:pt x="1182623" y="27431"/>
                  </a:lnTo>
                  <a:lnTo>
                    <a:pt x="1181099" y="25907"/>
                  </a:lnTo>
                  <a:lnTo>
                    <a:pt x="1182623" y="31241"/>
                  </a:lnTo>
                  <a:close/>
                </a:path>
                <a:path w="1222375" h="1076325">
                  <a:moveTo>
                    <a:pt x="1184147" y="45719"/>
                  </a:moveTo>
                  <a:lnTo>
                    <a:pt x="1184147" y="36575"/>
                  </a:lnTo>
                  <a:lnTo>
                    <a:pt x="1182623" y="35051"/>
                  </a:lnTo>
                  <a:lnTo>
                    <a:pt x="1184147" y="45719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1289" y="692905"/>
            <a:ext cx="5323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/>
              <a:t>4</a:t>
            </a:r>
            <a:r>
              <a:rPr sz="3600" baseline="25462" dirty="0"/>
              <a:t>a</a:t>
            </a:r>
            <a:r>
              <a:rPr sz="3600" spc="375" baseline="25462" dirty="0"/>
              <a:t> </a:t>
            </a:r>
            <a:r>
              <a:rPr sz="3600" dirty="0"/>
              <a:t>Forma</a:t>
            </a:r>
            <a:r>
              <a:rPr sz="3600" spc="-65" dirty="0"/>
              <a:t> </a:t>
            </a:r>
            <a:r>
              <a:rPr sz="3600" dirty="0"/>
              <a:t>Normal</a:t>
            </a:r>
            <a:r>
              <a:rPr sz="3600" spc="-75" dirty="0"/>
              <a:t> </a:t>
            </a:r>
            <a:r>
              <a:rPr sz="3600" dirty="0"/>
              <a:t>(4FN)</a:t>
            </a:r>
            <a:r>
              <a:rPr sz="3600" spc="-65" dirty="0"/>
              <a:t> </a:t>
            </a:r>
            <a:r>
              <a:rPr sz="3600" spc="-25" dirty="0"/>
              <a:t>...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1054093" y="1219177"/>
            <a:ext cx="6403975" cy="4594860"/>
          </a:xfrm>
          <a:prstGeom prst="rect">
            <a:avLst/>
          </a:prstGeom>
        </p:spPr>
        <p:txBody>
          <a:bodyPr vert="horz" wrap="square" lIns="0" tIns="347980" rIns="0" bIns="0" rtlCol="0">
            <a:spAutoFit/>
          </a:bodyPr>
          <a:lstStyle/>
          <a:p>
            <a:pPr marL="265430" indent="-262255">
              <a:lnSpc>
                <a:spcPct val="100000"/>
              </a:lnSpc>
              <a:spcBef>
                <a:spcPts val="2740"/>
              </a:spcBef>
              <a:buClr>
                <a:srgbClr val="AFBF38"/>
              </a:buClr>
              <a:buSzPct val="76315"/>
              <a:buFont typeface="DejaVu Sans"/>
              <a:buChar char="▪"/>
              <a:tabLst>
                <a:tab pos="265430" algn="l"/>
              </a:tabLst>
            </a:pPr>
            <a:r>
              <a:rPr sz="3800" dirty="0">
                <a:latin typeface="Times New Roman"/>
                <a:cs typeface="Times New Roman"/>
              </a:rPr>
              <a:t>Colocando</a:t>
            </a:r>
            <a:r>
              <a:rPr sz="3800" spc="-6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a</a:t>
            </a:r>
            <a:r>
              <a:rPr sz="3800" spc="-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relação</a:t>
            </a:r>
            <a:r>
              <a:rPr sz="3800" spc="-40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na</a:t>
            </a:r>
            <a:r>
              <a:rPr sz="3800" spc="-20" dirty="0">
                <a:latin typeface="Times New Roman"/>
                <a:cs typeface="Times New Roman"/>
              </a:rPr>
              <a:t> </a:t>
            </a:r>
            <a:r>
              <a:rPr sz="3800" spc="-10" dirty="0">
                <a:latin typeface="Times New Roman"/>
                <a:cs typeface="Times New Roman"/>
              </a:rPr>
              <a:t>4FN....</a:t>
            </a:r>
            <a:endParaRPr sz="3800">
              <a:latin typeface="Times New Roman"/>
              <a:cs typeface="Times New Roman"/>
            </a:endParaRPr>
          </a:p>
          <a:p>
            <a:pPr marL="1041400" marR="2747010" indent="76200">
              <a:lnSpc>
                <a:spcPct val="110000"/>
              </a:lnSpc>
              <a:spcBef>
                <a:spcPts val="1375"/>
              </a:spcBef>
            </a:pPr>
            <a:r>
              <a:rPr sz="2400" dirty="0">
                <a:latin typeface="Times New Roman"/>
                <a:cs typeface="Times New Roman"/>
              </a:rPr>
              <a:t>Nome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»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Projeto </a:t>
            </a:r>
            <a:r>
              <a:rPr sz="2400" dirty="0">
                <a:latin typeface="Times New Roman"/>
                <a:cs typeface="Times New Roman"/>
              </a:rPr>
              <a:t>Nome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»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Dependente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2400">
              <a:latin typeface="Times New Roman"/>
              <a:cs typeface="Times New Roman"/>
            </a:endParaRPr>
          </a:p>
          <a:p>
            <a:pPr marL="4330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Empregado={Nome,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Projeto,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Dependente}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2400">
              <a:latin typeface="Times New Roman"/>
              <a:cs typeface="Times New Roman"/>
            </a:endParaRPr>
          </a:p>
          <a:p>
            <a:pPr marL="424180" marR="5080">
              <a:lnSpc>
                <a:spcPct val="150000"/>
              </a:lnSpc>
            </a:pPr>
            <a:r>
              <a:rPr sz="3200" dirty="0">
                <a:latin typeface="Times New Roman"/>
                <a:cs typeface="Times New Roman"/>
              </a:rPr>
              <a:t>Dependentes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={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Nome,</a:t>
            </a:r>
            <a:r>
              <a:rPr sz="320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Dependente</a:t>
            </a:r>
            <a:r>
              <a:rPr sz="3200" u="none" spc="-10" dirty="0">
                <a:latin typeface="Times New Roman"/>
                <a:cs typeface="Times New Roman"/>
              </a:rPr>
              <a:t>} </a:t>
            </a:r>
            <a:r>
              <a:rPr sz="3200" u="none" dirty="0">
                <a:latin typeface="Times New Roman"/>
                <a:cs typeface="Times New Roman"/>
              </a:rPr>
              <a:t>Projetos</a:t>
            </a:r>
            <a:r>
              <a:rPr sz="3200" u="none" spc="-50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Times New Roman"/>
                <a:cs typeface="Times New Roman"/>
              </a:rPr>
              <a:t>=</a:t>
            </a:r>
            <a:r>
              <a:rPr sz="3200" u="none" spc="-35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Times New Roman"/>
                <a:cs typeface="Times New Roman"/>
              </a:rPr>
              <a:t>{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Nome,</a:t>
            </a:r>
            <a:r>
              <a:rPr sz="3200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Projeto</a:t>
            </a:r>
            <a:r>
              <a:rPr sz="3200" u="none" spc="-10" dirty="0"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86087" y="3886200"/>
            <a:ext cx="3787140" cy="459105"/>
          </a:xfrm>
          <a:custGeom>
            <a:avLst/>
            <a:gdLst/>
            <a:ahLst/>
            <a:cxnLst/>
            <a:rect l="l" t="t" r="r" b="b"/>
            <a:pathLst>
              <a:path w="3787140" h="459104">
                <a:moveTo>
                  <a:pt x="1436204" y="0"/>
                </a:moveTo>
                <a:lnTo>
                  <a:pt x="1311376" y="0"/>
                </a:lnTo>
                <a:lnTo>
                  <a:pt x="0" y="422148"/>
                </a:lnTo>
                <a:lnTo>
                  <a:pt x="10668" y="458724"/>
                </a:lnTo>
                <a:lnTo>
                  <a:pt x="1436204" y="0"/>
                </a:lnTo>
                <a:close/>
              </a:path>
              <a:path w="3787140" h="459104">
                <a:moveTo>
                  <a:pt x="3787140" y="286512"/>
                </a:moveTo>
                <a:lnTo>
                  <a:pt x="2654719" y="0"/>
                </a:lnTo>
                <a:lnTo>
                  <a:pt x="2497163" y="0"/>
                </a:lnTo>
                <a:lnTo>
                  <a:pt x="3777996" y="324612"/>
                </a:lnTo>
                <a:lnTo>
                  <a:pt x="3787140" y="286512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r>
              <a:rPr spc="-25" dirty="0"/>
              <a:t>53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1289" y="692905"/>
            <a:ext cx="5323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/>
              <a:t>4</a:t>
            </a:r>
            <a:r>
              <a:rPr sz="3600" baseline="25462" dirty="0"/>
              <a:t>a</a:t>
            </a:r>
            <a:r>
              <a:rPr sz="3600" spc="375" baseline="25462" dirty="0"/>
              <a:t> </a:t>
            </a:r>
            <a:r>
              <a:rPr sz="3600" dirty="0"/>
              <a:t>Forma</a:t>
            </a:r>
            <a:r>
              <a:rPr sz="3600" spc="-65" dirty="0"/>
              <a:t> </a:t>
            </a:r>
            <a:r>
              <a:rPr sz="3600" dirty="0"/>
              <a:t>Normal</a:t>
            </a:r>
            <a:r>
              <a:rPr sz="3600" spc="-75" dirty="0"/>
              <a:t> </a:t>
            </a:r>
            <a:r>
              <a:rPr sz="3600" dirty="0"/>
              <a:t>(4FN)</a:t>
            </a:r>
            <a:r>
              <a:rPr sz="3600" spc="-65" dirty="0"/>
              <a:t> </a:t>
            </a:r>
            <a:r>
              <a:rPr sz="3600" spc="-25" dirty="0"/>
              <a:t>...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55617" y="1342135"/>
            <a:ext cx="5459095" cy="347535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dirty="0">
                <a:latin typeface="Times New Roman"/>
                <a:cs typeface="Times New Roman"/>
              </a:rPr>
              <a:t>Outro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exemplo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 marR="216535">
              <a:lnSpc>
                <a:spcPct val="120000"/>
              </a:lnSpc>
            </a:pPr>
            <a:r>
              <a:rPr sz="2400" dirty="0">
                <a:latin typeface="Times New Roman"/>
                <a:cs typeface="Times New Roman"/>
              </a:rPr>
              <a:t>Professor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Nome,</a:t>
            </a:r>
            <a:r>
              <a:rPr sz="2400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Programa,</a:t>
            </a:r>
            <a:r>
              <a:rPr sz="2400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Orientado</a:t>
            </a:r>
            <a:r>
              <a:rPr sz="2400" u="none" spc="-10" dirty="0">
                <a:latin typeface="Times New Roman"/>
                <a:cs typeface="Times New Roman"/>
              </a:rPr>
              <a:t>} </a:t>
            </a:r>
            <a:r>
              <a:rPr sz="2400" u="none" dirty="0">
                <a:latin typeface="Times New Roman"/>
                <a:cs typeface="Times New Roman"/>
              </a:rPr>
              <a:t>Nome</a:t>
            </a:r>
            <a:r>
              <a:rPr sz="2400" u="none" spc="-15" dirty="0">
                <a:latin typeface="Times New Roman"/>
                <a:cs typeface="Times New Roman"/>
              </a:rPr>
              <a:t> </a:t>
            </a:r>
            <a:r>
              <a:rPr sz="2400" u="none" spc="-10" dirty="0">
                <a:latin typeface="Times New Roman"/>
                <a:cs typeface="Times New Roman"/>
              </a:rPr>
              <a:t>-</a:t>
            </a:r>
            <a:r>
              <a:rPr sz="2400" u="none" dirty="0">
                <a:latin typeface="Times New Roman"/>
                <a:cs typeface="Times New Roman"/>
              </a:rPr>
              <a:t>»</a:t>
            </a:r>
            <a:r>
              <a:rPr sz="2400" u="none" spc="-35" dirty="0">
                <a:latin typeface="Times New Roman"/>
                <a:cs typeface="Times New Roman"/>
              </a:rPr>
              <a:t> </a:t>
            </a:r>
            <a:r>
              <a:rPr sz="2400" u="none" spc="-10" dirty="0">
                <a:latin typeface="Times New Roman"/>
                <a:cs typeface="Times New Roman"/>
              </a:rPr>
              <a:t>Programa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Nome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»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Orientado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1814"/>
              </a:spcBef>
            </a:pPr>
            <a:r>
              <a:rPr sz="3200" dirty="0">
                <a:latin typeface="Times New Roman"/>
                <a:cs typeface="Times New Roman"/>
              </a:rPr>
              <a:t>Programa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{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Nome,</a:t>
            </a:r>
            <a:r>
              <a:rPr sz="3200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Programa</a:t>
            </a:r>
            <a:r>
              <a:rPr sz="3200" u="none" spc="-10" dirty="0">
                <a:latin typeface="Times New Roman"/>
                <a:cs typeface="Times New Roman"/>
              </a:rPr>
              <a:t>} </a:t>
            </a:r>
            <a:r>
              <a:rPr sz="3200" u="none" dirty="0">
                <a:latin typeface="Times New Roman"/>
                <a:cs typeface="Times New Roman"/>
              </a:rPr>
              <a:t>Orientação</a:t>
            </a:r>
            <a:r>
              <a:rPr sz="3200" u="none" spc="-60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Times New Roman"/>
                <a:cs typeface="Times New Roman"/>
              </a:rPr>
              <a:t>=</a:t>
            </a:r>
            <a:r>
              <a:rPr sz="3200" u="none" spc="-35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Times New Roman"/>
                <a:cs typeface="Times New Roman"/>
              </a:rPr>
              <a:t>{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Nome,</a:t>
            </a:r>
            <a:r>
              <a:rPr sz="3200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Orientado</a:t>
            </a:r>
            <a:r>
              <a:rPr sz="3200" u="none" spc="-10" dirty="0"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r>
              <a:rPr spc="-25" dirty="0"/>
              <a:t>54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9041" y="1415287"/>
            <a:ext cx="8014970" cy="371347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7620" indent="-1905" algn="just">
              <a:lnSpc>
                <a:spcPts val="3350"/>
              </a:lnSpc>
              <a:spcBef>
                <a:spcPts val="215"/>
              </a:spcBef>
              <a:buClr>
                <a:srgbClr val="AFBF38"/>
              </a:buClr>
              <a:buFont typeface="DejaVu Sans"/>
              <a:buChar char="▪"/>
              <a:tabLst>
                <a:tab pos="264795" algn="l"/>
              </a:tabLst>
            </a:pPr>
            <a:r>
              <a:rPr sz="2800" dirty="0">
                <a:latin typeface="Times New Roman"/>
                <a:cs typeface="Times New Roman"/>
              </a:rPr>
              <a:t>	Evita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redundância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nas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tuplas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b="0" spc="1505" dirty="0">
                <a:latin typeface="Tuffy"/>
                <a:cs typeface="Tuffy"/>
              </a:rPr>
              <a:t>⇒</a:t>
            </a:r>
            <a:r>
              <a:rPr sz="2800" b="0" spc="95" dirty="0">
                <a:latin typeface="Tuffy"/>
                <a:cs typeface="Tuffy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evita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inconsistências </a:t>
            </a:r>
            <a:r>
              <a:rPr sz="2800" dirty="0">
                <a:latin typeface="Times New Roman"/>
                <a:cs typeface="Times New Roman"/>
              </a:rPr>
              <a:t>causadas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por</a:t>
            </a:r>
            <a:r>
              <a:rPr sz="2800" spc="-10" dirty="0">
                <a:latin typeface="Times New Roman"/>
                <a:cs typeface="Times New Roman"/>
              </a:rPr>
              <a:t> inclusão/remoção/alteração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</a:t>
            </a:r>
            <a:r>
              <a:rPr sz="2800" spc="-10" dirty="0">
                <a:latin typeface="Times New Roman"/>
                <a:cs typeface="Times New Roman"/>
              </a:rPr>
              <a:t> tuplas;</a:t>
            </a:r>
            <a:endParaRPr sz="2800">
              <a:latin typeface="Times New Roman"/>
              <a:cs typeface="Times New Roman"/>
            </a:endParaRPr>
          </a:p>
          <a:p>
            <a:pPr marL="12700" marR="5080" indent="-1905" algn="just">
              <a:lnSpc>
                <a:spcPct val="100000"/>
              </a:lnSpc>
              <a:spcBef>
                <a:spcPts val="894"/>
              </a:spcBef>
              <a:buClr>
                <a:srgbClr val="AFBF38"/>
              </a:buClr>
              <a:buFont typeface="DejaVu Sans"/>
              <a:buChar char="▪"/>
              <a:tabLst>
                <a:tab pos="264795" algn="l"/>
              </a:tabLst>
            </a:pPr>
            <a:r>
              <a:rPr sz="2800" dirty="0">
                <a:latin typeface="Times New Roman"/>
                <a:cs typeface="Times New Roman"/>
              </a:rPr>
              <a:t>	Normalização</a:t>
            </a:r>
            <a:r>
              <a:rPr sz="2800" spc="430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é</a:t>
            </a:r>
            <a:r>
              <a:rPr sz="2800" spc="440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importante</a:t>
            </a:r>
            <a:r>
              <a:rPr sz="2800" spc="42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quando</a:t>
            </a:r>
            <a:r>
              <a:rPr sz="2800" spc="430" dirty="0">
                <a:latin typeface="Times New Roman"/>
                <a:cs typeface="Times New Roman"/>
              </a:rPr>
              <a:t>   </a:t>
            </a:r>
            <a:r>
              <a:rPr sz="2800" spc="-10" dirty="0">
                <a:latin typeface="Times New Roman"/>
                <a:cs typeface="Times New Roman"/>
              </a:rPr>
              <a:t>atributos </a:t>
            </a:r>
            <a:r>
              <a:rPr sz="2800" dirty="0">
                <a:latin typeface="Times New Roman"/>
                <a:cs typeface="Times New Roman"/>
              </a:rPr>
              <a:t>multivalorados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independentes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são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misturados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mesma relação:</a:t>
            </a:r>
            <a:endParaRPr sz="2800">
              <a:latin typeface="Times New Roman"/>
              <a:cs typeface="Times New Roman"/>
            </a:endParaRPr>
          </a:p>
          <a:p>
            <a:pPr marL="519430" lvl="1" indent="-254000">
              <a:lnSpc>
                <a:spcPct val="100000"/>
              </a:lnSpc>
              <a:spcBef>
                <a:spcPts val="880"/>
              </a:spcBef>
              <a:buClr>
                <a:srgbClr val="AFBF38"/>
              </a:buClr>
              <a:buFont typeface="DejaVu Sans"/>
              <a:buChar char="▪"/>
              <a:tabLst>
                <a:tab pos="519430" algn="l"/>
              </a:tabLst>
            </a:pPr>
            <a:r>
              <a:rPr sz="2400" dirty="0">
                <a:latin typeface="Times New Roman"/>
                <a:cs typeface="Times New Roman"/>
              </a:rPr>
              <a:t>Reduz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espaço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armazenamento;</a:t>
            </a:r>
            <a:endParaRPr sz="2400">
              <a:latin typeface="Times New Roman"/>
              <a:cs typeface="Times New Roman"/>
            </a:endParaRPr>
          </a:p>
          <a:p>
            <a:pPr marL="519430" lvl="1" indent="-254000">
              <a:lnSpc>
                <a:spcPct val="100000"/>
              </a:lnSpc>
              <a:spcBef>
                <a:spcPts val="865"/>
              </a:spcBef>
              <a:buClr>
                <a:srgbClr val="AFBF38"/>
              </a:buClr>
              <a:buFont typeface="DejaVu Sans"/>
              <a:buChar char="▪"/>
              <a:tabLst>
                <a:tab pos="519430" algn="l"/>
              </a:tabLst>
            </a:pPr>
            <a:r>
              <a:rPr sz="2400" dirty="0">
                <a:latin typeface="Times New Roman"/>
                <a:cs typeface="Times New Roman"/>
              </a:rPr>
              <a:t>Mais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restrita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</a:t>
            </a:r>
            <a:r>
              <a:rPr sz="2400" spc="-20" dirty="0">
                <a:latin typeface="Times New Roman"/>
                <a:cs typeface="Times New Roman"/>
              </a:rPr>
              <a:t> FNBC;</a:t>
            </a:r>
            <a:endParaRPr sz="2400">
              <a:latin typeface="Times New Roman"/>
              <a:cs typeface="Times New Roman"/>
            </a:endParaRPr>
          </a:p>
          <a:p>
            <a:pPr marL="519430" lvl="1" indent="-254000">
              <a:lnSpc>
                <a:spcPct val="100000"/>
              </a:lnSpc>
              <a:spcBef>
                <a:spcPts val="865"/>
              </a:spcBef>
              <a:buClr>
                <a:srgbClr val="AFBF38"/>
              </a:buClr>
              <a:buFont typeface="DejaVu Sans"/>
              <a:buChar char="▪"/>
              <a:tabLst>
                <a:tab pos="519430" algn="l"/>
              </a:tabLst>
            </a:pPr>
            <a:r>
              <a:rPr sz="2400" dirty="0">
                <a:latin typeface="Times New Roman"/>
                <a:cs typeface="Times New Roman"/>
              </a:rPr>
              <a:t>Propriedade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desejada: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decomposição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perda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junção.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100"/>
              </a:spcBef>
            </a:pPr>
            <a:r>
              <a:rPr dirty="0"/>
              <a:t>4</a:t>
            </a:r>
            <a:r>
              <a:rPr sz="3600" baseline="25462" dirty="0"/>
              <a:t>a</a:t>
            </a:r>
            <a:r>
              <a:rPr sz="3600" spc="375" baseline="25462" dirty="0"/>
              <a:t> </a:t>
            </a:r>
            <a:r>
              <a:rPr sz="3600" dirty="0"/>
              <a:t>Forma</a:t>
            </a:r>
            <a:r>
              <a:rPr sz="3600" spc="-65" dirty="0"/>
              <a:t> </a:t>
            </a:r>
            <a:r>
              <a:rPr sz="3600" dirty="0"/>
              <a:t>Normal</a:t>
            </a:r>
            <a:r>
              <a:rPr sz="3600" spc="-75" dirty="0"/>
              <a:t> </a:t>
            </a:r>
            <a:r>
              <a:rPr sz="3600" dirty="0"/>
              <a:t>(4FN)</a:t>
            </a:r>
            <a:r>
              <a:rPr sz="3600" spc="-65" dirty="0"/>
              <a:t> </a:t>
            </a:r>
            <a:r>
              <a:rPr sz="3600" spc="-25" dirty="0"/>
              <a:t>...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r>
              <a:rPr spc="-25" dirty="0"/>
              <a:t>55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2361" y="763009"/>
            <a:ext cx="6865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Considerações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Finais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-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Normalização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00753" y="1558543"/>
            <a:ext cx="7762240" cy="34531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1615">
              <a:lnSpc>
                <a:spcPct val="100000"/>
              </a:lnSpc>
              <a:spcBef>
                <a:spcPts val="95"/>
              </a:spcBef>
              <a:buClr>
                <a:srgbClr val="AFBF38"/>
              </a:buClr>
              <a:buFont typeface="Arial"/>
              <a:buChar char="▪"/>
              <a:tabLst>
                <a:tab pos="234315" algn="l"/>
              </a:tabLst>
            </a:pPr>
            <a:r>
              <a:rPr sz="2800" dirty="0">
                <a:latin typeface="Times New Roman"/>
                <a:cs typeface="Times New Roman"/>
              </a:rPr>
              <a:t>1FN,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2FN,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3FN,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BCNF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4FN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são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consideradas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para </a:t>
            </a:r>
            <a:r>
              <a:rPr sz="2800" dirty="0">
                <a:latin typeface="Times New Roman"/>
                <a:cs typeface="Times New Roman"/>
              </a:rPr>
              <a:t>cada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relação:</a:t>
            </a:r>
            <a:endParaRPr sz="2800">
              <a:latin typeface="Times New Roman"/>
              <a:cs typeface="Times New Roman"/>
            </a:endParaRPr>
          </a:p>
          <a:p>
            <a:pPr marL="469900" marR="81280" lvl="1" indent="210820">
              <a:lnSpc>
                <a:spcPct val="103299"/>
              </a:lnSpc>
              <a:spcBef>
                <a:spcPts val="1310"/>
              </a:spcBef>
              <a:buClr>
                <a:srgbClr val="996500"/>
              </a:buClr>
              <a:buSzPct val="116666"/>
              <a:buFont typeface="Arial"/>
              <a:buChar char="▪"/>
              <a:tabLst>
                <a:tab pos="680720" algn="l"/>
              </a:tabLst>
            </a:pPr>
            <a:r>
              <a:rPr sz="2400" dirty="0">
                <a:latin typeface="Times New Roman"/>
                <a:cs typeface="Times New Roman"/>
              </a:rPr>
              <a:t>BD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é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considerada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normalizada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uma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determinada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FN </a:t>
            </a:r>
            <a:r>
              <a:rPr sz="2400" dirty="0">
                <a:latin typeface="Times New Roman"/>
                <a:cs typeface="Times New Roman"/>
              </a:rPr>
              <a:t>quando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todas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relações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estiverem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nessa</a:t>
            </a:r>
            <a:r>
              <a:rPr sz="2400" spc="-25" dirty="0">
                <a:latin typeface="Times New Roman"/>
                <a:cs typeface="Times New Roman"/>
              </a:rPr>
              <a:t> FN;</a:t>
            </a:r>
            <a:endParaRPr sz="2400">
              <a:latin typeface="Times New Roman"/>
              <a:cs typeface="Times New Roman"/>
            </a:endParaRPr>
          </a:p>
          <a:p>
            <a:pPr marL="234315" indent="-221615">
              <a:lnSpc>
                <a:spcPct val="100000"/>
              </a:lnSpc>
              <a:spcBef>
                <a:spcPts val="1005"/>
              </a:spcBef>
              <a:buClr>
                <a:srgbClr val="AFBF38"/>
              </a:buClr>
              <a:buFont typeface="Arial"/>
              <a:buChar char="▪"/>
              <a:tabLst>
                <a:tab pos="234315" algn="l"/>
              </a:tabLst>
            </a:pPr>
            <a:r>
              <a:rPr sz="2800" dirty="0">
                <a:latin typeface="Times New Roman"/>
                <a:cs typeface="Times New Roman"/>
              </a:rPr>
              <a:t>Normalização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b="0" spc="1505" dirty="0">
                <a:latin typeface="Tuffy"/>
                <a:cs typeface="Tuffy"/>
              </a:rPr>
              <a:t>⇒</a:t>
            </a:r>
            <a:r>
              <a:rPr sz="2800" b="0" spc="-210" dirty="0">
                <a:latin typeface="Tuffy"/>
                <a:cs typeface="Tuffy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decomposição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relações:</a:t>
            </a:r>
            <a:endParaRPr sz="2800">
              <a:latin typeface="Times New Roman"/>
              <a:cs typeface="Times New Roman"/>
            </a:endParaRPr>
          </a:p>
          <a:p>
            <a:pPr marL="680720" lvl="1" indent="-210820">
              <a:lnSpc>
                <a:spcPct val="100000"/>
              </a:lnSpc>
              <a:spcBef>
                <a:spcPts val="1395"/>
              </a:spcBef>
              <a:buClr>
                <a:srgbClr val="996500"/>
              </a:buClr>
              <a:buSzPct val="116666"/>
              <a:buFont typeface="Arial"/>
              <a:buChar char="▪"/>
              <a:tabLst>
                <a:tab pos="680720" algn="l"/>
              </a:tabLst>
            </a:pPr>
            <a:r>
              <a:rPr sz="2400" dirty="0">
                <a:latin typeface="Times New Roman"/>
                <a:cs typeface="Times New Roman"/>
              </a:rPr>
              <a:t>aumenta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consistência;</a:t>
            </a:r>
            <a:endParaRPr sz="2400">
              <a:latin typeface="Times New Roman"/>
              <a:cs typeface="Times New Roman"/>
            </a:endParaRPr>
          </a:p>
          <a:p>
            <a:pPr marL="651510" lvl="1" indent="-181610">
              <a:lnSpc>
                <a:spcPct val="100000"/>
              </a:lnSpc>
              <a:spcBef>
                <a:spcPts val="1490"/>
              </a:spcBef>
              <a:buClr>
                <a:srgbClr val="996500"/>
              </a:buClr>
              <a:buFont typeface="Arial"/>
              <a:buChar char="▪"/>
              <a:tabLst>
                <a:tab pos="651510" algn="l"/>
              </a:tabLst>
            </a:pPr>
            <a:r>
              <a:rPr sz="2400" dirty="0">
                <a:latin typeface="Times New Roman"/>
                <a:cs typeface="Times New Roman"/>
              </a:rPr>
              <a:t>reduz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desempenho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0" spc="1295" dirty="0">
                <a:latin typeface="Tuffy"/>
                <a:cs typeface="Tuffy"/>
              </a:rPr>
              <a:t>⇒</a:t>
            </a:r>
            <a:r>
              <a:rPr sz="2400" b="0" spc="-140" dirty="0">
                <a:latin typeface="Tuffy"/>
                <a:cs typeface="Tuffy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operações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junção.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r>
              <a:rPr spc="-25" dirty="0"/>
              <a:t>56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24915"/>
            <a:ext cx="65074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70" dirty="0">
                <a:latin typeface="Times New Roman"/>
                <a:cs typeface="Times New Roman"/>
              </a:rPr>
              <a:t>Qualidade</a:t>
            </a:r>
            <a:r>
              <a:rPr sz="4200" spc="-85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do</a:t>
            </a:r>
            <a:r>
              <a:rPr sz="4200" spc="-110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Projeto</a:t>
            </a:r>
            <a:r>
              <a:rPr sz="4200" spc="-114" dirty="0">
                <a:latin typeface="Times New Roman"/>
                <a:cs typeface="Times New Roman"/>
              </a:rPr>
              <a:t> </a:t>
            </a:r>
            <a:r>
              <a:rPr sz="4200" spc="-95" dirty="0">
                <a:latin typeface="Times New Roman"/>
                <a:cs typeface="Times New Roman"/>
              </a:rPr>
              <a:t>Lógico</a:t>
            </a:r>
            <a:r>
              <a:rPr sz="4200" spc="-125" dirty="0">
                <a:latin typeface="Times New Roman"/>
                <a:cs typeface="Times New Roman"/>
              </a:rPr>
              <a:t> </a:t>
            </a:r>
            <a:r>
              <a:rPr sz="4200" spc="-40" dirty="0">
                <a:latin typeface="Times New Roman"/>
                <a:cs typeface="Times New Roman"/>
              </a:rPr>
              <a:t>...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193" y="1640271"/>
            <a:ext cx="7647940" cy="255333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15"/>
              </a:spcBef>
              <a:buClr>
                <a:srgbClr val="CC9900"/>
              </a:buClr>
              <a:buSzPct val="64705"/>
              <a:buFont typeface="DejaVu Sans"/>
              <a:buChar char="■"/>
              <a:tabLst>
                <a:tab pos="354965" algn="l"/>
              </a:tabLst>
            </a:pPr>
            <a:r>
              <a:rPr sz="3400" dirty="0">
                <a:latin typeface="Times New Roman"/>
                <a:cs typeface="Times New Roman"/>
              </a:rPr>
              <a:t>Análise</a:t>
            </a:r>
            <a:r>
              <a:rPr sz="3400" spc="-95" dirty="0">
                <a:latin typeface="Times New Roman"/>
                <a:cs typeface="Times New Roman"/>
              </a:rPr>
              <a:t> </a:t>
            </a:r>
            <a:r>
              <a:rPr sz="3400" spc="-10" dirty="0">
                <a:latin typeface="Times New Roman"/>
                <a:cs typeface="Times New Roman"/>
              </a:rPr>
              <a:t>Formal:</a:t>
            </a:r>
            <a:endParaRPr sz="34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725"/>
              </a:spcBef>
              <a:buClr>
                <a:srgbClr val="3A812E"/>
              </a:buClr>
              <a:buSzPct val="60000"/>
              <a:buFont typeface="DejaVu Sans"/>
              <a:buChar char="❑"/>
              <a:tabLst>
                <a:tab pos="755650" algn="l"/>
              </a:tabLst>
            </a:pPr>
            <a:r>
              <a:rPr sz="3000" b="1" dirty="0">
                <a:latin typeface="Times New Roman"/>
                <a:cs typeface="Times New Roman"/>
              </a:rPr>
              <a:t>Dependências</a:t>
            </a:r>
            <a:r>
              <a:rPr sz="3000" b="1" spc="-160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latin typeface="Times New Roman"/>
                <a:cs typeface="Times New Roman"/>
              </a:rPr>
              <a:t>Funcionais</a:t>
            </a:r>
            <a:r>
              <a:rPr sz="3000" spc="-10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640"/>
              </a:spcBef>
              <a:buClr>
                <a:srgbClr val="CC9900"/>
              </a:buClr>
              <a:buSzPct val="65384"/>
              <a:buFont typeface="DejaVu Sans"/>
              <a:buChar char="■"/>
              <a:tabLst>
                <a:tab pos="1155065" algn="l"/>
              </a:tabLst>
            </a:pPr>
            <a:r>
              <a:rPr sz="2600" dirty="0">
                <a:latin typeface="Times New Roman"/>
                <a:cs typeface="Times New Roman"/>
              </a:rPr>
              <a:t>Restrições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entre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atributos:</a:t>
            </a:r>
            <a:endParaRPr sz="2600">
              <a:latin typeface="Times New Roman"/>
              <a:cs typeface="Times New Roman"/>
            </a:endParaRPr>
          </a:p>
          <a:p>
            <a:pPr marL="1612265" lvl="3" indent="-227965">
              <a:lnSpc>
                <a:spcPct val="100000"/>
              </a:lnSpc>
              <a:spcBef>
                <a:spcPts val="585"/>
              </a:spcBef>
              <a:buClr>
                <a:srgbClr val="3A812E"/>
              </a:buClr>
              <a:buSzPct val="68750"/>
              <a:buFont typeface="DejaVu Sans"/>
              <a:buChar char="❑"/>
              <a:tabLst>
                <a:tab pos="1612265" algn="l"/>
              </a:tabLst>
            </a:pPr>
            <a:r>
              <a:rPr sz="2400" dirty="0">
                <a:latin typeface="Times New Roman"/>
                <a:cs typeface="Times New Roman"/>
              </a:rPr>
              <a:t>Avaliação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qualidade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esquemas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relação;</a:t>
            </a:r>
            <a:endParaRPr sz="2400">
              <a:latin typeface="Times New Roman"/>
              <a:cs typeface="Times New Roman"/>
            </a:endParaRPr>
          </a:p>
          <a:p>
            <a:pPr marL="1612265" lvl="3" indent="-227965">
              <a:lnSpc>
                <a:spcPct val="100000"/>
              </a:lnSpc>
              <a:spcBef>
                <a:spcPts val="575"/>
              </a:spcBef>
              <a:buClr>
                <a:srgbClr val="3A812E"/>
              </a:buClr>
              <a:buSzPct val="68750"/>
              <a:buFont typeface="DejaVu Sans"/>
              <a:buChar char="❑"/>
              <a:tabLst>
                <a:tab pos="1612265" algn="l"/>
              </a:tabLst>
            </a:pPr>
            <a:r>
              <a:rPr sz="2400" dirty="0">
                <a:latin typeface="Times New Roman"/>
                <a:cs typeface="Times New Roman"/>
              </a:rPr>
              <a:t>Garantia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consistência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dados.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254" y="1486915"/>
            <a:ext cx="8024495" cy="493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130" indent="-252729">
              <a:lnSpc>
                <a:spcPts val="2735"/>
              </a:lnSpc>
              <a:spcBef>
                <a:spcPts val="100"/>
              </a:spcBef>
              <a:buClr>
                <a:srgbClr val="AFBF38"/>
              </a:buClr>
              <a:buFont typeface="DejaVu Sans"/>
              <a:buChar char="▪"/>
              <a:tabLst>
                <a:tab pos="278130" algn="l"/>
              </a:tabLst>
            </a:pPr>
            <a:r>
              <a:rPr sz="2400" dirty="0">
                <a:latin typeface="Times New Roman"/>
                <a:cs typeface="Times New Roman"/>
              </a:rPr>
              <a:t>É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uma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restrição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subconjuntos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atributos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de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ts val="3215"/>
              </a:lnSpc>
            </a:pPr>
            <a:r>
              <a:rPr sz="2800" i="1" dirty="0">
                <a:latin typeface="Liberation Sans Narrow"/>
                <a:cs typeface="Liberation Sans Narrow"/>
              </a:rPr>
              <a:t>R</a:t>
            </a:r>
            <a:r>
              <a:rPr sz="2800" i="1" spc="-60" dirty="0">
                <a:latin typeface="Liberation Sans Narrow"/>
                <a:cs typeface="Liberation Sans Narrow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sendo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denotada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→</a:t>
            </a:r>
            <a:r>
              <a:rPr sz="2400" b="1" spc="-20" dirty="0">
                <a:latin typeface="Times New Roman"/>
                <a:cs typeface="Times New Roman"/>
              </a:rPr>
              <a:t>B</a:t>
            </a:r>
            <a:r>
              <a:rPr sz="2400" spc="-2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78130" indent="-252729">
              <a:lnSpc>
                <a:spcPct val="100000"/>
              </a:lnSpc>
              <a:spcBef>
                <a:spcPts val="1680"/>
              </a:spcBef>
              <a:buClr>
                <a:srgbClr val="AFBF38"/>
              </a:buClr>
              <a:buFont typeface="DejaVu Sans"/>
              <a:buChar char="▪"/>
              <a:tabLst>
                <a:tab pos="278130" algn="l"/>
              </a:tabLst>
            </a:pPr>
            <a:r>
              <a:rPr sz="2400" dirty="0">
                <a:latin typeface="Times New Roman"/>
                <a:cs typeface="Times New Roman"/>
              </a:rPr>
              <a:t>Especifica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uma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restrição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possíveis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tuplas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R(</a:t>
            </a:r>
            <a:r>
              <a:rPr sz="2800" i="1" spc="-10" dirty="0">
                <a:latin typeface="Liberation Sans Narrow"/>
                <a:cs typeface="Liberation Sans Narrow"/>
              </a:rPr>
              <a:t>R</a:t>
            </a:r>
            <a:r>
              <a:rPr sz="2400" b="1" spc="-10" dirty="0">
                <a:latin typeface="Times New Roman"/>
                <a:cs typeface="Times New Roman"/>
              </a:rPr>
              <a:t>)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787400">
              <a:lnSpc>
                <a:spcPct val="100000"/>
              </a:lnSpc>
              <a:spcBef>
                <a:spcPts val="290"/>
              </a:spcBef>
              <a:tabLst>
                <a:tab pos="2809240" algn="l"/>
              </a:tabLst>
            </a:pPr>
            <a:r>
              <a:rPr sz="2400" dirty="0">
                <a:latin typeface="Times New Roman"/>
                <a:cs typeface="Times New Roman"/>
              </a:rPr>
              <a:t>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aseline="-20833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[A]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t</a:t>
            </a:r>
            <a:r>
              <a:rPr sz="2400" spc="-15" baseline="-20833" dirty="0">
                <a:latin typeface="Times New Roman"/>
                <a:cs typeface="Times New Roman"/>
              </a:rPr>
              <a:t>j</a:t>
            </a:r>
            <a:r>
              <a:rPr sz="2400" b="1" spc="-10" dirty="0">
                <a:latin typeface="Times New Roman"/>
                <a:cs typeface="Times New Roman"/>
              </a:rPr>
              <a:t>[A]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então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aseline="-20833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[B]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aseline="-20833" dirty="0">
                <a:latin typeface="Times New Roman"/>
                <a:cs typeface="Times New Roman"/>
              </a:rPr>
              <a:t>j</a:t>
            </a:r>
            <a:r>
              <a:rPr sz="2400" b="1" dirty="0">
                <a:latin typeface="Times New Roman"/>
                <a:cs typeface="Times New Roman"/>
              </a:rPr>
              <a:t>[B]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quaisquer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j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5400" marR="805180" indent="252729">
              <a:lnSpc>
                <a:spcPct val="100000"/>
              </a:lnSpc>
              <a:spcBef>
                <a:spcPts val="1440"/>
              </a:spcBef>
              <a:buClr>
                <a:srgbClr val="AFBF38"/>
              </a:buClr>
              <a:buFont typeface="DejaVu Sans"/>
              <a:buChar char="▪"/>
              <a:tabLst>
                <a:tab pos="278130" algn="l"/>
              </a:tabLst>
            </a:pPr>
            <a:r>
              <a:rPr sz="2400" dirty="0">
                <a:latin typeface="Times New Roman"/>
                <a:cs typeface="Times New Roman"/>
              </a:rPr>
              <a:t>Neste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caso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diz-</a:t>
            </a:r>
            <a:r>
              <a:rPr sz="2400" dirty="0">
                <a:latin typeface="Times New Roman"/>
                <a:cs typeface="Times New Roman"/>
              </a:rPr>
              <a:t>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determina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funcionalmente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(ou </a:t>
            </a:r>
            <a:r>
              <a:rPr sz="2400" dirty="0">
                <a:latin typeface="Times New Roman"/>
                <a:cs typeface="Times New Roman"/>
              </a:rPr>
              <a:t>alternativamente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funcionalmente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  <a:p>
            <a:pPr marL="278130" indent="-252729">
              <a:lnSpc>
                <a:spcPct val="100000"/>
              </a:lnSpc>
              <a:spcBef>
                <a:spcPts val="1440"/>
              </a:spcBef>
              <a:buClr>
                <a:srgbClr val="AFBF38"/>
              </a:buClr>
              <a:buFont typeface="DejaVu Sans"/>
              <a:buChar char="▪"/>
              <a:tabLst>
                <a:tab pos="278130" algn="l"/>
              </a:tabLst>
            </a:pPr>
            <a:r>
              <a:rPr sz="2400" dirty="0">
                <a:latin typeface="Times New Roman"/>
                <a:cs typeface="Times New Roman"/>
              </a:rPr>
              <a:t>Alguns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exemplos:</a:t>
            </a:r>
            <a:endParaRPr sz="24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1450"/>
              </a:spcBef>
            </a:pPr>
            <a:r>
              <a:rPr sz="2400" dirty="0">
                <a:latin typeface="Times New Roman"/>
                <a:cs typeface="Times New Roman"/>
              </a:rPr>
              <a:t>{NUSP}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{Nome,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Idade,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Curso};</a:t>
            </a:r>
            <a:endParaRPr sz="24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{Sigla,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Sala,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Hora}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{CódigoTurma,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Professor}</a:t>
            </a:r>
            <a:endParaRPr sz="24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{Sigla}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{NomeDisciplina,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NCréditos}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2361" y="764539"/>
            <a:ext cx="6516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Dependência</a:t>
            </a:r>
            <a:r>
              <a:rPr sz="4000" spc="-204" dirty="0"/>
              <a:t> </a:t>
            </a:r>
            <a:r>
              <a:rPr sz="4000" dirty="0"/>
              <a:t>Funcional</a:t>
            </a:r>
            <a:r>
              <a:rPr sz="4000" spc="-200" dirty="0"/>
              <a:t> </a:t>
            </a:r>
            <a:r>
              <a:rPr sz="4000" spc="-20" dirty="0"/>
              <a:t>(DF)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Times New Roman"/>
                <a:cs typeface="Times New Roman"/>
              </a:rPr>
              <a:t>Notação</a:t>
            </a:r>
            <a:r>
              <a:rPr sz="4200" spc="-160" dirty="0">
                <a:latin typeface="Times New Roman"/>
                <a:cs typeface="Times New Roman"/>
              </a:rPr>
              <a:t> </a:t>
            </a:r>
            <a:r>
              <a:rPr sz="4200" spc="-100" dirty="0">
                <a:latin typeface="Times New Roman"/>
                <a:cs typeface="Times New Roman"/>
              </a:rPr>
              <a:t>Diagramática</a:t>
            </a:r>
            <a:r>
              <a:rPr sz="4200" spc="-140" dirty="0">
                <a:latin typeface="Times New Roman"/>
                <a:cs typeface="Times New Roman"/>
              </a:rPr>
              <a:t> </a:t>
            </a:r>
            <a:r>
              <a:rPr sz="4200" spc="-20" dirty="0">
                <a:latin typeface="Times New Roman"/>
                <a:cs typeface="Times New Roman"/>
              </a:rPr>
              <a:t>para</a:t>
            </a:r>
            <a:r>
              <a:rPr sz="4200" spc="-145" dirty="0">
                <a:latin typeface="Times New Roman"/>
                <a:cs typeface="Times New Roman"/>
              </a:rPr>
              <a:t> </a:t>
            </a:r>
            <a:r>
              <a:rPr sz="4200" spc="65" dirty="0">
                <a:latin typeface="Times New Roman"/>
                <a:cs typeface="Times New Roman"/>
              </a:rPr>
              <a:t>DF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1775" y="1746516"/>
            <a:ext cx="7356475" cy="589915"/>
          </a:xfrm>
          <a:custGeom>
            <a:avLst/>
            <a:gdLst/>
            <a:ahLst/>
            <a:cxnLst/>
            <a:rect l="l" t="t" r="r" b="b"/>
            <a:pathLst>
              <a:path w="7356475" h="589914">
                <a:moveTo>
                  <a:pt x="1917204" y="440423"/>
                </a:moveTo>
                <a:lnTo>
                  <a:pt x="544080" y="440423"/>
                </a:lnTo>
                <a:lnTo>
                  <a:pt x="544080" y="455663"/>
                </a:lnTo>
                <a:lnTo>
                  <a:pt x="1917204" y="455663"/>
                </a:lnTo>
                <a:lnTo>
                  <a:pt x="1917204" y="440423"/>
                </a:lnTo>
                <a:close/>
              </a:path>
              <a:path w="7356475" h="589914">
                <a:moveTo>
                  <a:pt x="7356361" y="0"/>
                </a:moveTo>
                <a:lnTo>
                  <a:pt x="7344169" y="0"/>
                </a:lnTo>
                <a:lnTo>
                  <a:pt x="7344169" y="13716"/>
                </a:lnTo>
                <a:lnTo>
                  <a:pt x="7344169" y="576072"/>
                </a:lnTo>
                <a:lnTo>
                  <a:pt x="4908816" y="576072"/>
                </a:lnTo>
                <a:lnTo>
                  <a:pt x="4908816" y="13716"/>
                </a:lnTo>
                <a:lnTo>
                  <a:pt x="7344169" y="13716"/>
                </a:lnTo>
                <a:lnTo>
                  <a:pt x="7344169" y="0"/>
                </a:lnTo>
                <a:lnTo>
                  <a:pt x="4908816" y="0"/>
                </a:lnTo>
                <a:lnTo>
                  <a:pt x="4895100" y="0"/>
                </a:lnTo>
                <a:lnTo>
                  <a:pt x="4895100" y="13716"/>
                </a:lnTo>
                <a:lnTo>
                  <a:pt x="4895100" y="576072"/>
                </a:lnTo>
                <a:lnTo>
                  <a:pt x="2461272" y="576072"/>
                </a:lnTo>
                <a:lnTo>
                  <a:pt x="2461272" y="13716"/>
                </a:lnTo>
                <a:lnTo>
                  <a:pt x="4895100" y="13716"/>
                </a:lnTo>
                <a:lnTo>
                  <a:pt x="4895100" y="0"/>
                </a:lnTo>
                <a:lnTo>
                  <a:pt x="2461272" y="0"/>
                </a:lnTo>
                <a:lnTo>
                  <a:pt x="2447556" y="0"/>
                </a:lnTo>
                <a:lnTo>
                  <a:pt x="2447556" y="13716"/>
                </a:lnTo>
                <a:lnTo>
                  <a:pt x="2447556" y="576072"/>
                </a:lnTo>
                <a:lnTo>
                  <a:pt x="12192" y="576072"/>
                </a:lnTo>
                <a:lnTo>
                  <a:pt x="12192" y="13716"/>
                </a:lnTo>
                <a:lnTo>
                  <a:pt x="2447556" y="13716"/>
                </a:lnTo>
                <a:lnTo>
                  <a:pt x="2447556" y="0"/>
                </a:lnTo>
                <a:lnTo>
                  <a:pt x="0" y="0"/>
                </a:lnTo>
                <a:lnTo>
                  <a:pt x="0" y="589788"/>
                </a:lnTo>
                <a:lnTo>
                  <a:pt x="6096" y="589788"/>
                </a:lnTo>
                <a:lnTo>
                  <a:pt x="12192" y="589788"/>
                </a:lnTo>
                <a:lnTo>
                  <a:pt x="7356361" y="589788"/>
                </a:lnTo>
                <a:lnTo>
                  <a:pt x="73563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81631" y="1834387"/>
            <a:ext cx="6159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8605" algn="l"/>
                <a:tab pos="5044440" algn="l"/>
              </a:tabLst>
            </a:pPr>
            <a:r>
              <a:rPr sz="2400" spc="-10" dirty="0">
                <a:latin typeface="Times New Roman"/>
                <a:cs typeface="Times New Roman"/>
              </a:rPr>
              <a:t>nro_cliente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nome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endereço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9152" y="2330208"/>
            <a:ext cx="5230495" cy="294640"/>
          </a:xfrm>
          <a:custGeom>
            <a:avLst/>
            <a:gdLst/>
            <a:ahLst/>
            <a:cxnLst/>
            <a:rect l="l" t="t" r="r" b="b"/>
            <a:pathLst>
              <a:path w="5230495" h="294639">
                <a:moveTo>
                  <a:pt x="5230368" y="76200"/>
                </a:moveTo>
                <a:lnTo>
                  <a:pt x="5192268" y="0"/>
                </a:lnTo>
                <a:lnTo>
                  <a:pt x="5154168" y="76200"/>
                </a:lnTo>
                <a:lnTo>
                  <a:pt x="5184648" y="76200"/>
                </a:lnTo>
                <a:lnTo>
                  <a:pt x="5184648" y="281940"/>
                </a:lnTo>
                <a:lnTo>
                  <a:pt x="2606040" y="281940"/>
                </a:lnTo>
                <a:lnTo>
                  <a:pt x="2606040" y="76200"/>
                </a:lnTo>
                <a:lnTo>
                  <a:pt x="2638044" y="76200"/>
                </a:lnTo>
                <a:lnTo>
                  <a:pt x="2606040" y="12192"/>
                </a:lnTo>
                <a:lnTo>
                  <a:pt x="2606040" y="0"/>
                </a:lnTo>
                <a:lnTo>
                  <a:pt x="2599944" y="0"/>
                </a:lnTo>
                <a:lnTo>
                  <a:pt x="2592324" y="0"/>
                </a:lnTo>
                <a:lnTo>
                  <a:pt x="2592324" y="15240"/>
                </a:lnTo>
                <a:lnTo>
                  <a:pt x="2561844" y="76200"/>
                </a:lnTo>
                <a:lnTo>
                  <a:pt x="2592324" y="76200"/>
                </a:lnTo>
                <a:lnTo>
                  <a:pt x="2592324" y="281940"/>
                </a:lnTo>
                <a:lnTo>
                  <a:pt x="13716" y="281940"/>
                </a:lnTo>
                <a:lnTo>
                  <a:pt x="13716" y="0"/>
                </a:lnTo>
                <a:lnTo>
                  <a:pt x="0" y="0"/>
                </a:lnTo>
                <a:lnTo>
                  <a:pt x="0" y="291084"/>
                </a:lnTo>
                <a:lnTo>
                  <a:pt x="3048" y="294132"/>
                </a:lnTo>
                <a:lnTo>
                  <a:pt x="7620" y="294132"/>
                </a:lnTo>
                <a:lnTo>
                  <a:pt x="13716" y="294132"/>
                </a:lnTo>
                <a:lnTo>
                  <a:pt x="5195316" y="294132"/>
                </a:lnTo>
                <a:lnTo>
                  <a:pt x="5198364" y="291084"/>
                </a:lnTo>
                <a:lnTo>
                  <a:pt x="5198364" y="76200"/>
                </a:lnTo>
                <a:lnTo>
                  <a:pt x="523036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8861" y="3403091"/>
            <a:ext cx="1812289" cy="483234"/>
          </a:xfrm>
          <a:custGeom>
            <a:avLst/>
            <a:gdLst/>
            <a:ahLst/>
            <a:cxnLst/>
            <a:rect l="l" t="t" r="r" b="b"/>
            <a:pathLst>
              <a:path w="1812289" h="483235">
                <a:moveTo>
                  <a:pt x="1812042" y="483107"/>
                </a:moveTo>
                <a:lnTo>
                  <a:pt x="1812042" y="0"/>
                </a:lnTo>
                <a:lnTo>
                  <a:pt x="0" y="0"/>
                </a:lnTo>
                <a:lnTo>
                  <a:pt x="0" y="483107"/>
                </a:lnTo>
                <a:lnTo>
                  <a:pt x="6095" y="483107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1799850" y="12191"/>
                </a:lnTo>
                <a:lnTo>
                  <a:pt x="1799850" y="6095"/>
                </a:lnTo>
                <a:lnTo>
                  <a:pt x="1805946" y="12191"/>
                </a:lnTo>
                <a:lnTo>
                  <a:pt x="1805946" y="483107"/>
                </a:lnTo>
                <a:lnTo>
                  <a:pt x="1812042" y="483107"/>
                </a:lnTo>
                <a:close/>
              </a:path>
              <a:path w="1812289" h="483235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1812289" h="483235">
                <a:moveTo>
                  <a:pt x="12191" y="483107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483107"/>
                </a:lnTo>
                <a:lnTo>
                  <a:pt x="12191" y="483107"/>
                </a:lnTo>
                <a:close/>
              </a:path>
              <a:path w="1812289" h="483235">
                <a:moveTo>
                  <a:pt x="1805946" y="12191"/>
                </a:moveTo>
                <a:lnTo>
                  <a:pt x="1799850" y="6095"/>
                </a:lnTo>
                <a:lnTo>
                  <a:pt x="1799850" y="12191"/>
                </a:lnTo>
                <a:lnTo>
                  <a:pt x="1805946" y="12191"/>
                </a:lnTo>
                <a:close/>
              </a:path>
              <a:path w="1812289" h="483235">
                <a:moveTo>
                  <a:pt x="1805946" y="483107"/>
                </a:moveTo>
                <a:lnTo>
                  <a:pt x="1805946" y="12191"/>
                </a:lnTo>
                <a:lnTo>
                  <a:pt x="1799850" y="12191"/>
                </a:lnTo>
                <a:lnTo>
                  <a:pt x="1799850" y="483107"/>
                </a:lnTo>
                <a:lnTo>
                  <a:pt x="1805946" y="483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46473" y="3490974"/>
            <a:ext cx="1415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nro_pedido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59167" y="3403091"/>
            <a:ext cx="3403600" cy="483234"/>
          </a:xfrm>
          <a:custGeom>
            <a:avLst/>
            <a:gdLst/>
            <a:ahLst/>
            <a:cxnLst/>
            <a:rect l="l" t="t" r="r" b="b"/>
            <a:pathLst>
              <a:path w="3403600" h="483235">
                <a:moveTo>
                  <a:pt x="1389888" y="438912"/>
                </a:moveTo>
                <a:lnTo>
                  <a:pt x="0" y="438912"/>
                </a:lnTo>
                <a:lnTo>
                  <a:pt x="0" y="454152"/>
                </a:lnTo>
                <a:lnTo>
                  <a:pt x="1389888" y="454152"/>
                </a:lnTo>
                <a:lnTo>
                  <a:pt x="1389888" y="438912"/>
                </a:lnTo>
                <a:close/>
              </a:path>
              <a:path w="3403600" h="483235">
                <a:moveTo>
                  <a:pt x="3403092" y="0"/>
                </a:moveTo>
                <a:lnTo>
                  <a:pt x="1589532" y="0"/>
                </a:lnTo>
                <a:lnTo>
                  <a:pt x="1589532" y="483108"/>
                </a:lnTo>
                <a:lnTo>
                  <a:pt x="1595628" y="483108"/>
                </a:lnTo>
                <a:lnTo>
                  <a:pt x="1601724" y="483108"/>
                </a:lnTo>
                <a:lnTo>
                  <a:pt x="1601724" y="12192"/>
                </a:lnTo>
                <a:lnTo>
                  <a:pt x="3389376" y="12192"/>
                </a:lnTo>
                <a:lnTo>
                  <a:pt x="3389376" y="483108"/>
                </a:lnTo>
                <a:lnTo>
                  <a:pt x="3395472" y="483108"/>
                </a:lnTo>
                <a:lnTo>
                  <a:pt x="3403092" y="483108"/>
                </a:lnTo>
                <a:lnTo>
                  <a:pt x="3403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81958" y="3490974"/>
            <a:ext cx="1144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nro_peça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96184" y="3403091"/>
            <a:ext cx="3912235" cy="483234"/>
          </a:xfrm>
          <a:custGeom>
            <a:avLst/>
            <a:gdLst/>
            <a:ahLst/>
            <a:cxnLst/>
            <a:rect l="l" t="t" r="r" b="b"/>
            <a:pathLst>
              <a:path w="3912234" h="483235">
                <a:moveTo>
                  <a:pt x="1118616" y="438912"/>
                </a:moveTo>
                <a:lnTo>
                  <a:pt x="0" y="438912"/>
                </a:lnTo>
                <a:lnTo>
                  <a:pt x="0" y="454152"/>
                </a:lnTo>
                <a:lnTo>
                  <a:pt x="1118616" y="454152"/>
                </a:lnTo>
                <a:lnTo>
                  <a:pt x="1118616" y="438912"/>
                </a:lnTo>
                <a:close/>
              </a:path>
              <a:path w="3912234" h="483235">
                <a:moveTo>
                  <a:pt x="3912095" y="0"/>
                </a:moveTo>
                <a:lnTo>
                  <a:pt x="1450835" y="0"/>
                </a:lnTo>
                <a:lnTo>
                  <a:pt x="1450835" y="483108"/>
                </a:lnTo>
                <a:lnTo>
                  <a:pt x="1456931" y="483108"/>
                </a:lnTo>
                <a:lnTo>
                  <a:pt x="1464551" y="483108"/>
                </a:lnTo>
                <a:lnTo>
                  <a:pt x="1464551" y="12192"/>
                </a:lnTo>
                <a:lnTo>
                  <a:pt x="3898379" y="12192"/>
                </a:lnTo>
                <a:lnTo>
                  <a:pt x="3898379" y="483108"/>
                </a:lnTo>
                <a:lnTo>
                  <a:pt x="3905999" y="483108"/>
                </a:lnTo>
                <a:lnTo>
                  <a:pt x="3912095" y="483108"/>
                </a:lnTo>
                <a:lnTo>
                  <a:pt x="3912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36438" y="3490974"/>
            <a:ext cx="2277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qtidade_comprada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96100" y="3403091"/>
            <a:ext cx="2461260" cy="483234"/>
          </a:xfrm>
          <a:custGeom>
            <a:avLst/>
            <a:gdLst/>
            <a:ahLst/>
            <a:cxnLst/>
            <a:rect l="l" t="t" r="r" b="b"/>
            <a:pathLst>
              <a:path w="2461259" h="483235">
                <a:moveTo>
                  <a:pt x="2461259" y="483107"/>
                </a:moveTo>
                <a:lnTo>
                  <a:pt x="2461259" y="0"/>
                </a:lnTo>
                <a:lnTo>
                  <a:pt x="0" y="0"/>
                </a:lnTo>
                <a:lnTo>
                  <a:pt x="0" y="483107"/>
                </a:lnTo>
                <a:lnTo>
                  <a:pt x="7619" y="483107"/>
                </a:lnTo>
                <a:lnTo>
                  <a:pt x="7619" y="12191"/>
                </a:lnTo>
                <a:lnTo>
                  <a:pt x="13715" y="6095"/>
                </a:lnTo>
                <a:lnTo>
                  <a:pt x="13715" y="12191"/>
                </a:lnTo>
                <a:lnTo>
                  <a:pt x="2449067" y="12191"/>
                </a:lnTo>
                <a:lnTo>
                  <a:pt x="2449067" y="6095"/>
                </a:lnTo>
                <a:lnTo>
                  <a:pt x="2455163" y="12191"/>
                </a:lnTo>
                <a:lnTo>
                  <a:pt x="2455163" y="483107"/>
                </a:lnTo>
                <a:lnTo>
                  <a:pt x="2461259" y="483107"/>
                </a:lnTo>
                <a:close/>
              </a:path>
              <a:path w="2461259" h="483235">
                <a:moveTo>
                  <a:pt x="13715" y="12191"/>
                </a:moveTo>
                <a:lnTo>
                  <a:pt x="13715" y="6095"/>
                </a:lnTo>
                <a:lnTo>
                  <a:pt x="7619" y="12191"/>
                </a:lnTo>
                <a:lnTo>
                  <a:pt x="13715" y="12191"/>
                </a:lnTo>
                <a:close/>
              </a:path>
              <a:path w="2461259" h="483235">
                <a:moveTo>
                  <a:pt x="13715" y="483107"/>
                </a:moveTo>
                <a:lnTo>
                  <a:pt x="13715" y="12191"/>
                </a:lnTo>
                <a:lnTo>
                  <a:pt x="7619" y="12191"/>
                </a:lnTo>
                <a:lnTo>
                  <a:pt x="7619" y="483107"/>
                </a:lnTo>
                <a:lnTo>
                  <a:pt x="13715" y="483107"/>
                </a:lnTo>
                <a:close/>
              </a:path>
              <a:path w="2461259" h="483235">
                <a:moveTo>
                  <a:pt x="2455163" y="12191"/>
                </a:moveTo>
                <a:lnTo>
                  <a:pt x="2449067" y="6095"/>
                </a:lnTo>
                <a:lnTo>
                  <a:pt x="2449067" y="12191"/>
                </a:lnTo>
                <a:lnTo>
                  <a:pt x="2455163" y="12191"/>
                </a:lnTo>
                <a:close/>
              </a:path>
              <a:path w="2461259" h="483235">
                <a:moveTo>
                  <a:pt x="2455163" y="483107"/>
                </a:moveTo>
                <a:lnTo>
                  <a:pt x="2455163" y="12191"/>
                </a:lnTo>
                <a:lnTo>
                  <a:pt x="2449067" y="12191"/>
                </a:lnTo>
                <a:lnTo>
                  <a:pt x="2449067" y="483107"/>
                </a:lnTo>
                <a:lnTo>
                  <a:pt x="2455163" y="483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91829" y="3490974"/>
            <a:ext cx="1670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preço_cotado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393" y="6620255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599" y="19811"/>
                </a:moveTo>
                <a:lnTo>
                  <a:pt x="8229599" y="0"/>
                </a:lnTo>
                <a:lnTo>
                  <a:pt x="0" y="0"/>
                </a:lnTo>
                <a:lnTo>
                  <a:pt x="0" y="19811"/>
                </a:lnTo>
                <a:lnTo>
                  <a:pt x="8229599" y="19811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8855" y="3886200"/>
            <a:ext cx="8509000" cy="394970"/>
          </a:xfrm>
          <a:custGeom>
            <a:avLst/>
            <a:gdLst/>
            <a:ahLst/>
            <a:cxnLst/>
            <a:rect l="l" t="t" r="r" b="b"/>
            <a:pathLst>
              <a:path w="8509000" h="394970">
                <a:moveTo>
                  <a:pt x="8508492" y="0"/>
                </a:moveTo>
                <a:lnTo>
                  <a:pt x="8496300" y="0"/>
                </a:lnTo>
                <a:lnTo>
                  <a:pt x="8496300" y="92964"/>
                </a:lnTo>
                <a:lnTo>
                  <a:pt x="7347217" y="92964"/>
                </a:lnTo>
                <a:lnTo>
                  <a:pt x="7347217" y="105156"/>
                </a:lnTo>
                <a:lnTo>
                  <a:pt x="7312165" y="175272"/>
                </a:lnTo>
                <a:lnTo>
                  <a:pt x="7342645" y="175272"/>
                </a:lnTo>
                <a:lnTo>
                  <a:pt x="7342645" y="381012"/>
                </a:lnTo>
                <a:lnTo>
                  <a:pt x="4764036" y="381012"/>
                </a:lnTo>
                <a:lnTo>
                  <a:pt x="4764036" y="175272"/>
                </a:lnTo>
                <a:lnTo>
                  <a:pt x="4796040" y="175272"/>
                </a:lnTo>
                <a:lnTo>
                  <a:pt x="4764036" y="111264"/>
                </a:lnTo>
                <a:lnTo>
                  <a:pt x="4764036" y="105156"/>
                </a:lnTo>
                <a:lnTo>
                  <a:pt x="6045708" y="105156"/>
                </a:lnTo>
                <a:lnTo>
                  <a:pt x="6047232" y="105156"/>
                </a:lnTo>
                <a:lnTo>
                  <a:pt x="7347217" y="105156"/>
                </a:lnTo>
                <a:lnTo>
                  <a:pt x="7347217" y="92964"/>
                </a:lnTo>
                <a:lnTo>
                  <a:pt x="6060948" y="92964"/>
                </a:lnTo>
                <a:lnTo>
                  <a:pt x="6060948" y="0"/>
                </a:lnTo>
                <a:lnTo>
                  <a:pt x="6059424" y="0"/>
                </a:lnTo>
                <a:lnTo>
                  <a:pt x="6047232" y="0"/>
                </a:lnTo>
                <a:lnTo>
                  <a:pt x="6045708" y="0"/>
                </a:lnTo>
                <a:lnTo>
                  <a:pt x="6045708" y="92964"/>
                </a:lnTo>
                <a:lnTo>
                  <a:pt x="4750320" y="92964"/>
                </a:lnTo>
                <a:lnTo>
                  <a:pt x="4750320" y="105156"/>
                </a:lnTo>
                <a:lnTo>
                  <a:pt x="4750320" y="114312"/>
                </a:lnTo>
                <a:lnTo>
                  <a:pt x="4719840" y="175272"/>
                </a:lnTo>
                <a:lnTo>
                  <a:pt x="4750320" y="175272"/>
                </a:lnTo>
                <a:lnTo>
                  <a:pt x="4750320" y="381012"/>
                </a:lnTo>
                <a:lnTo>
                  <a:pt x="2171712" y="381012"/>
                </a:lnTo>
                <a:lnTo>
                  <a:pt x="2171712" y="105156"/>
                </a:lnTo>
                <a:lnTo>
                  <a:pt x="3598164" y="105156"/>
                </a:lnTo>
                <a:lnTo>
                  <a:pt x="3599688" y="105156"/>
                </a:lnTo>
                <a:lnTo>
                  <a:pt x="4750320" y="105156"/>
                </a:lnTo>
                <a:lnTo>
                  <a:pt x="4750320" y="92964"/>
                </a:lnTo>
                <a:lnTo>
                  <a:pt x="3613404" y="92964"/>
                </a:lnTo>
                <a:lnTo>
                  <a:pt x="3613404" y="0"/>
                </a:lnTo>
                <a:lnTo>
                  <a:pt x="3611880" y="0"/>
                </a:lnTo>
                <a:lnTo>
                  <a:pt x="3599688" y="0"/>
                </a:lnTo>
                <a:lnTo>
                  <a:pt x="3598164" y="0"/>
                </a:lnTo>
                <a:lnTo>
                  <a:pt x="3598164" y="92964"/>
                </a:lnTo>
                <a:lnTo>
                  <a:pt x="2157996" y="92964"/>
                </a:lnTo>
                <a:lnTo>
                  <a:pt x="2157996" y="105156"/>
                </a:lnTo>
                <a:lnTo>
                  <a:pt x="2157996" y="381012"/>
                </a:lnTo>
                <a:lnTo>
                  <a:pt x="731532" y="381012"/>
                </a:lnTo>
                <a:lnTo>
                  <a:pt x="731532" y="105156"/>
                </a:lnTo>
                <a:lnTo>
                  <a:pt x="1799844" y="105156"/>
                </a:lnTo>
                <a:lnTo>
                  <a:pt x="1805940" y="105156"/>
                </a:lnTo>
                <a:lnTo>
                  <a:pt x="1812036" y="105156"/>
                </a:lnTo>
                <a:lnTo>
                  <a:pt x="2157996" y="105156"/>
                </a:lnTo>
                <a:lnTo>
                  <a:pt x="2157996" y="92964"/>
                </a:lnTo>
                <a:lnTo>
                  <a:pt x="1812036" y="92964"/>
                </a:lnTo>
                <a:lnTo>
                  <a:pt x="1812036" y="0"/>
                </a:lnTo>
                <a:lnTo>
                  <a:pt x="1799844" y="0"/>
                </a:lnTo>
                <a:lnTo>
                  <a:pt x="1799844" y="92964"/>
                </a:lnTo>
                <a:lnTo>
                  <a:pt x="12192" y="92964"/>
                </a:lnTo>
                <a:lnTo>
                  <a:pt x="12192" y="0"/>
                </a:lnTo>
                <a:lnTo>
                  <a:pt x="0" y="0"/>
                </a:lnTo>
                <a:lnTo>
                  <a:pt x="0" y="105156"/>
                </a:lnTo>
                <a:lnTo>
                  <a:pt x="6096" y="105156"/>
                </a:lnTo>
                <a:lnTo>
                  <a:pt x="12192" y="105156"/>
                </a:lnTo>
                <a:lnTo>
                  <a:pt x="719340" y="105156"/>
                </a:lnTo>
                <a:lnTo>
                  <a:pt x="719340" y="391680"/>
                </a:lnTo>
                <a:lnTo>
                  <a:pt x="720864" y="394728"/>
                </a:lnTo>
                <a:lnTo>
                  <a:pt x="7353313" y="394728"/>
                </a:lnTo>
                <a:lnTo>
                  <a:pt x="7356361" y="391680"/>
                </a:lnTo>
                <a:lnTo>
                  <a:pt x="7356361" y="175272"/>
                </a:lnTo>
                <a:lnTo>
                  <a:pt x="7388365" y="175272"/>
                </a:lnTo>
                <a:lnTo>
                  <a:pt x="7353300" y="105156"/>
                </a:lnTo>
                <a:lnTo>
                  <a:pt x="8496300" y="105156"/>
                </a:lnTo>
                <a:lnTo>
                  <a:pt x="8502396" y="105156"/>
                </a:lnTo>
                <a:lnTo>
                  <a:pt x="8508492" y="105156"/>
                </a:lnTo>
                <a:lnTo>
                  <a:pt x="8508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5709" y="5059680"/>
            <a:ext cx="1739264" cy="589915"/>
          </a:xfrm>
          <a:custGeom>
            <a:avLst/>
            <a:gdLst/>
            <a:ahLst/>
            <a:cxnLst/>
            <a:rect l="l" t="t" r="r" b="b"/>
            <a:pathLst>
              <a:path w="1739264" h="589914">
                <a:moveTo>
                  <a:pt x="1738890" y="589788"/>
                </a:moveTo>
                <a:lnTo>
                  <a:pt x="1738890" y="0"/>
                </a:lnTo>
                <a:lnTo>
                  <a:pt x="0" y="0"/>
                </a:lnTo>
                <a:lnTo>
                  <a:pt x="0" y="589788"/>
                </a:lnTo>
                <a:lnTo>
                  <a:pt x="6096" y="58978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726698" y="13716"/>
                </a:lnTo>
                <a:lnTo>
                  <a:pt x="1726698" y="6096"/>
                </a:lnTo>
                <a:lnTo>
                  <a:pt x="1732794" y="13716"/>
                </a:lnTo>
                <a:lnTo>
                  <a:pt x="1732794" y="589788"/>
                </a:lnTo>
                <a:lnTo>
                  <a:pt x="1738890" y="589788"/>
                </a:lnTo>
                <a:close/>
              </a:path>
              <a:path w="1739264" h="589914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739264" h="589914">
                <a:moveTo>
                  <a:pt x="12192" y="576072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576072"/>
                </a:lnTo>
                <a:lnTo>
                  <a:pt x="12192" y="576072"/>
                </a:lnTo>
                <a:close/>
              </a:path>
              <a:path w="1739264" h="589914">
                <a:moveTo>
                  <a:pt x="1732794" y="576072"/>
                </a:moveTo>
                <a:lnTo>
                  <a:pt x="6096" y="576072"/>
                </a:lnTo>
                <a:lnTo>
                  <a:pt x="12192" y="583692"/>
                </a:lnTo>
                <a:lnTo>
                  <a:pt x="12192" y="589788"/>
                </a:lnTo>
                <a:lnTo>
                  <a:pt x="1726698" y="589788"/>
                </a:lnTo>
                <a:lnTo>
                  <a:pt x="1726698" y="583692"/>
                </a:lnTo>
                <a:lnTo>
                  <a:pt x="1732794" y="576072"/>
                </a:lnTo>
                <a:close/>
              </a:path>
              <a:path w="1739264" h="589914">
                <a:moveTo>
                  <a:pt x="12192" y="589788"/>
                </a:moveTo>
                <a:lnTo>
                  <a:pt x="12192" y="583692"/>
                </a:lnTo>
                <a:lnTo>
                  <a:pt x="6096" y="576072"/>
                </a:lnTo>
                <a:lnTo>
                  <a:pt x="6096" y="589788"/>
                </a:lnTo>
                <a:lnTo>
                  <a:pt x="12192" y="589788"/>
                </a:lnTo>
                <a:close/>
              </a:path>
              <a:path w="1739264" h="589914">
                <a:moveTo>
                  <a:pt x="1732794" y="13716"/>
                </a:moveTo>
                <a:lnTo>
                  <a:pt x="1726698" y="6096"/>
                </a:lnTo>
                <a:lnTo>
                  <a:pt x="1726698" y="13716"/>
                </a:lnTo>
                <a:lnTo>
                  <a:pt x="1732794" y="13716"/>
                </a:lnTo>
                <a:close/>
              </a:path>
              <a:path w="1739264" h="589914">
                <a:moveTo>
                  <a:pt x="1732794" y="576072"/>
                </a:moveTo>
                <a:lnTo>
                  <a:pt x="1732794" y="13716"/>
                </a:lnTo>
                <a:lnTo>
                  <a:pt x="1726698" y="13716"/>
                </a:lnTo>
                <a:lnTo>
                  <a:pt x="1726698" y="576072"/>
                </a:lnTo>
                <a:lnTo>
                  <a:pt x="1732794" y="576072"/>
                </a:lnTo>
                <a:close/>
              </a:path>
              <a:path w="1739264" h="589914">
                <a:moveTo>
                  <a:pt x="1732794" y="589788"/>
                </a:moveTo>
                <a:lnTo>
                  <a:pt x="1732794" y="576072"/>
                </a:lnTo>
                <a:lnTo>
                  <a:pt x="1726698" y="583692"/>
                </a:lnTo>
                <a:lnTo>
                  <a:pt x="1726698" y="589788"/>
                </a:lnTo>
                <a:lnTo>
                  <a:pt x="1732794" y="589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45889" y="5147561"/>
            <a:ext cx="1398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nro_cliente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58583" y="5059692"/>
            <a:ext cx="4180840" cy="878205"/>
          </a:xfrm>
          <a:custGeom>
            <a:avLst/>
            <a:gdLst/>
            <a:ahLst/>
            <a:cxnLst/>
            <a:rect l="l" t="t" r="r" b="b"/>
            <a:pathLst>
              <a:path w="4180840" h="878204">
                <a:moveTo>
                  <a:pt x="1373124" y="438899"/>
                </a:moveTo>
                <a:lnTo>
                  <a:pt x="0" y="438899"/>
                </a:lnTo>
                <a:lnTo>
                  <a:pt x="0" y="454139"/>
                </a:lnTo>
                <a:lnTo>
                  <a:pt x="1373124" y="454139"/>
                </a:lnTo>
                <a:lnTo>
                  <a:pt x="1373124" y="438899"/>
                </a:lnTo>
                <a:close/>
              </a:path>
              <a:path w="4180840" h="878204">
                <a:moveTo>
                  <a:pt x="4180344" y="659892"/>
                </a:moveTo>
                <a:lnTo>
                  <a:pt x="4142244" y="583692"/>
                </a:lnTo>
                <a:lnTo>
                  <a:pt x="4104144" y="659892"/>
                </a:lnTo>
                <a:lnTo>
                  <a:pt x="4136148" y="659892"/>
                </a:lnTo>
                <a:lnTo>
                  <a:pt x="4136148" y="865632"/>
                </a:lnTo>
                <a:lnTo>
                  <a:pt x="2421648" y="865632"/>
                </a:lnTo>
                <a:lnTo>
                  <a:pt x="2421648" y="659892"/>
                </a:lnTo>
                <a:lnTo>
                  <a:pt x="2453652" y="659892"/>
                </a:lnTo>
                <a:lnTo>
                  <a:pt x="2421648" y="595884"/>
                </a:lnTo>
                <a:lnTo>
                  <a:pt x="2421648" y="589788"/>
                </a:lnTo>
                <a:lnTo>
                  <a:pt x="3270516" y="589788"/>
                </a:lnTo>
                <a:lnTo>
                  <a:pt x="3278136" y="589788"/>
                </a:lnTo>
                <a:lnTo>
                  <a:pt x="3284232" y="589788"/>
                </a:lnTo>
                <a:lnTo>
                  <a:pt x="3284232" y="0"/>
                </a:lnTo>
                <a:lnTo>
                  <a:pt x="3270516" y="0"/>
                </a:lnTo>
                <a:lnTo>
                  <a:pt x="3270516" y="13716"/>
                </a:lnTo>
                <a:lnTo>
                  <a:pt x="3270516" y="576072"/>
                </a:lnTo>
                <a:lnTo>
                  <a:pt x="1556016" y="576072"/>
                </a:lnTo>
                <a:lnTo>
                  <a:pt x="1556016" y="13716"/>
                </a:lnTo>
                <a:lnTo>
                  <a:pt x="3270516" y="13716"/>
                </a:lnTo>
                <a:lnTo>
                  <a:pt x="3270516" y="0"/>
                </a:lnTo>
                <a:lnTo>
                  <a:pt x="1543824" y="0"/>
                </a:lnTo>
                <a:lnTo>
                  <a:pt x="1543824" y="589788"/>
                </a:lnTo>
                <a:lnTo>
                  <a:pt x="1549920" y="589788"/>
                </a:lnTo>
                <a:lnTo>
                  <a:pt x="1556016" y="589788"/>
                </a:lnTo>
                <a:lnTo>
                  <a:pt x="2409456" y="589788"/>
                </a:lnTo>
                <a:lnTo>
                  <a:pt x="2409456" y="595884"/>
                </a:lnTo>
                <a:lnTo>
                  <a:pt x="2377452" y="659892"/>
                </a:lnTo>
                <a:lnTo>
                  <a:pt x="2409456" y="659892"/>
                </a:lnTo>
                <a:lnTo>
                  <a:pt x="2409456" y="865632"/>
                </a:lnTo>
                <a:lnTo>
                  <a:pt x="838212" y="865632"/>
                </a:lnTo>
                <a:lnTo>
                  <a:pt x="838212" y="583692"/>
                </a:lnTo>
                <a:lnTo>
                  <a:pt x="824496" y="583692"/>
                </a:lnTo>
                <a:lnTo>
                  <a:pt x="824496" y="874776"/>
                </a:lnTo>
                <a:lnTo>
                  <a:pt x="827544" y="877824"/>
                </a:lnTo>
                <a:lnTo>
                  <a:pt x="830592" y="877824"/>
                </a:lnTo>
                <a:lnTo>
                  <a:pt x="838212" y="877824"/>
                </a:lnTo>
                <a:lnTo>
                  <a:pt x="4146816" y="877824"/>
                </a:lnTo>
                <a:lnTo>
                  <a:pt x="4149864" y="874776"/>
                </a:lnTo>
                <a:lnTo>
                  <a:pt x="4149864" y="659892"/>
                </a:lnTo>
                <a:lnTo>
                  <a:pt x="4180344" y="659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21582" y="5147561"/>
            <a:ext cx="700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Times New Roman"/>
                <a:cs typeface="Times New Roman"/>
              </a:rPr>
              <a:t>nome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32148" y="5059680"/>
            <a:ext cx="1739264" cy="589915"/>
          </a:xfrm>
          <a:custGeom>
            <a:avLst/>
            <a:gdLst/>
            <a:ahLst/>
            <a:cxnLst/>
            <a:rect l="l" t="t" r="r" b="b"/>
            <a:pathLst>
              <a:path w="1739264" h="589914">
                <a:moveTo>
                  <a:pt x="1738884" y="589788"/>
                </a:moveTo>
                <a:lnTo>
                  <a:pt x="1738884" y="0"/>
                </a:lnTo>
                <a:lnTo>
                  <a:pt x="0" y="0"/>
                </a:lnTo>
                <a:lnTo>
                  <a:pt x="0" y="589788"/>
                </a:lnTo>
                <a:lnTo>
                  <a:pt x="6096" y="58978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726692" y="13716"/>
                </a:lnTo>
                <a:lnTo>
                  <a:pt x="1726692" y="6096"/>
                </a:lnTo>
                <a:lnTo>
                  <a:pt x="1732788" y="13716"/>
                </a:lnTo>
                <a:lnTo>
                  <a:pt x="1732788" y="589788"/>
                </a:lnTo>
                <a:lnTo>
                  <a:pt x="1738884" y="589788"/>
                </a:lnTo>
                <a:close/>
              </a:path>
              <a:path w="1739264" h="589914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739264" h="589914">
                <a:moveTo>
                  <a:pt x="12192" y="576072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576072"/>
                </a:lnTo>
                <a:lnTo>
                  <a:pt x="12192" y="576072"/>
                </a:lnTo>
                <a:close/>
              </a:path>
              <a:path w="1739264" h="589914">
                <a:moveTo>
                  <a:pt x="1732788" y="576072"/>
                </a:moveTo>
                <a:lnTo>
                  <a:pt x="6096" y="576072"/>
                </a:lnTo>
                <a:lnTo>
                  <a:pt x="12192" y="583692"/>
                </a:lnTo>
                <a:lnTo>
                  <a:pt x="12192" y="589788"/>
                </a:lnTo>
                <a:lnTo>
                  <a:pt x="1726692" y="589788"/>
                </a:lnTo>
                <a:lnTo>
                  <a:pt x="1726692" y="583692"/>
                </a:lnTo>
                <a:lnTo>
                  <a:pt x="1732788" y="576072"/>
                </a:lnTo>
                <a:close/>
              </a:path>
              <a:path w="1739264" h="589914">
                <a:moveTo>
                  <a:pt x="12192" y="589788"/>
                </a:moveTo>
                <a:lnTo>
                  <a:pt x="12192" y="583692"/>
                </a:lnTo>
                <a:lnTo>
                  <a:pt x="6096" y="576072"/>
                </a:lnTo>
                <a:lnTo>
                  <a:pt x="6096" y="589788"/>
                </a:lnTo>
                <a:lnTo>
                  <a:pt x="12192" y="589788"/>
                </a:lnTo>
                <a:close/>
              </a:path>
              <a:path w="1739264" h="589914">
                <a:moveTo>
                  <a:pt x="1732788" y="13716"/>
                </a:moveTo>
                <a:lnTo>
                  <a:pt x="1726692" y="6096"/>
                </a:lnTo>
                <a:lnTo>
                  <a:pt x="1726692" y="13716"/>
                </a:lnTo>
                <a:lnTo>
                  <a:pt x="1732788" y="13716"/>
                </a:lnTo>
                <a:close/>
              </a:path>
              <a:path w="1739264" h="589914">
                <a:moveTo>
                  <a:pt x="1732788" y="576072"/>
                </a:moveTo>
                <a:lnTo>
                  <a:pt x="1732788" y="13716"/>
                </a:lnTo>
                <a:lnTo>
                  <a:pt x="1726692" y="13716"/>
                </a:lnTo>
                <a:lnTo>
                  <a:pt x="1726692" y="576072"/>
                </a:lnTo>
                <a:lnTo>
                  <a:pt x="1732788" y="576072"/>
                </a:lnTo>
                <a:close/>
              </a:path>
              <a:path w="1739264" h="589914">
                <a:moveTo>
                  <a:pt x="1732788" y="589788"/>
                </a:moveTo>
                <a:lnTo>
                  <a:pt x="1732788" y="576072"/>
                </a:lnTo>
                <a:lnTo>
                  <a:pt x="1726692" y="583692"/>
                </a:lnTo>
                <a:lnTo>
                  <a:pt x="1726692" y="589788"/>
                </a:lnTo>
                <a:lnTo>
                  <a:pt x="1732788" y="589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37962" y="5147561"/>
            <a:ext cx="1127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endereço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60364" y="5059680"/>
            <a:ext cx="1740535" cy="589915"/>
          </a:xfrm>
          <a:custGeom>
            <a:avLst/>
            <a:gdLst/>
            <a:ahLst/>
            <a:cxnLst/>
            <a:rect l="l" t="t" r="r" b="b"/>
            <a:pathLst>
              <a:path w="1740534" h="589914">
                <a:moveTo>
                  <a:pt x="1740408" y="589788"/>
                </a:moveTo>
                <a:lnTo>
                  <a:pt x="1740408" y="0"/>
                </a:lnTo>
                <a:lnTo>
                  <a:pt x="0" y="0"/>
                </a:lnTo>
                <a:lnTo>
                  <a:pt x="0" y="589788"/>
                </a:lnTo>
                <a:lnTo>
                  <a:pt x="6096" y="58978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726692" y="13716"/>
                </a:lnTo>
                <a:lnTo>
                  <a:pt x="1726692" y="6096"/>
                </a:lnTo>
                <a:lnTo>
                  <a:pt x="1732788" y="13716"/>
                </a:lnTo>
                <a:lnTo>
                  <a:pt x="1732788" y="589788"/>
                </a:lnTo>
                <a:lnTo>
                  <a:pt x="1740408" y="589788"/>
                </a:lnTo>
                <a:close/>
              </a:path>
              <a:path w="1740534" h="589914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740534" h="589914">
                <a:moveTo>
                  <a:pt x="12192" y="576072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576072"/>
                </a:lnTo>
                <a:lnTo>
                  <a:pt x="12192" y="576072"/>
                </a:lnTo>
                <a:close/>
              </a:path>
              <a:path w="1740534" h="589914">
                <a:moveTo>
                  <a:pt x="1732788" y="576072"/>
                </a:moveTo>
                <a:lnTo>
                  <a:pt x="6096" y="576072"/>
                </a:lnTo>
                <a:lnTo>
                  <a:pt x="12192" y="583692"/>
                </a:lnTo>
                <a:lnTo>
                  <a:pt x="12192" y="589788"/>
                </a:lnTo>
                <a:lnTo>
                  <a:pt x="1726692" y="589788"/>
                </a:lnTo>
                <a:lnTo>
                  <a:pt x="1726692" y="583692"/>
                </a:lnTo>
                <a:lnTo>
                  <a:pt x="1732788" y="576072"/>
                </a:lnTo>
                <a:close/>
              </a:path>
              <a:path w="1740534" h="589914">
                <a:moveTo>
                  <a:pt x="12192" y="589788"/>
                </a:moveTo>
                <a:lnTo>
                  <a:pt x="12192" y="583692"/>
                </a:lnTo>
                <a:lnTo>
                  <a:pt x="6096" y="576072"/>
                </a:lnTo>
                <a:lnTo>
                  <a:pt x="6096" y="589788"/>
                </a:lnTo>
                <a:lnTo>
                  <a:pt x="12192" y="589788"/>
                </a:lnTo>
                <a:close/>
              </a:path>
              <a:path w="1740534" h="589914">
                <a:moveTo>
                  <a:pt x="1732788" y="13716"/>
                </a:moveTo>
                <a:lnTo>
                  <a:pt x="1726692" y="6096"/>
                </a:lnTo>
                <a:lnTo>
                  <a:pt x="1726692" y="13716"/>
                </a:lnTo>
                <a:lnTo>
                  <a:pt x="1732788" y="13716"/>
                </a:lnTo>
                <a:close/>
              </a:path>
              <a:path w="1740534" h="589914">
                <a:moveTo>
                  <a:pt x="1732788" y="576072"/>
                </a:moveTo>
                <a:lnTo>
                  <a:pt x="1732788" y="13716"/>
                </a:lnTo>
                <a:lnTo>
                  <a:pt x="1726692" y="13716"/>
                </a:lnTo>
                <a:lnTo>
                  <a:pt x="1726692" y="576072"/>
                </a:lnTo>
                <a:lnTo>
                  <a:pt x="1732788" y="576072"/>
                </a:lnTo>
                <a:close/>
              </a:path>
              <a:path w="1740534" h="589914">
                <a:moveTo>
                  <a:pt x="1732788" y="589788"/>
                </a:moveTo>
                <a:lnTo>
                  <a:pt x="1732788" y="576072"/>
                </a:lnTo>
                <a:lnTo>
                  <a:pt x="1726692" y="583692"/>
                </a:lnTo>
                <a:lnTo>
                  <a:pt x="1726692" y="589788"/>
                </a:lnTo>
                <a:lnTo>
                  <a:pt x="1732788" y="589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23505" y="5147561"/>
            <a:ext cx="1211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cod_vend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87056" y="5059680"/>
            <a:ext cx="1740535" cy="589915"/>
          </a:xfrm>
          <a:custGeom>
            <a:avLst/>
            <a:gdLst/>
            <a:ahLst/>
            <a:cxnLst/>
            <a:rect l="l" t="t" r="r" b="b"/>
            <a:pathLst>
              <a:path w="1740534" h="589914">
                <a:moveTo>
                  <a:pt x="1740408" y="589788"/>
                </a:moveTo>
                <a:lnTo>
                  <a:pt x="1740408" y="0"/>
                </a:lnTo>
                <a:lnTo>
                  <a:pt x="0" y="0"/>
                </a:lnTo>
                <a:lnTo>
                  <a:pt x="0" y="589788"/>
                </a:lnTo>
                <a:lnTo>
                  <a:pt x="6096" y="589788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728216" y="13716"/>
                </a:lnTo>
                <a:lnTo>
                  <a:pt x="1728216" y="6096"/>
                </a:lnTo>
                <a:lnTo>
                  <a:pt x="1734312" y="13716"/>
                </a:lnTo>
                <a:lnTo>
                  <a:pt x="1734312" y="589788"/>
                </a:lnTo>
                <a:lnTo>
                  <a:pt x="1740408" y="589788"/>
                </a:lnTo>
                <a:close/>
              </a:path>
              <a:path w="1740534" h="589914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740534" h="589914">
                <a:moveTo>
                  <a:pt x="13716" y="576072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576072"/>
                </a:lnTo>
                <a:lnTo>
                  <a:pt x="13716" y="576072"/>
                </a:lnTo>
                <a:close/>
              </a:path>
              <a:path w="1740534" h="589914">
                <a:moveTo>
                  <a:pt x="1734312" y="576072"/>
                </a:moveTo>
                <a:lnTo>
                  <a:pt x="6096" y="576072"/>
                </a:lnTo>
                <a:lnTo>
                  <a:pt x="13716" y="583692"/>
                </a:lnTo>
                <a:lnTo>
                  <a:pt x="13716" y="589788"/>
                </a:lnTo>
                <a:lnTo>
                  <a:pt x="1728216" y="589788"/>
                </a:lnTo>
                <a:lnTo>
                  <a:pt x="1728216" y="583692"/>
                </a:lnTo>
                <a:lnTo>
                  <a:pt x="1734312" y="576072"/>
                </a:lnTo>
                <a:close/>
              </a:path>
              <a:path w="1740534" h="589914">
                <a:moveTo>
                  <a:pt x="13716" y="589788"/>
                </a:moveTo>
                <a:lnTo>
                  <a:pt x="13716" y="583692"/>
                </a:lnTo>
                <a:lnTo>
                  <a:pt x="6096" y="576072"/>
                </a:lnTo>
                <a:lnTo>
                  <a:pt x="6096" y="589788"/>
                </a:lnTo>
                <a:lnTo>
                  <a:pt x="13716" y="589788"/>
                </a:lnTo>
                <a:close/>
              </a:path>
              <a:path w="1740534" h="589914">
                <a:moveTo>
                  <a:pt x="1734312" y="13716"/>
                </a:moveTo>
                <a:lnTo>
                  <a:pt x="1728216" y="6096"/>
                </a:lnTo>
                <a:lnTo>
                  <a:pt x="1728216" y="13716"/>
                </a:lnTo>
                <a:lnTo>
                  <a:pt x="1734312" y="13716"/>
                </a:lnTo>
                <a:close/>
              </a:path>
              <a:path w="1740534" h="589914">
                <a:moveTo>
                  <a:pt x="1734312" y="576072"/>
                </a:moveTo>
                <a:lnTo>
                  <a:pt x="1734312" y="13716"/>
                </a:lnTo>
                <a:lnTo>
                  <a:pt x="1728216" y="13716"/>
                </a:lnTo>
                <a:lnTo>
                  <a:pt x="1728216" y="576072"/>
                </a:lnTo>
                <a:lnTo>
                  <a:pt x="1734312" y="576072"/>
                </a:lnTo>
                <a:close/>
              </a:path>
              <a:path w="1740534" h="589914">
                <a:moveTo>
                  <a:pt x="1734312" y="589788"/>
                </a:moveTo>
                <a:lnTo>
                  <a:pt x="1734312" y="576072"/>
                </a:lnTo>
                <a:lnTo>
                  <a:pt x="1728216" y="583692"/>
                </a:lnTo>
                <a:lnTo>
                  <a:pt x="1728216" y="589788"/>
                </a:lnTo>
                <a:lnTo>
                  <a:pt x="1734312" y="589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832849" y="5147561"/>
            <a:ext cx="1445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nome_vend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094732" y="5643372"/>
            <a:ext cx="1772920" cy="294640"/>
          </a:xfrm>
          <a:custGeom>
            <a:avLst/>
            <a:gdLst/>
            <a:ahLst/>
            <a:cxnLst/>
            <a:rect l="l" t="t" r="r" b="b"/>
            <a:pathLst>
              <a:path w="1772920" h="294639">
                <a:moveTo>
                  <a:pt x="13716" y="281940"/>
                </a:moveTo>
                <a:lnTo>
                  <a:pt x="13716" y="0"/>
                </a:lnTo>
                <a:lnTo>
                  <a:pt x="0" y="0"/>
                </a:lnTo>
                <a:lnTo>
                  <a:pt x="0" y="291084"/>
                </a:lnTo>
                <a:lnTo>
                  <a:pt x="3048" y="294132"/>
                </a:lnTo>
                <a:lnTo>
                  <a:pt x="6096" y="294132"/>
                </a:lnTo>
                <a:lnTo>
                  <a:pt x="6096" y="281940"/>
                </a:lnTo>
                <a:lnTo>
                  <a:pt x="13716" y="281940"/>
                </a:lnTo>
                <a:close/>
              </a:path>
              <a:path w="1772920" h="294639">
                <a:moveTo>
                  <a:pt x="1734312" y="281940"/>
                </a:moveTo>
                <a:lnTo>
                  <a:pt x="6096" y="281940"/>
                </a:lnTo>
                <a:lnTo>
                  <a:pt x="13716" y="288036"/>
                </a:lnTo>
                <a:lnTo>
                  <a:pt x="13716" y="294132"/>
                </a:lnTo>
                <a:lnTo>
                  <a:pt x="1728216" y="294132"/>
                </a:lnTo>
                <a:lnTo>
                  <a:pt x="1728216" y="288036"/>
                </a:lnTo>
                <a:lnTo>
                  <a:pt x="1734312" y="281940"/>
                </a:lnTo>
                <a:close/>
              </a:path>
              <a:path w="1772920" h="294639">
                <a:moveTo>
                  <a:pt x="13716" y="294132"/>
                </a:moveTo>
                <a:lnTo>
                  <a:pt x="13716" y="288036"/>
                </a:lnTo>
                <a:lnTo>
                  <a:pt x="6096" y="281940"/>
                </a:lnTo>
                <a:lnTo>
                  <a:pt x="6096" y="294132"/>
                </a:lnTo>
                <a:lnTo>
                  <a:pt x="13716" y="294132"/>
                </a:lnTo>
                <a:close/>
              </a:path>
              <a:path w="1772920" h="294639">
                <a:moveTo>
                  <a:pt x="1772412" y="76200"/>
                </a:moveTo>
                <a:lnTo>
                  <a:pt x="1734312" y="0"/>
                </a:lnTo>
                <a:lnTo>
                  <a:pt x="1696212" y="76200"/>
                </a:lnTo>
                <a:lnTo>
                  <a:pt x="1728216" y="76200"/>
                </a:lnTo>
                <a:lnTo>
                  <a:pt x="1728216" y="62484"/>
                </a:lnTo>
                <a:lnTo>
                  <a:pt x="1740408" y="62484"/>
                </a:lnTo>
                <a:lnTo>
                  <a:pt x="1740408" y="76200"/>
                </a:lnTo>
                <a:lnTo>
                  <a:pt x="1772412" y="76200"/>
                </a:lnTo>
                <a:close/>
              </a:path>
              <a:path w="1772920" h="294639">
                <a:moveTo>
                  <a:pt x="1740408" y="76200"/>
                </a:moveTo>
                <a:lnTo>
                  <a:pt x="1740408" y="62484"/>
                </a:lnTo>
                <a:lnTo>
                  <a:pt x="1728216" y="62484"/>
                </a:lnTo>
                <a:lnTo>
                  <a:pt x="1728216" y="76200"/>
                </a:lnTo>
                <a:lnTo>
                  <a:pt x="1740408" y="76200"/>
                </a:lnTo>
                <a:close/>
              </a:path>
              <a:path w="1772920" h="294639">
                <a:moveTo>
                  <a:pt x="1740408" y="291084"/>
                </a:moveTo>
                <a:lnTo>
                  <a:pt x="1740408" y="76200"/>
                </a:lnTo>
                <a:lnTo>
                  <a:pt x="1728216" y="76200"/>
                </a:lnTo>
                <a:lnTo>
                  <a:pt x="1728216" y="281940"/>
                </a:lnTo>
                <a:lnTo>
                  <a:pt x="1734312" y="281940"/>
                </a:lnTo>
                <a:lnTo>
                  <a:pt x="1734312" y="294132"/>
                </a:lnTo>
                <a:lnTo>
                  <a:pt x="1737360" y="294132"/>
                </a:lnTo>
                <a:lnTo>
                  <a:pt x="1740408" y="291084"/>
                </a:lnTo>
                <a:close/>
              </a:path>
              <a:path w="1772920" h="294639">
                <a:moveTo>
                  <a:pt x="1734312" y="294132"/>
                </a:moveTo>
                <a:lnTo>
                  <a:pt x="1734312" y="281940"/>
                </a:lnTo>
                <a:lnTo>
                  <a:pt x="1728216" y="288036"/>
                </a:lnTo>
                <a:lnTo>
                  <a:pt x="1728216" y="294132"/>
                </a:lnTo>
                <a:lnTo>
                  <a:pt x="1734312" y="294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24472" y="6003036"/>
            <a:ext cx="1771014" cy="295910"/>
          </a:xfrm>
          <a:custGeom>
            <a:avLst/>
            <a:gdLst/>
            <a:ahLst/>
            <a:cxnLst/>
            <a:rect l="l" t="t" r="r" b="b"/>
            <a:pathLst>
              <a:path w="1771015" h="295910">
                <a:moveTo>
                  <a:pt x="12192" y="281940"/>
                </a:moveTo>
                <a:lnTo>
                  <a:pt x="12192" y="0"/>
                </a:lnTo>
                <a:lnTo>
                  <a:pt x="0" y="0"/>
                </a:lnTo>
                <a:lnTo>
                  <a:pt x="0" y="292608"/>
                </a:lnTo>
                <a:lnTo>
                  <a:pt x="1524" y="295656"/>
                </a:lnTo>
                <a:lnTo>
                  <a:pt x="6096" y="295656"/>
                </a:lnTo>
                <a:lnTo>
                  <a:pt x="6096" y="281940"/>
                </a:lnTo>
                <a:lnTo>
                  <a:pt x="12192" y="281940"/>
                </a:lnTo>
                <a:close/>
              </a:path>
              <a:path w="1771015" h="295910">
                <a:moveTo>
                  <a:pt x="1732788" y="281940"/>
                </a:moveTo>
                <a:lnTo>
                  <a:pt x="6096" y="281940"/>
                </a:lnTo>
                <a:lnTo>
                  <a:pt x="12192" y="289560"/>
                </a:lnTo>
                <a:lnTo>
                  <a:pt x="12192" y="295656"/>
                </a:lnTo>
                <a:lnTo>
                  <a:pt x="1726692" y="295656"/>
                </a:lnTo>
                <a:lnTo>
                  <a:pt x="1726692" y="289560"/>
                </a:lnTo>
                <a:lnTo>
                  <a:pt x="1732788" y="281940"/>
                </a:lnTo>
                <a:close/>
              </a:path>
              <a:path w="1771015" h="295910">
                <a:moveTo>
                  <a:pt x="12192" y="295656"/>
                </a:moveTo>
                <a:lnTo>
                  <a:pt x="12192" y="289560"/>
                </a:lnTo>
                <a:lnTo>
                  <a:pt x="6096" y="281940"/>
                </a:lnTo>
                <a:lnTo>
                  <a:pt x="6096" y="295656"/>
                </a:lnTo>
                <a:lnTo>
                  <a:pt x="12192" y="295656"/>
                </a:lnTo>
                <a:close/>
              </a:path>
              <a:path w="1771015" h="295910">
                <a:moveTo>
                  <a:pt x="1770888" y="76200"/>
                </a:moveTo>
                <a:lnTo>
                  <a:pt x="1732788" y="0"/>
                </a:lnTo>
                <a:lnTo>
                  <a:pt x="1694688" y="76200"/>
                </a:lnTo>
                <a:lnTo>
                  <a:pt x="1726692" y="76200"/>
                </a:lnTo>
                <a:lnTo>
                  <a:pt x="1726692" y="64008"/>
                </a:lnTo>
                <a:lnTo>
                  <a:pt x="1738884" y="64008"/>
                </a:lnTo>
                <a:lnTo>
                  <a:pt x="1738884" y="76200"/>
                </a:lnTo>
                <a:lnTo>
                  <a:pt x="1770888" y="76200"/>
                </a:lnTo>
                <a:close/>
              </a:path>
              <a:path w="1771015" h="295910">
                <a:moveTo>
                  <a:pt x="1738884" y="76200"/>
                </a:moveTo>
                <a:lnTo>
                  <a:pt x="1738884" y="64008"/>
                </a:lnTo>
                <a:lnTo>
                  <a:pt x="1726692" y="64008"/>
                </a:lnTo>
                <a:lnTo>
                  <a:pt x="1726692" y="76200"/>
                </a:lnTo>
                <a:lnTo>
                  <a:pt x="1738884" y="76200"/>
                </a:lnTo>
                <a:close/>
              </a:path>
              <a:path w="1771015" h="295910">
                <a:moveTo>
                  <a:pt x="1738884" y="292608"/>
                </a:moveTo>
                <a:lnTo>
                  <a:pt x="1738884" y="76200"/>
                </a:lnTo>
                <a:lnTo>
                  <a:pt x="1726692" y="76200"/>
                </a:lnTo>
                <a:lnTo>
                  <a:pt x="1726692" y="281940"/>
                </a:lnTo>
                <a:lnTo>
                  <a:pt x="1732788" y="281940"/>
                </a:lnTo>
                <a:lnTo>
                  <a:pt x="1732788" y="295656"/>
                </a:lnTo>
                <a:lnTo>
                  <a:pt x="1735836" y="295656"/>
                </a:lnTo>
                <a:lnTo>
                  <a:pt x="1738884" y="292608"/>
                </a:lnTo>
                <a:close/>
              </a:path>
              <a:path w="1771015" h="295910">
                <a:moveTo>
                  <a:pt x="1732788" y="295656"/>
                </a:moveTo>
                <a:lnTo>
                  <a:pt x="1732788" y="281940"/>
                </a:lnTo>
                <a:lnTo>
                  <a:pt x="1726692" y="289560"/>
                </a:lnTo>
                <a:lnTo>
                  <a:pt x="1726692" y="295656"/>
                </a:lnTo>
                <a:lnTo>
                  <a:pt x="1732788" y="295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9021" y="1450339"/>
            <a:ext cx="7871459" cy="250888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34950" indent="-222250">
              <a:lnSpc>
                <a:spcPct val="100000"/>
              </a:lnSpc>
              <a:spcBef>
                <a:spcPts val="965"/>
              </a:spcBef>
              <a:buClr>
                <a:srgbClr val="AFBF38"/>
              </a:buClr>
              <a:buFont typeface="DejaVu Sans"/>
              <a:buChar char="▪"/>
              <a:tabLst>
                <a:tab pos="234950" algn="l"/>
              </a:tabLst>
            </a:pPr>
            <a:r>
              <a:rPr sz="2400" dirty="0">
                <a:latin typeface="Times New Roman"/>
                <a:cs typeface="Times New Roman"/>
              </a:rPr>
              <a:t>Propriedade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semântica,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identificada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pelo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projetista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da(o)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BDs;</a:t>
            </a:r>
            <a:endParaRPr sz="2400">
              <a:latin typeface="Times New Roman"/>
              <a:cs typeface="Times New Roman"/>
            </a:endParaRPr>
          </a:p>
          <a:p>
            <a:pPr marL="12700" marR="195580" indent="222250">
              <a:lnSpc>
                <a:spcPct val="100000"/>
              </a:lnSpc>
              <a:spcBef>
                <a:spcPts val="860"/>
              </a:spcBef>
              <a:buClr>
                <a:srgbClr val="AFBF38"/>
              </a:buClr>
              <a:buFont typeface="DejaVu Sans"/>
              <a:buChar char="▪"/>
              <a:tabLst>
                <a:tab pos="234950" algn="l"/>
              </a:tabLst>
            </a:pPr>
            <a:r>
              <a:rPr sz="2400" dirty="0">
                <a:latin typeface="Times New Roman"/>
                <a:cs typeface="Times New Roman"/>
              </a:rPr>
              <a:t>Pode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verificada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instância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não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é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definida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partir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dela.</a:t>
            </a:r>
            <a:endParaRPr sz="2400">
              <a:latin typeface="Times New Roman"/>
              <a:cs typeface="Times New Roman"/>
            </a:endParaRPr>
          </a:p>
          <a:p>
            <a:pPr marL="469900" marR="5080" lvl="1" indent="-6350">
              <a:lnSpc>
                <a:spcPct val="100000"/>
              </a:lnSpc>
              <a:spcBef>
                <a:spcPts val="735"/>
              </a:spcBef>
              <a:buClr>
                <a:srgbClr val="AFBF38"/>
              </a:buClr>
              <a:buFont typeface="DejaVu Sans"/>
              <a:buChar char="▪"/>
              <a:tabLst>
                <a:tab pos="647700" algn="l"/>
              </a:tabLst>
            </a:pPr>
            <a:r>
              <a:rPr sz="2000" dirty="0">
                <a:latin typeface="Times New Roman"/>
                <a:cs typeface="Times New Roman"/>
              </a:rPr>
              <a:t>	Exemplo: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Seja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relação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Alunos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Nome</a:t>
            </a:r>
            <a:r>
              <a:rPr sz="2000" u="none" dirty="0">
                <a:latin typeface="Times New Roman"/>
                <a:cs typeface="Times New Roman"/>
              </a:rPr>
              <a:t>,</a:t>
            </a:r>
            <a:r>
              <a:rPr sz="2000" u="none" spc="-5" dirty="0">
                <a:latin typeface="Times New Roman"/>
                <a:cs typeface="Times New Roman"/>
              </a:rPr>
              <a:t> </a:t>
            </a:r>
            <a:r>
              <a:rPr sz="2000" u="none" dirty="0">
                <a:latin typeface="Times New Roman"/>
                <a:cs typeface="Times New Roman"/>
              </a:rPr>
              <a:t>Curso,</a:t>
            </a:r>
            <a:r>
              <a:rPr sz="2000" u="none" spc="-40" dirty="0">
                <a:latin typeface="Times New Roman"/>
                <a:cs typeface="Times New Roman"/>
              </a:rPr>
              <a:t> </a:t>
            </a:r>
            <a:r>
              <a:rPr sz="2000" u="none" dirty="0">
                <a:latin typeface="Times New Roman"/>
                <a:cs typeface="Times New Roman"/>
              </a:rPr>
              <a:t>Idade}</a:t>
            </a:r>
            <a:r>
              <a:rPr sz="2000" u="none" spc="-35" dirty="0">
                <a:latin typeface="Times New Roman"/>
                <a:cs typeface="Times New Roman"/>
              </a:rPr>
              <a:t> </a:t>
            </a:r>
            <a:r>
              <a:rPr sz="2000" u="none" dirty="0">
                <a:latin typeface="Times New Roman"/>
                <a:cs typeface="Times New Roman"/>
              </a:rPr>
              <a:t>e</a:t>
            </a:r>
            <a:r>
              <a:rPr sz="2000" u="none" spc="-20" dirty="0">
                <a:latin typeface="Times New Roman"/>
                <a:cs typeface="Times New Roman"/>
              </a:rPr>
              <a:t> </a:t>
            </a:r>
            <a:r>
              <a:rPr sz="2000" u="none" dirty="0">
                <a:latin typeface="Times New Roman"/>
                <a:cs typeface="Times New Roman"/>
              </a:rPr>
              <a:t>um</a:t>
            </a:r>
            <a:r>
              <a:rPr sz="2000" u="none" spc="-30" dirty="0">
                <a:latin typeface="Times New Roman"/>
                <a:cs typeface="Times New Roman"/>
              </a:rPr>
              <a:t> </a:t>
            </a:r>
            <a:r>
              <a:rPr sz="2000" u="none" dirty="0">
                <a:latin typeface="Times New Roman"/>
                <a:cs typeface="Times New Roman"/>
              </a:rPr>
              <a:t>de</a:t>
            </a:r>
            <a:r>
              <a:rPr sz="2000" u="none" spc="-20" dirty="0">
                <a:latin typeface="Times New Roman"/>
                <a:cs typeface="Times New Roman"/>
              </a:rPr>
              <a:t> seus </a:t>
            </a:r>
            <a:r>
              <a:rPr sz="2000" u="none" dirty="0">
                <a:latin typeface="Times New Roman"/>
                <a:cs typeface="Times New Roman"/>
              </a:rPr>
              <a:t>possíveis</a:t>
            </a:r>
            <a:r>
              <a:rPr sz="2000" u="none" spc="-60" dirty="0">
                <a:latin typeface="Times New Roman"/>
                <a:cs typeface="Times New Roman"/>
              </a:rPr>
              <a:t> </a:t>
            </a:r>
            <a:r>
              <a:rPr sz="2000" u="none" spc="-10" dirty="0">
                <a:latin typeface="Times New Roman"/>
                <a:cs typeface="Times New Roman"/>
              </a:rPr>
              <a:t>estados:</a:t>
            </a:r>
            <a:endParaRPr sz="20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1250"/>
              </a:spcBef>
              <a:tabLst>
                <a:tab pos="1536065" algn="l"/>
              </a:tabLst>
            </a:pPr>
            <a:r>
              <a:rPr sz="2000" spc="-50" dirty="0">
                <a:latin typeface="Times New Roman"/>
                <a:cs typeface="Times New Roman"/>
              </a:rPr>
              <a:t>{</a:t>
            </a:r>
            <a:r>
              <a:rPr sz="2000" dirty="0">
                <a:latin typeface="Times New Roman"/>
                <a:cs typeface="Times New Roman"/>
              </a:rPr>
              <a:t>	&lt;Mario,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Comp.,</a:t>
            </a:r>
            <a:r>
              <a:rPr sz="2000" spc="-20" dirty="0">
                <a:latin typeface="Times New Roman"/>
                <a:cs typeface="Times New Roman"/>
              </a:rPr>
              <a:t> 21&gt;,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2361" y="764539"/>
            <a:ext cx="70840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Dependência</a:t>
            </a:r>
            <a:r>
              <a:rPr sz="4000" spc="-155" dirty="0"/>
              <a:t> </a:t>
            </a:r>
            <a:r>
              <a:rPr sz="4000" dirty="0"/>
              <a:t>Funcional</a:t>
            </a:r>
            <a:r>
              <a:rPr sz="4000" spc="-150" dirty="0"/>
              <a:t> </a:t>
            </a:r>
            <a:r>
              <a:rPr sz="4000" dirty="0"/>
              <a:t>(DF)</a:t>
            </a:r>
            <a:r>
              <a:rPr sz="4000" spc="-165" dirty="0"/>
              <a:t> </a:t>
            </a:r>
            <a:r>
              <a:rPr sz="4000" spc="-25" dirty="0"/>
              <a:t>...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9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9143999" y="342899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393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599" y="19811"/>
                  </a:moveTo>
                  <a:lnTo>
                    <a:pt x="8229599" y="0"/>
                  </a:lnTo>
                  <a:lnTo>
                    <a:pt x="0" y="0"/>
                  </a:lnTo>
                  <a:lnTo>
                    <a:pt x="0" y="19811"/>
                  </a:lnTo>
                  <a:lnTo>
                    <a:pt x="8229599" y="1981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83027" y="3945735"/>
            <a:ext cx="1524635" cy="81788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000" dirty="0">
                <a:latin typeface="Times New Roman"/>
                <a:cs typeface="Times New Roman"/>
              </a:rPr>
              <a:t>&lt;Paulo,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Eletr.,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Times New Roman"/>
                <a:cs typeface="Times New Roman"/>
              </a:rPr>
              <a:t>&lt;Almir,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Fisio.,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4070094" y="3945735"/>
            <a:ext cx="506730" cy="81788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820"/>
              </a:spcBef>
            </a:pPr>
            <a:r>
              <a:rPr sz="2000" spc="-20" dirty="0">
                <a:latin typeface="Times New Roman"/>
                <a:cs typeface="Times New Roman"/>
              </a:rPr>
              <a:t>22&gt;,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20" dirty="0">
                <a:latin typeface="Times New Roman"/>
                <a:cs typeface="Times New Roman"/>
              </a:rPr>
              <a:t>22&gt;,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3027" y="4738215"/>
            <a:ext cx="2433955" cy="81788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000" dirty="0">
                <a:latin typeface="Times New Roman"/>
                <a:cs typeface="Times New Roman"/>
              </a:rPr>
              <a:t>&lt;Marta,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Comp.,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21&gt;,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682750" algn="l"/>
                <a:tab pos="2298065" algn="l"/>
              </a:tabLst>
            </a:pPr>
            <a:r>
              <a:rPr sz="2000" dirty="0">
                <a:latin typeface="Times New Roman"/>
                <a:cs typeface="Times New Roman"/>
              </a:rPr>
              <a:t>&lt;Vânia,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Eletr.,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22&gt;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4048</Words>
  <Application>Microsoft Office PowerPoint</Application>
  <PresentationFormat>Personalizar</PresentationFormat>
  <Paragraphs>519</Paragraphs>
  <Slides>57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65" baseType="lpstr">
      <vt:lpstr>Arial</vt:lpstr>
      <vt:lpstr>DejaVu Sans</vt:lpstr>
      <vt:lpstr>Liberation Sans Narrow</vt:lpstr>
      <vt:lpstr>Symbol</vt:lpstr>
      <vt:lpstr>Times New Roman</vt:lpstr>
      <vt:lpstr>Tuffy</vt:lpstr>
      <vt:lpstr>UKIJ Inchike</vt:lpstr>
      <vt:lpstr>Office Theme</vt:lpstr>
      <vt:lpstr>Bancos (Bases) de Dados</vt:lpstr>
      <vt:lpstr>Qualidade do Projeto Lógico</vt:lpstr>
      <vt:lpstr>Qualidade do Projeto Lógico ...</vt:lpstr>
      <vt:lpstr>Exemplo:</vt:lpstr>
      <vt:lpstr>Exemplo...</vt:lpstr>
      <vt:lpstr>Qualidade do Projeto Lógico ...</vt:lpstr>
      <vt:lpstr>Dependência Funcional (DF)</vt:lpstr>
      <vt:lpstr>Notação Diagramática para DF</vt:lpstr>
      <vt:lpstr>Dependência Funcional (DF) ...</vt:lpstr>
      <vt:lpstr>Dependência Funcional ...</vt:lpstr>
      <vt:lpstr>Exercícios</vt:lpstr>
      <vt:lpstr>Apresentação do PowerPoint</vt:lpstr>
      <vt:lpstr>Dependência Funcional ...</vt:lpstr>
      <vt:lpstr>Dependência Funcional ...</vt:lpstr>
      <vt:lpstr>Controlando a consistência</vt:lpstr>
      <vt:lpstr>Normalização</vt:lpstr>
      <vt:lpstr>Definições iniciais</vt:lpstr>
      <vt:lpstr>1a Forma Normal (1FN)</vt:lpstr>
      <vt:lpstr>Atributos Multivalorados e Compostos (lembrete)</vt:lpstr>
      <vt:lpstr>1FN...</vt:lpstr>
      <vt:lpstr>Métodos para corrigir o problema</vt:lpstr>
      <vt:lpstr>Métodos para corrigir o problema ...</vt:lpstr>
      <vt:lpstr>Métodos para corrigir o problema ...</vt:lpstr>
      <vt:lpstr>Outros exemplos</vt:lpstr>
      <vt:lpstr>Exercício</vt:lpstr>
      <vt:lpstr>2a Forma Normal (2FN)</vt:lpstr>
      <vt:lpstr>Apresentação do PowerPoint</vt:lpstr>
      <vt:lpstr>2FN ...</vt:lpstr>
      <vt:lpstr>2FN ...</vt:lpstr>
      <vt:lpstr>2FN ...</vt:lpstr>
      <vt:lpstr>3a Forma Normal (3FN)</vt:lpstr>
      <vt:lpstr>3FN ...</vt:lpstr>
      <vt:lpstr>3FN ...</vt:lpstr>
      <vt:lpstr>3FN ...</vt:lpstr>
      <vt:lpstr>Definições Gerais de 2FN e 3FN</vt:lpstr>
      <vt:lpstr>Definição geral de 2FN</vt:lpstr>
      <vt:lpstr>Definição geral de 3FN</vt:lpstr>
      <vt:lpstr>Apresentação do PowerPoint</vt:lpstr>
      <vt:lpstr>Exercícios</vt:lpstr>
      <vt:lpstr>2) aluno ( nro_aluno, cod_depto, nome_depto, sigla_depto, cod_orient, nome_orient, fone_orient, cod_curso ) As seguintes dependências funcionais devem ser garantidas na normalização:</vt:lpstr>
      <vt:lpstr>3) aluno ( nro_aluno, nome_aluno, {curso (nro_curso, descrição_curso, ano_ingresso, nro_depto, nome_depto)}) As seguintes dependências funcionais devem ser garantidas na normalização:</vt:lpstr>
      <vt:lpstr>Forma Normal de Boyce-Codd (FNBC)</vt:lpstr>
      <vt:lpstr>Re-visitando exemplo anterior (lotes):</vt:lpstr>
      <vt:lpstr>Normalizando pela FNBC ...</vt:lpstr>
      <vt:lpstr>Outro exemplo de FNBC ...</vt:lpstr>
      <vt:lpstr>FNBC ...</vt:lpstr>
      <vt:lpstr>Considerações sobre DFs e Normalização...</vt:lpstr>
      <vt:lpstr>Slides Extras</vt:lpstr>
      <vt:lpstr>Dependência Multivalorada e Normalização</vt:lpstr>
      <vt:lpstr>Dependência Multivalorada ...</vt:lpstr>
      <vt:lpstr>Empregado = {Nome, Projeto, Dependente}</vt:lpstr>
      <vt:lpstr>Dependência Multivalorada ...</vt:lpstr>
      <vt:lpstr>4a Forma Normal (4FN)</vt:lpstr>
      <vt:lpstr>4a Forma Normal (4FN) ...</vt:lpstr>
      <vt:lpstr>4a Forma Normal (4FN) ...</vt:lpstr>
      <vt:lpstr>4a Forma Normal (4FN) ...</vt:lpstr>
      <vt:lpstr>Considerações Finais - Normalização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Aula_6_eduardo.ppt [Modo de Compatibilidade]</dc:title>
  <dc:creator>Administrador</dc:creator>
  <cp:lastModifiedBy>Mauricio Luiz Sobrinho</cp:lastModifiedBy>
  <cp:revision>1</cp:revision>
  <dcterms:created xsi:type="dcterms:W3CDTF">2024-03-07T22:08:34Z</dcterms:created>
  <dcterms:modified xsi:type="dcterms:W3CDTF">2024-03-07T22:11:56Z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2009-04-02T00:00:00Z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2024-03-07T00:00:00Z</vt:filetime>
  </property>
  <property fmtid="{D5CDD505-2E9C-101B-9397-08002B2CF9AE}" pid="5" name="Producer">
    <vt:lpwstr>3-Heights(TM) PDF Security Shell 4.8.25.2 (http://www.pdf-tools.com)</vt:lpwstr>
  </property>
</Properties>
</file>