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5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1810" y="0"/>
            <a:ext cx="10863657" cy="68579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8171" y="675101"/>
            <a:ext cx="10057765" cy="1000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572" y="3297875"/>
            <a:ext cx="7272655" cy="1515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database/technologies/appdev/xe.html" TargetMode="External"/><Relationship Id="rId2" Type="http://schemas.openxmlformats.org/officeDocument/2006/relationships/hyperlink" Target="https://docs.oracle.com/en/cloud/paas/exadata-express-cloud/csdbp/connect-sql-developer.html#GUID-00D45398-2BF3-48D5-B0E9-11979D5EAFF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br/technical-resources/articles/cloudcomp/step-by-step-database-oracl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931"/>
            <a:ext cx="12191975" cy="68290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580" y="430236"/>
            <a:ext cx="50603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800" b="1" dirty="0" err="1">
                <a:solidFill>
                  <a:srgbClr val="FF0000"/>
                </a:solidFill>
                <a:latin typeface="Tahoma"/>
                <a:cs typeface="Tahoma"/>
              </a:rPr>
              <a:t>Santarder</a:t>
            </a:r>
            <a:r>
              <a:rPr lang="pt-BR" sz="28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ahoma"/>
                <a:cs typeface="Tahoma"/>
              </a:rPr>
              <a:t>Coders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015714"/>
            <a:ext cx="10581020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Módulo</a:t>
            </a:r>
            <a:r>
              <a:rPr lang="pt-BR" sz="3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03</a:t>
            </a:r>
            <a:r>
              <a:rPr lang="pt-BR" sz="34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r>
              <a:rPr lang="pt-BR" sz="3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spc="-10" dirty="0">
                <a:solidFill>
                  <a:srgbClr val="FF0000"/>
                </a:solidFill>
                <a:latin typeface="Tahoma"/>
                <a:cs typeface="Tahoma"/>
              </a:rPr>
              <a:t>Banco de Dados</a:t>
            </a:r>
            <a:r>
              <a:rPr lang="pt-BR" sz="3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(Modelagem</a:t>
            </a:r>
            <a:r>
              <a:rPr lang="pt-BR" sz="3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lang="pt-BR" sz="3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spc="-20" dirty="0">
                <a:solidFill>
                  <a:srgbClr val="FF0000"/>
                </a:solidFill>
                <a:latin typeface="Tahoma"/>
                <a:cs typeface="Tahoma"/>
              </a:rPr>
              <a:t>SQL)</a:t>
            </a:r>
            <a:endParaRPr sz="3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15"/>
              </a:spcBef>
            </a:pPr>
            <a:r>
              <a:rPr sz="3000" dirty="0">
                <a:solidFill>
                  <a:srgbClr val="800000"/>
                </a:solidFill>
                <a:latin typeface="Tahoma"/>
                <a:cs typeface="Tahoma"/>
              </a:rPr>
              <a:t>SQL</a:t>
            </a:r>
            <a:r>
              <a:rPr sz="3000" spc="-7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800000"/>
                </a:solidFill>
                <a:latin typeface="Tahoma"/>
                <a:cs typeface="Tahoma"/>
              </a:rPr>
              <a:t>-</a:t>
            </a:r>
            <a:r>
              <a:rPr sz="3000" spc="-6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800000"/>
                </a:solidFill>
                <a:latin typeface="Tahoma"/>
                <a:cs typeface="Tahoma"/>
              </a:rPr>
              <a:t>Data</a:t>
            </a:r>
            <a:r>
              <a:rPr sz="3000" spc="-6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800000"/>
                </a:solidFill>
                <a:latin typeface="Tahoma"/>
                <a:cs typeface="Tahoma"/>
              </a:rPr>
              <a:t>Definition</a:t>
            </a:r>
            <a:r>
              <a:rPr sz="3000" spc="-6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800000"/>
                </a:solidFill>
                <a:latin typeface="Tahoma"/>
                <a:cs typeface="Tahoma"/>
              </a:rPr>
              <a:t>Language</a:t>
            </a:r>
            <a:r>
              <a:rPr sz="3000" spc="-6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800000"/>
                </a:solidFill>
                <a:latin typeface="Tahoma"/>
                <a:cs typeface="Tahoma"/>
              </a:rPr>
              <a:t>no</a:t>
            </a:r>
            <a:r>
              <a:rPr sz="3000" spc="-6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800000"/>
                </a:solidFill>
                <a:latin typeface="Tahoma"/>
                <a:cs typeface="Tahoma"/>
              </a:rPr>
              <a:t>Sistema</a:t>
            </a:r>
            <a:r>
              <a:rPr sz="3000" spc="-7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800000"/>
                </a:solidFill>
                <a:latin typeface="Tahoma"/>
                <a:cs typeface="Tahoma"/>
              </a:rPr>
              <a:t>Oracle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580" y="3907287"/>
            <a:ext cx="10666730" cy="214225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083685" marR="2402205" indent="-619125">
              <a:lnSpc>
                <a:spcPts val="2520"/>
              </a:lnSpc>
              <a:spcBef>
                <a:spcPts val="225"/>
              </a:spcBef>
            </a:pPr>
            <a:r>
              <a:rPr lang="pt-BR" sz="2150" i="1" dirty="0">
                <a:latin typeface="Tahoma"/>
                <a:cs typeface="Tahoma"/>
              </a:rPr>
              <a:t>Maurício Luiz Sobrinho</a:t>
            </a:r>
            <a:r>
              <a:rPr lang="pt-BR" sz="2150" i="1" spc="-10" dirty="0">
                <a:latin typeface="Tahoma"/>
                <a:cs typeface="Tahoma"/>
              </a:rPr>
              <a:t> </a:t>
            </a:r>
          </a:p>
          <a:p>
            <a:pPr marL="4083685" marR="2402205" indent="-619125">
              <a:lnSpc>
                <a:spcPts val="2520"/>
              </a:lnSpc>
              <a:spcBef>
                <a:spcPts val="225"/>
              </a:spcBef>
            </a:pPr>
            <a:r>
              <a:rPr lang="pt-BR" sz="2150" i="1" spc="-45" dirty="0">
                <a:latin typeface="Tahoma"/>
                <a:cs typeface="Tahoma"/>
              </a:rPr>
              <a:t>	 </a:t>
            </a:r>
            <a:r>
              <a:rPr lang="pt-BR" sz="2150" i="1" spc="-45" dirty="0" err="1">
                <a:latin typeface="Tahoma"/>
                <a:cs typeface="Tahoma"/>
              </a:rPr>
              <a:t>Adatech</a:t>
            </a:r>
            <a:endParaRPr lang="pt-BR" sz="21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215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ahoma"/>
                <a:cs typeface="Tahoma"/>
              </a:rPr>
              <a:t>Objetivo:</a:t>
            </a:r>
            <a:r>
              <a:rPr sz="3000" spc="-7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apresentar</a:t>
            </a:r>
            <a:r>
              <a:rPr sz="3000" spc="-6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os</a:t>
            </a:r>
            <a:r>
              <a:rPr sz="3000" spc="-7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comandos</a:t>
            </a:r>
            <a:r>
              <a:rPr sz="3000" spc="-6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SQL</a:t>
            </a:r>
            <a:r>
              <a:rPr sz="3000" spc="-7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usados</a:t>
            </a:r>
            <a:r>
              <a:rPr sz="3000" spc="-6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para</a:t>
            </a:r>
            <a:r>
              <a:rPr sz="3000" spc="-7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a</a:t>
            </a:r>
            <a:r>
              <a:rPr sz="3000" spc="-65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definição </a:t>
            </a:r>
            <a:r>
              <a:rPr sz="3000" dirty="0">
                <a:latin typeface="Tahoma"/>
                <a:cs typeface="Tahoma"/>
              </a:rPr>
              <a:t>da</a:t>
            </a:r>
            <a:r>
              <a:rPr sz="3000" spc="-2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base</a:t>
            </a:r>
            <a:r>
              <a:rPr sz="3000" spc="-2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de</a:t>
            </a:r>
            <a:r>
              <a:rPr sz="3000" spc="-25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dados</a:t>
            </a:r>
            <a:endParaRPr sz="3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293" y="167639"/>
            <a:ext cx="11757025" cy="470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 indent="-372110">
              <a:lnSpc>
                <a:spcPct val="100000"/>
              </a:lnSpc>
              <a:spcBef>
                <a:spcPts val="100"/>
              </a:spcBef>
              <a:buClr>
                <a:srgbClr val="954F72"/>
              </a:buClr>
              <a:buSzPct val="62500"/>
              <a:buFont typeface="Arial"/>
              <a:buChar char="■"/>
              <a:tabLst>
                <a:tab pos="38481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CREATE</a:t>
            </a:r>
            <a:r>
              <a:rPr sz="2000" b="1" u="heavy" spc="-1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TABLE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000">
              <a:latin typeface="Tahoma"/>
              <a:cs typeface="Tahoma"/>
            </a:endParaRPr>
          </a:p>
          <a:p>
            <a:pPr marL="4191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CREATE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TABLE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tabela</a:t>
            </a:r>
            <a:r>
              <a:rPr sz="2000" b="1" i="1" spc="-25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346710" marR="3630929">
              <a:lnSpc>
                <a:spcPct val="114999"/>
              </a:lnSpc>
            </a:pPr>
            <a:r>
              <a:rPr sz="2000" b="1" i="1" dirty="0">
                <a:latin typeface="Courier New"/>
                <a:cs typeface="Courier New"/>
              </a:rPr>
              <a:t>atrib1</a:t>
            </a:r>
            <a:r>
              <a:rPr sz="2000" b="1" i="1" spc="-40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tipo</a:t>
            </a:r>
            <a:r>
              <a:rPr sz="2000" b="1" i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[(</a:t>
            </a:r>
            <a:r>
              <a:rPr sz="2000" b="1" i="1" dirty="0">
                <a:latin typeface="Courier New"/>
                <a:cs typeface="Courier New"/>
              </a:rPr>
              <a:t>tamanho</a:t>
            </a:r>
            <a:r>
              <a:rPr sz="2000" b="1" dirty="0">
                <a:latin typeface="Courier New"/>
                <a:cs typeface="Courier New"/>
              </a:rPr>
              <a:t>)]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[NOT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NULL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|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DEFAULT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i="1" spc="-10" dirty="0">
                <a:latin typeface="Courier New"/>
                <a:cs typeface="Courier New"/>
              </a:rPr>
              <a:t>valor</a:t>
            </a:r>
            <a:r>
              <a:rPr sz="2000" b="1" spc="-10" dirty="0">
                <a:latin typeface="Courier New"/>
                <a:cs typeface="Courier New"/>
              </a:rPr>
              <a:t>], </a:t>
            </a:r>
            <a:r>
              <a:rPr sz="2000" b="1" i="1" dirty="0">
                <a:latin typeface="Courier New"/>
                <a:cs typeface="Courier New"/>
              </a:rPr>
              <a:t>atrib2</a:t>
            </a:r>
            <a:r>
              <a:rPr sz="2000" b="1" i="1" spc="-40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tipo</a:t>
            </a:r>
            <a:r>
              <a:rPr sz="2000" b="1" i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[(</a:t>
            </a:r>
            <a:r>
              <a:rPr sz="2000" b="1" i="1" dirty="0">
                <a:latin typeface="Courier New"/>
                <a:cs typeface="Courier New"/>
              </a:rPr>
              <a:t>tamanho</a:t>
            </a:r>
            <a:r>
              <a:rPr sz="2000" b="1" dirty="0">
                <a:latin typeface="Courier New"/>
                <a:cs typeface="Courier New"/>
              </a:rPr>
              <a:t>)]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[NOT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NULL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|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DEFAULT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i="1" spc="-10" dirty="0">
                <a:latin typeface="Courier New"/>
                <a:cs typeface="Courier New"/>
              </a:rPr>
              <a:t>valor</a:t>
            </a:r>
            <a:r>
              <a:rPr sz="2000" b="1" spc="-10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499109">
              <a:lnSpc>
                <a:spcPct val="100000"/>
              </a:lnSpc>
              <a:spcBef>
                <a:spcPts val="360"/>
              </a:spcBef>
            </a:pPr>
            <a:r>
              <a:rPr sz="2000" b="1" spc="-2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346710">
              <a:lnSpc>
                <a:spcPct val="100000"/>
              </a:lnSpc>
              <a:spcBef>
                <a:spcPts val="360"/>
              </a:spcBef>
            </a:pPr>
            <a:r>
              <a:rPr sz="2000" b="1" dirty="0">
                <a:latin typeface="Courier New"/>
                <a:cs typeface="Courier New"/>
              </a:rPr>
              <a:t>[CONSTRAINT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nome</a:t>
            </a:r>
            <a:r>
              <a:rPr sz="2000" b="1" i="1" spc="-35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da</a:t>
            </a:r>
            <a:r>
              <a:rPr sz="2000" b="1" i="1" spc="-30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restrição</a:t>
            </a:r>
            <a:r>
              <a:rPr sz="2000" b="1" dirty="0">
                <a:latin typeface="Courier New"/>
                <a:cs typeface="Courier New"/>
              </a:rPr>
              <a:t>]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PRIMARY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KEY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(&lt;</a:t>
            </a:r>
            <a:r>
              <a:rPr sz="2000" b="1" i="1" dirty="0">
                <a:latin typeface="Courier New"/>
                <a:cs typeface="Courier New"/>
              </a:rPr>
              <a:t>atributos</a:t>
            </a:r>
            <a:r>
              <a:rPr sz="2000" b="1" i="1" spc="-35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chave</a:t>
            </a:r>
            <a:r>
              <a:rPr sz="2000" b="1" i="1" spc="-30" dirty="0">
                <a:latin typeface="Courier New"/>
                <a:cs typeface="Courier New"/>
              </a:rPr>
              <a:t> </a:t>
            </a:r>
            <a:r>
              <a:rPr sz="2000" b="1" i="1" spc="-10" dirty="0">
                <a:latin typeface="Courier New"/>
                <a:cs typeface="Courier New"/>
              </a:rPr>
              <a:t>primária</a:t>
            </a:r>
            <a:r>
              <a:rPr sz="2000" b="1" spc="-10" dirty="0">
                <a:latin typeface="Courier New"/>
                <a:cs typeface="Courier New"/>
              </a:rPr>
              <a:t>&gt;),</a:t>
            </a:r>
            <a:endParaRPr sz="2000">
              <a:latin typeface="Courier New"/>
              <a:cs typeface="Courier New"/>
            </a:endParaRPr>
          </a:p>
          <a:p>
            <a:pPr marL="210185" marR="5080" indent="135890">
              <a:lnSpc>
                <a:spcPct val="229999"/>
              </a:lnSpc>
            </a:pPr>
            <a:r>
              <a:rPr sz="2000" b="1" dirty="0">
                <a:latin typeface="Courier New"/>
                <a:cs typeface="Courier New"/>
              </a:rPr>
              <a:t>[CONSTRAINT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nome</a:t>
            </a:r>
            <a:r>
              <a:rPr sz="2000" b="1" i="1" spc="-30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da</a:t>
            </a:r>
            <a:r>
              <a:rPr sz="2000" b="1" i="1" spc="-30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restrição</a:t>
            </a:r>
            <a:r>
              <a:rPr sz="2000" b="1" dirty="0">
                <a:latin typeface="Courier New"/>
                <a:cs typeface="Courier New"/>
              </a:rPr>
              <a:t>]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UNIQUE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(&lt;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atributos</a:t>
            </a:r>
            <a:r>
              <a:rPr sz="2000" b="1" i="1" spc="-30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chave</a:t>
            </a:r>
            <a:r>
              <a:rPr sz="2000" b="1" i="1" spc="-30" dirty="0">
                <a:latin typeface="Courier New"/>
                <a:cs typeface="Courier New"/>
              </a:rPr>
              <a:t> </a:t>
            </a:r>
            <a:r>
              <a:rPr sz="2000" b="1" i="1" spc="-10" dirty="0">
                <a:latin typeface="Courier New"/>
                <a:cs typeface="Courier New"/>
              </a:rPr>
              <a:t>candidata</a:t>
            </a:r>
            <a:r>
              <a:rPr sz="2000" b="1" spc="-10" dirty="0">
                <a:latin typeface="Courier New"/>
                <a:cs typeface="Courier New"/>
              </a:rPr>
              <a:t>&gt;), </a:t>
            </a:r>
            <a:r>
              <a:rPr sz="2000" b="1" dirty="0">
                <a:latin typeface="Courier New"/>
                <a:cs typeface="Courier New"/>
              </a:rPr>
              <a:t>[CONSTRAINT</a:t>
            </a:r>
            <a:r>
              <a:rPr sz="2000" b="1" spc="210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nome</a:t>
            </a:r>
            <a:r>
              <a:rPr sz="2000" b="1" i="1" spc="220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da</a:t>
            </a:r>
            <a:r>
              <a:rPr sz="2000" b="1" i="1" spc="225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restrição</a:t>
            </a:r>
            <a:r>
              <a:rPr sz="2000" b="1" dirty="0">
                <a:latin typeface="Courier New"/>
                <a:cs typeface="Courier New"/>
              </a:rPr>
              <a:t>]</a:t>
            </a:r>
            <a:r>
              <a:rPr sz="2000" b="1" spc="2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FOREIGN</a:t>
            </a:r>
            <a:r>
              <a:rPr sz="2000" b="1" spc="2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KEY</a:t>
            </a:r>
            <a:r>
              <a:rPr sz="2000" b="1" spc="2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(&lt;</a:t>
            </a:r>
            <a:r>
              <a:rPr sz="2000" b="1" i="1" dirty="0">
                <a:latin typeface="Courier New"/>
                <a:cs typeface="Courier New"/>
              </a:rPr>
              <a:t>atributos</a:t>
            </a:r>
            <a:r>
              <a:rPr sz="2000" b="1" i="1" spc="220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chave</a:t>
            </a:r>
            <a:r>
              <a:rPr sz="2000" b="1" i="1" spc="225" dirty="0">
                <a:latin typeface="Courier New"/>
                <a:cs typeface="Courier New"/>
              </a:rPr>
              <a:t> </a:t>
            </a:r>
            <a:r>
              <a:rPr sz="2000" b="1" i="1" spc="-10" dirty="0">
                <a:latin typeface="Courier New"/>
                <a:cs typeface="Courier New"/>
              </a:rPr>
              <a:t>estrangeira</a:t>
            </a:r>
            <a:r>
              <a:rPr sz="2000" b="1" spc="-10" dirty="0">
                <a:latin typeface="Courier New"/>
                <a:cs typeface="Courier New"/>
              </a:rPr>
              <a:t>&gt;)</a:t>
            </a:r>
            <a:endParaRPr sz="2000">
              <a:latin typeface="Courier New"/>
              <a:cs typeface="Courier New"/>
            </a:endParaRPr>
          </a:p>
          <a:p>
            <a:pPr marL="384810" marR="9525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REFERENCES</a:t>
            </a:r>
            <a:r>
              <a:rPr sz="2000" b="1" spc="290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tabelaRef</a:t>
            </a:r>
            <a:r>
              <a:rPr sz="2000" b="1" i="1" spc="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[(&lt;</a:t>
            </a:r>
            <a:r>
              <a:rPr sz="2000" b="1" i="1" dirty="0">
                <a:latin typeface="Courier New"/>
                <a:cs typeface="Courier New"/>
              </a:rPr>
              <a:t>chave</a:t>
            </a:r>
            <a:r>
              <a:rPr sz="2000" b="1" i="1" spc="300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primária</a:t>
            </a:r>
            <a:r>
              <a:rPr sz="2000" b="1" dirty="0">
                <a:latin typeface="Courier New"/>
                <a:cs typeface="Courier New"/>
              </a:rPr>
              <a:t>&gt;)]</a:t>
            </a:r>
            <a:r>
              <a:rPr sz="2000" b="1" spc="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[ON</a:t>
            </a:r>
            <a:r>
              <a:rPr sz="2000" b="1" spc="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DELETE</a:t>
            </a:r>
            <a:r>
              <a:rPr sz="2000" b="1" spc="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CASCADE</a:t>
            </a:r>
            <a:r>
              <a:rPr sz="2000" b="1" spc="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|</a:t>
            </a:r>
            <a:r>
              <a:rPr sz="2000" b="1" spc="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SET</a:t>
            </a:r>
            <a:r>
              <a:rPr sz="2000" b="1" spc="30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NULL] </a:t>
            </a:r>
            <a:r>
              <a:rPr sz="2000" b="1" dirty="0">
                <a:latin typeface="Courier New"/>
                <a:cs typeface="Courier New"/>
              </a:rPr>
              <a:t>[ON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UPDATE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CASCADE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|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SET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NULL]</a:t>
            </a:r>
            <a:endParaRPr sz="2000">
              <a:latin typeface="Courier New"/>
              <a:cs typeface="Courier New"/>
            </a:endParaRPr>
          </a:p>
          <a:p>
            <a:pPr marL="41910">
              <a:lnSpc>
                <a:spcPct val="100000"/>
              </a:lnSpc>
            </a:pPr>
            <a:r>
              <a:rPr sz="2000" b="1" spc="-2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7640" y="469899"/>
            <a:ext cx="7316470" cy="2863215"/>
          </a:xfrm>
          <a:custGeom>
            <a:avLst/>
            <a:gdLst/>
            <a:ahLst/>
            <a:cxnLst/>
            <a:rect l="l" t="t" r="r" b="b"/>
            <a:pathLst>
              <a:path w="7316470" h="2863215">
                <a:moveTo>
                  <a:pt x="0" y="0"/>
                </a:moveTo>
                <a:lnTo>
                  <a:pt x="7316385" y="0"/>
                </a:lnTo>
                <a:lnTo>
                  <a:pt x="7316385" y="2862894"/>
                </a:lnTo>
                <a:lnTo>
                  <a:pt x="0" y="286289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0653" y="485138"/>
            <a:ext cx="3061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CREATE</a:t>
            </a:r>
            <a:r>
              <a:rPr sz="2000" b="1" spc="-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TABLE</a:t>
            </a:r>
            <a:r>
              <a:rPr sz="2000" b="1" spc="-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ALUNO</a:t>
            </a:r>
            <a:r>
              <a:rPr sz="2000" b="1" spc="-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9828" y="789937"/>
            <a:ext cx="4288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ahoma"/>
                <a:cs typeface="Tahoma"/>
              </a:rPr>
              <a:t>NOME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VARCHAR2(30)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NOT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NULL, </a:t>
            </a:r>
            <a:r>
              <a:rPr sz="2000" b="1" dirty="0">
                <a:latin typeface="Tahoma"/>
                <a:cs typeface="Tahoma"/>
              </a:rPr>
              <a:t>NUSP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NUMBER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NOT</a:t>
            </a:r>
            <a:r>
              <a:rPr sz="2000" b="1" spc="-20" dirty="0">
                <a:latin typeface="Tahoma"/>
                <a:cs typeface="Tahoma"/>
              </a:rPr>
              <a:t> NULL,</a:t>
            </a:r>
            <a:r>
              <a:rPr sz="2000" b="1" spc="50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IDADE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NUMBER(3),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ahoma"/>
                <a:cs typeface="Tahoma"/>
              </a:rPr>
              <a:t>DATANASC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DATE,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9828" y="2313934"/>
            <a:ext cx="61868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ahoma"/>
                <a:cs typeface="Tahoma"/>
              </a:rPr>
              <a:t>CONSTRAINT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PK_ALUNO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PRIMARY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KEY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(NUSP), </a:t>
            </a:r>
            <a:r>
              <a:rPr sz="2000" b="1" dirty="0">
                <a:latin typeface="Tahoma"/>
                <a:cs typeface="Tahoma"/>
              </a:rPr>
              <a:t>CONSTRAINT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UN_NOME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UNIQUE(NOME)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830" y="3748067"/>
            <a:ext cx="11591290" cy="2678430"/>
          </a:xfrm>
          <a:custGeom>
            <a:avLst/>
            <a:gdLst/>
            <a:ahLst/>
            <a:cxnLst/>
            <a:rect l="l" t="t" r="r" b="b"/>
            <a:pathLst>
              <a:path w="11591290" h="2678429">
                <a:moveTo>
                  <a:pt x="0" y="0"/>
                </a:moveTo>
                <a:lnTo>
                  <a:pt x="11590770" y="0"/>
                </a:lnTo>
                <a:lnTo>
                  <a:pt x="11590770" y="2678094"/>
                </a:lnTo>
                <a:lnTo>
                  <a:pt x="0" y="267809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855" y="2923533"/>
            <a:ext cx="11155045" cy="342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14475" algn="ctr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Tahoma"/>
                <a:cs typeface="Tahoma"/>
              </a:rPr>
              <a:t>);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789"/>
              </a:spcBef>
            </a:pPr>
            <a:endParaRPr sz="20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100" b="1" dirty="0">
                <a:latin typeface="Tahoma"/>
                <a:cs typeface="Tahoma"/>
              </a:rPr>
              <a:t>CREATE</a:t>
            </a:r>
            <a:r>
              <a:rPr sz="2100" b="1" spc="-35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TABLE</a:t>
            </a:r>
            <a:r>
              <a:rPr sz="2100" b="1" spc="-35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PROFESSOR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spc="-50" dirty="0">
                <a:latin typeface="Tahoma"/>
                <a:cs typeface="Tahoma"/>
              </a:rPr>
              <a:t>(</a:t>
            </a:r>
            <a:endParaRPr sz="2100">
              <a:latin typeface="Tahoma"/>
              <a:cs typeface="Tahoma"/>
            </a:endParaRPr>
          </a:p>
          <a:p>
            <a:pPr marL="469265" marR="4982845" algn="just">
              <a:lnSpc>
                <a:spcPct val="100000"/>
              </a:lnSpc>
            </a:pPr>
            <a:r>
              <a:rPr sz="2100" b="1" dirty="0">
                <a:latin typeface="Tahoma"/>
                <a:cs typeface="Tahoma"/>
              </a:rPr>
              <a:t>NOME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VARCHAR2(30)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NOT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NULL</a:t>
            </a:r>
            <a:r>
              <a:rPr sz="2100" b="1" spc="-25" dirty="0">
                <a:latin typeface="Tahoma"/>
                <a:cs typeface="Tahoma"/>
              </a:rPr>
              <a:t> </a:t>
            </a:r>
            <a:r>
              <a:rPr sz="2100" b="1" spc="-10" dirty="0">
                <a:latin typeface="Tahoma"/>
                <a:cs typeface="Tahoma"/>
              </a:rPr>
              <a:t>UNIQUE, </a:t>
            </a:r>
            <a:r>
              <a:rPr sz="2100" b="1" dirty="0">
                <a:latin typeface="Tahoma"/>
                <a:cs typeface="Tahoma"/>
              </a:rPr>
              <a:t>NFUNC</a:t>
            </a:r>
            <a:r>
              <a:rPr sz="2100" b="1" spc="-35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NUMBER</a:t>
            </a:r>
            <a:r>
              <a:rPr sz="2100" b="1" spc="-25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NOT</a:t>
            </a:r>
            <a:r>
              <a:rPr sz="2100" b="1" spc="-25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NULL</a:t>
            </a:r>
            <a:r>
              <a:rPr sz="2100" b="1" spc="-25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PRIMARY</a:t>
            </a:r>
            <a:r>
              <a:rPr sz="2100" b="1" spc="-25" dirty="0">
                <a:latin typeface="Tahoma"/>
                <a:cs typeface="Tahoma"/>
              </a:rPr>
              <a:t> </a:t>
            </a:r>
            <a:r>
              <a:rPr sz="2100" b="1" spc="-20" dirty="0">
                <a:latin typeface="Tahoma"/>
                <a:cs typeface="Tahoma"/>
              </a:rPr>
              <a:t>KEY, </a:t>
            </a:r>
            <a:r>
              <a:rPr sz="2100" b="1" dirty="0">
                <a:latin typeface="Tahoma"/>
                <a:cs typeface="Tahoma"/>
              </a:rPr>
              <a:t>IDADE</a:t>
            </a:r>
            <a:r>
              <a:rPr sz="2100" b="1" spc="-25" dirty="0">
                <a:latin typeface="Tahoma"/>
                <a:cs typeface="Tahoma"/>
              </a:rPr>
              <a:t> </a:t>
            </a:r>
            <a:r>
              <a:rPr sz="2100" b="1" spc="-10" dirty="0">
                <a:latin typeface="Tahoma"/>
                <a:cs typeface="Tahoma"/>
              </a:rPr>
              <a:t>NUMBER(3),</a:t>
            </a:r>
            <a:endParaRPr sz="2100">
              <a:latin typeface="Tahoma"/>
              <a:cs typeface="Tahoma"/>
            </a:endParaRPr>
          </a:p>
          <a:p>
            <a:pPr marL="469265" algn="just">
              <a:lnSpc>
                <a:spcPct val="100000"/>
              </a:lnSpc>
            </a:pPr>
            <a:r>
              <a:rPr sz="2100" b="1" dirty="0">
                <a:latin typeface="Tahoma"/>
                <a:cs typeface="Tahoma"/>
              </a:rPr>
              <a:t>TITULACAO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CHAR(10)</a:t>
            </a:r>
            <a:r>
              <a:rPr sz="2100" b="1" spc="-2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NOT</a:t>
            </a:r>
            <a:r>
              <a:rPr sz="2100" b="1" spc="-20" dirty="0">
                <a:latin typeface="Tahoma"/>
                <a:cs typeface="Tahoma"/>
              </a:rPr>
              <a:t> </a:t>
            </a:r>
            <a:r>
              <a:rPr sz="2100" b="1" spc="-10" dirty="0">
                <a:latin typeface="Tahoma"/>
                <a:cs typeface="Tahoma"/>
              </a:rPr>
              <a:t>NULL,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2520"/>
              </a:spcBef>
            </a:pPr>
            <a:r>
              <a:rPr sz="2100" b="1" dirty="0">
                <a:latin typeface="Tahoma"/>
                <a:cs typeface="Tahoma"/>
              </a:rPr>
              <a:t>CONSTRAINT</a:t>
            </a:r>
            <a:r>
              <a:rPr sz="2100" b="1" spc="-45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CH_TIT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CHECK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(TITULACAO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IN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('MESTRE',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'DOUTOR',</a:t>
            </a:r>
            <a:r>
              <a:rPr sz="2100" b="1" spc="-30" dirty="0">
                <a:latin typeface="Tahoma"/>
                <a:cs typeface="Tahoma"/>
              </a:rPr>
              <a:t> </a:t>
            </a:r>
            <a:r>
              <a:rPr sz="2100" b="1" spc="-10" dirty="0">
                <a:latin typeface="Tahoma"/>
                <a:cs typeface="Tahoma"/>
              </a:rPr>
              <a:t>'TITULAR'))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100" b="1" spc="-25" dirty="0">
                <a:latin typeface="Tahoma"/>
                <a:cs typeface="Tahoma"/>
              </a:rPr>
              <a:t>);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387" y="826764"/>
            <a:ext cx="2978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7470" algn="l"/>
              </a:tabLst>
            </a:pPr>
            <a:r>
              <a:rPr sz="1200" dirty="0">
                <a:latin typeface="Tahoma"/>
                <a:cs typeface="Tahoma"/>
              </a:rPr>
              <a:t>Aluno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spc="3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Nome,</a:t>
            </a:r>
            <a:r>
              <a:rPr sz="1200" dirty="0">
                <a:latin typeface="Tahoma"/>
                <a:cs typeface="Tahoma"/>
              </a:rPr>
              <a:t>	Nusp,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Idade,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6375" y="1001769"/>
            <a:ext cx="339090" cy="13970"/>
          </a:xfrm>
          <a:custGeom>
            <a:avLst/>
            <a:gdLst/>
            <a:ahLst/>
            <a:cxnLst/>
            <a:rect l="l" t="t" r="r" b="b"/>
            <a:pathLst>
              <a:path w="339089" h="13969">
                <a:moveTo>
                  <a:pt x="338955" y="13715"/>
                </a:moveTo>
                <a:lnTo>
                  <a:pt x="0" y="13715"/>
                </a:lnTo>
                <a:lnTo>
                  <a:pt x="0" y="0"/>
                </a:lnTo>
                <a:lnTo>
                  <a:pt x="338955" y="0"/>
                </a:lnTo>
                <a:lnTo>
                  <a:pt x="3389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8387" y="1192523"/>
            <a:ext cx="3279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910" algn="l"/>
              </a:tabLst>
            </a:pPr>
            <a:r>
              <a:rPr sz="1200" spc="-10" dirty="0">
                <a:latin typeface="Tahoma"/>
                <a:cs typeface="Tahoma"/>
              </a:rPr>
              <a:t>Professor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{</a:t>
            </a:r>
            <a:r>
              <a:rPr sz="1200" dirty="0">
                <a:latin typeface="Tahoma"/>
                <a:cs typeface="Tahoma"/>
              </a:rPr>
              <a:t>	Nome,</a:t>
            </a:r>
            <a:r>
              <a:rPr sz="1200" spc="335" dirty="0"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Titulação}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487" y="1558282"/>
            <a:ext cx="3452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Disciplina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387" y="1924042"/>
            <a:ext cx="240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Turma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387" y="2289801"/>
            <a:ext cx="3166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82322" y="994410"/>
            <a:ext cx="2867660" cy="1367790"/>
            <a:chOff x="982322" y="994410"/>
            <a:chExt cx="2867660" cy="1367790"/>
          </a:xfrm>
        </p:grpSpPr>
        <p:sp>
          <p:nvSpPr>
            <p:cNvPr id="15" name="object 15"/>
            <p:cNvSpPr/>
            <p:nvPr/>
          </p:nvSpPr>
          <p:spPr>
            <a:xfrm>
              <a:off x="1244874" y="2280657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39" h="59055">
                  <a:moveTo>
                    <a:pt x="0" y="58734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3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9726" y="2186745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19" h="93980">
                  <a:moveTo>
                    <a:pt x="0" y="93912"/>
                  </a:moveTo>
                  <a:lnTo>
                    <a:pt x="709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1134" y="214364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0" y="41917"/>
                  </a:lnTo>
                  <a:lnTo>
                    <a:pt x="18942" y="0"/>
                  </a:lnTo>
                  <a:lnTo>
                    <a:pt x="31374" y="4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1134" y="214364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18942" y="0"/>
                  </a:lnTo>
                  <a:lnTo>
                    <a:pt x="0" y="41917"/>
                  </a:lnTo>
                  <a:lnTo>
                    <a:pt x="31374" y="442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67121" y="1042397"/>
              <a:ext cx="1978025" cy="1314450"/>
            </a:xfrm>
            <a:custGeom>
              <a:avLst/>
              <a:gdLst/>
              <a:ahLst/>
              <a:cxnLst/>
              <a:rect l="l" t="t" r="r" b="b"/>
              <a:pathLst>
                <a:path w="1978025" h="1314450">
                  <a:moveTo>
                    <a:pt x="701723" y="1314447"/>
                  </a:moveTo>
                  <a:lnTo>
                    <a:pt x="701723" y="1162047"/>
                  </a:lnTo>
                  <a:lnTo>
                    <a:pt x="1977596" y="1162047"/>
                  </a:lnTo>
                  <a:lnTo>
                    <a:pt x="1977596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51388" y="9991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4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51388" y="9991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4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08472" y="1820306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4" h="160655">
                  <a:moveTo>
                    <a:pt x="0" y="160164"/>
                  </a:moveTo>
                  <a:lnTo>
                    <a:pt x="1017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02947" y="1777168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402" y="44134"/>
                  </a:moveTo>
                  <a:lnTo>
                    <a:pt x="0" y="42139"/>
                  </a:lnTo>
                  <a:lnTo>
                    <a:pt x="18442" y="0"/>
                  </a:lnTo>
                  <a:lnTo>
                    <a:pt x="31402" y="4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02947" y="1777168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402" y="44134"/>
                  </a:moveTo>
                  <a:lnTo>
                    <a:pt x="18442" y="0"/>
                  </a:lnTo>
                  <a:lnTo>
                    <a:pt x="0" y="42139"/>
                  </a:lnTo>
                  <a:lnTo>
                    <a:pt x="31402" y="44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79750" y="1457959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39" h="169544">
                  <a:moveTo>
                    <a:pt x="852943" y="1694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37353" y="144252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39329" y="30862"/>
                  </a:moveTo>
                  <a:lnTo>
                    <a:pt x="0" y="7007"/>
                  </a:lnTo>
                  <a:lnTo>
                    <a:pt x="45462" y="0"/>
                  </a:lnTo>
                  <a:lnTo>
                    <a:pt x="39329" y="30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37353" y="144252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45462" y="0"/>
                  </a:moveTo>
                  <a:lnTo>
                    <a:pt x="0" y="7007"/>
                  </a:lnTo>
                  <a:lnTo>
                    <a:pt x="39329" y="30862"/>
                  </a:lnTo>
                  <a:lnTo>
                    <a:pt x="4546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2322" y="1058285"/>
              <a:ext cx="885190" cy="403225"/>
            </a:xfrm>
            <a:custGeom>
              <a:avLst/>
              <a:gdLst/>
              <a:ahLst/>
              <a:cxnLst/>
              <a:rect l="l" t="t" r="r" b="b"/>
              <a:pathLst>
                <a:path w="885189" h="403225">
                  <a:moveTo>
                    <a:pt x="0" y="0"/>
                  </a:moveTo>
                  <a:lnTo>
                    <a:pt x="573598" y="0"/>
                  </a:lnTo>
                </a:path>
                <a:path w="885189" h="403225">
                  <a:moveTo>
                    <a:pt x="0" y="38099"/>
                  </a:moveTo>
                  <a:lnTo>
                    <a:pt x="573598" y="38099"/>
                  </a:lnTo>
                </a:path>
                <a:path w="885189" h="403225">
                  <a:moveTo>
                    <a:pt x="311204" y="365124"/>
                  </a:moveTo>
                  <a:lnTo>
                    <a:pt x="884803" y="365124"/>
                  </a:lnTo>
                </a:path>
                <a:path w="885189" h="403225">
                  <a:moveTo>
                    <a:pt x="311204" y="403224"/>
                  </a:moveTo>
                  <a:lnTo>
                    <a:pt x="884803" y="4032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6" y="2160583"/>
            <a:ext cx="12018645" cy="3478529"/>
          </a:xfrm>
          <a:custGeom>
            <a:avLst/>
            <a:gdLst/>
            <a:ahLst/>
            <a:cxnLst/>
            <a:rect l="l" t="t" r="r" b="b"/>
            <a:pathLst>
              <a:path w="12018645" h="3478529">
                <a:moveTo>
                  <a:pt x="0" y="0"/>
                </a:moveTo>
                <a:lnTo>
                  <a:pt x="12018269" y="0"/>
                </a:lnTo>
                <a:lnTo>
                  <a:pt x="12018269" y="3478480"/>
                </a:lnTo>
                <a:lnTo>
                  <a:pt x="0" y="347848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131" y="2175819"/>
            <a:ext cx="983742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932170" indent="-4572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ahoma"/>
                <a:cs typeface="Tahoma"/>
              </a:rPr>
              <a:t>CREATE</a:t>
            </a:r>
            <a:r>
              <a:rPr sz="2000" b="1" spc="-6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TABLE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DISCIPLINA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( </a:t>
            </a:r>
            <a:r>
              <a:rPr sz="2000" b="1" dirty="0">
                <a:latin typeface="Tahoma"/>
                <a:cs typeface="Tahoma"/>
              </a:rPr>
              <a:t>SIGLA</a:t>
            </a:r>
            <a:r>
              <a:rPr sz="2000" b="1" spc="-8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CHAR(6)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NOT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spc="-20" dirty="0">
                <a:latin typeface="Tahoma"/>
                <a:cs typeface="Tahoma"/>
              </a:rPr>
              <a:t>NULL,</a:t>
            </a:r>
            <a:endParaRPr sz="2000">
              <a:latin typeface="Tahoma"/>
              <a:cs typeface="Tahoma"/>
            </a:endParaRPr>
          </a:p>
          <a:p>
            <a:pPr marL="469265" marR="5095875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NOME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VARCHAR2(30)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NOT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NULL, </a:t>
            </a:r>
            <a:r>
              <a:rPr sz="2000" b="1" dirty="0">
                <a:latin typeface="Tahoma"/>
                <a:cs typeface="Tahoma"/>
              </a:rPr>
              <a:t>NCRED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NUMBER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NOT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NULL, </a:t>
            </a:r>
            <a:r>
              <a:rPr sz="2000" b="1" dirty="0">
                <a:latin typeface="Tahoma"/>
                <a:cs typeface="Tahoma"/>
              </a:rPr>
              <a:t>PROFESSOR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NUMBER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,</a:t>
            </a:r>
            <a:endParaRPr sz="20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LIVRO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VARCHAR2(30),</a:t>
            </a:r>
            <a:endParaRPr sz="2000">
              <a:latin typeface="Tahoma"/>
              <a:cs typeface="Tahoma"/>
            </a:endParaRPr>
          </a:p>
          <a:p>
            <a:pPr marL="543560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CONSTRAINT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PK_DISCIPLINA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PRIMARY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KEY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(SIGLA),</a:t>
            </a:r>
            <a:endParaRPr sz="2000">
              <a:latin typeface="Tahoma"/>
              <a:cs typeface="Tahoma"/>
            </a:endParaRPr>
          </a:p>
          <a:p>
            <a:pPr marL="12700" marR="5080" indent="530860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CONSTRAINT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FK_DISCIPLINA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FOREIGN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KEY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(PROFESSOR)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REFERENCES </a:t>
            </a:r>
            <a:r>
              <a:rPr sz="2000" b="1" dirty="0">
                <a:latin typeface="Tahoma"/>
                <a:cs typeface="Tahoma"/>
              </a:rPr>
              <a:t>PROFESSOR(NFUNC)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ON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DELETE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SET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NULL,</a:t>
            </a:r>
            <a:endParaRPr sz="20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CONSTRAINT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NCREDITOS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CHECK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(NCRED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&gt;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0)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latin typeface="Tahoma"/>
                <a:cs typeface="Tahoma"/>
              </a:rPr>
              <a:t>);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2746" y="373296"/>
            <a:ext cx="339090" cy="13970"/>
          </a:xfrm>
          <a:custGeom>
            <a:avLst/>
            <a:gdLst/>
            <a:ahLst/>
            <a:cxnLst/>
            <a:rect l="l" t="t" r="r" b="b"/>
            <a:pathLst>
              <a:path w="339089" h="13970">
                <a:moveTo>
                  <a:pt x="338955" y="13715"/>
                </a:moveTo>
                <a:lnTo>
                  <a:pt x="0" y="13715"/>
                </a:lnTo>
                <a:lnTo>
                  <a:pt x="0" y="0"/>
                </a:lnTo>
                <a:lnTo>
                  <a:pt x="338955" y="0"/>
                </a:lnTo>
                <a:lnTo>
                  <a:pt x="3389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92210" y="198290"/>
            <a:ext cx="39414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Aluno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Nusp,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Idade,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1200" spc="-10" dirty="0">
                <a:latin typeface="Tahoma"/>
                <a:cs typeface="Tahoma"/>
              </a:rPr>
              <a:t>Professor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2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Titulação}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200" b="1" dirty="0">
                <a:latin typeface="Tahoma"/>
                <a:cs typeface="Tahoma"/>
              </a:rPr>
              <a:t>Disciplina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=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{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b="1" u="none" dirty="0">
                <a:latin typeface="Tahoma"/>
                <a:cs typeface="Tahoma"/>
              </a:rPr>
              <a:t>,</a:t>
            </a:r>
            <a:r>
              <a:rPr sz="1200" b="1" u="none" spc="-40" dirty="0">
                <a:latin typeface="Tahoma"/>
                <a:cs typeface="Tahoma"/>
              </a:rPr>
              <a:t> </a:t>
            </a:r>
            <a:r>
              <a:rPr sz="1200" b="1" u="none" dirty="0">
                <a:latin typeface="Tahoma"/>
                <a:cs typeface="Tahoma"/>
              </a:rPr>
              <a:t>Nome,</a:t>
            </a:r>
            <a:r>
              <a:rPr sz="1200" b="1" u="none" spc="-35" dirty="0">
                <a:latin typeface="Tahoma"/>
                <a:cs typeface="Tahoma"/>
              </a:rPr>
              <a:t> </a:t>
            </a:r>
            <a:r>
              <a:rPr sz="1200" b="1" u="none" dirty="0">
                <a:latin typeface="Tahoma"/>
                <a:cs typeface="Tahoma"/>
              </a:rPr>
              <a:t>NCred,</a:t>
            </a:r>
            <a:r>
              <a:rPr sz="1200" b="1" u="none" spc="-40" dirty="0">
                <a:latin typeface="Tahoma"/>
                <a:cs typeface="Tahoma"/>
              </a:rPr>
              <a:t> </a:t>
            </a:r>
            <a:r>
              <a:rPr sz="1200" b="1" u="none" dirty="0">
                <a:latin typeface="Tahoma"/>
                <a:cs typeface="Tahoma"/>
              </a:rPr>
              <a:t>Professor,</a:t>
            </a:r>
            <a:r>
              <a:rPr sz="1200" b="1" u="none" spc="-40" dirty="0">
                <a:latin typeface="Tahoma"/>
                <a:cs typeface="Tahoma"/>
              </a:rPr>
              <a:t> </a:t>
            </a:r>
            <a:r>
              <a:rPr sz="1200" b="1" u="none" spc="-10" dirty="0">
                <a:latin typeface="Tahoma"/>
                <a:cs typeface="Tahoma"/>
              </a:rPr>
              <a:t>Livro}</a:t>
            </a:r>
            <a:endParaRPr sz="12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Tahoma"/>
                <a:cs typeface="Tahoma"/>
              </a:rPr>
              <a:t>Turma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02991" y="365936"/>
            <a:ext cx="3553460" cy="1367790"/>
            <a:chOff x="4202991" y="365936"/>
            <a:chExt cx="3553460" cy="1367790"/>
          </a:xfrm>
        </p:grpSpPr>
        <p:sp>
          <p:nvSpPr>
            <p:cNvPr id="7" name="object 7"/>
            <p:cNvSpPr/>
            <p:nvPr/>
          </p:nvSpPr>
          <p:spPr>
            <a:xfrm>
              <a:off x="4541740" y="1652184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39" h="59055">
                  <a:moveTo>
                    <a:pt x="0" y="58734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3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6590" y="1558271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20" h="93980">
                  <a:moveTo>
                    <a:pt x="0" y="93912"/>
                  </a:moveTo>
                  <a:lnTo>
                    <a:pt x="70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37990" y="151516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0" y="41917"/>
                  </a:lnTo>
                  <a:lnTo>
                    <a:pt x="18949" y="0"/>
                  </a:lnTo>
                  <a:lnTo>
                    <a:pt x="31374" y="4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7990" y="151516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18949" y="0"/>
                  </a:lnTo>
                  <a:lnTo>
                    <a:pt x="0" y="41917"/>
                  </a:lnTo>
                  <a:lnTo>
                    <a:pt x="31374" y="442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46590" y="413924"/>
              <a:ext cx="2905125" cy="1314450"/>
            </a:xfrm>
            <a:custGeom>
              <a:avLst/>
              <a:gdLst/>
              <a:ahLst/>
              <a:cxnLst/>
              <a:rect l="l" t="t" r="r" b="b"/>
              <a:pathLst>
                <a:path w="2905125" h="1314450">
                  <a:moveTo>
                    <a:pt x="1030672" y="1314447"/>
                  </a:moveTo>
                  <a:lnTo>
                    <a:pt x="1030672" y="1162047"/>
                  </a:lnTo>
                  <a:lnTo>
                    <a:pt x="2904594" y="1162047"/>
                  </a:lnTo>
                  <a:lnTo>
                    <a:pt x="2904594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0865" y="370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0865" y="370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5340" y="1191832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5" h="160655">
                  <a:moveTo>
                    <a:pt x="0" y="160164"/>
                  </a:moveTo>
                  <a:lnTo>
                    <a:pt x="101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99815" y="1148695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0" y="42139"/>
                  </a:lnTo>
                  <a:lnTo>
                    <a:pt x="18449" y="0"/>
                  </a:lnTo>
                  <a:lnTo>
                    <a:pt x="31399" y="4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99815" y="1148695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18449" y="0"/>
                  </a:lnTo>
                  <a:lnTo>
                    <a:pt x="0" y="42139"/>
                  </a:lnTo>
                  <a:lnTo>
                    <a:pt x="31399" y="44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76614" y="829485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39" h="169544">
                  <a:moveTo>
                    <a:pt x="852948" y="1694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34214" y="81405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39349" y="30862"/>
                  </a:moveTo>
                  <a:lnTo>
                    <a:pt x="0" y="7007"/>
                  </a:lnTo>
                  <a:lnTo>
                    <a:pt x="45474" y="0"/>
                  </a:lnTo>
                  <a:lnTo>
                    <a:pt x="39349" y="30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34214" y="81405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45474" y="0"/>
                  </a:moveTo>
                  <a:lnTo>
                    <a:pt x="0" y="7007"/>
                  </a:lnTo>
                  <a:lnTo>
                    <a:pt x="39349" y="30862"/>
                  </a:lnTo>
                  <a:lnTo>
                    <a:pt x="4547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02991" y="391711"/>
              <a:ext cx="808990" cy="441325"/>
            </a:xfrm>
            <a:custGeom>
              <a:avLst/>
              <a:gdLst/>
              <a:ahLst/>
              <a:cxnLst/>
              <a:rect l="l" t="t" r="r" b="b"/>
              <a:pathLst>
                <a:path w="808989" h="441325">
                  <a:moveTo>
                    <a:pt x="0" y="38099"/>
                  </a:moveTo>
                  <a:lnTo>
                    <a:pt x="573598" y="38099"/>
                  </a:lnTo>
                </a:path>
                <a:path w="808989" h="441325">
                  <a:moveTo>
                    <a:pt x="0" y="0"/>
                  </a:moveTo>
                  <a:lnTo>
                    <a:pt x="573598" y="0"/>
                  </a:lnTo>
                </a:path>
                <a:path w="808989" h="441325">
                  <a:moveTo>
                    <a:pt x="234999" y="403224"/>
                  </a:moveTo>
                  <a:lnTo>
                    <a:pt x="808598" y="403224"/>
                  </a:lnTo>
                </a:path>
                <a:path w="808989" h="441325">
                  <a:moveTo>
                    <a:pt x="234999" y="441324"/>
                  </a:moveTo>
                  <a:lnTo>
                    <a:pt x="808598" y="4413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69" y="2471732"/>
            <a:ext cx="11356340" cy="3478529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endParaRPr sz="20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CREATE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TABLE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TURMA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(</a:t>
            </a:r>
            <a:endParaRPr sz="2000">
              <a:latin typeface="Tahoma"/>
              <a:cs typeface="Tahoma"/>
            </a:endParaRPr>
          </a:p>
          <a:p>
            <a:pPr marL="999490" marR="6525895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SIGLA</a:t>
            </a:r>
            <a:r>
              <a:rPr sz="2000" b="1" spc="-8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CHAR(6)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NOT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spc="-20" dirty="0">
                <a:latin typeface="Tahoma"/>
                <a:cs typeface="Tahoma"/>
              </a:rPr>
              <a:t>NULL, </a:t>
            </a:r>
            <a:r>
              <a:rPr sz="2000" b="1" dirty="0">
                <a:latin typeface="Tahoma"/>
                <a:cs typeface="Tahoma"/>
              </a:rPr>
              <a:t>NUMERO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NUMBER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NOT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20" dirty="0">
                <a:latin typeface="Tahoma"/>
                <a:cs typeface="Tahoma"/>
              </a:rPr>
              <a:t>NULL, </a:t>
            </a:r>
            <a:r>
              <a:rPr sz="2000" b="1" dirty="0">
                <a:latin typeface="Tahoma"/>
                <a:cs typeface="Tahoma"/>
              </a:rPr>
              <a:t>NALUNOS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NUMBER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NOT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20" dirty="0">
                <a:latin typeface="Tahoma"/>
                <a:cs typeface="Tahoma"/>
              </a:rPr>
              <a:t>NULL </a:t>
            </a:r>
            <a:r>
              <a:rPr sz="2000" b="1" dirty="0">
                <a:latin typeface="Tahoma"/>
                <a:cs typeface="Tahoma"/>
              </a:rPr>
              <a:t>CHECK(NAlunos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&lt;=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20" dirty="0">
                <a:latin typeface="Tahoma"/>
                <a:cs typeface="Tahoma"/>
              </a:rPr>
              <a:t>70),</a:t>
            </a:r>
            <a:endParaRPr sz="2000">
              <a:latin typeface="Tahoma"/>
              <a:cs typeface="Tahoma"/>
            </a:endParaRPr>
          </a:p>
          <a:p>
            <a:pPr marL="999490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CONSTRAINT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PK_TURMA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PRIMARY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KEY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(SIGLA,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NUMERO),</a:t>
            </a:r>
            <a:endParaRPr sz="2000">
              <a:latin typeface="Tahoma"/>
              <a:cs typeface="Tahoma"/>
            </a:endParaRPr>
          </a:p>
          <a:p>
            <a:pPr marL="1456690" marR="381635" indent="-457200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CONSTRAINT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FK_TD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FOREIGN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KEY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(SIGLA)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REFERENCES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DISCIPLINA(SIGLA) </a:t>
            </a:r>
            <a:r>
              <a:rPr sz="2000" b="1" dirty="0">
                <a:latin typeface="Tahoma"/>
                <a:cs typeface="Tahoma"/>
              </a:rPr>
              <a:t>ON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DELETE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CASCADE</a:t>
            </a:r>
            <a:endParaRPr sz="2000">
              <a:latin typeface="Tahoma"/>
              <a:cs typeface="Tahoma"/>
            </a:endParaRPr>
          </a:p>
          <a:p>
            <a:pPr marL="85090">
              <a:lnSpc>
                <a:spcPct val="100000"/>
              </a:lnSpc>
            </a:pPr>
            <a:r>
              <a:rPr sz="2000" b="1" spc="-25" dirty="0">
                <a:latin typeface="Tahoma"/>
                <a:cs typeface="Tahoma"/>
              </a:rPr>
              <a:t>);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2044" y="398470"/>
            <a:ext cx="339090" cy="13970"/>
          </a:xfrm>
          <a:custGeom>
            <a:avLst/>
            <a:gdLst/>
            <a:ahLst/>
            <a:cxnLst/>
            <a:rect l="l" t="t" r="r" b="b"/>
            <a:pathLst>
              <a:path w="339089" h="13970">
                <a:moveTo>
                  <a:pt x="338955" y="13715"/>
                </a:moveTo>
                <a:lnTo>
                  <a:pt x="0" y="13715"/>
                </a:lnTo>
                <a:lnTo>
                  <a:pt x="0" y="0"/>
                </a:lnTo>
                <a:lnTo>
                  <a:pt x="338955" y="0"/>
                </a:lnTo>
                <a:lnTo>
                  <a:pt x="3389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1508" y="223465"/>
            <a:ext cx="3453129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Aluno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Nusp,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Idade,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  <a:p>
            <a:pPr marL="12700" marR="5080" indent="2540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Professor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2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Titulação} Disciplina</a:t>
            </a:r>
            <a:r>
              <a:rPr sz="1200" u="none" spc="-2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=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 </a:t>
            </a:r>
            <a:r>
              <a:rPr sz="1200" b="1" u="none" dirty="0">
                <a:latin typeface="Tahoma"/>
                <a:cs typeface="Tahoma"/>
              </a:rPr>
              <a:t>Turma</a:t>
            </a:r>
            <a:r>
              <a:rPr sz="1200" b="1" u="none" spc="-50" dirty="0">
                <a:latin typeface="Tahoma"/>
                <a:cs typeface="Tahoma"/>
              </a:rPr>
              <a:t> </a:t>
            </a:r>
            <a:r>
              <a:rPr sz="1200" b="1" u="none" dirty="0">
                <a:latin typeface="Tahoma"/>
                <a:cs typeface="Tahoma"/>
              </a:rPr>
              <a:t>=</a:t>
            </a:r>
            <a:r>
              <a:rPr sz="1200" b="1" u="none" spc="-45" dirty="0">
                <a:latin typeface="Tahoma"/>
                <a:cs typeface="Tahoma"/>
              </a:rPr>
              <a:t> </a:t>
            </a:r>
            <a:r>
              <a:rPr sz="1200" b="1" u="none" dirty="0">
                <a:latin typeface="Tahoma"/>
                <a:cs typeface="Tahoma"/>
              </a:rPr>
              <a:t>{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b="1" u="heavy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b="1" u="none" dirty="0">
                <a:latin typeface="Tahoma"/>
                <a:cs typeface="Tahoma"/>
              </a:rPr>
              <a:t>,</a:t>
            </a:r>
            <a:r>
              <a:rPr sz="1200" b="1" u="none" spc="-45" dirty="0">
                <a:latin typeface="Tahoma"/>
                <a:cs typeface="Tahoma"/>
              </a:rPr>
              <a:t> </a:t>
            </a:r>
            <a:r>
              <a:rPr sz="1200" b="1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82291" y="391111"/>
            <a:ext cx="3553460" cy="1367790"/>
            <a:chOff x="4382291" y="391111"/>
            <a:chExt cx="3553460" cy="1367790"/>
          </a:xfrm>
        </p:grpSpPr>
        <p:sp>
          <p:nvSpPr>
            <p:cNvPr id="6" name="object 6"/>
            <p:cNvSpPr/>
            <p:nvPr/>
          </p:nvSpPr>
          <p:spPr>
            <a:xfrm>
              <a:off x="4721040" y="1677359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39" h="59055">
                  <a:moveTo>
                    <a:pt x="0" y="58734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3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5889" y="1583446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20" h="93980">
                  <a:moveTo>
                    <a:pt x="0" y="93912"/>
                  </a:moveTo>
                  <a:lnTo>
                    <a:pt x="70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17289" y="154034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0" y="41917"/>
                  </a:lnTo>
                  <a:lnTo>
                    <a:pt x="18949" y="0"/>
                  </a:lnTo>
                  <a:lnTo>
                    <a:pt x="31374" y="4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17289" y="154034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18949" y="0"/>
                  </a:lnTo>
                  <a:lnTo>
                    <a:pt x="0" y="41917"/>
                  </a:lnTo>
                  <a:lnTo>
                    <a:pt x="31374" y="442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5889" y="439099"/>
              <a:ext cx="2905125" cy="1314450"/>
            </a:xfrm>
            <a:custGeom>
              <a:avLst/>
              <a:gdLst/>
              <a:ahLst/>
              <a:cxnLst/>
              <a:rect l="l" t="t" r="r" b="b"/>
              <a:pathLst>
                <a:path w="2905125" h="1314450">
                  <a:moveTo>
                    <a:pt x="1030672" y="1314447"/>
                  </a:moveTo>
                  <a:lnTo>
                    <a:pt x="1030672" y="1162047"/>
                  </a:lnTo>
                  <a:lnTo>
                    <a:pt x="2904594" y="1162047"/>
                  </a:lnTo>
                  <a:lnTo>
                    <a:pt x="2904594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10164" y="3958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0164" y="3958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84640" y="1217007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5" h="160655">
                  <a:moveTo>
                    <a:pt x="0" y="160164"/>
                  </a:moveTo>
                  <a:lnTo>
                    <a:pt x="101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9115" y="1173870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0" y="42139"/>
                  </a:lnTo>
                  <a:lnTo>
                    <a:pt x="18449" y="0"/>
                  </a:lnTo>
                  <a:lnTo>
                    <a:pt x="31399" y="4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79115" y="1173870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18449" y="0"/>
                  </a:lnTo>
                  <a:lnTo>
                    <a:pt x="0" y="42139"/>
                  </a:lnTo>
                  <a:lnTo>
                    <a:pt x="31399" y="44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55913" y="854660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39" h="169544">
                  <a:moveTo>
                    <a:pt x="852948" y="1694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13513" y="83922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39349" y="30862"/>
                  </a:moveTo>
                  <a:lnTo>
                    <a:pt x="0" y="7007"/>
                  </a:lnTo>
                  <a:lnTo>
                    <a:pt x="45474" y="0"/>
                  </a:lnTo>
                  <a:lnTo>
                    <a:pt x="39349" y="30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13513" y="83922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45474" y="0"/>
                  </a:moveTo>
                  <a:lnTo>
                    <a:pt x="0" y="7007"/>
                  </a:lnTo>
                  <a:lnTo>
                    <a:pt x="39349" y="30862"/>
                  </a:lnTo>
                  <a:lnTo>
                    <a:pt x="4547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82291" y="416886"/>
              <a:ext cx="808990" cy="441325"/>
            </a:xfrm>
            <a:custGeom>
              <a:avLst/>
              <a:gdLst/>
              <a:ahLst/>
              <a:cxnLst/>
              <a:rect l="l" t="t" r="r" b="b"/>
              <a:pathLst>
                <a:path w="808989" h="441325">
                  <a:moveTo>
                    <a:pt x="0" y="38099"/>
                  </a:moveTo>
                  <a:lnTo>
                    <a:pt x="573598" y="38099"/>
                  </a:lnTo>
                </a:path>
                <a:path w="808989" h="441325">
                  <a:moveTo>
                    <a:pt x="0" y="0"/>
                  </a:moveTo>
                  <a:lnTo>
                    <a:pt x="573598" y="0"/>
                  </a:lnTo>
                </a:path>
                <a:path w="808989" h="441325">
                  <a:moveTo>
                    <a:pt x="234999" y="403224"/>
                  </a:moveTo>
                  <a:lnTo>
                    <a:pt x="808598" y="403224"/>
                  </a:lnTo>
                </a:path>
                <a:path w="808989" h="441325">
                  <a:moveTo>
                    <a:pt x="234999" y="441324"/>
                  </a:moveTo>
                  <a:lnTo>
                    <a:pt x="808598" y="4413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93" y="2128833"/>
            <a:ext cx="11885295" cy="4094479"/>
          </a:xfrm>
          <a:custGeom>
            <a:avLst/>
            <a:gdLst/>
            <a:ahLst/>
            <a:cxnLst/>
            <a:rect l="l" t="t" r="r" b="b"/>
            <a:pathLst>
              <a:path w="11885295" h="4094479">
                <a:moveTo>
                  <a:pt x="0" y="0"/>
                </a:moveTo>
                <a:lnTo>
                  <a:pt x="11885081" y="0"/>
                </a:lnTo>
                <a:lnTo>
                  <a:pt x="11885081" y="4094379"/>
                </a:lnTo>
                <a:lnTo>
                  <a:pt x="0" y="409437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918" y="2144072"/>
            <a:ext cx="985202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580380" indent="-4572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ahoma"/>
                <a:cs typeface="Tahoma"/>
              </a:rPr>
              <a:t>CREATE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TABLE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MATRICULA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( </a:t>
            </a:r>
            <a:r>
              <a:rPr sz="2000" b="1" dirty="0">
                <a:latin typeface="Tahoma"/>
                <a:cs typeface="Tahoma"/>
              </a:rPr>
              <a:t>SIGLA</a:t>
            </a:r>
            <a:r>
              <a:rPr sz="2000" b="1" spc="-8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CHAR(6)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NOT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spc="-20" dirty="0">
                <a:latin typeface="Tahoma"/>
                <a:cs typeface="Tahoma"/>
              </a:rPr>
              <a:t>NULL, </a:t>
            </a:r>
            <a:r>
              <a:rPr sz="2000" b="1" dirty="0">
                <a:latin typeface="Tahoma"/>
                <a:cs typeface="Tahoma"/>
              </a:rPr>
              <a:t>NUMERO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NUMBER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NOT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NULL, </a:t>
            </a:r>
            <a:r>
              <a:rPr sz="2000" b="1" dirty="0">
                <a:latin typeface="Tahoma"/>
                <a:cs typeface="Tahoma"/>
              </a:rPr>
              <a:t>ALUNO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NUMBER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NOT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NULL, </a:t>
            </a:r>
            <a:r>
              <a:rPr sz="2000" b="1" dirty="0">
                <a:latin typeface="Tahoma"/>
                <a:cs typeface="Tahoma"/>
              </a:rPr>
              <a:t>ANO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NUMBER(4)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NOT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NULL, </a:t>
            </a:r>
            <a:r>
              <a:rPr sz="2000" b="1" dirty="0">
                <a:latin typeface="Tahoma"/>
                <a:cs typeface="Tahoma"/>
              </a:rPr>
              <a:t>NOTA</a:t>
            </a:r>
            <a:r>
              <a:rPr sz="2000" b="1" spc="-8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FLOAT,</a:t>
            </a:r>
            <a:endParaRPr sz="2000">
              <a:latin typeface="Tahoma"/>
              <a:cs typeface="Tahoma"/>
            </a:endParaRPr>
          </a:p>
          <a:p>
            <a:pPr marL="469265" marR="405765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CONSTRAINT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PK_MAT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PRIMARY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KEY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(SIGLA,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NUMERO,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ALUNO,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ANO), </a:t>
            </a:r>
            <a:r>
              <a:rPr sz="2000" b="1" dirty="0">
                <a:latin typeface="Tahoma"/>
                <a:cs typeface="Tahoma"/>
              </a:rPr>
              <a:t>CONSTRAINT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FK_MT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FOREIGN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KEY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(SIGLA,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NUMERO)</a:t>
            </a:r>
            <a:endParaRPr sz="2000">
              <a:latin typeface="Tahoma"/>
              <a:cs typeface="Tahoma"/>
            </a:endParaRPr>
          </a:p>
          <a:p>
            <a:pPr marL="926465" marR="3926204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REFERENCES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TURMA(SIGLA,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NUMERO) </a:t>
            </a:r>
            <a:r>
              <a:rPr sz="2000" b="1" dirty="0">
                <a:latin typeface="Tahoma"/>
                <a:cs typeface="Tahoma"/>
              </a:rPr>
              <a:t>ON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DELETE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CASCADE,</a:t>
            </a:r>
            <a:endParaRPr sz="2000">
              <a:latin typeface="Tahoma"/>
              <a:cs typeface="Tahoma"/>
            </a:endParaRPr>
          </a:p>
          <a:p>
            <a:pPr marL="926465" marR="5080" indent="-457200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CONSTRAINT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FK_MA</a:t>
            </a:r>
            <a:r>
              <a:rPr sz="2000" b="1" spc="-6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FOREIGN</a:t>
            </a:r>
            <a:r>
              <a:rPr sz="2000" b="1" spc="-6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KEY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(ALUNO)</a:t>
            </a:r>
            <a:r>
              <a:rPr sz="2000" b="1" spc="-6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REFERENCES</a:t>
            </a:r>
            <a:r>
              <a:rPr sz="2000" b="1" spc="-6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ALUNO(NUSP) </a:t>
            </a:r>
            <a:r>
              <a:rPr sz="2000" b="1" dirty="0">
                <a:latin typeface="Tahoma"/>
                <a:cs typeface="Tahoma"/>
              </a:rPr>
              <a:t>ON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DELETE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CASCADE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latin typeface="Tahoma"/>
                <a:cs typeface="Tahoma"/>
              </a:rPr>
              <a:t>);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9063" y="348146"/>
            <a:ext cx="339090" cy="13970"/>
          </a:xfrm>
          <a:custGeom>
            <a:avLst/>
            <a:gdLst/>
            <a:ahLst/>
            <a:cxnLst/>
            <a:rect l="l" t="t" r="r" b="b"/>
            <a:pathLst>
              <a:path w="339089" h="13970">
                <a:moveTo>
                  <a:pt x="338955" y="13715"/>
                </a:moveTo>
                <a:lnTo>
                  <a:pt x="0" y="13715"/>
                </a:lnTo>
                <a:lnTo>
                  <a:pt x="0" y="0"/>
                </a:lnTo>
                <a:lnTo>
                  <a:pt x="338955" y="0"/>
                </a:lnTo>
                <a:lnTo>
                  <a:pt x="3389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71655" y="173140"/>
            <a:ext cx="345249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Aluno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Nusp,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Idade,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  <a:p>
            <a:pPr marL="12700" marR="5080" indent="2540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Professor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2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Titulação} Disciplina</a:t>
            </a:r>
            <a:r>
              <a:rPr sz="1200" u="none" spc="-2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=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 </a:t>
            </a:r>
            <a:r>
              <a:rPr sz="1200" u="none" dirty="0">
                <a:latin typeface="Tahoma"/>
                <a:cs typeface="Tahoma"/>
              </a:rPr>
              <a:t>Turma</a:t>
            </a:r>
            <a:r>
              <a:rPr sz="1200" u="none" spc="-4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=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82291" y="340786"/>
            <a:ext cx="3553460" cy="1367790"/>
            <a:chOff x="4382291" y="340786"/>
            <a:chExt cx="3553460" cy="1367790"/>
          </a:xfrm>
        </p:grpSpPr>
        <p:sp>
          <p:nvSpPr>
            <p:cNvPr id="7" name="object 7"/>
            <p:cNvSpPr/>
            <p:nvPr/>
          </p:nvSpPr>
          <p:spPr>
            <a:xfrm>
              <a:off x="4721040" y="1627034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39" h="59055">
                  <a:moveTo>
                    <a:pt x="0" y="58734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3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5889" y="1533121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20" h="93980">
                  <a:moveTo>
                    <a:pt x="0" y="93912"/>
                  </a:moveTo>
                  <a:lnTo>
                    <a:pt x="70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17289" y="149001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0" y="41917"/>
                  </a:lnTo>
                  <a:lnTo>
                    <a:pt x="18949" y="0"/>
                  </a:lnTo>
                  <a:lnTo>
                    <a:pt x="31374" y="4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17289" y="149001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18949" y="0"/>
                  </a:lnTo>
                  <a:lnTo>
                    <a:pt x="0" y="41917"/>
                  </a:lnTo>
                  <a:lnTo>
                    <a:pt x="31374" y="442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5889" y="388774"/>
              <a:ext cx="2905125" cy="1314450"/>
            </a:xfrm>
            <a:custGeom>
              <a:avLst/>
              <a:gdLst/>
              <a:ahLst/>
              <a:cxnLst/>
              <a:rect l="l" t="t" r="r" b="b"/>
              <a:pathLst>
                <a:path w="2905125" h="1314450">
                  <a:moveTo>
                    <a:pt x="1030672" y="1314447"/>
                  </a:moveTo>
                  <a:lnTo>
                    <a:pt x="1030672" y="1162047"/>
                  </a:lnTo>
                  <a:lnTo>
                    <a:pt x="2904594" y="1162047"/>
                  </a:lnTo>
                  <a:lnTo>
                    <a:pt x="2904594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0164" y="345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0164" y="345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4640" y="1166682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5" h="160655">
                  <a:moveTo>
                    <a:pt x="0" y="160164"/>
                  </a:moveTo>
                  <a:lnTo>
                    <a:pt x="101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79115" y="1123545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0" y="42139"/>
                  </a:lnTo>
                  <a:lnTo>
                    <a:pt x="18449" y="0"/>
                  </a:lnTo>
                  <a:lnTo>
                    <a:pt x="31399" y="4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79115" y="1123545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18449" y="0"/>
                  </a:lnTo>
                  <a:lnTo>
                    <a:pt x="0" y="42139"/>
                  </a:lnTo>
                  <a:lnTo>
                    <a:pt x="31399" y="44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55913" y="804335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39" h="169544">
                  <a:moveTo>
                    <a:pt x="852948" y="1694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13513" y="78890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39349" y="30862"/>
                  </a:moveTo>
                  <a:lnTo>
                    <a:pt x="0" y="7007"/>
                  </a:lnTo>
                  <a:lnTo>
                    <a:pt x="45474" y="0"/>
                  </a:lnTo>
                  <a:lnTo>
                    <a:pt x="39349" y="30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13513" y="78890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45474" y="0"/>
                  </a:moveTo>
                  <a:lnTo>
                    <a:pt x="0" y="7007"/>
                  </a:lnTo>
                  <a:lnTo>
                    <a:pt x="39349" y="30862"/>
                  </a:lnTo>
                  <a:lnTo>
                    <a:pt x="4547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82291" y="366561"/>
              <a:ext cx="808990" cy="441325"/>
            </a:xfrm>
            <a:custGeom>
              <a:avLst/>
              <a:gdLst/>
              <a:ahLst/>
              <a:cxnLst/>
              <a:rect l="l" t="t" r="r" b="b"/>
              <a:pathLst>
                <a:path w="808989" h="441325">
                  <a:moveTo>
                    <a:pt x="0" y="38099"/>
                  </a:moveTo>
                  <a:lnTo>
                    <a:pt x="573598" y="38099"/>
                  </a:lnTo>
                </a:path>
                <a:path w="808989" h="441325">
                  <a:moveTo>
                    <a:pt x="0" y="0"/>
                  </a:moveTo>
                  <a:lnTo>
                    <a:pt x="573598" y="0"/>
                  </a:lnTo>
                </a:path>
                <a:path w="808989" h="441325">
                  <a:moveTo>
                    <a:pt x="234999" y="403224"/>
                  </a:moveTo>
                  <a:lnTo>
                    <a:pt x="808598" y="403224"/>
                  </a:lnTo>
                </a:path>
                <a:path w="808989" h="441325">
                  <a:moveTo>
                    <a:pt x="234999" y="441324"/>
                  </a:moveTo>
                  <a:lnTo>
                    <a:pt x="808598" y="4413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9094" y="6429552"/>
            <a:ext cx="219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15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397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0"/>
              </a:spcBef>
            </a:pPr>
            <a:r>
              <a:rPr dirty="0"/>
              <a:t>Comandos</a:t>
            </a:r>
            <a:r>
              <a:rPr spc="-245" dirty="0"/>
              <a:t> </a:t>
            </a:r>
            <a:r>
              <a:rPr spc="-25" dirty="0"/>
              <a:t>DDL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8253" y="1720763"/>
            <a:ext cx="1124394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76555">
              <a:lnSpc>
                <a:spcPts val="3080"/>
              </a:lnSpc>
              <a:spcBef>
                <a:spcPts val="100"/>
              </a:spcBef>
              <a:buClr>
                <a:srgbClr val="954F72"/>
              </a:buClr>
              <a:buSzPct val="61538"/>
              <a:buFont typeface="Arial"/>
              <a:buChar char="■"/>
              <a:tabLst>
                <a:tab pos="389255" algn="l"/>
              </a:tabLst>
            </a:pPr>
            <a:r>
              <a:rPr sz="2600" b="1" dirty="0">
                <a:latin typeface="Tahoma"/>
                <a:cs typeface="Tahoma"/>
              </a:rPr>
              <a:t>ALTER</a:t>
            </a:r>
            <a:r>
              <a:rPr sz="2600" b="1" spc="-45" dirty="0">
                <a:latin typeface="Tahoma"/>
                <a:cs typeface="Tahoma"/>
              </a:rPr>
              <a:t> </a:t>
            </a:r>
            <a:r>
              <a:rPr sz="2600" b="1" dirty="0">
                <a:latin typeface="Tahoma"/>
                <a:cs typeface="Tahoma"/>
              </a:rPr>
              <a:t>TABLE</a:t>
            </a:r>
            <a:r>
              <a:rPr sz="2600" b="1" spc="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–</a:t>
            </a:r>
            <a:r>
              <a:rPr sz="2600" spc="-4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incluir/alterar/remover</a:t>
            </a:r>
            <a:r>
              <a:rPr sz="2600" spc="-4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definições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de</a:t>
            </a:r>
            <a:r>
              <a:rPr sz="2600" spc="-4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colunas</a:t>
            </a:r>
            <a:r>
              <a:rPr sz="2600" spc="-4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e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restrições</a:t>
            </a:r>
            <a:endParaRPr sz="2600">
              <a:latin typeface="Tahoma"/>
              <a:cs typeface="Tahoma"/>
            </a:endParaRPr>
          </a:p>
          <a:p>
            <a:pPr marL="1220470">
              <a:lnSpc>
                <a:spcPts val="3560"/>
              </a:lnSpc>
            </a:pPr>
            <a:r>
              <a:rPr sz="3000" b="1" dirty="0">
                <a:latin typeface="Courier New"/>
                <a:cs typeface="Courier New"/>
              </a:rPr>
              <a:t>ALTER</a:t>
            </a:r>
            <a:r>
              <a:rPr sz="3000" b="1" spc="-30" dirty="0">
                <a:latin typeface="Courier New"/>
                <a:cs typeface="Courier New"/>
              </a:rPr>
              <a:t> </a:t>
            </a:r>
            <a:r>
              <a:rPr sz="3000" b="1" dirty="0">
                <a:latin typeface="Courier New"/>
                <a:cs typeface="Courier New"/>
              </a:rPr>
              <a:t>TABLE</a:t>
            </a:r>
            <a:r>
              <a:rPr sz="3000" b="1" spc="-20" dirty="0">
                <a:latin typeface="Courier New"/>
                <a:cs typeface="Courier New"/>
              </a:rPr>
              <a:t> </a:t>
            </a:r>
            <a:r>
              <a:rPr sz="3000" b="1" i="1" dirty="0">
                <a:latin typeface="Courier New"/>
                <a:cs typeface="Courier New"/>
              </a:rPr>
              <a:t>tabela</a:t>
            </a:r>
            <a:r>
              <a:rPr sz="3000" b="1" i="1" spc="-25" dirty="0">
                <a:latin typeface="Courier New"/>
                <a:cs typeface="Courier New"/>
              </a:rPr>
              <a:t> </a:t>
            </a:r>
            <a:r>
              <a:rPr sz="3000" b="1" i="1" spc="-10" dirty="0">
                <a:latin typeface="Courier New"/>
                <a:cs typeface="Courier New"/>
              </a:rPr>
              <a:t>&lt;ação&gt;;</a:t>
            </a:r>
            <a:endParaRPr sz="3000">
              <a:latin typeface="Courier New"/>
              <a:cs typeface="Courier New"/>
            </a:endParaRPr>
          </a:p>
          <a:p>
            <a:pPr marL="789305" lvl="1" indent="-269875">
              <a:lnSpc>
                <a:spcPct val="100000"/>
              </a:lnSpc>
              <a:spcBef>
                <a:spcPts val="1814"/>
              </a:spcBef>
              <a:buClr>
                <a:srgbClr val="0462C1"/>
              </a:buClr>
              <a:buSzPct val="59615"/>
              <a:buFont typeface="Arial"/>
              <a:buChar char="▪"/>
              <a:tabLst>
                <a:tab pos="789305" algn="l"/>
              </a:tabLst>
            </a:pPr>
            <a:r>
              <a:rPr sz="2600" b="1" i="1" spc="-10" dirty="0">
                <a:latin typeface="Courier New"/>
                <a:cs typeface="Courier New"/>
              </a:rPr>
              <a:t>&lt;ação&gt;: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6442" y="3450762"/>
          <a:ext cx="8018780" cy="2828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R="43815" algn="ctr">
                        <a:lnSpc>
                          <a:spcPts val="2270"/>
                        </a:lnSpc>
                      </a:pPr>
                      <a:r>
                        <a:rPr sz="2200" b="1" spc="-50" dirty="0">
                          <a:latin typeface="Courier New"/>
                          <a:cs typeface="Courier New"/>
                        </a:rPr>
                        <a:t>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  <a:tabLst>
                          <a:tab pos="2597785" algn="l"/>
                          <a:tab pos="3603625" algn="l"/>
                        </a:tabLst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22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i="1" spc="-10" dirty="0">
                          <a:latin typeface="Courier New"/>
                          <a:cs typeface="Courier New"/>
                        </a:rPr>
                        <a:t>novoAtrib</a:t>
                      </a:r>
                      <a:r>
                        <a:rPr sz="2200" b="1" i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200" b="1" i="1" spc="-20" dirty="0">
                          <a:latin typeface="Courier New"/>
                          <a:cs typeface="Courier New"/>
                        </a:rPr>
                        <a:t>tipo</a:t>
                      </a:r>
                      <a:r>
                        <a:rPr sz="2200" b="1" i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[&lt;</a:t>
                      </a:r>
                      <a:r>
                        <a:rPr sz="2200" b="1" i="1" dirty="0">
                          <a:latin typeface="Courier New"/>
                          <a:cs typeface="Courier New"/>
                        </a:rPr>
                        <a:t>restrições</a:t>
                      </a:r>
                      <a:r>
                        <a:rPr sz="2200" b="1" i="1" spc="-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i="1" dirty="0"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2200" b="1" i="1" spc="-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i="1" spc="-10" dirty="0">
                          <a:latin typeface="Courier New"/>
                          <a:cs typeface="Courier New"/>
                        </a:rPr>
                        <a:t>coluna</a:t>
                      </a:r>
                      <a:r>
                        <a:rPr sz="2200" b="1" spc="-10" dirty="0">
                          <a:latin typeface="Courier New"/>
                          <a:cs typeface="Courier New"/>
                        </a:rPr>
                        <a:t>&gt;]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-50" dirty="0">
                          <a:latin typeface="Courier New"/>
                          <a:cs typeface="Courier New"/>
                        </a:rPr>
                        <a:t>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2200" b="1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[CONSTRAINT</a:t>
                      </a:r>
                      <a:r>
                        <a:rPr sz="2200" b="1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i="1" dirty="0">
                          <a:latin typeface="Courier New"/>
                          <a:cs typeface="Courier New"/>
                        </a:rPr>
                        <a:t>nome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200" b="1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i="1" dirty="0">
                          <a:latin typeface="Courier New"/>
                          <a:cs typeface="Courier New"/>
                        </a:rPr>
                        <a:t>&lt;restrição</a:t>
                      </a:r>
                      <a:r>
                        <a:rPr sz="2200" b="1" i="1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i="1" dirty="0"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2200" b="1" i="1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i="1" spc="-10" dirty="0">
                          <a:latin typeface="Courier New"/>
                          <a:cs typeface="Courier New"/>
                        </a:rPr>
                        <a:t>tabela&gt;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-50" dirty="0">
                          <a:latin typeface="Courier New"/>
                          <a:cs typeface="Courier New"/>
                        </a:rPr>
                        <a:t>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DROP</a:t>
                      </a:r>
                      <a:r>
                        <a:rPr sz="22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COLUMN</a:t>
                      </a:r>
                      <a:r>
                        <a:rPr sz="22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i="1" dirty="0">
                          <a:latin typeface="Courier New"/>
                          <a:cs typeface="Courier New"/>
                        </a:rPr>
                        <a:t>atributo</a:t>
                      </a:r>
                      <a:r>
                        <a:rPr sz="2200" b="1" i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[CASCADE</a:t>
                      </a:r>
                      <a:r>
                        <a:rPr sz="22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2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10" dirty="0">
                          <a:latin typeface="Courier New"/>
                          <a:cs typeface="Courier New"/>
                        </a:rPr>
                        <a:t>RESTRICT]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-50" dirty="0">
                          <a:latin typeface="Courier New"/>
                          <a:cs typeface="Courier New"/>
                        </a:rPr>
                        <a:t>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DROP</a:t>
                      </a:r>
                      <a:r>
                        <a:rPr sz="2200" b="1" spc="-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CONSTRAINT</a:t>
                      </a:r>
                      <a:r>
                        <a:rPr sz="2200" b="1" spc="-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i="1" spc="-20" dirty="0">
                          <a:latin typeface="Courier New"/>
                          <a:cs typeface="Courier New"/>
                        </a:rPr>
                        <a:t>nome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i="1" spc="-50" dirty="0">
                          <a:latin typeface="Courier New"/>
                          <a:cs typeface="Courier New"/>
                        </a:rPr>
                        <a:t>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ALTER</a:t>
                      </a:r>
                      <a:r>
                        <a:rPr sz="22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atributo</a:t>
                      </a:r>
                      <a:r>
                        <a:rPr sz="22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DROP</a:t>
                      </a:r>
                      <a:r>
                        <a:rPr sz="22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10" dirty="0">
                          <a:latin typeface="Courier New"/>
                          <a:cs typeface="Courier New"/>
                        </a:rPr>
                        <a:t>DEFAULT;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spc="-50" dirty="0">
                          <a:latin typeface="Courier New"/>
                          <a:cs typeface="Courier New"/>
                        </a:rPr>
                        <a:t>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ALTER</a:t>
                      </a:r>
                      <a:r>
                        <a:rPr sz="22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atributo</a:t>
                      </a:r>
                      <a:r>
                        <a:rPr sz="22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SET</a:t>
                      </a:r>
                      <a:r>
                        <a:rPr sz="22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22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10" dirty="0">
                          <a:latin typeface="Courier New"/>
                          <a:cs typeface="Courier New"/>
                        </a:rPr>
                        <a:t>&lt;valor&gt;;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9094" y="6429552"/>
            <a:ext cx="219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397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0"/>
              </a:spcBef>
            </a:pPr>
            <a:r>
              <a:rPr dirty="0"/>
              <a:t>ALTER</a:t>
            </a:r>
            <a:r>
              <a:rPr spc="-155" dirty="0"/>
              <a:t> </a:t>
            </a:r>
            <a:r>
              <a:rPr spc="-20" dirty="0"/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870" y="2247387"/>
            <a:ext cx="11036300" cy="347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00"/>
              </a:spcBef>
              <a:buClr>
                <a:srgbClr val="0462C1"/>
              </a:buClr>
              <a:buSzPct val="62500"/>
              <a:buFont typeface="Arial Black"/>
              <a:buChar char="▪"/>
              <a:tabLst>
                <a:tab pos="295910" algn="l"/>
              </a:tabLst>
            </a:pPr>
            <a:r>
              <a:rPr sz="2400" b="1" dirty="0">
                <a:latin typeface="Courier New"/>
                <a:cs typeface="Courier New"/>
              </a:rPr>
              <a:t>ADD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novoAtrib</a:t>
            </a:r>
            <a:r>
              <a:rPr sz="2400" b="1" i="1" spc="-25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tipo</a:t>
            </a:r>
            <a:r>
              <a:rPr sz="2400" b="1" i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[&lt;</a:t>
            </a:r>
            <a:r>
              <a:rPr sz="2400" b="1" i="1" dirty="0">
                <a:latin typeface="Courier New"/>
                <a:cs typeface="Courier New"/>
              </a:rPr>
              <a:t>restrições</a:t>
            </a:r>
            <a:r>
              <a:rPr sz="2400" b="1" i="1" spc="-30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de</a:t>
            </a:r>
            <a:r>
              <a:rPr sz="2400" b="1" i="1" spc="-25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coluna</a:t>
            </a:r>
            <a:r>
              <a:rPr sz="2400" b="1" spc="-10" dirty="0">
                <a:latin typeface="Courier New"/>
                <a:cs typeface="Courier New"/>
              </a:rPr>
              <a:t>&gt;]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80"/>
              </a:spcBef>
              <a:buClr>
                <a:srgbClr val="0462C1"/>
              </a:buClr>
              <a:buFont typeface="Arial Black"/>
              <a:buChar char="▪"/>
            </a:pPr>
            <a:endParaRPr sz="2400">
              <a:latin typeface="Courier New"/>
              <a:cs typeface="Courier New"/>
            </a:endParaRPr>
          </a:p>
          <a:p>
            <a:pPr marL="295910" indent="-283210">
              <a:lnSpc>
                <a:spcPct val="100000"/>
              </a:lnSpc>
              <a:buClr>
                <a:srgbClr val="0462C1"/>
              </a:buClr>
              <a:buSzPct val="62500"/>
              <a:buFont typeface="Arial Black"/>
              <a:buChar char="▪"/>
              <a:tabLst>
                <a:tab pos="295910" algn="l"/>
              </a:tabLst>
            </a:pPr>
            <a:r>
              <a:rPr sz="2400" b="1" dirty="0">
                <a:latin typeface="Courier New"/>
                <a:cs typeface="Courier New"/>
              </a:rPr>
              <a:t>DROP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COLUMN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atributo</a:t>
            </a:r>
            <a:r>
              <a:rPr sz="2400" b="1" i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[CASCADE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|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RESTRICT]</a:t>
            </a:r>
            <a:endParaRPr sz="2400">
              <a:latin typeface="Courier New"/>
              <a:cs typeface="Courier New"/>
            </a:endParaRPr>
          </a:p>
          <a:p>
            <a:pPr marL="466090" marR="164465" lvl="1" indent="-66675">
              <a:lnSpc>
                <a:spcPct val="148500"/>
              </a:lnSpc>
              <a:spcBef>
                <a:spcPts val="90"/>
              </a:spcBef>
              <a:buClr>
                <a:srgbClr val="954F72"/>
              </a:buClr>
              <a:buSzPct val="54545"/>
              <a:buFont typeface="Arial Black"/>
              <a:buChar char="▪"/>
              <a:tabLst>
                <a:tab pos="467359" algn="l"/>
              </a:tabLst>
            </a:pPr>
            <a:r>
              <a:rPr sz="2200" b="1" spc="-25" dirty="0">
                <a:latin typeface="Courier New"/>
                <a:cs typeface="Courier New"/>
              </a:rPr>
              <a:t>CASCADE</a:t>
            </a:r>
            <a:r>
              <a:rPr sz="2200" b="1" spc="-635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–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todas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as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visões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restrições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(</a:t>
            </a:r>
            <a:r>
              <a:rPr sz="2250" i="1" spc="-10" dirty="0">
                <a:latin typeface="Tahoma"/>
                <a:cs typeface="Tahoma"/>
              </a:rPr>
              <a:t>constraints</a:t>
            </a:r>
            <a:r>
              <a:rPr sz="2200" spc="-10" dirty="0">
                <a:latin typeface="Tahoma"/>
                <a:cs typeface="Tahoma"/>
              </a:rPr>
              <a:t>)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que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referenciam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atributo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são 	</a:t>
            </a:r>
            <a:r>
              <a:rPr sz="2200" dirty="0">
                <a:latin typeface="Tahoma"/>
                <a:cs typeface="Tahoma"/>
              </a:rPr>
              <a:t>removidas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automaticamente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(dados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referenciados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Carlito"/>
                <a:cs typeface="Carlito"/>
              </a:rPr>
              <a:t>são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mantidos</a:t>
            </a:r>
            <a:r>
              <a:rPr sz="2200" spc="-1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  <a:p>
            <a:pPr marL="466090" marR="5080" lvl="1" indent="-66675">
              <a:lnSpc>
                <a:spcPct val="150000"/>
              </a:lnSpc>
              <a:buClr>
                <a:srgbClr val="954F72"/>
              </a:buClr>
              <a:buSzPct val="54545"/>
              <a:buFont typeface="Arial Black"/>
              <a:buChar char="▪"/>
              <a:tabLst>
                <a:tab pos="467359" algn="l"/>
              </a:tabLst>
            </a:pPr>
            <a:r>
              <a:rPr sz="2200" b="1" spc="-25" dirty="0">
                <a:latin typeface="Courier New"/>
                <a:cs typeface="Courier New"/>
              </a:rPr>
              <a:t>RESTRICT</a:t>
            </a:r>
            <a:r>
              <a:rPr sz="2200" b="1" spc="-635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–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atributo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só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é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removido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não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houver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nenhuma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visão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ou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restrição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que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o 	</a:t>
            </a:r>
            <a:r>
              <a:rPr sz="2200" spc="-10" dirty="0">
                <a:latin typeface="Tahoma"/>
                <a:cs typeface="Tahoma"/>
              </a:rPr>
              <a:t>referencie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673" y="2557949"/>
            <a:ext cx="10449560" cy="373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alter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table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Aluno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add</a:t>
            </a:r>
            <a:r>
              <a:rPr sz="2400" b="1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CidadeOrigem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varchar(30)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default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'Sao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Carlos';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85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ahoma"/>
                <a:cs typeface="Tahoma"/>
              </a:rPr>
              <a:t>alter</a:t>
            </a:r>
            <a:r>
              <a:rPr sz="2400" b="1" spc="1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table</a:t>
            </a:r>
            <a:r>
              <a:rPr sz="2400" b="1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Turma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drop</a:t>
            </a:r>
            <a:r>
              <a:rPr sz="2400" b="1" spc="15" dirty="0">
                <a:latin typeface="Tahoma"/>
                <a:cs typeface="Tahoma"/>
              </a:rPr>
              <a:t> </a:t>
            </a:r>
            <a:r>
              <a:rPr sz="2400" b="1" dirty="0">
                <a:latin typeface="Courier New"/>
                <a:cs typeface="Courier New"/>
              </a:rPr>
              <a:t>COLUMN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Tahoma"/>
                <a:cs typeface="Tahoma"/>
              </a:rPr>
              <a:t>Numero;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/*restrict*/</a:t>
            </a:r>
            <a:endParaRPr sz="2400">
              <a:latin typeface="Tahoma"/>
              <a:cs typeface="Tahoma"/>
            </a:endParaRPr>
          </a:p>
          <a:p>
            <a:pPr marL="6683375">
              <a:lnSpc>
                <a:spcPct val="100000"/>
              </a:lnSpc>
              <a:spcBef>
                <a:spcPts val="760"/>
              </a:spcBef>
            </a:pPr>
            <a:r>
              <a:rPr sz="1400" dirty="0">
                <a:latin typeface="Tahoma"/>
                <a:cs typeface="Tahoma"/>
              </a:rPr>
              <a:t>Turma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{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400" u="none" dirty="0">
                <a:latin typeface="Tahoma"/>
                <a:cs typeface="Tahoma"/>
              </a:rPr>
              <a:t>,</a:t>
            </a:r>
            <a:r>
              <a:rPr sz="1400" u="none" spc="-45" dirty="0">
                <a:latin typeface="Tahoma"/>
                <a:cs typeface="Tahoma"/>
              </a:rPr>
              <a:t> </a:t>
            </a:r>
            <a:r>
              <a:rPr sz="1400" u="none" spc="-10" dirty="0">
                <a:latin typeface="Tahoma"/>
                <a:cs typeface="Tahoma"/>
              </a:rPr>
              <a:t>NAlunos}</a:t>
            </a:r>
            <a:endParaRPr sz="1400">
              <a:latin typeface="Tahoma"/>
              <a:cs typeface="Tahoma"/>
            </a:endParaRPr>
          </a:p>
          <a:p>
            <a:pPr marL="6683375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Matrícula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{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4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4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4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400" u="none" dirty="0">
                <a:latin typeface="Tahoma"/>
                <a:cs typeface="Tahoma"/>
              </a:rPr>
              <a:t>,</a:t>
            </a:r>
            <a:r>
              <a:rPr sz="1400" u="none" spc="-60" dirty="0">
                <a:latin typeface="Tahoma"/>
                <a:cs typeface="Tahoma"/>
              </a:rPr>
              <a:t> </a:t>
            </a:r>
            <a:r>
              <a:rPr sz="1400" u="none" spc="-10" dirty="0">
                <a:latin typeface="Tahoma"/>
                <a:cs typeface="Tahoma"/>
              </a:rPr>
              <a:t>Nota}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ahoma"/>
                <a:cs typeface="Tahoma"/>
              </a:rPr>
              <a:t>alter</a:t>
            </a:r>
            <a:r>
              <a:rPr sz="2400" b="1" spc="1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table</a:t>
            </a:r>
            <a:r>
              <a:rPr sz="2400" b="1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Turma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drop</a:t>
            </a:r>
            <a:r>
              <a:rPr sz="2400" b="1" spc="10" dirty="0">
                <a:latin typeface="Tahoma"/>
                <a:cs typeface="Tahoma"/>
              </a:rPr>
              <a:t> </a:t>
            </a:r>
            <a:r>
              <a:rPr sz="2400" b="1" dirty="0">
                <a:latin typeface="Courier New"/>
                <a:cs typeface="Courier New"/>
              </a:rPr>
              <a:t>COLUMN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Tahoma"/>
                <a:cs typeface="Tahoma"/>
              </a:rPr>
              <a:t>Numero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cascade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constraints</a:t>
            </a:r>
            <a:r>
              <a:rPr sz="2400" spc="-10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  <a:p>
            <a:pPr marL="6683375">
              <a:lnSpc>
                <a:spcPct val="100000"/>
              </a:lnSpc>
              <a:spcBef>
                <a:spcPts val="760"/>
              </a:spcBef>
            </a:pPr>
            <a:r>
              <a:rPr sz="1400" dirty="0">
                <a:latin typeface="Tahoma"/>
                <a:cs typeface="Tahoma"/>
              </a:rPr>
              <a:t>Turma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{Sigla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,</a:t>
            </a:r>
            <a:r>
              <a:rPr sz="1400" u="none" spc="-35" dirty="0">
                <a:latin typeface="Tahoma"/>
                <a:cs typeface="Tahoma"/>
              </a:rPr>
              <a:t> </a:t>
            </a:r>
            <a:r>
              <a:rPr sz="1400" u="none" spc="-10" dirty="0">
                <a:latin typeface="Tahoma"/>
                <a:cs typeface="Tahoma"/>
              </a:rPr>
              <a:t>NAlunos}</a:t>
            </a:r>
            <a:endParaRPr sz="1400">
              <a:latin typeface="Tahoma"/>
              <a:cs typeface="Tahoma"/>
            </a:endParaRPr>
          </a:p>
          <a:p>
            <a:pPr marL="6683375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Matrícula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{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4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ahoma"/>
                <a:cs typeface="Tahoma"/>
              </a:rPr>
              <a:t>Numero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,</a:t>
            </a:r>
            <a:r>
              <a:rPr sz="14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4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400" u="none" dirty="0">
                <a:latin typeface="Tahoma"/>
                <a:cs typeface="Tahoma"/>
              </a:rPr>
              <a:t>,</a:t>
            </a:r>
            <a:r>
              <a:rPr sz="1400" u="none" spc="-60" dirty="0">
                <a:latin typeface="Tahoma"/>
                <a:cs typeface="Tahoma"/>
              </a:rPr>
              <a:t> </a:t>
            </a:r>
            <a:r>
              <a:rPr sz="1400" u="none" spc="-10" dirty="0">
                <a:latin typeface="Tahoma"/>
                <a:cs typeface="Tahoma"/>
              </a:rPr>
              <a:t>Nota}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87782" y="4375553"/>
            <a:ext cx="789940" cy="213995"/>
            <a:chOff x="8787782" y="4375553"/>
            <a:chExt cx="789940" cy="213995"/>
          </a:xfrm>
        </p:grpSpPr>
        <p:sp>
          <p:nvSpPr>
            <p:cNvPr id="4" name="object 4"/>
            <p:cNvSpPr/>
            <p:nvPr/>
          </p:nvSpPr>
          <p:spPr>
            <a:xfrm>
              <a:off x="8794132" y="4524366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40" h="59054">
                  <a:moveTo>
                    <a:pt x="0" y="58724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2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00644" y="4375553"/>
              <a:ext cx="201474" cy="15357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669700" y="398470"/>
            <a:ext cx="339090" cy="13970"/>
          </a:xfrm>
          <a:custGeom>
            <a:avLst/>
            <a:gdLst/>
            <a:ahLst/>
            <a:cxnLst/>
            <a:rect l="l" t="t" r="r" b="b"/>
            <a:pathLst>
              <a:path w="339089" h="13970">
                <a:moveTo>
                  <a:pt x="338955" y="13715"/>
                </a:moveTo>
                <a:lnTo>
                  <a:pt x="0" y="13715"/>
                </a:lnTo>
                <a:lnTo>
                  <a:pt x="0" y="0"/>
                </a:lnTo>
                <a:lnTo>
                  <a:pt x="338955" y="0"/>
                </a:lnTo>
                <a:lnTo>
                  <a:pt x="3389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9311" y="223465"/>
            <a:ext cx="345249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Aluno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Nusp,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Idade,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  <a:p>
            <a:pPr marL="12700" marR="5080" indent="2540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Professor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2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Titulação} Disciplina</a:t>
            </a:r>
            <a:r>
              <a:rPr sz="1200" u="none" spc="-2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=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 </a:t>
            </a:r>
            <a:r>
              <a:rPr sz="1200" u="none" dirty="0">
                <a:latin typeface="Tahoma"/>
                <a:cs typeface="Tahoma"/>
              </a:rPr>
              <a:t>Turma</a:t>
            </a:r>
            <a:r>
              <a:rPr sz="1200" u="none" spc="-4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=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19947" y="391111"/>
            <a:ext cx="3553460" cy="1367790"/>
            <a:chOff x="1119947" y="391111"/>
            <a:chExt cx="3553460" cy="1367790"/>
          </a:xfrm>
        </p:grpSpPr>
        <p:sp>
          <p:nvSpPr>
            <p:cNvPr id="9" name="object 9"/>
            <p:cNvSpPr/>
            <p:nvPr/>
          </p:nvSpPr>
          <p:spPr>
            <a:xfrm>
              <a:off x="1458699" y="1677359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39" h="59055">
                  <a:moveTo>
                    <a:pt x="0" y="58734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3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3551" y="1583446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19" h="93980">
                  <a:moveTo>
                    <a:pt x="0" y="93912"/>
                  </a:moveTo>
                  <a:lnTo>
                    <a:pt x="709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4956" y="154034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7" y="44287"/>
                  </a:moveTo>
                  <a:lnTo>
                    <a:pt x="0" y="41917"/>
                  </a:lnTo>
                  <a:lnTo>
                    <a:pt x="18944" y="0"/>
                  </a:lnTo>
                  <a:lnTo>
                    <a:pt x="31377" y="4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4956" y="154034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7" y="44287"/>
                  </a:moveTo>
                  <a:lnTo>
                    <a:pt x="18944" y="0"/>
                  </a:lnTo>
                  <a:lnTo>
                    <a:pt x="0" y="41917"/>
                  </a:lnTo>
                  <a:lnTo>
                    <a:pt x="31377" y="442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3546" y="439099"/>
              <a:ext cx="2905125" cy="1314450"/>
            </a:xfrm>
            <a:custGeom>
              <a:avLst/>
              <a:gdLst/>
              <a:ahLst/>
              <a:cxnLst/>
              <a:rect l="l" t="t" r="r" b="b"/>
              <a:pathLst>
                <a:path w="2905125" h="1314450">
                  <a:moveTo>
                    <a:pt x="1030672" y="1314447"/>
                  </a:moveTo>
                  <a:lnTo>
                    <a:pt x="1030672" y="1162047"/>
                  </a:lnTo>
                  <a:lnTo>
                    <a:pt x="2904594" y="1162047"/>
                  </a:lnTo>
                  <a:lnTo>
                    <a:pt x="2904594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7813" y="3958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4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47813" y="3958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4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2296" y="1217007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4" h="160655">
                  <a:moveTo>
                    <a:pt x="0" y="160164"/>
                  </a:moveTo>
                  <a:lnTo>
                    <a:pt x="101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6771" y="1173870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402" y="44134"/>
                  </a:moveTo>
                  <a:lnTo>
                    <a:pt x="0" y="42139"/>
                  </a:lnTo>
                  <a:lnTo>
                    <a:pt x="18442" y="0"/>
                  </a:lnTo>
                  <a:lnTo>
                    <a:pt x="31402" y="4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6771" y="1173870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402" y="44134"/>
                  </a:moveTo>
                  <a:lnTo>
                    <a:pt x="18442" y="0"/>
                  </a:lnTo>
                  <a:lnTo>
                    <a:pt x="0" y="42139"/>
                  </a:lnTo>
                  <a:lnTo>
                    <a:pt x="31402" y="44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93575" y="854660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39" h="169544">
                  <a:moveTo>
                    <a:pt x="852943" y="1694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1177" y="83922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39329" y="30862"/>
                  </a:moveTo>
                  <a:lnTo>
                    <a:pt x="0" y="7007"/>
                  </a:lnTo>
                  <a:lnTo>
                    <a:pt x="45462" y="0"/>
                  </a:lnTo>
                  <a:lnTo>
                    <a:pt x="39329" y="30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51177" y="83922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45462" y="0"/>
                  </a:moveTo>
                  <a:lnTo>
                    <a:pt x="0" y="7007"/>
                  </a:lnTo>
                  <a:lnTo>
                    <a:pt x="39329" y="30862"/>
                  </a:lnTo>
                  <a:lnTo>
                    <a:pt x="4546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19947" y="416886"/>
              <a:ext cx="808990" cy="441325"/>
            </a:xfrm>
            <a:custGeom>
              <a:avLst/>
              <a:gdLst/>
              <a:ahLst/>
              <a:cxnLst/>
              <a:rect l="l" t="t" r="r" b="b"/>
              <a:pathLst>
                <a:path w="808989" h="441325">
                  <a:moveTo>
                    <a:pt x="0" y="38099"/>
                  </a:moveTo>
                  <a:lnTo>
                    <a:pt x="573598" y="38099"/>
                  </a:lnTo>
                </a:path>
                <a:path w="808989" h="441325">
                  <a:moveTo>
                    <a:pt x="0" y="0"/>
                  </a:moveTo>
                  <a:lnTo>
                    <a:pt x="573598" y="0"/>
                  </a:lnTo>
                </a:path>
                <a:path w="808989" h="441325">
                  <a:moveTo>
                    <a:pt x="235004" y="403224"/>
                  </a:moveTo>
                  <a:lnTo>
                    <a:pt x="808603" y="403224"/>
                  </a:lnTo>
                </a:path>
                <a:path w="808989" h="441325">
                  <a:moveTo>
                    <a:pt x="235004" y="441324"/>
                  </a:moveTo>
                  <a:lnTo>
                    <a:pt x="808603" y="4413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673" y="2557968"/>
            <a:ext cx="8734425" cy="211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alter</a:t>
            </a:r>
            <a:r>
              <a:rPr sz="2400" b="1" spc="-7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table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Matricula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add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constraint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nota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check</a:t>
            </a:r>
            <a:r>
              <a:rPr sz="2400" b="1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(nota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&gt;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0);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ahoma"/>
                <a:cs typeface="Tahoma"/>
              </a:rPr>
              <a:t>alter</a:t>
            </a:r>
            <a:r>
              <a:rPr sz="2400" b="1" spc="-10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table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Disciplina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drop</a:t>
            </a:r>
            <a:r>
              <a:rPr sz="2400" b="1" spc="-9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constraint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NCREDITOS</a:t>
            </a:r>
            <a:r>
              <a:rPr sz="2400" spc="-10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2400">
              <a:latin typeface="Tahoma"/>
              <a:cs typeface="Tahoma"/>
            </a:endParaRPr>
          </a:p>
          <a:p>
            <a:pPr marL="52705">
              <a:lnSpc>
                <a:spcPct val="100000"/>
              </a:lnSpc>
            </a:pPr>
            <a:r>
              <a:rPr sz="2400" b="1" dirty="0">
                <a:latin typeface="Tahoma"/>
                <a:cs typeface="Tahoma"/>
              </a:rPr>
              <a:t>alter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table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Aluno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modify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(CidadeOrigem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default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'Sanca');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9125" y="486546"/>
            <a:ext cx="339090" cy="13970"/>
          </a:xfrm>
          <a:custGeom>
            <a:avLst/>
            <a:gdLst/>
            <a:ahLst/>
            <a:cxnLst/>
            <a:rect l="l" t="t" r="r" b="b"/>
            <a:pathLst>
              <a:path w="339089" h="13970">
                <a:moveTo>
                  <a:pt x="338955" y="13715"/>
                </a:moveTo>
                <a:lnTo>
                  <a:pt x="0" y="13715"/>
                </a:lnTo>
                <a:lnTo>
                  <a:pt x="0" y="0"/>
                </a:lnTo>
                <a:lnTo>
                  <a:pt x="338955" y="0"/>
                </a:lnTo>
                <a:lnTo>
                  <a:pt x="3389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8736" y="311540"/>
            <a:ext cx="345249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Aluno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Nusp,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Idade,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  <a:p>
            <a:pPr marL="12700" marR="5080" indent="2540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Professor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2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Titulação} Disciplina</a:t>
            </a:r>
            <a:r>
              <a:rPr sz="1200" u="none" spc="-2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=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 </a:t>
            </a:r>
            <a:r>
              <a:rPr sz="1200" u="none" dirty="0">
                <a:latin typeface="Tahoma"/>
                <a:cs typeface="Tahoma"/>
              </a:rPr>
              <a:t>Turma</a:t>
            </a:r>
            <a:r>
              <a:rPr sz="1200" u="none" spc="-4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=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9372" y="479186"/>
            <a:ext cx="3553460" cy="1367790"/>
            <a:chOff x="1019372" y="479186"/>
            <a:chExt cx="3553460" cy="1367790"/>
          </a:xfrm>
        </p:grpSpPr>
        <p:sp>
          <p:nvSpPr>
            <p:cNvPr id="6" name="object 6"/>
            <p:cNvSpPr/>
            <p:nvPr/>
          </p:nvSpPr>
          <p:spPr>
            <a:xfrm>
              <a:off x="1358124" y="1765433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39" h="59055">
                  <a:moveTo>
                    <a:pt x="0" y="58734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3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2976" y="1671521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19" h="93980">
                  <a:moveTo>
                    <a:pt x="0" y="93912"/>
                  </a:moveTo>
                  <a:lnTo>
                    <a:pt x="709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4381" y="162841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7" y="44287"/>
                  </a:moveTo>
                  <a:lnTo>
                    <a:pt x="0" y="41917"/>
                  </a:lnTo>
                  <a:lnTo>
                    <a:pt x="18944" y="0"/>
                  </a:lnTo>
                  <a:lnTo>
                    <a:pt x="31377" y="4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4381" y="162841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7" y="44287"/>
                  </a:moveTo>
                  <a:lnTo>
                    <a:pt x="18944" y="0"/>
                  </a:lnTo>
                  <a:lnTo>
                    <a:pt x="0" y="41917"/>
                  </a:lnTo>
                  <a:lnTo>
                    <a:pt x="31377" y="442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2971" y="527173"/>
              <a:ext cx="2905125" cy="1314450"/>
            </a:xfrm>
            <a:custGeom>
              <a:avLst/>
              <a:gdLst/>
              <a:ahLst/>
              <a:cxnLst/>
              <a:rect l="l" t="t" r="r" b="b"/>
              <a:pathLst>
                <a:path w="2905125" h="1314450">
                  <a:moveTo>
                    <a:pt x="1030672" y="1314447"/>
                  </a:moveTo>
                  <a:lnTo>
                    <a:pt x="1030672" y="1162047"/>
                  </a:lnTo>
                  <a:lnTo>
                    <a:pt x="2904594" y="1162047"/>
                  </a:lnTo>
                  <a:lnTo>
                    <a:pt x="2904594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7239" y="48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4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7239" y="48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4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1722" y="1305082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4" h="160655">
                  <a:moveTo>
                    <a:pt x="0" y="160164"/>
                  </a:moveTo>
                  <a:lnTo>
                    <a:pt x="1017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6197" y="126194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402" y="44134"/>
                  </a:moveTo>
                  <a:lnTo>
                    <a:pt x="0" y="42139"/>
                  </a:lnTo>
                  <a:lnTo>
                    <a:pt x="18442" y="0"/>
                  </a:lnTo>
                  <a:lnTo>
                    <a:pt x="31402" y="4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6197" y="126194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402" y="44134"/>
                  </a:moveTo>
                  <a:lnTo>
                    <a:pt x="18442" y="0"/>
                  </a:lnTo>
                  <a:lnTo>
                    <a:pt x="0" y="42139"/>
                  </a:lnTo>
                  <a:lnTo>
                    <a:pt x="31402" y="44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3000" y="942735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39" h="169544">
                  <a:moveTo>
                    <a:pt x="852943" y="1694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50603" y="92730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39329" y="30862"/>
                  </a:moveTo>
                  <a:lnTo>
                    <a:pt x="0" y="7007"/>
                  </a:lnTo>
                  <a:lnTo>
                    <a:pt x="45462" y="0"/>
                  </a:lnTo>
                  <a:lnTo>
                    <a:pt x="39329" y="30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50603" y="92730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45462" y="0"/>
                  </a:moveTo>
                  <a:lnTo>
                    <a:pt x="0" y="7007"/>
                  </a:lnTo>
                  <a:lnTo>
                    <a:pt x="39329" y="30862"/>
                  </a:lnTo>
                  <a:lnTo>
                    <a:pt x="4546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19372" y="504961"/>
              <a:ext cx="808990" cy="441325"/>
            </a:xfrm>
            <a:custGeom>
              <a:avLst/>
              <a:gdLst/>
              <a:ahLst/>
              <a:cxnLst/>
              <a:rect l="l" t="t" r="r" b="b"/>
              <a:pathLst>
                <a:path w="808989" h="441325">
                  <a:moveTo>
                    <a:pt x="0" y="38099"/>
                  </a:moveTo>
                  <a:lnTo>
                    <a:pt x="573598" y="38099"/>
                  </a:lnTo>
                </a:path>
                <a:path w="808989" h="441325">
                  <a:moveTo>
                    <a:pt x="0" y="0"/>
                  </a:moveTo>
                  <a:lnTo>
                    <a:pt x="573598" y="0"/>
                  </a:lnTo>
                </a:path>
                <a:path w="808989" h="441325">
                  <a:moveTo>
                    <a:pt x="235004" y="403224"/>
                  </a:moveTo>
                  <a:lnTo>
                    <a:pt x="808603" y="403224"/>
                  </a:lnTo>
                </a:path>
                <a:path w="808989" h="441325">
                  <a:moveTo>
                    <a:pt x="235004" y="441324"/>
                  </a:moveTo>
                  <a:lnTo>
                    <a:pt x="808603" y="4413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9094" y="6429552"/>
            <a:ext cx="219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19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397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0"/>
              </a:spcBef>
            </a:pPr>
            <a:r>
              <a:rPr dirty="0"/>
              <a:t>Comandos</a:t>
            </a:r>
            <a:r>
              <a:rPr spc="-245" dirty="0"/>
              <a:t> </a:t>
            </a:r>
            <a:r>
              <a:rPr spc="-25" dirty="0"/>
              <a:t>DDL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3643" y="2225035"/>
            <a:ext cx="11184890" cy="283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358140">
              <a:lnSpc>
                <a:spcPct val="100000"/>
              </a:lnSpc>
              <a:spcBef>
                <a:spcPts val="100"/>
              </a:spcBef>
              <a:buClr>
                <a:srgbClr val="954F72"/>
              </a:buClr>
              <a:buSzPct val="60000"/>
              <a:buFont typeface="Arial"/>
              <a:buChar char="■"/>
              <a:tabLst>
                <a:tab pos="370840" algn="l"/>
              </a:tabLst>
            </a:pPr>
            <a:r>
              <a:rPr sz="2000" b="1" dirty="0">
                <a:latin typeface="Tahoma"/>
                <a:cs typeface="Tahoma"/>
              </a:rPr>
              <a:t>DROP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TABLE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-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exclui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uma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tabela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base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dados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buClr>
                <a:srgbClr val="954F72"/>
              </a:buClr>
              <a:buFont typeface="Arial"/>
              <a:buChar char="■"/>
            </a:pPr>
            <a:endParaRPr sz="2000">
              <a:latin typeface="Tahoma"/>
              <a:cs typeface="Tahoma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ourier New"/>
                <a:cs typeface="Courier New"/>
              </a:rPr>
              <a:t>DROP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TABLE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tabela</a:t>
            </a:r>
            <a:r>
              <a:rPr sz="2400" b="1" i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[CASCADE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|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RESTRICT];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2400">
              <a:latin typeface="Courier New"/>
              <a:cs typeface="Courier New"/>
            </a:endParaRPr>
          </a:p>
          <a:p>
            <a:pPr marL="770890" marR="1405890" lvl="1" indent="-265430">
              <a:lnSpc>
                <a:spcPct val="100000"/>
              </a:lnSpc>
              <a:buClr>
                <a:srgbClr val="0462C1"/>
              </a:buClr>
              <a:buSzPct val="55000"/>
              <a:buFont typeface="Arial Black"/>
              <a:buChar char="▪"/>
              <a:tabLst>
                <a:tab pos="770890" algn="l"/>
              </a:tabLst>
            </a:pPr>
            <a:r>
              <a:rPr sz="2000" b="1" dirty="0">
                <a:latin typeface="Courier New"/>
                <a:cs typeface="Courier New"/>
              </a:rPr>
              <a:t>CASCADE: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todas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visões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restrições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referenciam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tabela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são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removidas </a:t>
            </a:r>
            <a:r>
              <a:rPr sz="2000" dirty="0">
                <a:latin typeface="Tahoma"/>
                <a:cs typeface="Tahoma"/>
              </a:rPr>
              <a:t>automaticamente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(dados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referenciados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são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mantidos)</a:t>
            </a:r>
            <a:endParaRPr sz="2000">
              <a:latin typeface="Tahoma"/>
              <a:cs typeface="Tahoma"/>
            </a:endParaRPr>
          </a:p>
          <a:p>
            <a:pPr marL="770890" marR="5080" lvl="1" indent="-265430">
              <a:lnSpc>
                <a:spcPct val="100000"/>
              </a:lnSpc>
              <a:spcBef>
                <a:spcPts val="1000"/>
              </a:spcBef>
              <a:buClr>
                <a:srgbClr val="0462C1"/>
              </a:buClr>
              <a:buSzPct val="55000"/>
              <a:buFont typeface="Arial Black"/>
              <a:buChar char="▪"/>
              <a:tabLst>
                <a:tab pos="770890" algn="l"/>
              </a:tabLst>
            </a:pPr>
            <a:r>
              <a:rPr sz="2000" b="1" dirty="0">
                <a:latin typeface="Courier New"/>
                <a:cs typeface="Courier New"/>
              </a:rPr>
              <a:t>RESTRICT:</a:t>
            </a:r>
            <a:r>
              <a:rPr sz="2000" b="1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tabela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é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removida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somente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não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referenciada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em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nenhuma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restrição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ou </a:t>
            </a:r>
            <a:r>
              <a:rPr sz="2000" spc="-10" dirty="0">
                <a:latin typeface="Tahoma"/>
                <a:cs typeface="Tahoma"/>
              </a:rPr>
              <a:t>visão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49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SQL</a:t>
            </a:r>
            <a:r>
              <a:rPr sz="3900" spc="-45" dirty="0"/>
              <a:t> </a:t>
            </a:r>
            <a:r>
              <a:rPr sz="3900" dirty="0"/>
              <a:t>-</a:t>
            </a:r>
            <a:r>
              <a:rPr sz="3900" spc="-40" dirty="0"/>
              <a:t> </a:t>
            </a:r>
            <a:r>
              <a:rPr sz="3900" dirty="0"/>
              <a:t>Structured</a:t>
            </a:r>
            <a:r>
              <a:rPr sz="3900" spc="-40" dirty="0"/>
              <a:t> </a:t>
            </a:r>
            <a:r>
              <a:rPr sz="3900" dirty="0"/>
              <a:t>Query</a:t>
            </a:r>
            <a:r>
              <a:rPr sz="3900" spc="-40" dirty="0"/>
              <a:t> </a:t>
            </a:r>
            <a:r>
              <a:rPr sz="3900" spc="-10" dirty="0"/>
              <a:t>Language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412484" y="2030471"/>
            <a:ext cx="10998835" cy="339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915">
              <a:lnSpc>
                <a:spcPct val="100000"/>
              </a:lnSpc>
              <a:spcBef>
                <a:spcPts val="100"/>
              </a:spcBef>
              <a:buClr>
                <a:srgbClr val="954F72"/>
              </a:buClr>
              <a:buFont typeface="Times New Roman"/>
              <a:buChar char="▪"/>
              <a:tabLst>
                <a:tab pos="347980" algn="l"/>
              </a:tabLst>
            </a:pPr>
            <a:r>
              <a:rPr sz="2800" b="1" dirty="0">
                <a:latin typeface="Tahoma"/>
                <a:cs typeface="Tahoma"/>
              </a:rPr>
              <a:t>Linguagem</a:t>
            </a:r>
            <a:r>
              <a:rPr sz="2800" b="1" spc="-7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declarativa</a:t>
            </a:r>
            <a:r>
              <a:rPr sz="2800" b="1" spc="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–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expressa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que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quer,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não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como </a:t>
            </a:r>
            <a:r>
              <a:rPr sz="2800" dirty="0">
                <a:latin typeface="Tahoma"/>
                <a:cs typeface="Tahoma"/>
              </a:rPr>
              <a:t>será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execução</a:t>
            </a:r>
            <a:endParaRPr sz="2800">
              <a:latin typeface="Tahoma"/>
              <a:cs typeface="Tahoma"/>
            </a:endParaRPr>
          </a:p>
          <a:p>
            <a:pPr marL="347980" indent="-335280">
              <a:lnSpc>
                <a:spcPct val="100000"/>
              </a:lnSpc>
              <a:spcBef>
                <a:spcPts val="840"/>
              </a:spcBef>
              <a:buClr>
                <a:srgbClr val="954F72"/>
              </a:buClr>
              <a:buFont typeface="Times New Roman"/>
              <a:buChar char="▪"/>
              <a:tabLst>
                <a:tab pos="347980" algn="l"/>
              </a:tabLst>
            </a:pPr>
            <a:r>
              <a:rPr sz="2800" dirty="0">
                <a:latin typeface="Tahoma"/>
                <a:cs typeface="Tahoma"/>
              </a:rPr>
              <a:t>IBM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-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década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70</a:t>
            </a:r>
            <a:endParaRPr sz="2800">
              <a:latin typeface="Tahoma"/>
              <a:cs typeface="Tahoma"/>
            </a:endParaRPr>
          </a:p>
          <a:p>
            <a:pPr marL="347980" indent="-328295">
              <a:lnSpc>
                <a:spcPct val="100000"/>
              </a:lnSpc>
              <a:spcBef>
                <a:spcPts val="620"/>
              </a:spcBef>
              <a:buClr>
                <a:srgbClr val="954F72"/>
              </a:buClr>
              <a:buFont typeface="Times New Roman"/>
              <a:buChar char="▪"/>
              <a:tabLst>
                <a:tab pos="347980" algn="l"/>
              </a:tabLst>
            </a:pPr>
            <a:r>
              <a:rPr sz="3200" dirty="0">
                <a:latin typeface="Tahoma"/>
                <a:cs typeface="Tahoma"/>
              </a:rPr>
              <a:t>“Padrão”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mercado</a:t>
            </a:r>
            <a:endParaRPr sz="3200">
              <a:latin typeface="Tahoma"/>
              <a:cs typeface="Tahoma"/>
            </a:endParaRPr>
          </a:p>
          <a:p>
            <a:pPr marL="641350" lvl="1" indent="-219710">
              <a:lnSpc>
                <a:spcPct val="100000"/>
              </a:lnSpc>
              <a:spcBef>
                <a:spcPts val="545"/>
              </a:spcBef>
              <a:buClr>
                <a:srgbClr val="954F72"/>
              </a:buClr>
              <a:buFont typeface="Times New Roman"/>
              <a:buChar char="▪"/>
              <a:tabLst>
                <a:tab pos="641350" algn="l"/>
              </a:tabLst>
            </a:pPr>
            <a:r>
              <a:rPr sz="2600" spc="-10" dirty="0">
                <a:latin typeface="Tahoma"/>
                <a:cs typeface="Tahoma"/>
              </a:rPr>
              <a:t>Ansi/ISO</a:t>
            </a:r>
            <a:endParaRPr sz="2600">
              <a:latin typeface="Tahoma"/>
              <a:cs typeface="Tahoma"/>
            </a:endParaRPr>
          </a:p>
          <a:p>
            <a:pPr marL="641350" lvl="1" indent="-219710">
              <a:lnSpc>
                <a:spcPct val="100000"/>
              </a:lnSpc>
              <a:spcBef>
                <a:spcPts val="520"/>
              </a:spcBef>
              <a:buClr>
                <a:srgbClr val="954F72"/>
              </a:buClr>
              <a:buFont typeface="Times New Roman"/>
              <a:buChar char="▪"/>
              <a:tabLst>
                <a:tab pos="641350" algn="l"/>
              </a:tabLst>
            </a:pPr>
            <a:r>
              <a:rPr sz="2600" spc="-10" dirty="0">
                <a:latin typeface="Tahoma"/>
                <a:cs typeface="Tahoma"/>
              </a:rPr>
              <a:t>simplicidade</a:t>
            </a:r>
            <a:endParaRPr sz="2600">
              <a:latin typeface="Tahoma"/>
              <a:cs typeface="Tahoma"/>
            </a:endParaRPr>
          </a:p>
          <a:p>
            <a:pPr marL="641350" lvl="1" indent="-219710">
              <a:lnSpc>
                <a:spcPct val="100000"/>
              </a:lnSpc>
              <a:spcBef>
                <a:spcPts val="755"/>
              </a:spcBef>
              <a:buClr>
                <a:srgbClr val="954F72"/>
              </a:buClr>
              <a:buFont typeface="Times New Roman"/>
              <a:buChar char="▪"/>
              <a:tabLst>
                <a:tab pos="641350" algn="l"/>
              </a:tabLst>
            </a:pPr>
            <a:r>
              <a:rPr sz="2600" dirty="0">
                <a:latin typeface="Tahoma"/>
                <a:cs typeface="Tahoma"/>
              </a:rPr>
              <a:t>grande</a:t>
            </a:r>
            <a:r>
              <a:rPr sz="2600" spc="-3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poder</a:t>
            </a:r>
            <a:r>
              <a:rPr sz="2600" spc="-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de</a:t>
            </a:r>
            <a:r>
              <a:rPr sz="2600" spc="-2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consulta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6712" y="3219855"/>
            <a:ext cx="789940" cy="213995"/>
            <a:chOff x="6306712" y="3219855"/>
            <a:chExt cx="789940" cy="213995"/>
          </a:xfrm>
        </p:grpSpPr>
        <p:sp>
          <p:nvSpPr>
            <p:cNvPr id="3" name="object 3"/>
            <p:cNvSpPr/>
            <p:nvPr/>
          </p:nvSpPr>
          <p:spPr>
            <a:xfrm>
              <a:off x="6313062" y="3368668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40" h="59054">
                  <a:moveTo>
                    <a:pt x="0" y="58724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2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574" y="3219855"/>
              <a:ext cx="201499" cy="1535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42005" y="2336938"/>
            <a:ext cx="8133080" cy="277431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400" b="1" dirty="0">
                <a:latin typeface="Tahoma"/>
                <a:cs typeface="Tahoma"/>
              </a:rPr>
              <a:t>drop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table</a:t>
            </a:r>
            <a:r>
              <a:rPr sz="2400" b="1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Turma;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/*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restrict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*/</a:t>
            </a:r>
            <a:endParaRPr sz="2400">
              <a:latin typeface="Tahoma"/>
              <a:cs typeface="Tahoma"/>
            </a:endParaRPr>
          </a:p>
          <a:p>
            <a:pPr marL="4458335">
              <a:lnSpc>
                <a:spcPct val="100000"/>
              </a:lnSpc>
              <a:spcBef>
                <a:spcPts val="760"/>
              </a:spcBef>
            </a:pPr>
            <a:r>
              <a:rPr sz="1400" dirty="0">
                <a:latin typeface="Tahoma"/>
                <a:cs typeface="Tahoma"/>
              </a:rPr>
              <a:t>Turma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{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400" u="none" dirty="0">
                <a:latin typeface="Tahoma"/>
                <a:cs typeface="Tahoma"/>
              </a:rPr>
              <a:t>,</a:t>
            </a:r>
            <a:r>
              <a:rPr sz="1400" u="none" spc="-45" dirty="0">
                <a:latin typeface="Tahoma"/>
                <a:cs typeface="Tahoma"/>
              </a:rPr>
              <a:t> </a:t>
            </a:r>
            <a:r>
              <a:rPr sz="1400" u="none" spc="-10" dirty="0">
                <a:latin typeface="Tahoma"/>
                <a:cs typeface="Tahoma"/>
              </a:rPr>
              <a:t>NAlunos}</a:t>
            </a:r>
            <a:endParaRPr sz="1400">
              <a:latin typeface="Tahoma"/>
              <a:cs typeface="Tahoma"/>
            </a:endParaRPr>
          </a:p>
          <a:p>
            <a:pPr marL="4458335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Matrícula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{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4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4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4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400" u="none" dirty="0">
                <a:latin typeface="Tahoma"/>
                <a:cs typeface="Tahoma"/>
              </a:rPr>
              <a:t>,</a:t>
            </a:r>
            <a:r>
              <a:rPr sz="1400" u="none" spc="-60" dirty="0">
                <a:latin typeface="Tahoma"/>
                <a:cs typeface="Tahoma"/>
              </a:rPr>
              <a:t> </a:t>
            </a:r>
            <a:r>
              <a:rPr sz="1400" u="none" spc="-10" dirty="0">
                <a:latin typeface="Tahoma"/>
                <a:cs typeface="Tahoma"/>
              </a:rPr>
              <a:t>Nota}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400">
              <a:latin typeface="Tahoma"/>
              <a:cs typeface="Tahoma"/>
            </a:endParaRPr>
          </a:p>
          <a:p>
            <a:pPr marL="82550">
              <a:lnSpc>
                <a:spcPct val="100000"/>
              </a:lnSpc>
            </a:pPr>
            <a:r>
              <a:rPr sz="2400" b="1" dirty="0">
                <a:latin typeface="Tahoma"/>
                <a:cs typeface="Tahoma"/>
              </a:rPr>
              <a:t>drop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table</a:t>
            </a:r>
            <a:r>
              <a:rPr sz="2400" b="1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Turma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cascade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constraints</a:t>
            </a:r>
            <a:r>
              <a:rPr sz="2400" spc="-10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  <a:p>
            <a:pPr marL="4220845">
              <a:lnSpc>
                <a:spcPct val="100000"/>
              </a:lnSpc>
              <a:spcBef>
                <a:spcPts val="2440"/>
              </a:spcBef>
            </a:pPr>
            <a:r>
              <a:rPr sz="1400" dirty="0">
                <a:latin typeface="Tahoma"/>
                <a:cs typeface="Tahoma"/>
              </a:rPr>
              <a:t>Matrícula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{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4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4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4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400" u="none" dirty="0">
                <a:latin typeface="Tahoma"/>
                <a:cs typeface="Tahoma"/>
              </a:rPr>
              <a:t>,</a:t>
            </a:r>
            <a:r>
              <a:rPr sz="1400" u="none" spc="-60" dirty="0">
                <a:latin typeface="Tahoma"/>
                <a:cs typeface="Tahoma"/>
              </a:rPr>
              <a:t> </a:t>
            </a:r>
            <a:r>
              <a:rPr sz="1400" u="none" spc="-10" dirty="0">
                <a:latin typeface="Tahoma"/>
                <a:cs typeface="Tahoma"/>
              </a:rPr>
              <a:t>Nota}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5300" y="373296"/>
            <a:ext cx="339090" cy="13970"/>
          </a:xfrm>
          <a:custGeom>
            <a:avLst/>
            <a:gdLst/>
            <a:ahLst/>
            <a:cxnLst/>
            <a:rect l="l" t="t" r="r" b="b"/>
            <a:pathLst>
              <a:path w="339089" h="13970">
                <a:moveTo>
                  <a:pt x="338955" y="13715"/>
                </a:moveTo>
                <a:lnTo>
                  <a:pt x="0" y="13715"/>
                </a:lnTo>
                <a:lnTo>
                  <a:pt x="0" y="0"/>
                </a:lnTo>
                <a:lnTo>
                  <a:pt x="338955" y="0"/>
                </a:lnTo>
                <a:lnTo>
                  <a:pt x="3389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911" y="198290"/>
            <a:ext cx="345249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Aluno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Nusp,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Idade,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  <a:p>
            <a:pPr marL="12700" marR="5080" indent="2540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Professor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2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Titulação} Disciplina</a:t>
            </a:r>
            <a:r>
              <a:rPr sz="1200" u="none" spc="-2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=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 </a:t>
            </a:r>
            <a:r>
              <a:rPr sz="1200" u="none" dirty="0">
                <a:latin typeface="Tahoma"/>
                <a:cs typeface="Tahoma"/>
              </a:rPr>
              <a:t>Turma</a:t>
            </a:r>
            <a:r>
              <a:rPr sz="1200" u="none" spc="-4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=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95547" y="365936"/>
            <a:ext cx="3553460" cy="1367790"/>
            <a:chOff x="1195547" y="365936"/>
            <a:chExt cx="3553460" cy="1367790"/>
          </a:xfrm>
        </p:grpSpPr>
        <p:sp>
          <p:nvSpPr>
            <p:cNvPr id="9" name="object 9"/>
            <p:cNvSpPr/>
            <p:nvPr/>
          </p:nvSpPr>
          <p:spPr>
            <a:xfrm>
              <a:off x="1534299" y="1652184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39" h="59055">
                  <a:moveTo>
                    <a:pt x="0" y="58734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3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39151" y="1558271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19" h="93980">
                  <a:moveTo>
                    <a:pt x="0" y="93912"/>
                  </a:moveTo>
                  <a:lnTo>
                    <a:pt x="709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30556" y="151516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7" y="44287"/>
                  </a:moveTo>
                  <a:lnTo>
                    <a:pt x="0" y="41917"/>
                  </a:lnTo>
                  <a:lnTo>
                    <a:pt x="18944" y="0"/>
                  </a:lnTo>
                  <a:lnTo>
                    <a:pt x="31377" y="4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30556" y="151516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7" y="44287"/>
                  </a:moveTo>
                  <a:lnTo>
                    <a:pt x="18944" y="0"/>
                  </a:lnTo>
                  <a:lnTo>
                    <a:pt x="0" y="41917"/>
                  </a:lnTo>
                  <a:lnTo>
                    <a:pt x="31377" y="442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39146" y="413924"/>
              <a:ext cx="2905125" cy="1314450"/>
            </a:xfrm>
            <a:custGeom>
              <a:avLst/>
              <a:gdLst/>
              <a:ahLst/>
              <a:cxnLst/>
              <a:rect l="l" t="t" r="r" b="b"/>
              <a:pathLst>
                <a:path w="2905125" h="1314450">
                  <a:moveTo>
                    <a:pt x="1030672" y="1314447"/>
                  </a:moveTo>
                  <a:lnTo>
                    <a:pt x="1030672" y="1162047"/>
                  </a:lnTo>
                  <a:lnTo>
                    <a:pt x="2904594" y="1162047"/>
                  </a:lnTo>
                  <a:lnTo>
                    <a:pt x="2904594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3413" y="370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4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413" y="370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4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7896" y="1191832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4" h="160655">
                  <a:moveTo>
                    <a:pt x="0" y="160164"/>
                  </a:moveTo>
                  <a:lnTo>
                    <a:pt x="1017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2371" y="1148695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402" y="44134"/>
                  </a:moveTo>
                  <a:lnTo>
                    <a:pt x="0" y="42139"/>
                  </a:lnTo>
                  <a:lnTo>
                    <a:pt x="18442" y="0"/>
                  </a:lnTo>
                  <a:lnTo>
                    <a:pt x="31402" y="4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2371" y="1148695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402" y="44134"/>
                  </a:moveTo>
                  <a:lnTo>
                    <a:pt x="18442" y="0"/>
                  </a:lnTo>
                  <a:lnTo>
                    <a:pt x="0" y="42139"/>
                  </a:lnTo>
                  <a:lnTo>
                    <a:pt x="31402" y="44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69175" y="829485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39" h="169544">
                  <a:moveTo>
                    <a:pt x="852943" y="1694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26777" y="81405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39329" y="30862"/>
                  </a:moveTo>
                  <a:lnTo>
                    <a:pt x="0" y="7007"/>
                  </a:lnTo>
                  <a:lnTo>
                    <a:pt x="45462" y="0"/>
                  </a:lnTo>
                  <a:lnTo>
                    <a:pt x="39329" y="30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26777" y="81405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45462" y="0"/>
                  </a:moveTo>
                  <a:lnTo>
                    <a:pt x="0" y="7007"/>
                  </a:lnTo>
                  <a:lnTo>
                    <a:pt x="39329" y="30862"/>
                  </a:lnTo>
                  <a:lnTo>
                    <a:pt x="4546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5547" y="391711"/>
              <a:ext cx="808990" cy="441325"/>
            </a:xfrm>
            <a:custGeom>
              <a:avLst/>
              <a:gdLst/>
              <a:ahLst/>
              <a:cxnLst/>
              <a:rect l="l" t="t" r="r" b="b"/>
              <a:pathLst>
                <a:path w="808989" h="441325">
                  <a:moveTo>
                    <a:pt x="0" y="38099"/>
                  </a:moveTo>
                  <a:lnTo>
                    <a:pt x="573598" y="38099"/>
                  </a:lnTo>
                </a:path>
                <a:path w="808989" h="441325">
                  <a:moveTo>
                    <a:pt x="0" y="0"/>
                  </a:moveTo>
                  <a:lnTo>
                    <a:pt x="573598" y="0"/>
                  </a:lnTo>
                </a:path>
                <a:path w="808989" h="441325">
                  <a:moveTo>
                    <a:pt x="235004" y="403224"/>
                  </a:moveTo>
                  <a:lnTo>
                    <a:pt x="808603" y="403224"/>
                  </a:lnTo>
                </a:path>
                <a:path w="808989" h="441325">
                  <a:moveTo>
                    <a:pt x="235004" y="441324"/>
                  </a:moveTo>
                  <a:lnTo>
                    <a:pt x="808603" y="4413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774" y="1044737"/>
            <a:ext cx="905573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ahoma"/>
                <a:cs typeface="Tahoma"/>
              </a:rPr>
              <a:t>Opção</a:t>
            </a:r>
            <a:r>
              <a:rPr sz="2000" b="1" spc="-90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tabLst>
                <a:tab pos="469265" algn="l"/>
              </a:tabLst>
            </a:pPr>
            <a:r>
              <a:rPr sz="2000" spc="-5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instalar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software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SQLDeveloper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tabLst>
                <a:tab pos="469265" algn="l"/>
              </a:tabLst>
            </a:pPr>
            <a:r>
              <a:rPr sz="2000" spc="-5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pedir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instruções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e-</a:t>
            </a:r>
            <a:r>
              <a:rPr sz="2000" dirty="0">
                <a:latin typeface="Tahoma"/>
                <a:cs typeface="Tahoma"/>
              </a:rPr>
              <a:t>mail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tutor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conexão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remota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servidor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USP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oyagiKouzanFontT"/>
                <a:cs typeface="AoyagiKouzanFontT"/>
              </a:rPr>
              <a:t>⇒</a:t>
            </a:r>
            <a:r>
              <a:rPr sz="2000" spc="-380" dirty="0">
                <a:latin typeface="AoyagiKouzanFontT"/>
                <a:cs typeface="AoyagiKouzanFontT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Conexão</a:t>
            </a:r>
            <a:r>
              <a:rPr sz="2000" u="heavy" spc="-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via</a:t>
            </a:r>
            <a:r>
              <a:rPr sz="20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SQLDeveloper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Tahoma"/>
                <a:cs typeface="Tahoma"/>
              </a:rPr>
              <a:t>Opção</a:t>
            </a:r>
            <a:r>
              <a:rPr sz="2000" b="1" spc="-90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tabLst>
                <a:tab pos="469265" algn="l"/>
              </a:tabLst>
            </a:pPr>
            <a:r>
              <a:rPr sz="2000" spc="-5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baixar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software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Oracle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Express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Edition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SQLDeveloper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tabLst>
                <a:tab pos="469265" algn="l"/>
              </a:tabLst>
            </a:pPr>
            <a:r>
              <a:rPr sz="2000" spc="-5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conectar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servidor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localhost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oyagiKouzanFontT"/>
                <a:cs typeface="AoyagiKouzanFontT"/>
              </a:rPr>
              <a:t>⇒</a:t>
            </a:r>
            <a:r>
              <a:rPr sz="2000" spc="-380" dirty="0">
                <a:latin typeface="AoyagiKouzanFontT"/>
                <a:cs typeface="AoyagiKouzanFontT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3"/>
              </a:rPr>
              <a:t>Oracle</a:t>
            </a:r>
            <a:r>
              <a:rPr sz="2000" u="heavy" spc="-11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3"/>
              </a:rPr>
              <a:t>Express</a:t>
            </a:r>
            <a:r>
              <a:rPr sz="2000" u="heavy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3"/>
              </a:rPr>
              <a:t>Edition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Tahoma"/>
                <a:cs typeface="Tahoma"/>
              </a:rPr>
              <a:t>Opção</a:t>
            </a:r>
            <a:r>
              <a:rPr sz="2000" b="1" spc="-90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tabLst>
                <a:tab pos="469265" algn="l"/>
              </a:tabLst>
            </a:pPr>
            <a:r>
              <a:rPr sz="2000" spc="-5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usar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Oracle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cloud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oyagiKouzanFontT"/>
                <a:cs typeface="AoyagiKouzanFontT"/>
              </a:rPr>
              <a:t>⇒</a:t>
            </a:r>
            <a:r>
              <a:rPr sz="2000" spc="-380" dirty="0">
                <a:latin typeface="AoyagiKouzanFontT"/>
                <a:cs typeface="AoyagiKouzanFontT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Passo</a:t>
            </a:r>
            <a:r>
              <a:rPr sz="2000" u="heavy" spc="-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a</a:t>
            </a:r>
            <a:r>
              <a:rPr sz="20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passo</a:t>
            </a:r>
            <a:r>
              <a:rPr sz="20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para</a:t>
            </a:r>
            <a:r>
              <a:rPr sz="20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criar</a:t>
            </a:r>
            <a:r>
              <a:rPr sz="20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um</a:t>
            </a:r>
            <a:r>
              <a:rPr sz="20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database</a:t>
            </a:r>
            <a:r>
              <a:rPr sz="20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Oracle</a:t>
            </a:r>
            <a:r>
              <a:rPr sz="20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na</a:t>
            </a:r>
            <a:r>
              <a:rPr sz="20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nuvem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Tahoma"/>
                <a:cs typeface="Tahoma"/>
              </a:rPr>
              <a:t>Opção</a:t>
            </a:r>
            <a:r>
              <a:rPr sz="2000" b="1" spc="-90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tabLst>
                <a:tab pos="469265" algn="l"/>
              </a:tabLst>
            </a:pPr>
            <a:r>
              <a:rPr sz="2000" spc="-5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instalar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SGBD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open-</a:t>
            </a:r>
            <a:r>
              <a:rPr sz="2000" dirty="0">
                <a:latin typeface="Tahoma"/>
                <a:cs typeface="Tahoma"/>
              </a:rPr>
              <a:t>source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PostgreSQL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tabLst>
                <a:tab pos="469265" algn="l"/>
              </a:tabLst>
            </a:pPr>
            <a:r>
              <a:rPr sz="2000" spc="-5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adaptar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SQL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visto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SQL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PostgreSQL</a:t>
            </a:r>
            <a:endParaRPr sz="20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-</a:t>
            </a:r>
            <a:r>
              <a:rPr sz="2000" dirty="0">
                <a:latin typeface="Tahoma"/>
                <a:cs typeface="Tahoma"/>
              </a:rPr>
              <a:t>&gt;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poucas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alterações,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na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verdade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09" y="88771"/>
            <a:ext cx="7769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Usando</a:t>
            </a:r>
            <a:r>
              <a:rPr sz="3600" spc="-35" dirty="0"/>
              <a:t> </a:t>
            </a:r>
            <a:r>
              <a:rPr sz="3600" dirty="0"/>
              <a:t>o</a:t>
            </a:r>
            <a:r>
              <a:rPr sz="3600" spc="-25" dirty="0"/>
              <a:t> </a:t>
            </a:r>
            <a:r>
              <a:rPr sz="3600" dirty="0"/>
              <a:t>Sistema</a:t>
            </a:r>
            <a:r>
              <a:rPr sz="3600" spc="-25" dirty="0"/>
              <a:t> </a:t>
            </a:r>
            <a:r>
              <a:rPr sz="3600" dirty="0"/>
              <a:t>Oracle</a:t>
            </a:r>
            <a:r>
              <a:rPr sz="3600" spc="-25" dirty="0"/>
              <a:t> </a:t>
            </a:r>
            <a:r>
              <a:rPr sz="3600" dirty="0"/>
              <a:t>para</a:t>
            </a:r>
            <a:r>
              <a:rPr sz="3600" spc="-20" dirty="0"/>
              <a:t> </a:t>
            </a:r>
            <a:r>
              <a:rPr sz="3600" spc="-10" dirty="0"/>
              <a:t>praticar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810" y="0"/>
              <a:ext cx="10863657" cy="68579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31"/>
              <a:ext cx="12191975" cy="682905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33076" y="1388536"/>
            <a:ext cx="882142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45469"/>
                </a:solidFill>
                <a:latin typeface="Tahoma"/>
                <a:cs typeface="Tahoma"/>
              </a:rPr>
              <a:t>Data</a:t>
            </a:r>
            <a:r>
              <a:rPr sz="4500" spc="-40" dirty="0">
                <a:solidFill>
                  <a:srgbClr val="445469"/>
                </a:solidFill>
                <a:latin typeface="Tahoma"/>
                <a:cs typeface="Tahoma"/>
              </a:rPr>
              <a:t> </a:t>
            </a:r>
            <a:r>
              <a:rPr sz="4500" dirty="0">
                <a:solidFill>
                  <a:srgbClr val="445469"/>
                </a:solidFill>
                <a:latin typeface="Tahoma"/>
                <a:cs typeface="Tahoma"/>
              </a:rPr>
              <a:t>Definition</a:t>
            </a:r>
            <a:r>
              <a:rPr sz="4500" spc="-35" dirty="0">
                <a:solidFill>
                  <a:srgbClr val="445469"/>
                </a:solidFill>
                <a:latin typeface="Tahoma"/>
                <a:cs typeface="Tahoma"/>
              </a:rPr>
              <a:t> </a:t>
            </a:r>
            <a:r>
              <a:rPr sz="4500" dirty="0">
                <a:solidFill>
                  <a:srgbClr val="445469"/>
                </a:solidFill>
                <a:latin typeface="Tahoma"/>
                <a:cs typeface="Tahoma"/>
              </a:rPr>
              <a:t>Language</a:t>
            </a:r>
            <a:r>
              <a:rPr sz="4500" spc="-35" dirty="0">
                <a:solidFill>
                  <a:srgbClr val="445469"/>
                </a:solidFill>
                <a:latin typeface="Tahoma"/>
                <a:cs typeface="Tahoma"/>
              </a:rPr>
              <a:t> </a:t>
            </a:r>
            <a:r>
              <a:rPr sz="4500" spc="-10" dirty="0">
                <a:solidFill>
                  <a:srgbClr val="445469"/>
                </a:solidFill>
                <a:latin typeface="Tahoma"/>
                <a:cs typeface="Tahoma"/>
              </a:rPr>
              <a:t>(DDL)</a:t>
            </a:r>
            <a:endParaRPr sz="4500">
              <a:latin typeface="Tahoma"/>
              <a:cs typeface="Tahoma"/>
            </a:endParaRPr>
          </a:p>
          <a:p>
            <a:pPr marL="12065" marR="5080" algn="ctr">
              <a:lnSpc>
                <a:spcPct val="100000"/>
              </a:lnSpc>
              <a:spcBef>
                <a:spcPts val="5400"/>
              </a:spcBef>
            </a:pPr>
            <a:r>
              <a:rPr sz="4500" dirty="0">
                <a:latin typeface="Carlito"/>
                <a:cs typeface="Carlito"/>
              </a:rPr>
              <a:t>Subconjunto</a:t>
            </a:r>
            <a:r>
              <a:rPr sz="4500" spc="-11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do</a:t>
            </a:r>
            <a:r>
              <a:rPr sz="4500" spc="-10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SQL</a:t>
            </a:r>
            <a:r>
              <a:rPr sz="4500" spc="-11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para</a:t>
            </a:r>
            <a:r>
              <a:rPr sz="4500" spc="-10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definição</a:t>
            </a:r>
            <a:r>
              <a:rPr sz="4500" spc="-110" dirty="0">
                <a:latin typeface="Carlito"/>
                <a:cs typeface="Carlito"/>
              </a:rPr>
              <a:t> </a:t>
            </a:r>
            <a:r>
              <a:rPr sz="4500" spc="-25" dirty="0">
                <a:latin typeface="Carlito"/>
                <a:cs typeface="Carlito"/>
              </a:rPr>
              <a:t>de </a:t>
            </a:r>
            <a:r>
              <a:rPr sz="4500" dirty="0">
                <a:latin typeface="Carlito"/>
                <a:cs typeface="Carlito"/>
              </a:rPr>
              <a:t>esquemas:</a:t>
            </a:r>
            <a:r>
              <a:rPr sz="4500" spc="-90" dirty="0"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45469"/>
                </a:solidFill>
                <a:latin typeface="Tahoma"/>
                <a:cs typeface="Tahoma"/>
              </a:rPr>
              <a:t>CREATE,</a:t>
            </a:r>
            <a:r>
              <a:rPr sz="4500" spc="-145" dirty="0">
                <a:solidFill>
                  <a:srgbClr val="445469"/>
                </a:solidFill>
                <a:latin typeface="Tahoma"/>
                <a:cs typeface="Tahoma"/>
              </a:rPr>
              <a:t> </a:t>
            </a:r>
            <a:r>
              <a:rPr sz="4500" dirty="0">
                <a:solidFill>
                  <a:srgbClr val="445469"/>
                </a:solidFill>
                <a:latin typeface="Tahoma"/>
                <a:cs typeface="Tahoma"/>
              </a:rPr>
              <a:t>DROP,</a:t>
            </a:r>
            <a:r>
              <a:rPr sz="4500" spc="-150" dirty="0">
                <a:solidFill>
                  <a:srgbClr val="445469"/>
                </a:solidFill>
                <a:latin typeface="Tahoma"/>
                <a:cs typeface="Tahoma"/>
              </a:rPr>
              <a:t> </a:t>
            </a:r>
            <a:r>
              <a:rPr sz="4500" spc="-10" dirty="0">
                <a:solidFill>
                  <a:srgbClr val="445469"/>
                </a:solidFill>
                <a:latin typeface="Tahoma"/>
                <a:cs typeface="Tahoma"/>
              </a:rPr>
              <a:t>ALTER</a:t>
            </a:r>
            <a:endParaRPr sz="4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870" y="704200"/>
            <a:ext cx="4293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DDL</a:t>
            </a:r>
            <a:r>
              <a:rPr spc="-6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10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885" y="1420149"/>
            <a:ext cx="11596370" cy="5313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0050" indent="-387350">
              <a:lnSpc>
                <a:spcPct val="100000"/>
              </a:lnSpc>
              <a:spcBef>
                <a:spcPts val="459"/>
              </a:spcBef>
              <a:buClr>
                <a:srgbClr val="954F72"/>
              </a:buClr>
              <a:buSzPct val="65909"/>
              <a:buFont typeface="Arial"/>
              <a:buChar char="■"/>
              <a:tabLst>
                <a:tab pos="400050" algn="l"/>
              </a:tabLst>
            </a:pPr>
            <a:r>
              <a:rPr sz="2200" dirty="0">
                <a:latin typeface="Tahoma"/>
                <a:cs typeface="Tahoma"/>
              </a:rPr>
              <a:t>CREATE,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DROP,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ALTER</a:t>
            </a:r>
            <a:endParaRPr sz="2200">
              <a:latin typeface="Tahoma"/>
              <a:cs typeface="Tahoma"/>
            </a:endParaRPr>
          </a:p>
          <a:p>
            <a:pPr marL="400050" indent="-387350">
              <a:lnSpc>
                <a:spcPct val="100000"/>
              </a:lnSpc>
              <a:spcBef>
                <a:spcPts val="359"/>
              </a:spcBef>
              <a:buClr>
                <a:srgbClr val="954F72"/>
              </a:buClr>
              <a:buSzPct val="65909"/>
              <a:buFont typeface="Arial"/>
              <a:buChar char="■"/>
              <a:tabLst>
                <a:tab pos="400050" algn="l"/>
              </a:tabLst>
            </a:pPr>
            <a:r>
              <a:rPr sz="2200" dirty="0">
                <a:latin typeface="Tahoma"/>
                <a:cs typeface="Tahoma"/>
              </a:rPr>
              <a:t>Elementos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fundamentais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da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linguagem,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aplicad</a:t>
            </a:r>
            <a:r>
              <a:rPr sz="2200" dirty="0">
                <a:latin typeface="Carlito"/>
                <a:cs typeface="Carlito"/>
              </a:rPr>
              <a:t>os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a:</a:t>
            </a:r>
            <a:endParaRPr sz="2200">
              <a:latin typeface="Carlito"/>
              <a:cs typeface="Carlito"/>
            </a:endParaRPr>
          </a:p>
          <a:p>
            <a:pPr marL="800100" lvl="1" indent="-327660">
              <a:lnSpc>
                <a:spcPct val="100000"/>
              </a:lnSpc>
              <a:spcBef>
                <a:spcPts val="325"/>
              </a:spcBef>
              <a:buClr>
                <a:srgbClr val="0462C1"/>
              </a:buClr>
              <a:buSzPct val="62500"/>
              <a:buFont typeface="Arial"/>
              <a:buChar char="■"/>
              <a:tabLst>
                <a:tab pos="800100" algn="l"/>
              </a:tabLst>
            </a:pPr>
            <a:r>
              <a:rPr sz="2000" b="1" spc="-10" dirty="0">
                <a:latin typeface="Courier New"/>
                <a:cs typeface="Courier New"/>
              </a:rPr>
              <a:t>DATABASE</a:t>
            </a:r>
            <a:endParaRPr sz="2000">
              <a:latin typeface="Courier New"/>
              <a:cs typeface="Courier New"/>
            </a:endParaRPr>
          </a:p>
          <a:p>
            <a:pPr marL="800100" lvl="1" indent="-327660">
              <a:lnSpc>
                <a:spcPct val="100000"/>
              </a:lnSpc>
              <a:spcBef>
                <a:spcPts val="320"/>
              </a:spcBef>
              <a:buClr>
                <a:srgbClr val="0462C1"/>
              </a:buClr>
              <a:buSzPct val="62500"/>
              <a:buFont typeface="Arial"/>
              <a:buChar char="■"/>
              <a:tabLst>
                <a:tab pos="800100" algn="l"/>
              </a:tabLst>
            </a:pPr>
            <a:r>
              <a:rPr sz="2000" b="1" spc="-20" dirty="0">
                <a:latin typeface="Courier New"/>
                <a:cs typeface="Courier New"/>
              </a:rPr>
              <a:t>USER</a:t>
            </a:r>
            <a:endParaRPr sz="2000">
              <a:latin typeface="Courier New"/>
              <a:cs typeface="Courier New"/>
            </a:endParaRPr>
          </a:p>
          <a:p>
            <a:pPr marL="800100" lvl="1" indent="-327660">
              <a:lnSpc>
                <a:spcPct val="100000"/>
              </a:lnSpc>
              <a:spcBef>
                <a:spcPts val="320"/>
              </a:spcBef>
              <a:buClr>
                <a:srgbClr val="0462C1"/>
              </a:buClr>
              <a:buSzPct val="62500"/>
              <a:buFont typeface="Arial"/>
              <a:buChar char="■"/>
              <a:tabLst>
                <a:tab pos="800100" algn="l"/>
              </a:tabLst>
            </a:pPr>
            <a:r>
              <a:rPr sz="2000" b="1" spc="-20" dirty="0">
                <a:latin typeface="Courier New"/>
                <a:cs typeface="Courier New"/>
              </a:rPr>
              <a:t>ROLE</a:t>
            </a:r>
            <a:endParaRPr sz="2000">
              <a:latin typeface="Courier New"/>
              <a:cs typeface="Courier New"/>
            </a:endParaRPr>
          </a:p>
          <a:p>
            <a:pPr marL="800100" lvl="1" indent="-327660">
              <a:lnSpc>
                <a:spcPct val="100000"/>
              </a:lnSpc>
              <a:spcBef>
                <a:spcPts val="320"/>
              </a:spcBef>
              <a:buClr>
                <a:srgbClr val="0462C1"/>
              </a:buClr>
              <a:buSzPct val="62500"/>
              <a:buFont typeface="Arial"/>
              <a:buChar char="■"/>
              <a:tabLst>
                <a:tab pos="800100" algn="l"/>
              </a:tabLst>
            </a:pPr>
            <a:r>
              <a:rPr sz="2000" b="1" spc="-10" dirty="0">
                <a:latin typeface="Courier New"/>
                <a:cs typeface="Courier New"/>
              </a:rPr>
              <a:t>SCHEMA</a:t>
            </a:r>
            <a:endParaRPr sz="2000">
              <a:latin typeface="Courier New"/>
              <a:cs typeface="Courier New"/>
            </a:endParaRPr>
          </a:p>
          <a:p>
            <a:pPr marL="800100" lvl="1" indent="-327660">
              <a:lnSpc>
                <a:spcPct val="100000"/>
              </a:lnSpc>
              <a:spcBef>
                <a:spcPts val="320"/>
              </a:spcBef>
              <a:buClr>
                <a:srgbClr val="0462C1"/>
              </a:buClr>
              <a:buSzPct val="62500"/>
              <a:buFont typeface="Arial"/>
              <a:buChar char="■"/>
              <a:tabLst>
                <a:tab pos="800100" algn="l"/>
              </a:tabLst>
            </a:pPr>
            <a:r>
              <a:rPr sz="2000" b="1" spc="-10" dirty="0">
                <a:latin typeface="Courier New"/>
                <a:cs typeface="Courier New"/>
              </a:rPr>
              <a:t>TABLESPACE</a:t>
            </a:r>
            <a:endParaRPr sz="2000">
              <a:latin typeface="Courier New"/>
              <a:cs typeface="Courier New"/>
            </a:endParaRPr>
          </a:p>
          <a:p>
            <a:pPr marL="800100" lvl="1" indent="-327660">
              <a:lnSpc>
                <a:spcPct val="100000"/>
              </a:lnSpc>
              <a:spcBef>
                <a:spcPts val="320"/>
              </a:spcBef>
              <a:buClr>
                <a:srgbClr val="0462C1"/>
              </a:buClr>
              <a:buSzPct val="62500"/>
              <a:buFont typeface="Arial"/>
              <a:buChar char="■"/>
              <a:tabLst>
                <a:tab pos="800100" algn="l"/>
              </a:tabLst>
            </a:pPr>
            <a:r>
              <a:rPr sz="2000" b="1" spc="-10" dirty="0">
                <a:latin typeface="Courier New"/>
                <a:cs typeface="Courier New"/>
              </a:rPr>
              <a:t>TABLE</a:t>
            </a:r>
            <a:endParaRPr sz="2000">
              <a:latin typeface="Courier New"/>
              <a:cs typeface="Courier New"/>
            </a:endParaRPr>
          </a:p>
          <a:p>
            <a:pPr marL="800100" lvl="1" indent="-327660">
              <a:lnSpc>
                <a:spcPct val="100000"/>
              </a:lnSpc>
              <a:spcBef>
                <a:spcPts val="320"/>
              </a:spcBef>
              <a:buClr>
                <a:srgbClr val="0462C1"/>
              </a:buClr>
              <a:buSzPct val="62500"/>
              <a:buFont typeface="Arial"/>
              <a:buChar char="■"/>
              <a:tabLst>
                <a:tab pos="800100" algn="l"/>
              </a:tabLst>
            </a:pPr>
            <a:r>
              <a:rPr sz="2000" b="1" spc="-10" dirty="0">
                <a:latin typeface="Courier New"/>
                <a:cs typeface="Courier New"/>
              </a:rPr>
              <a:t>INDEX</a:t>
            </a:r>
            <a:endParaRPr sz="2000">
              <a:latin typeface="Courier New"/>
              <a:cs typeface="Courier New"/>
            </a:endParaRPr>
          </a:p>
          <a:p>
            <a:pPr marL="800100" lvl="1" indent="-327660">
              <a:lnSpc>
                <a:spcPct val="100000"/>
              </a:lnSpc>
              <a:spcBef>
                <a:spcPts val="320"/>
              </a:spcBef>
              <a:buClr>
                <a:srgbClr val="0462C1"/>
              </a:buClr>
              <a:buSzPct val="62500"/>
              <a:buFont typeface="Arial"/>
              <a:buChar char="■"/>
              <a:tabLst>
                <a:tab pos="800100" algn="l"/>
              </a:tabLst>
            </a:pPr>
            <a:r>
              <a:rPr sz="2000" b="1" spc="-10" dirty="0">
                <a:latin typeface="Courier New"/>
                <a:cs typeface="Courier New"/>
              </a:rPr>
              <a:t>FUNCTION</a:t>
            </a:r>
            <a:endParaRPr sz="2000">
              <a:latin typeface="Courier New"/>
              <a:cs typeface="Courier New"/>
            </a:endParaRPr>
          </a:p>
          <a:p>
            <a:pPr marL="800100" lvl="1" indent="-327660">
              <a:lnSpc>
                <a:spcPct val="100000"/>
              </a:lnSpc>
              <a:spcBef>
                <a:spcPts val="320"/>
              </a:spcBef>
              <a:buClr>
                <a:srgbClr val="0462C1"/>
              </a:buClr>
              <a:buSzPct val="62500"/>
              <a:buFont typeface="Arial"/>
              <a:buChar char="■"/>
              <a:tabLst>
                <a:tab pos="800100" algn="l"/>
              </a:tabLst>
            </a:pPr>
            <a:r>
              <a:rPr sz="2000" b="1" spc="-10" dirty="0">
                <a:latin typeface="Courier New"/>
                <a:cs typeface="Courier New"/>
              </a:rPr>
              <a:t>SEQUENCE</a:t>
            </a:r>
            <a:endParaRPr sz="2000">
              <a:latin typeface="Courier New"/>
              <a:cs typeface="Courier New"/>
            </a:endParaRPr>
          </a:p>
          <a:p>
            <a:pPr marL="800100" lvl="1" indent="-327660">
              <a:lnSpc>
                <a:spcPct val="100000"/>
              </a:lnSpc>
              <a:spcBef>
                <a:spcPts val="320"/>
              </a:spcBef>
              <a:buClr>
                <a:srgbClr val="0462C1"/>
              </a:buClr>
              <a:buSzPct val="62500"/>
              <a:buFont typeface="Arial"/>
              <a:buChar char="■"/>
              <a:tabLst>
                <a:tab pos="800100" algn="l"/>
              </a:tabLst>
            </a:pPr>
            <a:r>
              <a:rPr sz="2000" b="1" spc="-10" dirty="0">
                <a:latin typeface="Courier New"/>
                <a:cs typeface="Courier New"/>
              </a:rPr>
              <a:t>TRIGGER</a:t>
            </a:r>
            <a:endParaRPr sz="2000">
              <a:latin typeface="Courier New"/>
              <a:cs typeface="Courier New"/>
            </a:endParaRPr>
          </a:p>
          <a:p>
            <a:pPr marL="800100" lvl="1" indent="-327660">
              <a:lnSpc>
                <a:spcPct val="100000"/>
              </a:lnSpc>
              <a:spcBef>
                <a:spcPts val="320"/>
              </a:spcBef>
              <a:buClr>
                <a:srgbClr val="0462C1"/>
              </a:buClr>
              <a:buSzPct val="62500"/>
              <a:buFont typeface="Arial"/>
              <a:buChar char="■"/>
              <a:tabLst>
                <a:tab pos="800100" algn="l"/>
              </a:tabLst>
            </a:pPr>
            <a:r>
              <a:rPr sz="2000" b="1" spc="-20" dirty="0">
                <a:latin typeface="Courier New"/>
                <a:cs typeface="Courier New"/>
              </a:rPr>
              <a:t>VIEW</a:t>
            </a:r>
            <a:endParaRPr sz="2000">
              <a:latin typeface="Courier New"/>
              <a:cs typeface="Courier New"/>
            </a:endParaRPr>
          </a:p>
          <a:p>
            <a:pPr marL="800100" lvl="1" indent="-327660">
              <a:lnSpc>
                <a:spcPct val="100000"/>
              </a:lnSpc>
              <a:spcBef>
                <a:spcPts val="320"/>
              </a:spcBef>
              <a:buClr>
                <a:srgbClr val="0462C1"/>
              </a:buClr>
              <a:buSzPct val="62500"/>
              <a:buFont typeface="Arial"/>
              <a:buChar char="■"/>
              <a:tabLst>
                <a:tab pos="800100" algn="l"/>
              </a:tabLst>
            </a:pPr>
            <a:r>
              <a:rPr sz="2000" b="1" spc="-25" dirty="0">
                <a:latin typeface="Courier New"/>
                <a:cs typeface="Courier New"/>
              </a:rPr>
              <a:t>……</a:t>
            </a:r>
            <a:endParaRPr sz="2000">
              <a:latin typeface="Courier New"/>
              <a:cs typeface="Courier New"/>
            </a:endParaRPr>
          </a:p>
          <a:p>
            <a:pPr marL="400050" indent="-387350">
              <a:lnSpc>
                <a:spcPct val="100000"/>
              </a:lnSpc>
              <a:spcBef>
                <a:spcPts val="355"/>
              </a:spcBef>
              <a:buClr>
                <a:srgbClr val="954F72"/>
              </a:buClr>
              <a:buSzPct val="65909"/>
              <a:buFont typeface="Arial"/>
              <a:buChar char="■"/>
              <a:tabLst>
                <a:tab pos="400050" algn="l"/>
              </a:tabLst>
            </a:pPr>
            <a:r>
              <a:rPr sz="2200" dirty="0">
                <a:latin typeface="Tahoma"/>
                <a:cs typeface="Tahoma"/>
              </a:rPr>
              <a:t>Todos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os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elementos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podem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ser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criados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b="1" dirty="0">
                <a:latin typeface="Courier New"/>
                <a:cs typeface="Courier New"/>
              </a:rPr>
              <a:t>CREATE</a:t>
            </a:r>
            <a:r>
              <a:rPr sz="2200" dirty="0">
                <a:latin typeface="Tahoma"/>
                <a:cs typeface="Tahoma"/>
              </a:rPr>
              <a:t>),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corrigidos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b="1" dirty="0">
                <a:latin typeface="Courier New"/>
                <a:cs typeface="Courier New"/>
              </a:rPr>
              <a:t>ALTER</a:t>
            </a:r>
            <a:r>
              <a:rPr sz="2200" dirty="0">
                <a:latin typeface="Tahoma"/>
                <a:cs typeface="Tahoma"/>
              </a:rPr>
              <a:t>)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removidos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(</a:t>
            </a:r>
            <a:r>
              <a:rPr sz="2200" b="1" spc="-10" dirty="0">
                <a:latin typeface="Courier New"/>
                <a:cs typeface="Courier New"/>
              </a:rPr>
              <a:t>DROP</a:t>
            </a:r>
            <a:r>
              <a:rPr sz="2200" spc="-1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6097" y="6429552"/>
            <a:ext cx="1225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397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0"/>
              </a:spcBef>
            </a:pPr>
            <a:r>
              <a:rPr dirty="0"/>
              <a:t>Comandos</a:t>
            </a:r>
            <a:r>
              <a:rPr spc="-245" dirty="0"/>
              <a:t> </a:t>
            </a:r>
            <a:r>
              <a:rPr spc="-25" dirty="0"/>
              <a:t>DDL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7014" y="2193742"/>
            <a:ext cx="890079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 indent="-361315">
              <a:lnSpc>
                <a:spcPct val="100000"/>
              </a:lnSpc>
              <a:spcBef>
                <a:spcPts val="100"/>
              </a:spcBef>
              <a:buClr>
                <a:srgbClr val="954F72"/>
              </a:buClr>
              <a:buSzPct val="58333"/>
              <a:buFont typeface="Arial"/>
              <a:buChar char="■"/>
              <a:tabLst>
                <a:tab pos="374015" algn="l"/>
              </a:tabLst>
            </a:pPr>
            <a:r>
              <a:rPr sz="2400" b="1" dirty="0">
                <a:latin typeface="Tahoma"/>
                <a:cs typeface="Tahoma"/>
              </a:rPr>
              <a:t>CREATE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TABLE</a:t>
            </a:r>
            <a:r>
              <a:rPr sz="2400" b="1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criar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tabela,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definir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colunas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restrições</a:t>
            </a:r>
            <a:endParaRPr sz="2400">
              <a:latin typeface="Tahoma"/>
              <a:cs typeface="Tahoma"/>
            </a:endParaRPr>
          </a:p>
          <a:p>
            <a:pPr marL="31115">
              <a:lnSpc>
                <a:spcPct val="100000"/>
              </a:lnSpc>
              <a:spcBef>
                <a:spcPts val="2240"/>
              </a:spcBef>
            </a:pPr>
            <a:r>
              <a:rPr sz="2400" b="1" dirty="0">
                <a:latin typeface="Courier New"/>
                <a:cs typeface="Courier New"/>
              </a:rPr>
              <a:t>CREATE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TABLE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tabela</a:t>
            </a:r>
            <a:r>
              <a:rPr sz="2400" b="1" i="1" spc="-20" dirty="0">
                <a:latin typeface="Courier New"/>
                <a:cs typeface="Courier New"/>
              </a:rPr>
              <a:t> </a:t>
            </a:r>
            <a:r>
              <a:rPr sz="2400" b="1" spc="-50" dirty="0"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32672" y="3297875"/>
          <a:ext cx="7272655" cy="1515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i="1" spc="-10" dirty="0">
                          <a:latin typeface="Courier New"/>
                          <a:cs typeface="Courier New"/>
                        </a:rPr>
                        <a:t>atrib1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i="1" spc="-20" dirty="0">
                          <a:latin typeface="Courier New"/>
                          <a:cs typeface="Courier New"/>
                        </a:rPr>
                        <a:t>tipo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[&lt;restrições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25" dirty="0">
                          <a:latin typeface="Courier New"/>
                          <a:cs typeface="Courier New"/>
                        </a:rPr>
                        <a:t>da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coluna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2480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1&gt;],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b="1" i="1" spc="-10" dirty="0">
                          <a:latin typeface="Courier New"/>
                          <a:cs typeface="Courier New"/>
                        </a:rPr>
                        <a:t>atrib2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b="1" i="1" spc="-20" dirty="0">
                          <a:latin typeface="Courier New"/>
                          <a:cs typeface="Courier New"/>
                        </a:rPr>
                        <a:t>tipo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[&lt;restrições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b="1" spc="-25" dirty="0">
                          <a:latin typeface="Courier New"/>
                          <a:cs typeface="Courier New"/>
                        </a:rPr>
                        <a:t>da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coluna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2655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2&gt;],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....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b="1" i="1" spc="-10" dirty="0">
                          <a:latin typeface="Courier New"/>
                          <a:cs typeface="Courier New"/>
                        </a:rPr>
                        <a:t>atribn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b="1" i="1" spc="-20" dirty="0">
                          <a:latin typeface="Courier New"/>
                          <a:cs typeface="Courier New"/>
                        </a:rPr>
                        <a:t>tipo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[&lt;restrições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b="1" spc="-25" dirty="0">
                          <a:latin typeface="Courier New"/>
                          <a:cs typeface="Courier New"/>
                        </a:rPr>
                        <a:t>da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coluna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2655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n&gt;],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85962" y="5160460"/>
            <a:ext cx="4414520" cy="8058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Courier New"/>
                <a:cs typeface="Courier New"/>
              </a:rPr>
              <a:t>&lt;restrições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da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tabela&gt;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400" b="1" spc="-2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8622" y="4157533"/>
          <a:ext cx="9468485" cy="76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27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R="52705" algn="ctr">
                        <a:lnSpc>
                          <a:spcPts val="2480"/>
                        </a:lnSpc>
                      </a:pPr>
                      <a:r>
                        <a:rPr sz="2400" b="1" i="1" spc="-10" dirty="0">
                          <a:latin typeface="Courier New"/>
                          <a:cs typeface="Courier New"/>
                        </a:rPr>
                        <a:t>atrib1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i="1" spc="-20" dirty="0">
                          <a:latin typeface="Courier New"/>
                          <a:cs typeface="Courier New"/>
                        </a:rPr>
                        <a:t>tipo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[(</a:t>
                      </a:r>
                      <a:r>
                        <a:rPr sz="2400" b="1" i="1" spc="-10" dirty="0">
                          <a:latin typeface="Courier New"/>
                          <a:cs typeface="Courier New"/>
                        </a:rPr>
                        <a:t>tamanho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)]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[NOT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50" dirty="0">
                          <a:latin typeface="Courier New"/>
                          <a:cs typeface="Courier New"/>
                        </a:rPr>
                        <a:t>|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DEFAULT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2480"/>
                        </a:lnSpc>
                      </a:pPr>
                      <a:r>
                        <a:rPr sz="2400" b="1" i="1" spc="-10" dirty="0">
                          <a:latin typeface="Courier New"/>
                          <a:cs typeface="Courier New"/>
                        </a:rPr>
                        <a:t>valor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],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R="52705" algn="ctr">
                        <a:lnSpc>
                          <a:spcPts val="2760"/>
                        </a:lnSpc>
                      </a:pPr>
                      <a:r>
                        <a:rPr sz="2400" b="1" i="1" spc="-10" dirty="0">
                          <a:latin typeface="Courier New"/>
                          <a:cs typeface="Courier New"/>
                        </a:rPr>
                        <a:t>atrib2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0"/>
                        </a:lnSpc>
                      </a:pPr>
                      <a:r>
                        <a:rPr sz="2400" b="1" i="1" spc="-20" dirty="0">
                          <a:latin typeface="Courier New"/>
                          <a:cs typeface="Courier New"/>
                        </a:rPr>
                        <a:t>tipo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[(</a:t>
                      </a:r>
                      <a:r>
                        <a:rPr sz="2400" b="1" i="1" spc="-10" dirty="0">
                          <a:latin typeface="Courier New"/>
                          <a:cs typeface="Courier New"/>
                        </a:rPr>
                        <a:t>tamanho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)]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0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[NOT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0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0"/>
                        </a:lnSpc>
                      </a:pPr>
                      <a:r>
                        <a:rPr sz="2400" b="1" spc="-50" dirty="0">
                          <a:latin typeface="Courier New"/>
                          <a:cs typeface="Courier New"/>
                        </a:rPr>
                        <a:t>|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DEFAULT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2760"/>
                        </a:lnSpc>
                      </a:pPr>
                      <a:r>
                        <a:rPr sz="2400" b="1" i="1" spc="-10" dirty="0">
                          <a:latin typeface="Courier New"/>
                          <a:cs typeface="Courier New"/>
                        </a:rPr>
                        <a:t>valor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],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79123" y="1722105"/>
            <a:ext cx="5172710" cy="3596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08305" indent="-395605">
              <a:lnSpc>
                <a:spcPct val="100000"/>
              </a:lnSpc>
              <a:spcBef>
                <a:spcPts val="675"/>
              </a:spcBef>
              <a:buClr>
                <a:srgbClr val="954F72"/>
              </a:buClr>
              <a:buSzPct val="73214"/>
              <a:buFont typeface="Arial"/>
              <a:buChar char="■"/>
              <a:tabLst>
                <a:tab pos="408305" algn="l"/>
              </a:tabLst>
            </a:pPr>
            <a:r>
              <a:rPr sz="2800" dirty="0">
                <a:latin typeface="Carlito"/>
                <a:cs typeface="Carlito"/>
              </a:rPr>
              <a:t>Principais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dirty="0">
                <a:latin typeface="Tahoma"/>
                <a:cs typeface="Tahoma"/>
              </a:rPr>
              <a:t>estrições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colunas</a:t>
            </a:r>
            <a:endParaRPr sz="2800">
              <a:latin typeface="Tahoma"/>
              <a:cs typeface="Tahoma"/>
            </a:endParaRPr>
          </a:p>
          <a:p>
            <a:pPr marL="808355" lvl="1" indent="-334010">
              <a:lnSpc>
                <a:spcPct val="100000"/>
              </a:lnSpc>
              <a:spcBef>
                <a:spcPts val="500"/>
              </a:spcBef>
              <a:buClr>
                <a:srgbClr val="0462C1"/>
              </a:buClr>
              <a:buSzPct val="70833"/>
              <a:buFont typeface="Arial"/>
              <a:buChar char="■"/>
              <a:tabLst>
                <a:tab pos="808355" algn="l"/>
              </a:tabLst>
            </a:pPr>
            <a:r>
              <a:rPr sz="2400" b="1" dirty="0">
                <a:latin typeface="Courier New"/>
                <a:cs typeface="Courier New"/>
              </a:rPr>
              <a:t>NOT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NULL</a:t>
            </a:r>
            <a:endParaRPr sz="2400">
              <a:latin typeface="Courier New"/>
              <a:cs typeface="Courier New"/>
            </a:endParaRPr>
          </a:p>
          <a:p>
            <a:pPr marL="808355" lvl="1" indent="-334010">
              <a:lnSpc>
                <a:spcPct val="100000"/>
              </a:lnSpc>
              <a:spcBef>
                <a:spcPts val="480"/>
              </a:spcBef>
              <a:buClr>
                <a:srgbClr val="0462C1"/>
              </a:buClr>
              <a:buSzPct val="70833"/>
              <a:buFont typeface="Arial"/>
              <a:buChar char="■"/>
              <a:tabLst>
                <a:tab pos="808355" algn="l"/>
              </a:tabLst>
            </a:pPr>
            <a:r>
              <a:rPr sz="2400" b="1" dirty="0">
                <a:latin typeface="Courier New"/>
                <a:cs typeface="Courier New"/>
              </a:rPr>
              <a:t>DEFAULT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valor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 sz="2400">
              <a:latin typeface="Courier New"/>
              <a:cs typeface="Courier New"/>
            </a:endParaRPr>
          </a:p>
          <a:p>
            <a:pPr marL="6540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CREATE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TABLE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tabela</a:t>
            </a:r>
            <a:r>
              <a:rPr sz="2400" b="1" i="1" spc="-20" dirty="0">
                <a:latin typeface="Courier New"/>
                <a:cs typeface="Courier New"/>
              </a:rPr>
              <a:t> </a:t>
            </a:r>
            <a:r>
              <a:rPr sz="2400" b="1" spc="-50" dirty="0"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2400">
              <a:latin typeface="Courier New"/>
              <a:cs typeface="Courier New"/>
            </a:endParaRPr>
          </a:p>
          <a:p>
            <a:pPr marL="522605">
              <a:lnSpc>
                <a:spcPct val="100000"/>
              </a:lnSpc>
            </a:pPr>
            <a:r>
              <a:rPr sz="2400" b="1" spc="-25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6097" y="6429552"/>
            <a:ext cx="1225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397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</a:t>
            </a:r>
            <a:r>
              <a:rPr spc="-190" dirty="0"/>
              <a:t> </a:t>
            </a:r>
            <a:r>
              <a:rPr spc="-20" dirty="0"/>
              <a:t>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6097" y="6429552"/>
            <a:ext cx="1225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397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</a:t>
            </a:r>
            <a:r>
              <a:rPr spc="-190" dirty="0"/>
              <a:t> </a:t>
            </a:r>
            <a:r>
              <a:rPr spc="-20" dirty="0"/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47" y="2180809"/>
            <a:ext cx="11085195" cy="306768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84810" indent="-372110">
              <a:lnSpc>
                <a:spcPct val="100000"/>
              </a:lnSpc>
              <a:spcBef>
                <a:spcPts val="730"/>
              </a:spcBef>
              <a:buClr>
                <a:srgbClr val="954F72"/>
              </a:buClr>
              <a:buSzPct val="60344"/>
              <a:buFont typeface="Arial"/>
              <a:buChar char="■"/>
              <a:tabLst>
                <a:tab pos="384810" algn="l"/>
              </a:tabLst>
            </a:pPr>
            <a:r>
              <a:rPr sz="2900" dirty="0">
                <a:latin typeface="Tahoma"/>
                <a:cs typeface="Tahoma"/>
              </a:rPr>
              <a:t>Restrições</a:t>
            </a:r>
            <a:r>
              <a:rPr sz="2900" spc="-30" dirty="0">
                <a:latin typeface="Tahoma"/>
                <a:cs typeface="Tahoma"/>
              </a:rPr>
              <a:t> </a:t>
            </a:r>
            <a:r>
              <a:rPr sz="2900" dirty="0">
                <a:latin typeface="Tahoma"/>
                <a:cs typeface="Tahoma"/>
              </a:rPr>
              <a:t>de</a:t>
            </a:r>
            <a:r>
              <a:rPr sz="2900" spc="-30" dirty="0">
                <a:latin typeface="Tahoma"/>
                <a:cs typeface="Tahoma"/>
              </a:rPr>
              <a:t> </a:t>
            </a:r>
            <a:r>
              <a:rPr sz="2900" spc="-10" dirty="0">
                <a:latin typeface="Tahoma"/>
                <a:cs typeface="Tahoma"/>
              </a:rPr>
              <a:t>tabela</a:t>
            </a:r>
            <a:endParaRPr sz="2900">
              <a:latin typeface="Tahoma"/>
              <a:cs typeface="Tahoma"/>
            </a:endParaRPr>
          </a:p>
          <a:p>
            <a:pPr marL="784860" lvl="1" indent="-310515">
              <a:lnSpc>
                <a:spcPct val="100000"/>
              </a:lnSpc>
              <a:spcBef>
                <a:spcPts val="550"/>
              </a:spcBef>
              <a:buClr>
                <a:srgbClr val="0462C1"/>
              </a:buClr>
              <a:buSzPct val="56000"/>
              <a:buFont typeface="Arial"/>
              <a:buChar char="■"/>
              <a:tabLst>
                <a:tab pos="784860" algn="l"/>
              </a:tabLst>
            </a:pPr>
            <a:r>
              <a:rPr sz="2500" b="1" dirty="0">
                <a:latin typeface="Courier New"/>
                <a:cs typeface="Courier New"/>
              </a:rPr>
              <a:t>PRIMARY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KEY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(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&lt;</a:t>
            </a:r>
            <a:r>
              <a:rPr sz="2500" b="1" i="1" dirty="0">
                <a:latin typeface="Courier New"/>
                <a:cs typeface="Courier New"/>
              </a:rPr>
              <a:t>atributos</a:t>
            </a:r>
            <a:r>
              <a:rPr sz="2500" b="1" i="1" spc="-30" dirty="0">
                <a:latin typeface="Courier New"/>
                <a:cs typeface="Courier New"/>
              </a:rPr>
              <a:t> </a:t>
            </a:r>
            <a:r>
              <a:rPr sz="2500" b="1" i="1" dirty="0">
                <a:latin typeface="Courier New"/>
                <a:cs typeface="Courier New"/>
              </a:rPr>
              <a:t>chave</a:t>
            </a:r>
            <a:r>
              <a:rPr sz="2500" b="1" i="1" spc="-30" dirty="0">
                <a:latin typeface="Courier New"/>
                <a:cs typeface="Courier New"/>
              </a:rPr>
              <a:t> </a:t>
            </a:r>
            <a:r>
              <a:rPr sz="2500" b="1" i="1" dirty="0">
                <a:latin typeface="Courier New"/>
                <a:cs typeface="Courier New"/>
              </a:rPr>
              <a:t>primária&gt;</a:t>
            </a:r>
            <a:r>
              <a:rPr sz="2500" b="1" i="1" spc="-25" dirty="0">
                <a:latin typeface="Courier New"/>
                <a:cs typeface="Courier New"/>
              </a:rPr>
              <a:t> </a:t>
            </a:r>
            <a:r>
              <a:rPr sz="2500" b="1" spc="-50" dirty="0">
                <a:latin typeface="Courier New"/>
                <a:cs typeface="Courier New"/>
              </a:rPr>
              <a:t>)</a:t>
            </a:r>
            <a:endParaRPr sz="2500">
              <a:latin typeface="Courier New"/>
              <a:cs typeface="Courier New"/>
            </a:endParaRPr>
          </a:p>
          <a:p>
            <a:pPr marL="784860" lvl="1" indent="-310515">
              <a:lnSpc>
                <a:spcPct val="100000"/>
              </a:lnSpc>
              <a:spcBef>
                <a:spcPts val="540"/>
              </a:spcBef>
              <a:buClr>
                <a:srgbClr val="0462C1"/>
              </a:buClr>
              <a:buSzPct val="56000"/>
              <a:buFont typeface="Arial"/>
              <a:buChar char="■"/>
              <a:tabLst>
                <a:tab pos="784860" algn="l"/>
              </a:tabLst>
            </a:pPr>
            <a:r>
              <a:rPr sz="2500" b="1" dirty="0">
                <a:latin typeface="Courier New"/>
                <a:cs typeface="Courier New"/>
              </a:rPr>
              <a:t>UNIQUE</a:t>
            </a:r>
            <a:r>
              <a:rPr sz="2500" b="1" spc="-3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(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&lt;</a:t>
            </a:r>
            <a:r>
              <a:rPr sz="2500" b="1" i="1" dirty="0">
                <a:latin typeface="Courier New"/>
                <a:cs typeface="Courier New"/>
              </a:rPr>
              <a:t>atributos</a:t>
            </a:r>
            <a:r>
              <a:rPr sz="2500" b="1" i="1" spc="-35" dirty="0">
                <a:latin typeface="Courier New"/>
                <a:cs typeface="Courier New"/>
              </a:rPr>
              <a:t> </a:t>
            </a:r>
            <a:r>
              <a:rPr sz="2500" b="1" i="1" dirty="0">
                <a:latin typeface="Courier New"/>
                <a:cs typeface="Courier New"/>
              </a:rPr>
              <a:t>chave</a:t>
            </a:r>
            <a:r>
              <a:rPr sz="2500" b="1" i="1" spc="-30" dirty="0">
                <a:latin typeface="Courier New"/>
                <a:cs typeface="Courier New"/>
              </a:rPr>
              <a:t> </a:t>
            </a:r>
            <a:r>
              <a:rPr sz="2500" b="1" i="1" dirty="0">
                <a:latin typeface="Courier New"/>
                <a:cs typeface="Courier New"/>
              </a:rPr>
              <a:t>candidata&gt;</a:t>
            </a:r>
            <a:r>
              <a:rPr sz="2500" b="1" i="1" spc="-30" dirty="0">
                <a:latin typeface="Courier New"/>
                <a:cs typeface="Courier New"/>
              </a:rPr>
              <a:t> </a:t>
            </a:r>
            <a:r>
              <a:rPr sz="2500" b="1" spc="-50" dirty="0">
                <a:latin typeface="Courier New"/>
                <a:cs typeface="Courier New"/>
              </a:rPr>
              <a:t>)</a:t>
            </a:r>
            <a:endParaRPr sz="2500">
              <a:latin typeface="Courier New"/>
              <a:cs typeface="Courier New"/>
            </a:endParaRPr>
          </a:p>
          <a:p>
            <a:pPr marL="784860" lvl="1" indent="-310515">
              <a:lnSpc>
                <a:spcPts val="2850"/>
              </a:lnSpc>
              <a:spcBef>
                <a:spcPts val="540"/>
              </a:spcBef>
              <a:buClr>
                <a:srgbClr val="0462C1"/>
              </a:buClr>
              <a:buSzPct val="56000"/>
              <a:buFont typeface="Arial"/>
              <a:buChar char="■"/>
              <a:tabLst>
                <a:tab pos="784860" algn="l"/>
              </a:tabLst>
            </a:pPr>
            <a:r>
              <a:rPr sz="2500" b="1" dirty="0">
                <a:latin typeface="Courier New"/>
                <a:cs typeface="Courier New"/>
              </a:rPr>
              <a:t>FOREIGN</a:t>
            </a:r>
            <a:r>
              <a:rPr sz="2500" b="1" spc="-3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KEY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(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&lt;</a:t>
            </a:r>
            <a:r>
              <a:rPr sz="2500" b="1" i="1" dirty="0">
                <a:latin typeface="Courier New"/>
                <a:cs typeface="Courier New"/>
              </a:rPr>
              <a:t>atributos</a:t>
            </a:r>
            <a:r>
              <a:rPr sz="2500" b="1" i="1" spc="-35" dirty="0">
                <a:latin typeface="Courier New"/>
                <a:cs typeface="Courier New"/>
              </a:rPr>
              <a:t> </a:t>
            </a:r>
            <a:r>
              <a:rPr sz="2500" b="1" i="1" dirty="0">
                <a:latin typeface="Courier New"/>
                <a:cs typeface="Courier New"/>
              </a:rPr>
              <a:t>chave</a:t>
            </a:r>
            <a:r>
              <a:rPr sz="2500" b="1" i="1" spc="-30" dirty="0">
                <a:latin typeface="Courier New"/>
                <a:cs typeface="Courier New"/>
              </a:rPr>
              <a:t> </a:t>
            </a:r>
            <a:r>
              <a:rPr sz="2500" b="1" i="1" dirty="0">
                <a:latin typeface="Courier New"/>
                <a:cs typeface="Courier New"/>
              </a:rPr>
              <a:t>estrangeira&gt;</a:t>
            </a:r>
            <a:r>
              <a:rPr sz="2500" b="1" i="1" spc="-30" dirty="0">
                <a:latin typeface="Courier New"/>
                <a:cs typeface="Courier New"/>
              </a:rPr>
              <a:t> </a:t>
            </a:r>
            <a:r>
              <a:rPr sz="2500" b="1" spc="-10" dirty="0">
                <a:latin typeface="Courier New"/>
                <a:cs typeface="Courier New"/>
              </a:rPr>
              <a:t>REFERENCES</a:t>
            </a:r>
            <a:endParaRPr sz="2500">
              <a:latin typeface="Courier New"/>
              <a:cs typeface="Courier New"/>
            </a:endParaRPr>
          </a:p>
          <a:p>
            <a:pPr marL="784860">
              <a:lnSpc>
                <a:spcPts val="2850"/>
              </a:lnSpc>
            </a:pPr>
            <a:r>
              <a:rPr sz="2500" b="1" i="1" dirty="0">
                <a:latin typeface="Courier New"/>
                <a:cs typeface="Courier New"/>
              </a:rPr>
              <a:t>tabelaRef</a:t>
            </a:r>
            <a:r>
              <a:rPr sz="2500" b="1" i="1" spc="-5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[(&lt;</a:t>
            </a:r>
            <a:r>
              <a:rPr sz="2500" b="1" i="1" dirty="0">
                <a:latin typeface="Courier New"/>
                <a:cs typeface="Courier New"/>
              </a:rPr>
              <a:t>chave</a:t>
            </a:r>
            <a:r>
              <a:rPr sz="2500" b="1" i="1" spc="-40" dirty="0">
                <a:latin typeface="Courier New"/>
                <a:cs typeface="Courier New"/>
              </a:rPr>
              <a:t> </a:t>
            </a:r>
            <a:r>
              <a:rPr sz="2500" b="1" i="1" spc="-10" dirty="0">
                <a:latin typeface="Courier New"/>
                <a:cs typeface="Courier New"/>
              </a:rPr>
              <a:t>primária&gt;</a:t>
            </a:r>
            <a:r>
              <a:rPr sz="2500" b="1" spc="-10" dirty="0">
                <a:latin typeface="Courier New"/>
                <a:cs typeface="Courier New"/>
              </a:rPr>
              <a:t>)]</a:t>
            </a:r>
            <a:endParaRPr sz="2500">
              <a:latin typeface="Courier New"/>
              <a:cs typeface="Courier New"/>
            </a:endParaRPr>
          </a:p>
          <a:p>
            <a:pPr marL="4880610">
              <a:lnSpc>
                <a:spcPct val="100000"/>
              </a:lnSpc>
              <a:spcBef>
                <a:spcPts val="540"/>
              </a:spcBef>
            </a:pPr>
            <a:r>
              <a:rPr sz="2500" b="1" spc="-10" dirty="0">
                <a:latin typeface="Courier New"/>
                <a:cs typeface="Courier New"/>
              </a:rPr>
              <a:t>[&lt;</a:t>
            </a:r>
            <a:r>
              <a:rPr sz="2500" b="1" i="1" spc="-10" dirty="0">
                <a:latin typeface="Courier New"/>
                <a:cs typeface="Courier New"/>
              </a:rPr>
              <a:t>ações</a:t>
            </a:r>
            <a:r>
              <a:rPr sz="2500" b="1" spc="-10" dirty="0">
                <a:latin typeface="Courier New"/>
                <a:cs typeface="Courier New"/>
              </a:rPr>
              <a:t>&gt;]</a:t>
            </a:r>
            <a:endParaRPr sz="2500">
              <a:latin typeface="Courier New"/>
              <a:cs typeface="Courier New"/>
            </a:endParaRPr>
          </a:p>
          <a:p>
            <a:pPr marL="1184910" lvl="2" indent="-248920">
              <a:lnSpc>
                <a:spcPct val="100000"/>
              </a:lnSpc>
              <a:spcBef>
                <a:spcPts val="455"/>
              </a:spcBef>
              <a:buClr>
                <a:srgbClr val="954F72"/>
              </a:buClr>
              <a:buSzPct val="52380"/>
              <a:buFont typeface="Arial"/>
              <a:buChar char="■"/>
              <a:tabLst>
                <a:tab pos="1184910" algn="l"/>
              </a:tabLst>
            </a:pPr>
            <a:r>
              <a:rPr sz="2100" b="1" spc="-10" dirty="0">
                <a:latin typeface="Courier New"/>
                <a:cs typeface="Courier New"/>
              </a:rPr>
              <a:t>&lt;ações&gt;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3886" y="5223445"/>
            <a:ext cx="5509895" cy="7067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1620" indent="-248920">
              <a:lnSpc>
                <a:spcPct val="100000"/>
              </a:lnSpc>
              <a:spcBef>
                <a:spcPts val="500"/>
              </a:spcBef>
              <a:buClr>
                <a:srgbClr val="ED7C31"/>
              </a:buClr>
              <a:buSzPct val="55263"/>
              <a:buFont typeface="Arial"/>
              <a:buChar char="■"/>
              <a:tabLst>
                <a:tab pos="261620" algn="l"/>
              </a:tabLst>
            </a:pPr>
            <a:r>
              <a:rPr sz="1900" b="1" dirty="0">
                <a:latin typeface="Courier New"/>
                <a:cs typeface="Courier New"/>
              </a:rPr>
              <a:t>ON</a:t>
            </a:r>
            <a:r>
              <a:rPr sz="1900" b="1" spc="-15" dirty="0">
                <a:latin typeface="Courier New"/>
                <a:cs typeface="Courier New"/>
              </a:rPr>
              <a:t> </a:t>
            </a:r>
            <a:r>
              <a:rPr sz="1900" b="1" dirty="0">
                <a:latin typeface="Courier New"/>
                <a:cs typeface="Courier New"/>
              </a:rPr>
              <a:t>DELETE</a:t>
            </a:r>
            <a:r>
              <a:rPr sz="1900" b="1" spc="-15" dirty="0">
                <a:latin typeface="Courier New"/>
                <a:cs typeface="Courier New"/>
              </a:rPr>
              <a:t> </a:t>
            </a:r>
            <a:r>
              <a:rPr sz="1900" b="1" dirty="0">
                <a:latin typeface="Courier New"/>
                <a:cs typeface="Courier New"/>
              </a:rPr>
              <a:t>|</a:t>
            </a:r>
            <a:r>
              <a:rPr sz="1900" b="1" spc="-15" dirty="0">
                <a:latin typeface="Courier New"/>
                <a:cs typeface="Courier New"/>
              </a:rPr>
              <a:t> </a:t>
            </a:r>
            <a:r>
              <a:rPr sz="1900" b="1" dirty="0">
                <a:latin typeface="Courier New"/>
                <a:cs typeface="Courier New"/>
              </a:rPr>
              <a:t>ON</a:t>
            </a:r>
            <a:r>
              <a:rPr sz="1900" b="1" spc="-10" dirty="0">
                <a:latin typeface="Courier New"/>
                <a:cs typeface="Courier New"/>
              </a:rPr>
              <a:t> UPDATE</a:t>
            </a:r>
            <a:endParaRPr sz="1900">
              <a:latin typeface="Courier New"/>
              <a:cs typeface="Courier New"/>
            </a:endParaRPr>
          </a:p>
          <a:p>
            <a:pPr marL="718820" lvl="1" indent="-248285">
              <a:lnSpc>
                <a:spcPct val="100000"/>
              </a:lnSpc>
              <a:spcBef>
                <a:spcPts val="400"/>
              </a:spcBef>
              <a:buClr>
                <a:srgbClr val="4472C3"/>
              </a:buClr>
              <a:buSzPct val="52631"/>
              <a:buFont typeface="Arial"/>
              <a:buChar char="■"/>
              <a:tabLst>
                <a:tab pos="718820" algn="l"/>
                <a:tab pos="3614420" algn="l"/>
              </a:tabLst>
            </a:pPr>
            <a:r>
              <a:rPr sz="1900" b="1" dirty="0">
                <a:latin typeface="Courier New"/>
                <a:cs typeface="Courier New"/>
              </a:rPr>
              <a:t>CASCADE</a:t>
            </a:r>
            <a:r>
              <a:rPr sz="1900" b="1" spc="-20" dirty="0">
                <a:latin typeface="Courier New"/>
                <a:cs typeface="Courier New"/>
              </a:rPr>
              <a:t> </a:t>
            </a:r>
            <a:r>
              <a:rPr sz="1900" b="1" dirty="0">
                <a:latin typeface="Courier New"/>
                <a:cs typeface="Courier New"/>
              </a:rPr>
              <a:t>|</a:t>
            </a:r>
            <a:r>
              <a:rPr sz="1900" b="1" spc="-20" dirty="0">
                <a:latin typeface="Courier New"/>
                <a:cs typeface="Courier New"/>
              </a:rPr>
              <a:t> </a:t>
            </a:r>
            <a:r>
              <a:rPr sz="1900" b="1" dirty="0">
                <a:latin typeface="Courier New"/>
                <a:cs typeface="Courier New"/>
              </a:rPr>
              <a:t>SET</a:t>
            </a:r>
            <a:r>
              <a:rPr sz="1900" b="1" spc="-15" dirty="0">
                <a:latin typeface="Courier New"/>
                <a:cs typeface="Courier New"/>
              </a:rPr>
              <a:t> </a:t>
            </a:r>
            <a:r>
              <a:rPr sz="1900" b="1" spc="-20" dirty="0">
                <a:latin typeface="Courier New"/>
                <a:cs typeface="Courier New"/>
              </a:rPr>
              <a:t>NULL</a:t>
            </a:r>
            <a:r>
              <a:rPr sz="1900" b="1" dirty="0">
                <a:latin typeface="Courier New"/>
                <a:cs typeface="Courier New"/>
              </a:rPr>
              <a:t>	|</a:t>
            </a:r>
            <a:r>
              <a:rPr sz="1900" b="1" spc="-20" dirty="0">
                <a:latin typeface="Courier New"/>
                <a:cs typeface="Courier New"/>
              </a:rPr>
              <a:t> </a:t>
            </a:r>
            <a:r>
              <a:rPr sz="1900" b="1" dirty="0">
                <a:latin typeface="Courier New"/>
                <a:cs typeface="Courier New"/>
              </a:rPr>
              <a:t>SET</a:t>
            </a:r>
            <a:r>
              <a:rPr sz="1900" b="1" spc="-10" dirty="0">
                <a:latin typeface="Courier New"/>
                <a:cs typeface="Courier New"/>
              </a:rPr>
              <a:t> DEFAULT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9979" y="5175026"/>
            <a:ext cx="2470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Em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SQL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padrão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apenas;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Oracle </a:t>
            </a:r>
            <a:r>
              <a:rPr sz="1400" dirty="0">
                <a:latin typeface="Tahoma"/>
                <a:cs typeface="Tahoma"/>
              </a:rPr>
              <a:t>não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suporta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"ON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UPDATE"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65852" y="5373451"/>
            <a:ext cx="3665854" cy="123189"/>
            <a:chOff x="4965852" y="5373451"/>
            <a:chExt cx="3665854" cy="123189"/>
          </a:xfrm>
        </p:grpSpPr>
        <p:sp>
          <p:nvSpPr>
            <p:cNvPr id="8" name="object 8"/>
            <p:cNvSpPr/>
            <p:nvPr/>
          </p:nvSpPr>
          <p:spPr>
            <a:xfrm>
              <a:off x="5109814" y="5416914"/>
              <a:ext cx="3507740" cy="18415"/>
            </a:xfrm>
            <a:custGeom>
              <a:avLst/>
              <a:gdLst/>
              <a:ahLst/>
              <a:cxnLst/>
              <a:rect l="l" t="t" r="r" b="b"/>
              <a:pathLst>
                <a:path w="3507740" h="18414">
                  <a:moveTo>
                    <a:pt x="3507142" y="0"/>
                  </a:moveTo>
                  <a:lnTo>
                    <a:pt x="0" y="18024"/>
                  </a:lnTo>
                </a:path>
              </a:pathLst>
            </a:custGeom>
            <a:ln w="2857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5852" y="5373451"/>
              <a:ext cx="158499" cy="122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874" y="1180081"/>
            <a:ext cx="9000490" cy="188785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420"/>
              </a:spcBef>
              <a:buClr>
                <a:srgbClr val="954F72"/>
              </a:buClr>
              <a:buFont typeface="Arial Black"/>
              <a:buChar char="▪"/>
              <a:tabLst>
                <a:tab pos="269875" algn="l"/>
              </a:tabLst>
            </a:pPr>
            <a:r>
              <a:rPr sz="2200" b="1" dirty="0">
                <a:latin typeface="Courier New"/>
                <a:cs typeface="Courier New"/>
              </a:rPr>
              <a:t>INTEGER</a:t>
            </a:r>
            <a:r>
              <a:rPr sz="2200" b="1" spc="-8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|</a:t>
            </a:r>
            <a:r>
              <a:rPr sz="2200" b="1" spc="-8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SMALLINT</a:t>
            </a:r>
            <a:r>
              <a:rPr sz="2200" b="1" spc="-8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DOUBLE</a:t>
            </a:r>
            <a:r>
              <a:rPr sz="2200" b="1" spc="-8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|</a:t>
            </a:r>
            <a:r>
              <a:rPr sz="2200" b="1" spc="-8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PRECISION</a:t>
            </a:r>
            <a:r>
              <a:rPr sz="2200" b="1" spc="-7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|</a:t>
            </a:r>
            <a:r>
              <a:rPr sz="2200" b="1" spc="-8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FLOAT</a:t>
            </a:r>
            <a:r>
              <a:rPr sz="2200" b="1" spc="-8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|</a:t>
            </a:r>
            <a:r>
              <a:rPr sz="2200" b="1" spc="-80" dirty="0">
                <a:latin typeface="Courier New"/>
                <a:cs typeface="Courier New"/>
              </a:rPr>
              <a:t> </a:t>
            </a:r>
            <a:r>
              <a:rPr sz="2200" b="1" spc="-20" dirty="0">
                <a:latin typeface="Courier New"/>
                <a:cs typeface="Courier New"/>
              </a:rPr>
              <a:t>REAL</a:t>
            </a:r>
            <a:endParaRPr sz="2200">
              <a:latin typeface="Courier New"/>
              <a:cs typeface="Courier New"/>
            </a:endParaRPr>
          </a:p>
          <a:p>
            <a:pPr marL="269875" indent="-257175">
              <a:lnSpc>
                <a:spcPct val="100000"/>
              </a:lnSpc>
              <a:spcBef>
                <a:spcPts val="1320"/>
              </a:spcBef>
              <a:buClr>
                <a:srgbClr val="954F72"/>
              </a:buClr>
              <a:buFont typeface="Arial Black"/>
              <a:buChar char="▪"/>
              <a:tabLst>
                <a:tab pos="269875" algn="l"/>
              </a:tabLst>
            </a:pPr>
            <a:r>
              <a:rPr sz="2200" b="1" dirty="0">
                <a:latin typeface="Courier New"/>
                <a:cs typeface="Courier New"/>
              </a:rPr>
              <a:t>DECIMAL</a:t>
            </a:r>
            <a:r>
              <a:rPr sz="2200" b="1" spc="-17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[(precision,</a:t>
            </a:r>
            <a:r>
              <a:rPr sz="2200" b="1" spc="-175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scale)]</a:t>
            </a:r>
            <a:endParaRPr sz="2200">
              <a:latin typeface="Courier New"/>
              <a:cs typeface="Courier New"/>
            </a:endParaRPr>
          </a:p>
          <a:p>
            <a:pPr marL="727075" lvl="1" indent="-267970">
              <a:lnSpc>
                <a:spcPct val="100000"/>
              </a:lnSpc>
              <a:spcBef>
                <a:spcPts val="1335"/>
              </a:spcBef>
              <a:buClr>
                <a:srgbClr val="FF0000"/>
              </a:buClr>
              <a:buSzPct val="91666"/>
              <a:buFont typeface="Arial"/>
              <a:buChar char="▪"/>
              <a:tabLst>
                <a:tab pos="727075" algn="l"/>
              </a:tabLst>
            </a:pPr>
            <a:r>
              <a:rPr sz="1800" i="1" dirty="0">
                <a:latin typeface="Tahoma"/>
                <a:cs typeface="Tahoma"/>
              </a:rPr>
              <a:t>precision</a:t>
            </a:r>
            <a:r>
              <a:rPr sz="1800" i="1" spc="-30" dirty="0">
                <a:latin typeface="Tahoma"/>
                <a:cs typeface="Tahoma"/>
              </a:rPr>
              <a:t> </a:t>
            </a:r>
            <a:r>
              <a:rPr sz="1800" i="1" dirty="0">
                <a:latin typeface="Tahoma"/>
                <a:cs typeface="Tahoma"/>
              </a:rPr>
              <a:t>-</a:t>
            </a:r>
            <a:r>
              <a:rPr sz="1800" i="1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número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total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dígitos</a:t>
            </a:r>
            <a:endParaRPr sz="1800">
              <a:latin typeface="Tahoma"/>
              <a:cs typeface="Tahoma"/>
            </a:endParaRPr>
          </a:p>
          <a:p>
            <a:pPr marL="727075" lvl="1" indent="-267970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SzPct val="91666"/>
              <a:buFont typeface="Arial"/>
              <a:buChar char="▪"/>
              <a:tabLst>
                <a:tab pos="727075" algn="l"/>
              </a:tabLst>
            </a:pPr>
            <a:r>
              <a:rPr sz="1800" i="1" dirty="0">
                <a:latin typeface="Tahoma"/>
                <a:cs typeface="Tahoma"/>
              </a:rPr>
              <a:t>scale</a:t>
            </a:r>
            <a:r>
              <a:rPr sz="1800" i="1" spc="-45" dirty="0">
                <a:latin typeface="Tahoma"/>
                <a:cs typeface="Tahoma"/>
              </a:rPr>
              <a:t> </a:t>
            </a:r>
            <a:r>
              <a:rPr sz="1800" i="1" dirty="0">
                <a:latin typeface="Tahoma"/>
                <a:cs typeface="Tahoma"/>
              </a:rPr>
              <a:t>-</a:t>
            </a:r>
            <a:r>
              <a:rPr sz="1800" i="1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número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dígitos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depois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ponto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874" y="3008877"/>
            <a:ext cx="5213985" cy="34544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420"/>
              </a:spcBef>
              <a:buClr>
                <a:srgbClr val="954F72"/>
              </a:buClr>
              <a:buFont typeface="Arial Black"/>
              <a:buChar char="▪"/>
              <a:tabLst>
                <a:tab pos="269875" algn="l"/>
              </a:tabLst>
            </a:pPr>
            <a:r>
              <a:rPr sz="2200" b="1" dirty="0">
                <a:latin typeface="Courier New"/>
                <a:cs typeface="Courier New"/>
              </a:rPr>
              <a:t>NUMBER</a:t>
            </a:r>
            <a:r>
              <a:rPr sz="2200" b="1" spc="-15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(precisão,</a:t>
            </a:r>
            <a:r>
              <a:rPr sz="2200" b="1" spc="-145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escala)</a:t>
            </a:r>
            <a:endParaRPr sz="2200">
              <a:latin typeface="Courier New"/>
              <a:cs typeface="Courier New"/>
            </a:endParaRPr>
          </a:p>
          <a:p>
            <a:pPr marL="269875" indent="-257175">
              <a:lnSpc>
                <a:spcPct val="100000"/>
              </a:lnSpc>
              <a:spcBef>
                <a:spcPts val="1320"/>
              </a:spcBef>
              <a:buClr>
                <a:srgbClr val="954F72"/>
              </a:buClr>
              <a:buFont typeface="Arial Black"/>
              <a:buChar char="▪"/>
              <a:tabLst>
                <a:tab pos="269875" algn="l"/>
                <a:tab pos="1806575" algn="l"/>
              </a:tabLst>
            </a:pPr>
            <a:r>
              <a:rPr sz="2200" b="1" spc="-25" dirty="0">
                <a:latin typeface="Courier New"/>
                <a:cs typeface="Courier New"/>
              </a:rPr>
              <a:t>CHAR(n)</a:t>
            </a:r>
            <a:r>
              <a:rPr sz="2200" b="1" spc="-58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Tahoma"/>
                <a:cs typeface="Tahoma"/>
              </a:rPr>
              <a:t>-</a:t>
            </a:r>
            <a:r>
              <a:rPr sz="2200" dirty="0">
                <a:latin typeface="Tahoma"/>
                <a:cs typeface="Tahoma"/>
              </a:rPr>
              <a:t>	tamanho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fixo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-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caracteres</a:t>
            </a:r>
            <a:endParaRPr sz="220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spcBef>
                <a:spcPts val="1320"/>
              </a:spcBef>
              <a:buClr>
                <a:srgbClr val="954F72"/>
              </a:buClr>
              <a:buFont typeface="Arial Black"/>
              <a:buChar char="▪"/>
              <a:tabLst>
                <a:tab pos="269875" algn="l"/>
              </a:tabLst>
            </a:pPr>
            <a:r>
              <a:rPr sz="2200" b="1" spc="-25" dirty="0">
                <a:latin typeface="Courier New"/>
                <a:cs typeface="Courier New"/>
              </a:rPr>
              <a:t>VARCHAR(n)</a:t>
            </a:r>
            <a:r>
              <a:rPr sz="2200" b="1" spc="-625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-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tamanho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variável</a:t>
            </a:r>
            <a:endParaRPr sz="2200">
              <a:latin typeface="Tahoma"/>
              <a:cs typeface="Tahoma"/>
            </a:endParaRPr>
          </a:p>
          <a:p>
            <a:pPr marL="727075" lvl="1" indent="-267970">
              <a:lnSpc>
                <a:spcPct val="100000"/>
              </a:lnSpc>
              <a:spcBef>
                <a:spcPts val="1335"/>
              </a:spcBef>
              <a:buClr>
                <a:srgbClr val="FF0000"/>
              </a:buClr>
              <a:buSzPct val="88888"/>
              <a:buFont typeface="Arial"/>
              <a:buChar char="▪"/>
              <a:tabLst>
                <a:tab pos="727075" algn="l"/>
              </a:tabLst>
            </a:pPr>
            <a:r>
              <a:rPr sz="1800" dirty="0">
                <a:latin typeface="Tahoma"/>
                <a:cs typeface="Tahoma"/>
              </a:rPr>
              <a:t>máximo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caracteres</a:t>
            </a:r>
            <a:endParaRPr sz="180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spcBef>
                <a:spcPts val="1015"/>
              </a:spcBef>
              <a:buClr>
                <a:srgbClr val="954F72"/>
              </a:buClr>
              <a:buFont typeface="Arial Black"/>
              <a:buChar char="▪"/>
              <a:tabLst>
                <a:tab pos="269875" algn="l"/>
              </a:tabLst>
            </a:pPr>
            <a:r>
              <a:rPr sz="2200" b="1" spc="-25" dirty="0">
                <a:latin typeface="Courier New"/>
                <a:cs typeface="Courier New"/>
              </a:rPr>
              <a:t>BLOB</a:t>
            </a:r>
            <a:r>
              <a:rPr sz="2200" b="1" spc="-635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–</a:t>
            </a:r>
            <a:r>
              <a:rPr sz="2200" spc="-100" dirty="0">
                <a:latin typeface="Tahoma"/>
                <a:cs typeface="Tahoma"/>
              </a:rPr>
              <a:t> </a:t>
            </a:r>
            <a:r>
              <a:rPr sz="2250" i="1" spc="-20" dirty="0">
                <a:latin typeface="Tahoma"/>
                <a:cs typeface="Tahoma"/>
              </a:rPr>
              <a:t>Binary</a:t>
            </a:r>
            <a:r>
              <a:rPr sz="2250" i="1" spc="-70" dirty="0">
                <a:latin typeface="Tahoma"/>
                <a:cs typeface="Tahoma"/>
              </a:rPr>
              <a:t> </a:t>
            </a:r>
            <a:r>
              <a:rPr sz="2250" i="1" spc="-10" dirty="0">
                <a:latin typeface="Tahoma"/>
                <a:cs typeface="Tahoma"/>
              </a:rPr>
              <a:t>Large</a:t>
            </a:r>
            <a:r>
              <a:rPr sz="2250" i="1" spc="-70" dirty="0">
                <a:latin typeface="Tahoma"/>
                <a:cs typeface="Tahoma"/>
              </a:rPr>
              <a:t> </a:t>
            </a:r>
            <a:r>
              <a:rPr sz="2250" i="1" spc="-10" dirty="0">
                <a:latin typeface="Tahoma"/>
                <a:cs typeface="Tahoma"/>
              </a:rPr>
              <a:t>Object</a:t>
            </a:r>
            <a:endParaRPr sz="225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spcBef>
                <a:spcPts val="1260"/>
              </a:spcBef>
              <a:buClr>
                <a:srgbClr val="954F72"/>
              </a:buClr>
              <a:buFont typeface="Arial Black"/>
              <a:buChar char="▪"/>
              <a:tabLst>
                <a:tab pos="269875" algn="l"/>
              </a:tabLst>
            </a:pPr>
            <a:r>
              <a:rPr sz="2200" b="1" spc="-25" dirty="0">
                <a:latin typeface="Courier New"/>
                <a:cs typeface="Courier New"/>
              </a:rPr>
              <a:t>CLOB</a:t>
            </a:r>
            <a:r>
              <a:rPr sz="2200" b="1" spc="-635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-</a:t>
            </a:r>
            <a:r>
              <a:rPr sz="2200" spc="-110" dirty="0">
                <a:latin typeface="Tahoma"/>
                <a:cs typeface="Tahoma"/>
              </a:rPr>
              <a:t> </a:t>
            </a:r>
            <a:r>
              <a:rPr sz="2250" i="1" spc="-25" dirty="0">
                <a:latin typeface="Tahoma"/>
                <a:cs typeface="Tahoma"/>
              </a:rPr>
              <a:t>Character</a:t>
            </a:r>
            <a:r>
              <a:rPr sz="2250" i="1" spc="-75" dirty="0">
                <a:latin typeface="Tahoma"/>
                <a:cs typeface="Tahoma"/>
              </a:rPr>
              <a:t> </a:t>
            </a:r>
            <a:r>
              <a:rPr sz="2250" i="1" spc="-10" dirty="0">
                <a:latin typeface="Tahoma"/>
                <a:cs typeface="Tahoma"/>
              </a:rPr>
              <a:t>Large</a:t>
            </a:r>
            <a:r>
              <a:rPr sz="2250" i="1" spc="-70" dirty="0">
                <a:latin typeface="Tahoma"/>
                <a:cs typeface="Tahoma"/>
              </a:rPr>
              <a:t> </a:t>
            </a:r>
            <a:r>
              <a:rPr sz="2250" i="1" spc="-10" dirty="0">
                <a:latin typeface="Tahoma"/>
                <a:cs typeface="Tahoma"/>
              </a:rPr>
              <a:t>Object</a:t>
            </a:r>
            <a:endParaRPr sz="225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spcBef>
                <a:spcPts val="1310"/>
              </a:spcBef>
              <a:buClr>
                <a:srgbClr val="954F72"/>
              </a:buClr>
              <a:buFont typeface="Arial Black"/>
              <a:buChar char="▪"/>
              <a:tabLst>
                <a:tab pos="269875" algn="l"/>
              </a:tabLst>
            </a:pPr>
            <a:r>
              <a:rPr sz="2200" b="1" dirty="0">
                <a:latin typeface="Courier New"/>
                <a:cs typeface="Courier New"/>
              </a:rPr>
              <a:t>DATE</a:t>
            </a:r>
            <a:r>
              <a:rPr sz="2200" b="1" spc="-5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|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TIME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|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TIMESTAMP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6097" y="6429552"/>
            <a:ext cx="1225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ahoma"/>
                <a:cs typeface="Tahoma"/>
              </a:rPr>
              <a:t>8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9161" y="675101"/>
            <a:ext cx="62693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SQL</a:t>
            </a:r>
            <a:r>
              <a:rPr sz="3900" spc="-40" dirty="0"/>
              <a:t> </a:t>
            </a:r>
            <a:r>
              <a:rPr sz="3900" dirty="0"/>
              <a:t>–</a:t>
            </a:r>
            <a:r>
              <a:rPr sz="3900" spc="-40" dirty="0"/>
              <a:t> </a:t>
            </a:r>
            <a:r>
              <a:rPr sz="3900" dirty="0"/>
              <a:t>Alguns</a:t>
            </a:r>
            <a:r>
              <a:rPr sz="3900" spc="-40" dirty="0"/>
              <a:t> </a:t>
            </a:r>
            <a:r>
              <a:rPr sz="3900" dirty="0"/>
              <a:t>tipos</a:t>
            </a:r>
            <a:r>
              <a:rPr sz="3900" spc="-40" dirty="0"/>
              <a:t> </a:t>
            </a:r>
            <a:r>
              <a:rPr sz="3900" dirty="0"/>
              <a:t>de</a:t>
            </a:r>
            <a:r>
              <a:rPr sz="3900" spc="-40" dirty="0"/>
              <a:t> </a:t>
            </a:r>
            <a:r>
              <a:rPr sz="3900" spc="-10" dirty="0"/>
              <a:t>dados</a:t>
            </a:r>
            <a:endParaRPr sz="3900"/>
          </a:p>
        </p:txBody>
      </p:sp>
      <p:grpSp>
        <p:nvGrpSpPr>
          <p:cNvPr id="6" name="object 6"/>
          <p:cNvGrpSpPr/>
          <p:nvPr/>
        </p:nvGrpSpPr>
        <p:grpSpPr>
          <a:xfrm>
            <a:off x="6016300" y="3714755"/>
            <a:ext cx="1737360" cy="176530"/>
            <a:chOff x="6016300" y="3714755"/>
            <a:chExt cx="1737360" cy="176530"/>
          </a:xfrm>
        </p:grpSpPr>
        <p:sp>
          <p:nvSpPr>
            <p:cNvPr id="7" name="object 7"/>
            <p:cNvSpPr/>
            <p:nvPr/>
          </p:nvSpPr>
          <p:spPr>
            <a:xfrm>
              <a:off x="6021062" y="3719517"/>
              <a:ext cx="1727835" cy="167005"/>
            </a:xfrm>
            <a:custGeom>
              <a:avLst/>
              <a:gdLst/>
              <a:ahLst/>
              <a:cxnLst/>
              <a:rect l="l" t="t" r="r" b="b"/>
              <a:pathLst>
                <a:path w="1727834" h="167004">
                  <a:moveTo>
                    <a:pt x="83349" y="166674"/>
                  </a:moveTo>
                  <a:lnTo>
                    <a:pt x="0" y="83324"/>
                  </a:lnTo>
                  <a:lnTo>
                    <a:pt x="83349" y="0"/>
                  </a:lnTo>
                  <a:lnTo>
                    <a:pt x="83349" y="69374"/>
                  </a:lnTo>
                  <a:lnTo>
                    <a:pt x="1727546" y="69374"/>
                  </a:lnTo>
                  <a:lnTo>
                    <a:pt x="1727546" y="97274"/>
                  </a:lnTo>
                  <a:lnTo>
                    <a:pt x="83349" y="97274"/>
                  </a:lnTo>
                  <a:lnTo>
                    <a:pt x="83349" y="166674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21062" y="3719517"/>
              <a:ext cx="1727835" cy="167005"/>
            </a:xfrm>
            <a:custGeom>
              <a:avLst/>
              <a:gdLst/>
              <a:ahLst/>
              <a:cxnLst/>
              <a:rect l="l" t="t" r="r" b="b"/>
              <a:pathLst>
                <a:path w="1727834" h="167004">
                  <a:moveTo>
                    <a:pt x="1727546" y="97274"/>
                  </a:moveTo>
                  <a:lnTo>
                    <a:pt x="83349" y="97274"/>
                  </a:lnTo>
                  <a:lnTo>
                    <a:pt x="83349" y="166674"/>
                  </a:lnTo>
                  <a:lnTo>
                    <a:pt x="0" y="83324"/>
                  </a:lnTo>
                  <a:lnTo>
                    <a:pt x="83349" y="0"/>
                  </a:lnTo>
                  <a:lnTo>
                    <a:pt x="83349" y="69374"/>
                  </a:lnTo>
                  <a:lnTo>
                    <a:pt x="1727546" y="69374"/>
                  </a:lnTo>
                  <a:lnTo>
                    <a:pt x="1727546" y="972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48609" y="3581392"/>
            <a:ext cx="3313429" cy="369570"/>
          </a:xfrm>
          <a:prstGeom prst="rect">
            <a:avLst/>
          </a:prstGeom>
          <a:ln w="28574">
            <a:solidFill>
              <a:srgbClr val="0462C1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Tahoma"/>
                <a:cs typeface="Tahoma"/>
              </a:rPr>
              <a:t>tipo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numérico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ORACLE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14675" y="4643428"/>
            <a:ext cx="3058160" cy="161925"/>
            <a:chOff x="5914675" y="4643428"/>
            <a:chExt cx="3058160" cy="161925"/>
          </a:xfrm>
        </p:grpSpPr>
        <p:sp>
          <p:nvSpPr>
            <p:cNvPr id="11" name="object 11"/>
            <p:cNvSpPr/>
            <p:nvPr/>
          </p:nvSpPr>
          <p:spPr>
            <a:xfrm>
              <a:off x="5919437" y="4648190"/>
              <a:ext cx="3048635" cy="152400"/>
            </a:xfrm>
            <a:custGeom>
              <a:avLst/>
              <a:gdLst/>
              <a:ahLst/>
              <a:cxnLst/>
              <a:rect l="l" t="t" r="r" b="b"/>
              <a:pathLst>
                <a:path w="3048634" h="152400">
                  <a:moveTo>
                    <a:pt x="76199" y="152399"/>
                  </a:moveTo>
                  <a:lnTo>
                    <a:pt x="0" y="76199"/>
                  </a:lnTo>
                  <a:lnTo>
                    <a:pt x="76199" y="0"/>
                  </a:lnTo>
                  <a:lnTo>
                    <a:pt x="76199" y="61649"/>
                  </a:lnTo>
                  <a:lnTo>
                    <a:pt x="3048618" y="61649"/>
                  </a:lnTo>
                  <a:lnTo>
                    <a:pt x="3048618" y="90749"/>
                  </a:lnTo>
                  <a:lnTo>
                    <a:pt x="76199" y="90749"/>
                  </a:lnTo>
                  <a:lnTo>
                    <a:pt x="76199" y="152399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19437" y="4648190"/>
              <a:ext cx="3048635" cy="152400"/>
            </a:xfrm>
            <a:custGeom>
              <a:avLst/>
              <a:gdLst/>
              <a:ahLst/>
              <a:cxnLst/>
              <a:rect l="l" t="t" r="r" b="b"/>
              <a:pathLst>
                <a:path w="3048634" h="152400">
                  <a:moveTo>
                    <a:pt x="3048618" y="90749"/>
                  </a:moveTo>
                  <a:lnTo>
                    <a:pt x="76199" y="9074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61649"/>
                  </a:lnTo>
                  <a:lnTo>
                    <a:pt x="3048618" y="61649"/>
                  </a:lnTo>
                  <a:lnTo>
                    <a:pt x="3048618" y="907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968057" y="4495791"/>
            <a:ext cx="1983739" cy="647065"/>
          </a:xfrm>
          <a:prstGeom prst="rect">
            <a:avLst/>
          </a:prstGeom>
          <a:ln w="28574">
            <a:solidFill>
              <a:srgbClr val="0462C1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5"/>
              </a:spcBef>
            </a:pPr>
            <a:r>
              <a:rPr sz="1800" spc="-10" dirty="0">
                <a:latin typeface="Tahoma"/>
                <a:cs typeface="Tahoma"/>
              </a:rPr>
              <a:t>ORACLE:</a:t>
            </a:r>
            <a:endParaRPr sz="1800">
              <a:latin typeface="Tahoma"/>
              <a:cs typeface="Tahoma"/>
            </a:endParaRPr>
          </a:p>
          <a:p>
            <a:pPr marL="85090">
              <a:lnSpc>
                <a:spcPct val="100000"/>
              </a:lnSpc>
            </a:pPr>
            <a:r>
              <a:rPr sz="1800" b="1" spc="-10" dirty="0">
                <a:latin typeface="Tahoma"/>
                <a:cs typeface="Tahoma"/>
              </a:rPr>
              <a:t>VARCHAR2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6097" y="6429552"/>
            <a:ext cx="1225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ahoma"/>
                <a:cs typeface="Tahoma"/>
              </a:rPr>
              <a:t>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SQL</a:t>
            </a:r>
            <a:r>
              <a:rPr sz="3900" spc="-75" dirty="0"/>
              <a:t> </a:t>
            </a:r>
            <a:r>
              <a:rPr sz="3900" dirty="0"/>
              <a:t>–</a:t>
            </a:r>
            <a:r>
              <a:rPr sz="3900" spc="-70" dirty="0"/>
              <a:t> </a:t>
            </a:r>
            <a:r>
              <a:rPr sz="3900" dirty="0"/>
              <a:t>Alguns</a:t>
            </a:r>
            <a:r>
              <a:rPr sz="3900" spc="-70" dirty="0"/>
              <a:t> </a:t>
            </a:r>
            <a:r>
              <a:rPr sz="3900" dirty="0"/>
              <a:t>tipos</a:t>
            </a:r>
            <a:r>
              <a:rPr sz="3900" spc="-70" dirty="0"/>
              <a:t> </a:t>
            </a:r>
            <a:r>
              <a:rPr sz="3900" dirty="0"/>
              <a:t>de</a:t>
            </a:r>
            <a:r>
              <a:rPr sz="3900" spc="-70" dirty="0"/>
              <a:t> </a:t>
            </a:r>
            <a:r>
              <a:rPr sz="3900" dirty="0"/>
              <a:t>dados</a:t>
            </a:r>
            <a:r>
              <a:rPr sz="3900" spc="-70" dirty="0"/>
              <a:t> </a:t>
            </a:r>
            <a:r>
              <a:rPr sz="3900" dirty="0"/>
              <a:t>do</a:t>
            </a:r>
            <a:r>
              <a:rPr sz="3900" spc="-75" dirty="0"/>
              <a:t> </a:t>
            </a:r>
            <a:r>
              <a:rPr sz="3900" dirty="0"/>
              <a:t>“padrão”</a:t>
            </a:r>
            <a:r>
              <a:rPr sz="3900" spc="-70" dirty="0"/>
              <a:t> </a:t>
            </a:r>
            <a:r>
              <a:rPr sz="3900" spc="-25" dirty="0"/>
              <a:t>SQL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799" y="1803396"/>
            <a:ext cx="11941025" cy="39095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1633</Words>
  <Application>Microsoft Office PowerPoint</Application>
  <PresentationFormat>Widescreen</PresentationFormat>
  <Paragraphs>245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AoyagiKouzanFontT</vt:lpstr>
      <vt:lpstr>Arial</vt:lpstr>
      <vt:lpstr>Arial Black</vt:lpstr>
      <vt:lpstr>Calibri</vt:lpstr>
      <vt:lpstr>Carlito</vt:lpstr>
      <vt:lpstr>Courier New</vt:lpstr>
      <vt:lpstr>Tahoma</vt:lpstr>
      <vt:lpstr>Times New Roman</vt:lpstr>
      <vt:lpstr>Office Theme</vt:lpstr>
      <vt:lpstr>Santarder Coders</vt:lpstr>
      <vt:lpstr>SQL - Structured Query Language</vt:lpstr>
      <vt:lpstr>Apresentação do PowerPoint</vt:lpstr>
      <vt:lpstr>DDL - Introdução</vt:lpstr>
      <vt:lpstr>Comandos DDL</vt:lpstr>
      <vt:lpstr>CREATE TABLE</vt:lpstr>
      <vt:lpstr>CREATE TABLE</vt:lpstr>
      <vt:lpstr>SQL – Alguns tipos de dados</vt:lpstr>
      <vt:lpstr>SQL – Alguns tipos de dados do “padrão” SQL</vt:lpstr>
      <vt:lpstr>Apresentação do PowerPoint</vt:lpstr>
      <vt:lpstr>CREATE TABLE ALUNO (</vt:lpstr>
      <vt:lpstr>Apresentação do PowerPoint</vt:lpstr>
      <vt:lpstr>Apresentação do PowerPoint</vt:lpstr>
      <vt:lpstr>Apresentação do PowerPoint</vt:lpstr>
      <vt:lpstr>Comandos DDL</vt:lpstr>
      <vt:lpstr>ALTER TABLE</vt:lpstr>
      <vt:lpstr>Apresentação do PowerPoint</vt:lpstr>
      <vt:lpstr>Apresentação do PowerPoint</vt:lpstr>
      <vt:lpstr>Comandos DDL</vt:lpstr>
      <vt:lpstr>Apresentação do PowerPoint</vt:lpstr>
      <vt:lpstr>Usando o Sistema Oracle para praticar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Curso01-Quinzena02-Aula06</dc:title>
  <cp:lastModifiedBy>Mauricio Luiz Sobrinho</cp:lastModifiedBy>
  <cp:revision>1</cp:revision>
  <dcterms:created xsi:type="dcterms:W3CDTF">2024-03-11T12:41:06Z</dcterms:created>
  <dcterms:modified xsi:type="dcterms:W3CDTF">2024-03-11T12:47:10Z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2024-03-11T00:00:00Z</vt:filetime>
  </property>
  <property fmtid="{D5CDD505-2E9C-101B-9397-08002B2CF9AE}" pid="4" name="Producer">
    <vt:lpwstr>3-Heights(TM) PDF Security Shell 4.8.25.2 (http://www.pdf-tools.com)</vt:lpwstr>
  </property>
</Properties>
</file>