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1810" y="0"/>
            <a:ext cx="10863657" cy="685798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8931"/>
            <a:ext cx="12191975" cy="682905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92747" y="2074336"/>
            <a:ext cx="8909685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4546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4546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4546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4546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81810" y="0"/>
            <a:ext cx="10863657" cy="685798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194" y="88771"/>
            <a:ext cx="18986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4546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1487" y="2401247"/>
            <a:ext cx="7090409" cy="3534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br/database/technologies/appdev/xe.html" TargetMode="External"/><Relationship Id="rId2" Type="http://schemas.openxmlformats.org/officeDocument/2006/relationships/hyperlink" Target="https://docs.oracle.com/en/cloud/paas/exadata-express-cloud/csdbp/connect-sql-developer.html#GUID-00D45398-2BF3-48D5-B0E9-11979D5EAFF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racle.com/br/technical-resources/articles/cloudcomp/step-by-step-database-oracl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75" cy="68290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9767" y="1298657"/>
            <a:ext cx="5060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b="1" dirty="0" err="1">
                <a:solidFill>
                  <a:srgbClr val="FF0000"/>
                </a:solidFill>
                <a:latin typeface="Tahoma"/>
                <a:cs typeface="Tahoma"/>
              </a:rPr>
              <a:t>Santarder</a:t>
            </a:r>
            <a:r>
              <a:rPr lang="pt-BR" b="1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ahoma"/>
                <a:cs typeface="Tahoma"/>
              </a:rPr>
              <a:t>Coders</a:t>
            </a:r>
            <a:endParaRPr b="1" spc="-2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442" y="2682691"/>
            <a:ext cx="1066290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pt-BR" sz="3400" b="1" dirty="0">
                <a:solidFill>
                  <a:srgbClr val="FF0000"/>
                </a:solidFill>
                <a:latin typeface="Tahoma"/>
                <a:cs typeface="Tahoma"/>
              </a:rPr>
              <a:t>Módulo</a:t>
            </a:r>
            <a:r>
              <a:rPr lang="pt-BR" sz="3400" b="1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pt-BR" sz="3400" b="1" dirty="0">
                <a:solidFill>
                  <a:srgbClr val="FF0000"/>
                </a:solidFill>
                <a:latin typeface="Tahoma"/>
                <a:cs typeface="Tahoma"/>
              </a:rPr>
              <a:t>03</a:t>
            </a:r>
            <a:r>
              <a:rPr lang="pt-BR" sz="3400" b="1" spc="-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pt-BR" sz="3400" b="1" dirty="0">
                <a:solidFill>
                  <a:srgbClr val="FF0000"/>
                </a:solidFill>
                <a:latin typeface="Tahoma"/>
                <a:cs typeface="Tahoma"/>
              </a:rPr>
              <a:t>–</a:t>
            </a:r>
            <a:r>
              <a:rPr lang="pt-BR" sz="3400" b="1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pt-BR" sz="3400" b="1" spc="-10" dirty="0">
                <a:solidFill>
                  <a:srgbClr val="FF0000"/>
                </a:solidFill>
                <a:latin typeface="Tahoma"/>
                <a:cs typeface="Tahoma"/>
              </a:rPr>
              <a:t>Banco de Dados</a:t>
            </a:r>
            <a:r>
              <a:rPr lang="pt-BR" sz="3400" b="1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pt-BR" sz="3400" b="1" dirty="0">
                <a:solidFill>
                  <a:srgbClr val="FF0000"/>
                </a:solidFill>
                <a:latin typeface="Tahoma"/>
                <a:cs typeface="Tahoma"/>
              </a:rPr>
              <a:t>(Modelagem</a:t>
            </a:r>
            <a:r>
              <a:rPr lang="pt-BR" sz="3400" b="1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pt-BR" sz="3400" b="1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lang="pt-BR" sz="3400" b="1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pt-BR" sz="3400" b="1" spc="-20" dirty="0">
                <a:solidFill>
                  <a:srgbClr val="FF0000"/>
                </a:solidFill>
                <a:latin typeface="Tahoma"/>
                <a:cs typeface="Tahoma"/>
              </a:rPr>
              <a:t>SQL)</a:t>
            </a:r>
            <a:endParaRPr lang="pt-BR" sz="34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580" y="3907287"/>
            <a:ext cx="10387965" cy="2142253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4083685" marR="2402205" indent="-619125">
              <a:lnSpc>
                <a:spcPts val="2520"/>
              </a:lnSpc>
              <a:spcBef>
                <a:spcPts val="225"/>
              </a:spcBef>
            </a:pPr>
            <a:r>
              <a:rPr lang="pt-BR" sz="2150" i="1" dirty="0">
                <a:latin typeface="Tahoma"/>
                <a:cs typeface="Tahoma"/>
              </a:rPr>
              <a:t>Maurício Luiz Sobrinho</a:t>
            </a:r>
            <a:r>
              <a:rPr lang="pt-BR" sz="2150" i="1" spc="-10" dirty="0">
                <a:latin typeface="Tahoma"/>
                <a:cs typeface="Tahoma"/>
              </a:rPr>
              <a:t> </a:t>
            </a:r>
          </a:p>
          <a:p>
            <a:pPr marL="4083685" marR="2402205" indent="-619125">
              <a:lnSpc>
                <a:spcPts val="2520"/>
              </a:lnSpc>
              <a:spcBef>
                <a:spcPts val="225"/>
              </a:spcBef>
            </a:pPr>
            <a:r>
              <a:rPr lang="pt-BR" sz="2150" i="1" spc="-45" dirty="0">
                <a:latin typeface="Tahoma"/>
                <a:cs typeface="Tahoma"/>
              </a:rPr>
              <a:t>	</a:t>
            </a:r>
            <a:r>
              <a:rPr lang="pt-BR" sz="2150" i="1" spc="-45" dirty="0" err="1">
                <a:latin typeface="Tahoma"/>
                <a:cs typeface="Tahoma"/>
              </a:rPr>
              <a:t>Adatech</a:t>
            </a:r>
            <a:endParaRPr lang="pt-BR" sz="21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25"/>
              </a:spcBef>
            </a:pPr>
            <a:endParaRPr sz="2150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Tahoma"/>
                <a:cs typeface="Tahoma"/>
              </a:rPr>
              <a:t>Objetivo:</a:t>
            </a:r>
            <a:r>
              <a:rPr sz="3000" spc="-85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apresentar</a:t>
            </a:r>
            <a:r>
              <a:rPr sz="3000" spc="-8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os</a:t>
            </a:r>
            <a:r>
              <a:rPr sz="3000" spc="-8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comandos</a:t>
            </a:r>
            <a:r>
              <a:rPr sz="3000" spc="-8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básicos</a:t>
            </a:r>
            <a:r>
              <a:rPr sz="3000" spc="-85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SQL</a:t>
            </a:r>
            <a:r>
              <a:rPr sz="3000" spc="-8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usados</a:t>
            </a:r>
            <a:r>
              <a:rPr sz="3000" spc="-8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para</a:t>
            </a:r>
            <a:r>
              <a:rPr sz="3000" spc="-80" dirty="0">
                <a:latin typeface="Tahoma"/>
                <a:cs typeface="Tahoma"/>
              </a:rPr>
              <a:t> </a:t>
            </a:r>
            <a:r>
              <a:rPr sz="3000" spc="-50" dirty="0">
                <a:latin typeface="Tahoma"/>
                <a:cs typeface="Tahoma"/>
              </a:rPr>
              <a:t>a </a:t>
            </a:r>
            <a:r>
              <a:rPr sz="3000" dirty="0">
                <a:latin typeface="Tahoma"/>
                <a:cs typeface="Tahoma"/>
              </a:rPr>
              <a:t>manipulação</a:t>
            </a:r>
            <a:r>
              <a:rPr sz="3000" spc="-12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de</a:t>
            </a:r>
            <a:r>
              <a:rPr sz="3000" spc="-114" dirty="0">
                <a:latin typeface="Tahoma"/>
                <a:cs typeface="Tahoma"/>
              </a:rPr>
              <a:t> </a:t>
            </a:r>
            <a:r>
              <a:rPr sz="3000" spc="-10" dirty="0">
                <a:latin typeface="Tahoma"/>
                <a:cs typeface="Tahoma"/>
              </a:rPr>
              <a:t>dados</a:t>
            </a:r>
            <a:endParaRPr sz="3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/>
              <a:t>Data</a:t>
            </a:r>
            <a:r>
              <a:rPr sz="4500" spc="-55" dirty="0"/>
              <a:t> </a:t>
            </a:r>
            <a:r>
              <a:rPr sz="4500" dirty="0">
                <a:solidFill>
                  <a:srgbClr val="000000"/>
                </a:solidFill>
                <a:latin typeface="Carlito"/>
                <a:cs typeface="Carlito"/>
              </a:rPr>
              <a:t>Manipulation</a:t>
            </a:r>
            <a:r>
              <a:rPr sz="4500" spc="33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4500" dirty="0"/>
              <a:t>Language</a:t>
            </a:r>
            <a:r>
              <a:rPr sz="4500" spc="-65" dirty="0"/>
              <a:t> </a:t>
            </a:r>
            <a:r>
              <a:rPr sz="4500" spc="-10" dirty="0"/>
              <a:t>(D</a:t>
            </a:r>
            <a:r>
              <a:rPr sz="4500" spc="-10" dirty="0">
                <a:solidFill>
                  <a:srgbClr val="000000"/>
                </a:solidFill>
                <a:latin typeface="Carlito"/>
                <a:cs typeface="Carlito"/>
              </a:rPr>
              <a:t>M</a:t>
            </a:r>
            <a:r>
              <a:rPr sz="4500" spc="-10" dirty="0"/>
              <a:t>L)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15126" y="3445934"/>
            <a:ext cx="16649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" dirty="0">
                <a:latin typeface="Carlito"/>
                <a:cs typeface="Carlito"/>
              </a:rPr>
              <a:t>SELECT</a:t>
            </a:r>
            <a:endParaRPr sz="4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7870" y="932799"/>
            <a:ext cx="38601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Comandos</a:t>
            </a:r>
            <a:r>
              <a:rPr sz="4400" spc="-245" dirty="0"/>
              <a:t> </a:t>
            </a:r>
            <a:r>
              <a:rPr sz="4400" spc="-25" dirty="0"/>
              <a:t>DML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2209" y="1842681"/>
            <a:ext cx="10121265" cy="44900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77190" indent="-364490">
              <a:lnSpc>
                <a:spcPct val="100000"/>
              </a:lnSpc>
              <a:spcBef>
                <a:spcPts val="675"/>
              </a:spcBef>
              <a:buClr>
                <a:srgbClr val="954F72"/>
              </a:buClr>
              <a:buSzPct val="58928"/>
              <a:buFont typeface="Arial"/>
              <a:buChar char="■"/>
              <a:tabLst>
                <a:tab pos="377190" algn="l"/>
              </a:tabLst>
            </a:pPr>
            <a:r>
              <a:rPr sz="2800" b="1" dirty="0">
                <a:latin typeface="Tahoma"/>
                <a:cs typeface="Tahoma"/>
              </a:rPr>
              <a:t>SELECT</a:t>
            </a:r>
            <a:r>
              <a:rPr sz="2800" b="1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–</a:t>
            </a:r>
            <a:r>
              <a:rPr sz="2800" spc="-8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comando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de</a:t>
            </a:r>
            <a:r>
              <a:rPr sz="2800" spc="-8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consulta</a:t>
            </a:r>
            <a:endParaRPr sz="2800">
              <a:latin typeface="Tahoma"/>
              <a:cs typeface="Tahoma"/>
            </a:endParaRPr>
          </a:p>
          <a:p>
            <a:pPr marL="777240" marR="5080" lvl="1" indent="-303530">
              <a:lnSpc>
                <a:spcPct val="100000"/>
              </a:lnSpc>
              <a:spcBef>
                <a:spcPts val="500"/>
              </a:spcBef>
              <a:buClr>
                <a:srgbClr val="0462C1"/>
              </a:buClr>
              <a:buSzPct val="54166"/>
              <a:buFont typeface="Arial"/>
              <a:buChar char="■"/>
              <a:tabLst>
                <a:tab pos="777240" algn="l"/>
              </a:tabLst>
            </a:pPr>
            <a:r>
              <a:rPr sz="2400" dirty="0">
                <a:latin typeface="Tahoma"/>
                <a:cs typeface="Tahoma"/>
              </a:rPr>
              <a:t>retorno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AoyagiKouzanFontT"/>
                <a:cs typeface="AoyagiKouzanFontT"/>
              </a:rPr>
              <a:t>⇒</a:t>
            </a:r>
            <a:r>
              <a:rPr sz="2400" spc="-455" dirty="0">
                <a:latin typeface="AoyagiKouzanFontT"/>
                <a:cs typeface="AoyagiKouzanFontT"/>
              </a:rPr>
              <a:t> </a:t>
            </a:r>
            <a:r>
              <a:rPr sz="2400" dirty="0">
                <a:latin typeface="Tahoma"/>
                <a:cs typeface="Tahoma"/>
              </a:rPr>
              <a:t>tabela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resultado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(</a:t>
            </a:r>
            <a:r>
              <a:rPr sz="2400" b="1" spc="-10" dirty="0">
                <a:latin typeface="Tahoma"/>
                <a:cs typeface="Tahoma"/>
              </a:rPr>
              <a:t>multiconjunto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–</a:t>
            </a:r>
            <a:r>
              <a:rPr sz="2400" b="1" spc="-55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potencialmente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25" dirty="0">
                <a:latin typeface="Tahoma"/>
                <a:cs typeface="Tahoma"/>
              </a:rPr>
              <a:t>um </a:t>
            </a:r>
            <a:r>
              <a:rPr sz="2400" b="1" dirty="0">
                <a:latin typeface="Tahoma"/>
                <a:cs typeface="Tahoma"/>
              </a:rPr>
              <a:t>conjunto</a:t>
            </a:r>
            <a:r>
              <a:rPr sz="2400" b="1" spc="-110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com</a:t>
            </a:r>
            <a:r>
              <a:rPr sz="2400" b="1" spc="-105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repetições</a:t>
            </a:r>
            <a:r>
              <a:rPr sz="2400" spc="-10" dirty="0">
                <a:latin typeface="Tahoma"/>
                <a:cs typeface="Tahoma"/>
              </a:rPr>
              <a:t>)</a:t>
            </a:r>
            <a:endParaRPr sz="2400">
              <a:latin typeface="Tahoma"/>
              <a:cs typeface="Tahoma"/>
            </a:endParaRPr>
          </a:p>
          <a:p>
            <a:pPr marL="34290" marR="2395855">
              <a:lnSpc>
                <a:spcPct val="130000"/>
              </a:lnSpc>
              <a:spcBef>
                <a:spcPts val="2495"/>
              </a:spcBef>
            </a:pPr>
            <a:r>
              <a:rPr sz="2400" b="1" dirty="0">
                <a:latin typeface="Courier New"/>
                <a:cs typeface="Courier New"/>
              </a:rPr>
              <a:t>SELECT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[DISTINCT|ALL]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i="1" dirty="0">
                <a:latin typeface="Courier New"/>
                <a:cs typeface="Courier New"/>
              </a:rPr>
              <a:t>lista</a:t>
            </a:r>
            <a:r>
              <a:rPr sz="2400" b="1" i="1" spc="-35" dirty="0">
                <a:latin typeface="Courier New"/>
                <a:cs typeface="Courier New"/>
              </a:rPr>
              <a:t> </a:t>
            </a:r>
            <a:r>
              <a:rPr sz="2400" b="1" i="1" dirty="0">
                <a:latin typeface="Courier New"/>
                <a:cs typeface="Courier New"/>
              </a:rPr>
              <a:t>de</a:t>
            </a:r>
            <a:r>
              <a:rPr sz="2400" b="1" i="1" spc="-30" dirty="0">
                <a:latin typeface="Courier New"/>
                <a:cs typeface="Courier New"/>
              </a:rPr>
              <a:t> </a:t>
            </a:r>
            <a:r>
              <a:rPr sz="2400" b="1" i="1" spc="-10" dirty="0">
                <a:latin typeface="Courier New"/>
                <a:cs typeface="Courier New"/>
              </a:rPr>
              <a:t>atributos</a:t>
            </a:r>
            <a:r>
              <a:rPr sz="2400" b="1" spc="-10" dirty="0">
                <a:latin typeface="Courier New"/>
                <a:cs typeface="Courier New"/>
              </a:rPr>
              <a:t>&gt; </a:t>
            </a:r>
            <a:r>
              <a:rPr sz="2400" b="1" dirty="0">
                <a:latin typeface="Courier New"/>
                <a:cs typeface="Courier New"/>
              </a:rPr>
              <a:t>FROM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i="1" dirty="0">
                <a:latin typeface="Courier New"/>
                <a:cs typeface="Courier New"/>
              </a:rPr>
              <a:t>lista</a:t>
            </a:r>
            <a:r>
              <a:rPr sz="2400" b="1" i="1" spc="-20" dirty="0">
                <a:latin typeface="Courier New"/>
                <a:cs typeface="Courier New"/>
              </a:rPr>
              <a:t> </a:t>
            </a:r>
            <a:r>
              <a:rPr sz="2400" b="1" i="1" dirty="0">
                <a:latin typeface="Courier New"/>
                <a:cs typeface="Courier New"/>
              </a:rPr>
              <a:t>de</a:t>
            </a:r>
            <a:r>
              <a:rPr sz="2400" b="1" i="1" spc="-15" dirty="0">
                <a:latin typeface="Courier New"/>
                <a:cs typeface="Courier New"/>
              </a:rPr>
              <a:t> </a:t>
            </a:r>
            <a:r>
              <a:rPr sz="2400" b="1" i="1" spc="-10" dirty="0">
                <a:latin typeface="Courier New"/>
                <a:cs typeface="Courier New"/>
              </a:rPr>
              <a:t>tabelas</a:t>
            </a:r>
            <a:r>
              <a:rPr sz="2400" b="1" spc="-10" dirty="0"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34290" marR="6419850">
              <a:lnSpc>
                <a:spcPct val="130000"/>
              </a:lnSpc>
            </a:pPr>
            <a:r>
              <a:rPr sz="2400" b="1" dirty="0">
                <a:latin typeface="Courier New"/>
                <a:cs typeface="Courier New"/>
              </a:rPr>
              <a:t>[WHERE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&lt;</a:t>
            </a:r>
            <a:r>
              <a:rPr sz="2400" b="1" i="1" spc="-10" dirty="0">
                <a:latin typeface="Courier New"/>
                <a:cs typeface="Courier New"/>
              </a:rPr>
              <a:t>condições&gt;</a:t>
            </a:r>
            <a:r>
              <a:rPr sz="2400" b="1" spc="-10" dirty="0">
                <a:latin typeface="Courier New"/>
                <a:cs typeface="Courier New"/>
              </a:rPr>
              <a:t>] </a:t>
            </a:r>
            <a:r>
              <a:rPr sz="2400" b="1" dirty="0">
                <a:latin typeface="Courier New"/>
                <a:cs typeface="Courier New"/>
              </a:rPr>
              <a:t>[GROUP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BY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i="1" spc="-10" dirty="0">
                <a:latin typeface="Courier New"/>
                <a:cs typeface="Courier New"/>
              </a:rPr>
              <a:t>atributo</a:t>
            </a:r>
            <a:r>
              <a:rPr sz="2400" b="1" spc="-10" dirty="0">
                <a:latin typeface="Courier New"/>
                <a:cs typeface="Courier New"/>
              </a:rPr>
              <a:t>] </a:t>
            </a:r>
            <a:r>
              <a:rPr sz="2400" b="1" dirty="0">
                <a:latin typeface="Courier New"/>
                <a:cs typeface="Courier New"/>
              </a:rPr>
              <a:t>[HAVING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&lt;</a:t>
            </a:r>
            <a:r>
              <a:rPr sz="2400" b="1" i="1" spc="-10" dirty="0">
                <a:latin typeface="Courier New"/>
                <a:cs typeface="Courier New"/>
              </a:rPr>
              <a:t>condições&gt;</a:t>
            </a:r>
            <a:r>
              <a:rPr sz="2400" b="1" spc="-10" dirty="0">
                <a:latin typeface="Courier New"/>
                <a:cs typeface="Courier New"/>
              </a:rPr>
              <a:t>]</a:t>
            </a:r>
            <a:endParaRPr sz="2400">
              <a:latin typeface="Courier New"/>
              <a:cs typeface="Courier New"/>
            </a:endParaRPr>
          </a:p>
          <a:p>
            <a:pPr marL="34290">
              <a:lnSpc>
                <a:spcPct val="100000"/>
              </a:lnSpc>
              <a:spcBef>
                <a:spcPts val="865"/>
              </a:spcBef>
            </a:pPr>
            <a:r>
              <a:rPr sz="2400" b="1" dirty="0">
                <a:latin typeface="Courier New"/>
                <a:cs typeface="Courier New"/>
              </a:rPr>
              <a:t>[ORDER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BY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i="1" dirty="0">
                <a:latin typeface="Courier New"/>
                <a:cs typeface="Courier New"/>
              </a:rPr>
              <a:t>atributo</a:t>
            </a:r>
            <a:r>
              <a:rPr sz="2400" b="1" i="1" spc="-2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[ASC|DESC]]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037" y="1203980"/>
            <a:ext cx="7676515" cy="5225415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377190" indent="-364490">
              <a:lnSpc>
                <a:spcPct val="100000"/>
              </a:lnSpc>
              <a:spcBef>
                <a:spcPts val="1655"/>
              </a:spcBef>
              <a:buClr>
                <a:srgbClr val="954F72"/>
              </a:buClr>
              <a:buSzPct val="58928"/>
              <a:buFont typeface="Arial"/>
              <a:buChar char="■"/>
              <a:tabLst>
                <a:tab pos="377190" algn="l"/>
              </a:tabLst>
            </a:pPr>
            <a:r>
              <a:rPr sz="2800" b="1" spc="-10" dirty="0">
                <a:latin typeface="Courier New"/>
                <a:cs typeface="Courier New"/>
              </a:rPr>
              <a:t>SELECT:</a:t>
            </a:r>
            <a:r>
              <a:rPr sz="2800" b="1" spc="-8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Tahoma"/>
                <a:cs typeface="Tahoma"/>
              </a:rPr>
              <a:t>O</a:t>
            </a:r>
            <a:r>
              <a:rPr sz="2400" b="1" spc="-90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QUE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deseja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na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tabela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resultado</a:t>
            </a:r>
            <a:endParaRPr sz="2400">
              <a:latin typeface="Tahoma"/>
              <a:cs typeface="Tahoma"/>
            </a:endParaRPr>
          </a:p>
          <a:p>
            <a:pPr marL="777240" lvl="1" indent="-329565">
              <a:lnSpc>
                <a:spcPct val="100000"/>
              </a:lnSpc>
              <a:spcBef>
                <a:spcPts val="1225"/>
              </a:spcBef>
              <a:buClr>
                <a:srgbClr val="0462C1"/>
              </a:buClr>
              <a:buSzPct val="61363"/>
              <a:buFont typeface="Arial"/>
              <a:buChar char="■"/>
              <a:tabLst>
                <a:tab pos="777240" algn="l"/>
                <a:tab pos="4465320" algn="l"/>
              </a:tabLst>
            </a:pPr>
            <a:r>
              <a:rPr sz="2200" b="1" i="1" dirty="0">
                <a:latin typeface="Courier New"/>
                <a:cs typeface="Courier New"/>
              </a:rPr>
              <a:t>&lt;lista</a:t>
            </a:r>
            <a:r>
              <a:rPr sz="2200" b="1" i="1" spc="-75" dirty="0">
                <a:latin typeface="Courier New"/>
                <a:cs typeface="Courier New"/>
              </a:rPr>
              <a:t> </a:t>
            </a:r>
            <a:r>
              <a:rPr sz="2200" b="1" i="1" dirty="0">
                <a:latin typeface="Courier New"/>
                <a:cs typeface="Courier New"/>
              </a:rPr>
              <a:t>de</a:t>
            </a:r>
            <a:r>
              <a:rPr sz="2200" b="1" i="1" spc="-75" dirty="0">
                <a:latin typeface="Courier New"/>
                <a:cs typeface="Courier New"/>
              </a:rPr>
              <a:t> </a:t>
            </a:r>
            <a:r>
              <a:rPr sz="2200" b="1" i="1" spc="-10" dirty="0">
                <a:latin typeface="Courier New"/>
                <a:cs typeface="Courier New"/>
              </a:rPr>
              <a:t>atributos&gt;</a:t>
            </a:r>
            <a:r>
              <a:rPr sz="2200" b="1" i="1" dirty="0">
                <a:latin typeface="Courier New"/>
                <a:cs typeface="Courier New"/>
              </a:rPr>
              <a:t>	</a:t>
            </a:r>
            <a:r>
              <a:rPr sz="2200" spc="-25" dirty="0">
                <a:latin typeface="Tahoma"/>
                <a:cs typeface="Tahoma"/>
              </a:rPr>
              <a:t>ou</a:t>
            </a:r>
            <a:endParaRPr sz="2200">
              <a:latin typeface="Tahoma"/>
              <a:cs typeface="Tahoma"/>
            </a:endParaRPr>
          </a:p>
          <a:p>
            <a:pPr marL="777240" lvl="1" indent="-329565">
              <a:lnSpc>
                <a:spcPct val="100000"/>
              </a:lnSpc>
              <a:spcBef>
                <a:spcPts val="1200"/>
              </a:spcBef>
              <a:buClr>
                <a:srgbClr val="0462C1"/>
              </a:buClr>
              <a:buSzPct val="61363"/>
              <a:buFont typeface="Arial"/>
              <a:buChar char="■"/>
              <a:tabLst>
                <a:tab pos="777240" algn="l"/>
                <a:tab pos="1118870" algn="l"/>
              </a:tabLst>
            </a:pPr>
            <a:r>
              <a:rPr sz="2200" b="1" spc="-50" dirty="0">
                <a:latin typeface="Tahoma"/>
                <a:cs typeface="Tahoma"/>
              </a:rPr>
              <a:t>*</a:t>
            </a:r>
            <a:r>
              <a:rPr sz="2200" b="1" dirty="0">
                <a:latin typeface="Tahoma"/>
                <a:cs typeface="Tahoma"/>
              </a:rPr>
              <a:t>	</a:t>
            </a:r>
            <a:r>
              <a:rPr sz="2200" dirty="0">
                <a:latin typeface="Tahoma"/>
                <a:cs typeface="Tahoma"/>
              </a:rPr>
              <a:t>(para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todos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os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atributos)</a:t>
            </a:r>
            <a:endParaRPr sz="2200">
              <a:latin typeface="Tahoma"/>
              <a:cs typeface="Tahoma"/>
            </a:endParaRPr>
          </a:p>
          <a:p>
            <a:pPr marL="777240" lvl="1" indent="-329565">
              <a:lnSpc>
                <a:spcPct val="100000"/>
              </a:lnSpc>
              <a:spcBef>
                <a:spcPts val="1150"/>
              </a:spcBef>
              <a:buClr>
                <a:srgbClr val="0462C1"/>
              </a:buClr>
              <a:buSzPct val="61363"/>
              <a:buFont typeface="Arial"/>
              <a:buChar char="■"/>
              <a:tabLst>
                <a:tab pos="777240" algn="l"/>
              </a:tabLst>
            </a:pPr>
            <a:r>
              <a:rPr sz="2200" b="1" spc="-25" dirty="0">
                <a:latin typeface="Courier New"/>
                <a:cs typeface="Courier New"/>
              </a:rPr>
              <a:t>ALL</a:t>
            </a:r>
            <a:r>
              <a:rPr sz="2200" b="1" spc="-635" dirty="0">
                <a:latin typeface="Courier New"/>
                <a:cs typeface="Courier New"/>
              </a:rPr>
              <a:t> </a:t>
            </a:r>
            <a:r>
              <a:rPr sz="2200" dirty="0">
                <a:latin typeface="Tahoma"/>
                <a:cs typeface="Tahoma"/>
              </a:rPr>
              <a:t>–</a:t>
            </a:r>
            <a:r>
              <a:rPr sz="2200" spc="-7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resultado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pode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conter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tuplas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duplicadas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(</a:t>
            </a:r>
            <a:r>
              <a:rPr sz="2250" i="1" spc="-10" dirty="0">
                <a:latin typeface="Tahoma"/>
                <a:cs typeface="Tahoma"/>
              </a:rPr>
              <a:t>default</a:t>
            </a:r>
            <a:r>
              <a:rPr sz="2200" spc="-10" dirty="0">
                <a:latin typeface="Tahoma"/>
                <a:cs typeface="Tahoma"/>
              </a:rPr>
              <a:t>)</a:t>
            </a:r>
            <a:endParaRPr sz="2200">
              <a:latin typeface="Tahoma"/>
              <a:cs typeface="Tahoma"/>
            </a:endParaRPr>
          </a:p>
          <a:p>
            <a:pPr marL="777240" lvl="1" indent="-329565">
              <a:lnSpc>
                <a:spcPct val="100000"/>
              </a:lnSpc>
              <a:spcBef>
                <a:spcPts val="1190"/>
              </a:spcBef>
              <a:buClr>
                <a:srgbClr val="0462C1"/>
              </a:buClr>
              <a:buSzPct val="61363"/>
              <a:buFont typeface="Arial"/>
              <a:buChar char="■"/>
              <a:tabLst>
                <a:tab pos="777240" algn="l"/>
              </a:tabLst>
            </a:pPr>
            <a:r>
              <a:rPr sz="2200" b="1" spc="-25" dirty="0">
                <a:latin typeface="Courier New"/>
                <a:cs typeface="Courier New"/>
              </a:rPr>
              <a:t>DISTINCT</a:t>
            </a:r>
            <a:r>
              <a:rPr sz="2200" b="1" spc="-635" dirty="0">
                <a:latin typeface="Courier New"/>
                <a:cs typeface="Courier New"/>
              </a:rPr>
              <a:t> </a:t>
            </a:r>
            <a:r>
              <a:rPr sz="2200" dirty="0">
                <a:latin typeface="Tahoma"/>
                <a:cs typeface="Tahoma"/>
              </a:rPr>
              <a:t>–</a:t>
            </a:r>
            <a:r>
              <a:rPr sz="2200" spc="-8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resultado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contém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somente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tuplas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distintas</a:t>
            </a:r>
            <a:endParaRPr sz="2200">
              <a:latin typeface="Tahoma"/>
              <a:cs typeface="Tahoma"/>
            </a:endParaRPr>
          </a:p>
          <a:p>
            <a:pPr marL="377190" indent="-364490">
              <a:lnSpc>
                <a:spcPct val="100000"/>
              </a:lnSpc>
              <a:spcBef>
                <a:spcPts val="1175"/>
              </a:spcBef>
              <a:buClr>
                <a:srgbClr val="954F72"/>
              </a:buClr>
              <a:buSzPct val="58928"/>
              <a:buFont typeface="Arial"/>
              <a:buChar char="■"/>
              <a:tabLst>
                <a:tab pos="377190" algn="l"/>
              </a:tabLst>
            </a:pPr>
            <a:r>
              <a:rPr sz="2800" b="1" spc="-10" dirty="0">
                <a:latin typeface="Courier New"/>
                <a:cs typeface="Courier New"/>
              </a:rPr>
              <a:t>FROM:</a:t>
            </a:r>
            <a:r>
              <a:rPr sz="2800" b="1" spc="-8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Tahoma"/>
                <a:cs typeface="Tahoma"/>
              </a:rPr>
              <a:t>DE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ONDE</a:t>
            </a:r>
            <a:r>
              <a:rPr sz="2400" b="1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retirar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dados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necessários</a:t>
            </a:r>
            <a:endParaRPr sz="2400">
              <a:latin typeface="Tahoma"/>
              <a:cs typeface="Tahoma"/>
            </a:endParaRPr>
          </a:p>
          <a:p>
            <a:pPr marL="377190" indent="-361315">
              <a:lnSpc>
                <a:spcPct val="100000"/>
              </a:lnSpc>
              <a:spcBef>
                <a:spcPts val="1200"/>
              </a:spcBef>
              <a:buClr>
                <a:srgbClr val="954F72"/>
              </a:buClr>
              <a:buSzPct val="50000"/>
              <a:buFont typeface="Arial"/>
              <a:buChar char="■"/>
              <a:tabLst>
                <a:tab pos="377190" algn="l"/>
              </a:tabLst>
            </a:pPr>
            <a:r>
              <a:rPr sz="2800" b="1" spc="-10" dirty="0">
                <a:latin typeface="Courier New"/>
                <a:cs typeface="Courier New"/>
              </a:rPr>
              <a:t>WHERE:</a:t>
            </a:r>
            <a:r>
              <a:rPr sz="2800" b="1" spc="-8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Tahoma"/>
                <a:cs typeface="Tahoma"/>
              </a:rPr>
              <a:t>CONDIÇÕES</a:t>
            </a:r>
            <a:r>
              <a:rPr sz="2400" b="1" spc="-1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(predicado)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consulta</a:t>
            </a:r>
            <a:endParaRPr sz="2400">
              <a:latin typeface="Tahoma"/>
              <a:cs typeface="Tahoma"/>
            </a:endParaRPr>
          </a:p>
          <a:p>
            <a:pPr marL="777240" lvl="1" indent="-329565">
              <a:lnSpc>
                <a:spcPct val="100000"/>
              </a:lnSpc>
              <a:spcBef>
                <a:spcPts val="1225"/>
              </a:spcBef>
              <a:buClr>
                <a:srgbClr val="0462C1"/>
              </a:buClr>
              <a:buSzPct val="61363"/>
              <a:buFont typeface="Arial"/>
              <a:buChar char="■"/>
              <a:tabLst>
                <a:tab pos="777240" algn="l"/>
              </a:tabLst>
            </a:pPr>
            <a:r>
              <a:rPr sz="2200" dirty="0">
                <a:latin typeface="Tahoma"/>
                <a:cs typeface="Tahoma"/>
              </a:rPr>
              <a:t>expressão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condicional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boolena</a:t>
            </a:r>
            <a:endParaRPr sz="2200">
              <a:latin typeface="Tahoma"/>
              <a:cs typeface="Tahoma"/>
            </a:endParaRPr>
          </a:p>
          <a:p>
            <a:pPr marL="777240" lvl="1" indent="-329565">
              <a:lnSpc>
                <a:spcPct val="100000"/>
              </a:lnSpc>
              <a:spcBef>
                <a:spcPts val="1200"/>
              </a:spcBef>
              <a:buClr>
                <a:srgbClr val="0462C1"/>
              </a:buClr>
              <a:buSzPct val="61363"/>
              <a:buFont typeface="Arial"/>
              <a:buChar char="■"/>
              <a:tabLst>
                <a:tab pos="777240" algn="l"/>
              </a:tabLst>
            </a:pPr>
            <a:r>
              <a:rPr sz="2200" dirty="0">
                <a:latin typeface="Tahoma"/>
                <a:cs typeface="Tahoma"/>
              </a:rPr>
              <a:t>condições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de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seleção</a:t>
            </a:r>
            <a:endParaRPr sz="2200">
              <a:latin typeface="Tahoma"/>
              <a:cs typeface="Tahoma"/>
            </a:endParaRPr>
          </a:p>
          <a:p>
            <a:pPr marL="777240" lvl="1" indent="-329565">
              <a:lnSpc>
                <a:spcPct val="100000"/>
              </a:lnSpc>
              <a:spcBef>
                <a:spcPts val="1200"/>
              </a:spcBef>
              <a:buClr>
                <a:srgbClr val="0462C1"/>
              </a:buClr>
              <a:buSzPct val="61363"/>
              <a:buFont typeface="Arial"/>
              <a:buChar char="■"/>
              <a:tabLst>
                <a:tab pos="777240" algn="l"/>
              </a:tabLst>
            </a:pPr>
            <a:r>
              <a:rPr sz="2200" dirty="0">
                <a:latin typeface="Tahoma"/>
                <a:cs typeface="Tahoma"/>
              </a:rPr>
              <a:t>condições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de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junção,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spc="-25" dirty="0">
                <a:latin typeface="Tahoma"/>
                <a:cs typeface="Tahoma"/>
              </a:rPr>
              <a:t>...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49161" y="751301"/>
            <a:ext cx="168783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10" dirty="0"/>
              <a:t>SELECT</a:t>
            </a:r>
            <a:endParaRPr sz="3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1487" y="2401247"/>
            <a:ext cx="7838440" cy="3534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-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Selecionar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os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alunos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(NUSP)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que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nasceram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depois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2000;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50"/>
              </a:spcBef>
            </a:pP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Courier New"/>
                <a:cs typeface="Courier New"/>
              </a:rPr>
              <a:t>SELECT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*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FROM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ALUNO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WHERE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EXTRACT(YEAR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FROM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DATANASC)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&gt;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2000;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50"/>
              </a:spcBef>
            </a:pPr>
            <a:endParaRPr sz="2400">
              <a:latin typeface="Courier New"/>
              <a:cs typeface="Courier New"/>
            </a:endParaRPr>
          </a:p>
          <a:p>
            <a:pPr marL="105410">
              <a:lnSpc>
                <a:spcPct val="100000"/>
              </a:lnSpc>
            </a:pPr>
            <a:r>
              <a:rPr sz="2000" b="1" dirty="0">
                <a:latin typeface="Tahoma"/>
                <a:cs typeface="Tahoma"/>
              </a:rPr>
              <a:t>-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Selecionar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os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alunos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ordenando-</a:t>
            </a:r>
            <a:r>
              <a:rPr sz="2000" dirty="0">
                <a:latin typeface="Tahoma"/>
                <a:cs typeface="Tahoma"/>
              </a:rPr>
              <a:t>os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por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nome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modo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decrescente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z="2000">
              <a:latin typeface="Tahoma"/>
              <a:cs typeface="Tahoma"/>
            </a:endParaRPr>
          </a:p>
          <a:p>
            <a:pPr marL="340360" marR="4014470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SELECT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*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FROM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Aluno </a:t>
            </a:r>
            <a:r>
              <a:rPr sz="2400" b="1" dirty="0">
                <a:latin typeface="Courier New"/>
                <a:cs typeface="Courier New"/>
              </a:rPr>
              <a:t>ORDER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BY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Nome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DESC;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Exemplo: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61971" y="303465"/>
            <a:ext cx="2788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Aluno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{Nome,</a:t>
            </a:r>
            <a:r>
              <a:rPr sz="1200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</a:t>
            </a:r>
            <a:r>
              <a:rPr sz="1200" u="none" dirty="0">
                <a:latin typeface="Tahoma"/>
                <a:cs typeface="Tahoma"/>
              </a:rPr>
              <a:t>usp,</a:t>
            </a:r>
            <a:r>
              <a:rPr sz="1200" u="none" spc="-30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Idade,</a:t>
            </a:r>
            <a:r>
              <a:rPr sz="1200" u="none" spc="-35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DataNasc}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19379" y="478471"/>
            <a:ext cx="339090" cy="13970"/>
          </a:xfrm>
          <a:custGeom>
            <a:avLst/>
            <a:gdLst/>
            <a:ahLst/>
            <a:cxnLst/>
            <a:rect l="l" t="t" r="r" b="b"/>
            <a:pathLst>
              <a:path w="339090" h="13970">
                <a:moveTo>
                  <a:pt x="338955" y="13715"/>
                </a:moveTo>
                <a:lnTo>
                  <a:pt x="0" y="13715"/>
                </a:lnTo>
                <a:lnTo>
                  <a:pt x="0" y="0"/>
                </a:lnTo>
                <a:lnTo>
                  <a:pt x="338955" y="0"/>
                </a:lnTo>
                <a:lnTo>
                  <a:pt x="338955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61971" y="669224"/>
            <a:ext cx="34524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ahoma"/>
                <a:cs typeface="Tahoma"/>
              </a:rPr>
              <a:t>Professor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{Nome,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NFunc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2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Idade,</a:t>
            </a:r>
            <a:r>
              <a:rPr sz="1200" u="none" spc="-3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Titulação}</a:t>
            </a:r>
            <a:endParaRPr sz="1200">
              <a:latin typeface="Tahoma"/>
              <a:cs typeface="Tahoma"/>
            </a:endParaRPr>
          </a:p>
          <a:p>
            <a:pPr marL="15240" marR="5080" indent="-3175">
              <a:lnSpc>
                <a:spcPct val="200000"/>
              </a:lnSpc>
            </a:pPr>
            <a:r>
              <a:rPr sz="1200" spc="-10" dirty="0">
                <a:latin typeface="Tahoma"/>
                <a:cs typeface="Tahoma"/>
              </a:rPr>
              <a:t>Disciplina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Nome,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NCred,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Professor, Livro} </a:t>
            </a:r>
            <a:r>
              <a:rPr sz="1200" u="none" dirty="0">
                <a:latin typeface="Tahoma"/>
                <a:cs typeface="Tahoma"/>
              </a:rPr>
              <a:t>Turma</a:t>
            </a:r>
            <a:r>
              <a:rPr sz="1200" u="none" spc="-4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=</a:t>
            </a:r>
            <a:r>
              <a:rPr sz="1200" u="none" spc="-40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Numero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4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NAlunos}</a:t>
            </a:r>
            <a:endParaRPr sz="1200">
              <a:latin typeface="Tahoma"/>
              <a:cs typeface="Tahoma"/>
            </a:endParaRPr>
          </a:p>
          <a:p>
            <a:pPr marL="15240">
              <a:lnSpc>
                <a:spcPct val="100000"/>
              </a:lnSpc>
              <a:spcBef>
                <a:spcPts val="1440"/>
              </a:spcBef>
            </a:pPr>
            <a:r>
              <a:rPr sz="1200" dirty="0">
                <a:latin typeface="Tahoma"/>
                <a:cs typeface="Tahoma"/>
              </a:rPr>
              <a:t>Matrícula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Numero,</a:t>
            </a:r>
            <a:r>
              <a:rPr sz="1200" u="heavy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Aluno,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Ano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4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Nota}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572609" y="471111"/>
            <a:ext cx="3553460" cy="1367790"/>
            <a:chOff x="7572609" y="471111"/>
            <a:chExt cx="3553460" cy="1367790"/>
          </a:xfrm>
        </p:grpSpPr>
        <p:sp>
          <p:nvSpPr>
            <p:cNvPr id="8" name="object 8"/>
            <p:cNvSpPr/>
            <p:nvPr/>
          </p:nvSpPr>
          <p:spPr>
            <a:xfrm>
              <a:off x="7911359" y="1757358"/>
              <a:ext cx="777240" cy="59055"/>
            </a:xfrm>
            <a:custGeom>
              <a:avLst/>
              <a:gdLst/>
              <a:ahLst/>
              <a:cxnLst/>
              <a:rect l="l" t="t" r="r" b="b"/>
              <a:pathLst>
                <a:path w="777240" h="59055">
                  <a:moveTo>
                    <a:pt x="0" y="58734"/>
                  </a:moveTo>
                  <a:lnTo>
                    <a:pt x="0" y="0"/>
                  </a:lnTo>
                  <a:lnTo>
                    <a:pt x="776948" y="0"/>
                  </a:lnTo>
                  <a:lnTo>
                    <a:pt x="776948" y="58734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6208" y="1663446"/>
              <a:ext cx="7620" cy="93980"/>
            </a:xfrm>
            <a:custGeom>
              <a:avLst/>
              <a:gdLst/>
              <a:ahLst/>
              <a:cxnLst/>
              <a:rect l="l" t="t" r="r" b="b"/>
              <a:pathLst>
                <a:path w="7620" h="93980">
                  <a:moveTo>
                    <a:pt x="0" y="93912"/>
                  </a:moveTo>
                  <a:lnTo>
                    <a:pt x="70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07608" y="1620344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74" y="44287"/>
                  </a:moveTo>
                  <a:lnTo>
                    <a:pt x="0" y="41917"/>
                  </a:lnTo>
                  <a:lnTo>
                    <a:pt x="18949" y="0"/>
                  </a:lnTo>
                  <a:lnTo>
                    <a:pt x="31374" y="44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07608" y="1620344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74" y="44287"/>
                  </a:moveTo>
                  <a:lnTo>
                    <a:pt x="18949" y="0"/>
                  </a:lnTo>
                  <a:lnTo>
                    <a:pt x="0" y="41917"/>
                  </a:lnTo>
                  <a:lnTo>
                    <a:pt x="31374" y="442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6208" y="519098"/>
              <a:ext cx="2905125" cy="1314450"/>
            </a:xfrm>
            <a:custGeom>
              <a:avLst/>
              <a:gdLst/>
              <a:ahLst/>
              <a:cxnLst/>
              <a:rect l="l" t="t" r="r" b="b"/>
              <a:pathLst>
                <a:path w="2905125" h="1314450">
                  <a:moveTo>
                    <a:pt x="1030672" y="1314447"/>
                  </a:moveTo>
                  <a:lnTo>
                    <a:pt x="1030672" y="1162047"/>
                  </a:lnTo>
                  <a:lnTo>
                    <a:pt x="2904594" y="1162047"/>
                  </a:lnTo>
                  <a:lnTo>
                    <a:pt x="2904594" y="171449"/>
                  </a:lnTo>
                  <a:lnTo>
                    <a:pt x="0" y="171449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00483" y="4758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49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49" y="43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00483" y="4758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49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49" y="43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74959" y="1297007"/>
              <a:ext cx="10795" cy="160655"/>
            </a:xfrm>
            <a:custGeom>
              <a:avLst/>
              <a:gdLst/>
              <a:ahLst/>
              <a:cxnLst/>
              <a:rect l="l" t="t" r="r" b="b"/>
              <a:pathLst>
                <a:path w="10795" h="160655">
                  <a:moveTo>
                    <a:pt x="0" y="160164"/>
                  </a:moveTo>
                  <a:lnTo>
                    <a:pt x="1017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69434" y="1253869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99" y="44134"/>
                  </a:moveTo>
                  <a:lnTo>
                    <a:pt x="0" y="42139"/>
                  </a:lnTo>
                  <a:lnTo>
                    <a:pt x="18449" y="0"/>
                  </a:lnTo>
                  <a:lnTo>
                    <a:pt x="31399" y="441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69434" y="1253869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99" y="44134"/>
                  </a:moveTo>
                  <a:lnTo>
                    <a:pt x="18449" y="0"/>
                  </a:lnTo>
                  <a:lnTo>
                    <a:pt x="0" y="42139"/>
                  </a:lnTo>
                  <a:lnTo>
                    <a:pt x="31399" y="4413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746232" y="934660"/>
              <a:ext cx="853440" cy="169545"/>
            </a:xfrm>
            <a:custGeom>
              <a:avLst/>
              <a:gdLst/>
              <a:ahLst/>
              <a:cxnLst/>
              <a:rect l="l" t="t" r="r" b="b"/>
              <a:pathLst>
                <a:path w="853440" h="169544">
                  <a:moveTo>
                    <a:pt x="852948" y="16946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703832" y="919228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39349" y="30862"/>
                  </a:moveTo>
                  <a:lnTo>
                    <a:pt x="0" y="7007"/>
                  </a:lnTo>
                  <a:lnTo>
                    <a:pt x="45474" y="0"/>
                  </a:lnTo>
                  <a:lnTo>
                    <a:pt x="39349" y="30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703832" y="919228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45474" y="0"/>
                  </a:moveTo>
                  <a:lnTo>
                    <a:pt x="0" y="7007"/>
                  </a:lnTo>
                  <a:lnTo>
                    <a:pt x="39349" y="30862"/>
                  </a:lnTo>
                  <a:lnTo>
                    <a:pt x="4547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72609" y="496886"/>
              <a:ext cx="808990" cy="441325"/>
            </a:xfrm>
            <a:custGeom>
              <a:avLst/>
              <a:gdLst/>
              <a:ahLst/>
              <a:cxnLst/>
              <a:rect l="l" t="t" r="r" b="b"/>
              <a:pathLst>
                <a:path w="808990" h="441325">
                  <a:moveTo>
                    <a:pt x="0" y="0"/>
                  </a:moveTo>
                  <a:lnTo>
                    <a:pt x="573598" y="0"/>
                  </a:lnTo>
                </a:path>
                <a:path w="808990" h="441325">
                  <a:moveTo>
                    <a:pt x="234999" y="403224"/>
                  </a:moveTo>
                  <a:lnTo>
                    <a:pt x="808598" y="403224"/>
                  </a:lnTo>
                </a:path>
                <a:path w="808990" h="441325">
                  <a:moveTo>
                    <a:pt x="234999" y="441324"/>
                  </a:moveTo>
                  <a:lnTo>
                    <a:pt x="808598" y="4413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1487" y="2477447"/>
            <a:ext cx="9496425" cy="3458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-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Selecionar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os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alunos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(NUSP)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que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cursam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disciplina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SM228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ou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SE118;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Courier New"/>
                <a:cs typeface="Courier New"/>
              </a:rPr>
              <a:t>SELECT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*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FROM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Matricula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755900" algn="l"/>
              </a:tabLst>
            </a:pPr>
            <a:r>
              <a:rPr sz="2400" b="1" dirty="0">
                <a:latin typeface="Courier New"/>
                <a:cs typeface="Courier New"/>
              </a:rPr>
              <a:t>WHERE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Sigla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25" dirty="0">
                <a:solidFill>
                  <a:srgbClr val="3333CC"/>
                </a:solidFill>
                <a:latin typeface="Courier New"/>
                <a:cs typeface="Courier New"/>
              </a:rPr>
              <a:t>IN</a:t>
            </a:r>
            <a:r>
              <a:rPr sz="2400" b="1" dirty="0">
                <a:solidFill>
                  <a:srgbClr val="3333CC"/>
                </a:solidFill>
                <a:latin typeface="Courier New"/>
                <a:cs typeface="Courier New"/>
              </a:rPr>
              <a:t>	</a:t>
            </a:r>
            <a:r>
              <a:rPr sz="2400" b="1" dirty="0">
                <a:latin typeface="Courier New"/>
                <a:cs typeface="Courier New"/>
              </a:rPr>
              <a:t>('SM228',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'SE118');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50"/>
              </a:spcBef>
            </a:pPr>
            <a:endParaRPr sz="2400">
              <a:latin typeface="Courier New"/>
              <a:cs typeface="Courier New"/>
            </a:endParaRPr>
          </a:p>
          <a:p>
            <a:pPr marL="105410">
              <a:lnSpc>
                <a:spcPct val="100000"/>
              </a:lnSpc>
            </a:pPr>
            <a:r>
              <a:rPr sz="2000" b="1" dirty="0">
                <a:latin typeface="Tahoma"/>
                <a:cs typeface="Tahoma"/>
              </a:rPr>
              <a:t>-</a:t>
            </a:r>
            <a:r>
              <a:rPr sz="2000" b="1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Selecionar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os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alunos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(NUSP)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que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cursam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alguma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disciplina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do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SE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no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ano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2010;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z="2000">
              <a:latin typeface="Tahoma"/>
              <a:cs typeface="Tahoma"/>
            </a:endParaRPr>
          </a:p>
          <a:p>
            <a:pPr marL="340360" marR="2379980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SELECT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Distinct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Aluno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FROM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Matricula </a:t>
            </a:r>
            <a:r>
              <a:rPr sz="2400" b="1" dirty="0">
                <a:latin typeface="Courier New"/>
                <a:cs typeface="Courier New"/>
              </a:rPr>
              <a:t>WHERE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Sigla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333CC"/>
                </a:solidFill>
                <a:latin typeface="Courier New"/>
                <a:cs typeface="Courier New"/>
              </a:rPr>
              <a:t>LIKE</a:t>
            </a:r>
            <a:r>
              <a:rPr sz="2400" b="1" spc="-2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'SE%'and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Ano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2010;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Exemplo: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38220" y="525465"/>
            <a:ext cx="2788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Aluno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{Nome,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Nusp,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Idade,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DataNasc}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5628" y="700470"/>
            <a:ext cx="339090" cy="13970"/>
          </a:xfrm>
          <a:custGeom>
            <a:avLst/>
            <a:gdLst/>
            <a:ahLst/>
            <a:cxnLst/>
            <a:rect l="l" t="t" r="r" b="b"/>
            <a:pathLst>
              <a:path w="339090" h="13970">
                <a:moveTo>
                  <a:pt x="338955" y="13715"/>
                </a:moveTo>
                <a:lnTo>
                  <a:pt x="0" y="13715"/>
                </a:lnTo>
                <a:lnTo>
                  <a:pt x="0" y="0"/>
                </a:lnTo>
                <a:lnTo>
                  <a:pt x="338955" y="0"/>
                </a:lnTo>
                <a:lnTo>
                  <a:pt x="338955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38220" y="891224"/>
            <a:ext cx="34524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ahoma"/>
                <a:cs typeface="Tahoma"/>
              </a:rPr>
              <a:t>Professor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{Nome,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NFunc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2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Idade,</a:t>
            </a:r>
            <a:r>
              <a:rPr sz="1200" u="none" spc="-3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Titulação}</a:t>
            </a:r>
            <a:endParaRPr sz="1200">
              <a:latin typeface="Tahoma"/>
              <a:cs typeface="Tahoma"/>
            </a:endParaRPr>
          </a:p>
          <a:p>
            <a:pPr marL="15240" marR="5080" indent="-3175">
              <a:lnSpc>
                <a:spcPct val="200000"/>
              </a:lnSpc>
            </a:pPr>
            <a:r>
              <a:rPr sz="1200" spc="-10" dirty="0">
                <a:latin typeface="Tahoma"/>
                <a:cs typeface="Tahoma"/>
              </a:rPr>
              <a:t>Disciplina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Nome,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NCred,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Professor, Livro} </a:t>
            </a:r>
            <a:r>
              <a:rPr sz="1200" u="none" dirty="0">
                <a:latin typeface="Tahoma"/>
                <a:cs typeface="Tahoma"/>
              </a:rPr>
              <a:t>Turma</a:t>
            </a:r>
            <a:r>
              <a:rPr sz="1200" u="none" spc="-4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=</a:t>
            </a:r>
            <a:r>
              <a:rPr sz="1200" u="none" spc="-40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Numero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4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NAlunos}</a:t>
            </a:r>
            <a:endParaRPr sz="1200">
              <a:latin typeface="Tahoma"/>
              <a:cs typeface="Tahoma"/>
            </a:endParaRPr>
          </a:p>
          <a:p>
            <a:pPr marL="15240">
              <a:lnSpc>
                <a:spcPct val="100000"/>
              </a:lnSpc>
              <a:spcBef>
                <a:spcPts val="1440"/>
              </a:spcBef>
            </a:pPr>
            <a:r>
              <a:rPr sz="1200" dirty="0">
                <a:latin typeface="Tahoma"/>
                <a:cs typeface="Tahoma"/>
              </a:rPr>
              <a:t>Matrícula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Numero,</a:t>
            </a:r>
            <a:r>
              <a:rPr sz="1200" u="heavy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Aluno,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Ano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4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Nota}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348859" y="693111"/>
            <a:ext cx="3553460" cy="1367790"/>
            <a:chOff x="7348859" y="693111"/>
            <a:chExt cx="3553460" cy="1367790"/>
          </a:xfrm>
        </p:grpSpPr>
        <p:sp>
          <p:nvSpPr>
            <p:cNvPr id="8" name="object 8"/>
            <p:cNvSpPr/>
            <p:nvPr/>
          </p:nvSpPr>
          <p:spPr>
            <a:xfrm>
              <a:off x="7687609" y="1979358"/>
              <a:ext cx="777240" cy="59055"/>
            </a:xfrm>
            <a:custGeom>
              <a:avLst/>
              <a:gdLst/>
              <a:ahLst/>
              <a:cxnLst/>
              <a:rect l="l" t="t" r="r" b="b"/>
              <a:pathLst>
                <a:path w="777240" h="59055">
                  <a:moveTo>
                    <a:pt x="0" y="58737"/>
                  </a:moveTo>
                  <a:lnTo>
                    <a:pt x="0" y="0"/>
                  </a:lnTo>
                  <a:lnTo>
                    <a:pt x="776948" y="0"/>
                  </a:lnTo>
                  <a:lnTo>
                    <a:pt x="776948" y="5873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92458" y="1885446"/>
              <a:ext cx="7620" cy="93980"/>
            </a:xfrm>
            <a:custGeom>
              <a:avLst/>
              <a:gdLst/>
              <a:ahLst/>
              <a:cxnLst/>
              <a:rect l="l" t="t" r="r" b="b"/>
              <a:pathLst>
                <a:path w="7620" h="93980">
                  <a:moveTo>
                    <a:pt x="0" y="93912"/>
                  </a:moveTo>
                  <a:lnTo>
                    <a:pt x="70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83858" y="1842343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74" y="44287"/>
                  </a:moveTo>
                  <a:lnTo>
                    <a:pt x="0" y="41917"/>
                  </a:lnTo>
                  <a:lnTo>
                    <a:pt x="18949" y="0"/>
                  </a:lnTo>
                  <a:lnTo>
                    <a:pt x="31374" y="44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83858" y="1842343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74" y="44287"/>
                  </a:moveTo>
                  <a:lnTo>
                    <a:pt x="18949" y="0"/>
                  </a:lnTo>
                  <a:lnTo>
                    <a:pt x="0" y="41917"/>
                  </a:lnTo>
                  <a:lnTo>
                    <a:pt x="31374" y="442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92458" y="741098"/>
              <a:ext cx="2905125" cy="1314450"/>
            </a:xfrm>
            <a:custGeom>
              <a:avLst/>
              <a:gdLst/>
              <a:ahLst/>
              <a:cxnLst/>
              <a:rect l="l" t="t" r="r" b="b"/>
              <a:pathLst>
                <a:path w="2905125" h="1314450">
                  <a:moveTo>
                    <a:pt x="1030672" y="1314447"/>
                  </a:moveTo>
                  <a:lnTo>
                    <a:pt x="1030672" y="1162047"/>
                  </a:lnTo>
                  <a:lnTo>
                    <a:pt x="2904594" y="1162047"/>
                  </a:lnTo>
                  <a:lnTo>
                    <a:pt x="2904594" y="171449"/>
                  </a:lnTo>
                  <a:lnTo>
                    <a:pt x="0" y="171449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76733" y="69787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49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49" y="43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976733" y="69787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49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49" y="43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51209" y="1519006"/>
              <a:ext cx="10795" cy="160655"/>
            </a:xfrm>
            <a:custGeom>
              <a:avLst/>
              <a:gdLst/>
              <a:ahLst/>
              <a:cxnLst/>
              <a:rect l="l" t="t" r="r" b="b"/>
              <a:pathLst>
                <a:path w="10795" h="160655">
                  <a:moveTo>
                    <a:pt x="0" y="160164"/>
                  </a:moveTo>
                  <a:lnTo>
                    <a:pt x="1017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45684" y="1475869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99" y="44134"/>
                  </a:moveTo>
                  <a:lnTo>
                    <a:pt x="0" y="42139"/>
                  </a:lnTo>
                  <a:lnTo>
                    <a:pt x="18449" y="0"/>
                  </a:lnTo>
                  <a:lnTo>
                    <a:pt x="31399" y="441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45684" y="1475869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99" y="44134"/>
                  </a:moveTo>
                  <a:lnTo>
                    <a:pt x="18449" y="0"/>
                  </a:lnTo>
                  <a:lnTo>
                    <a:pt x="0" y="42139"/>
                  </a:lnTo>
                  <a:lnTo>
                    <a:pt x="31399" y="4413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22482" y="1156660"/>
              <a:ext cx="853440" cy="169545"/>
            </a:xfrm>
            <a:custGeom>
              <a:avLst/>
              <a:gdLst/>
              <a:ahLst/>
              <a:cxnLst/>
              <a:rect l="l" t="t" r="r" b="b"/>
              <a:pathLst>
                <a:path w="853440" h="169544">
                  <a:moveTo>
                    <a:pt x="852948" y="16946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480082" y="1141227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39349" y="30862"/>
                  </a:moveTo>
                  <a:lnTo>
                    <a:pt x="0" y="7007"/>
                  </a:lnTo>
                  <a:lnTo>
                    <a:pt x="45474" y="0"/>
                  </a:lnTo>
                  <a:lnTo>
                    <a:pt x="39349" y="30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480082" y="1141227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45474" y="0"/>
                  </a:moveTo>
                  <a:lnTo>
                    <a:pt x="0" y="7007"/>
                  </a:lnTo>
                  <a:lnTo>
                    <a:pt x="39349" y="30862"/>
                  </a:lnTo>
                  <a:lnTo>
                    <a:pt x="4547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48859" y="718886"/>
              <a:ext cx="808990" cy="441325"/>
            </a:xfrm>
            <a:custGeom>
              <a:avLst/>
              <a:gdLst/>
              <a:ahLst/>
              <a:cxnLst/>
              <a:rect l="l" t="t" r="r" b="b"/>
              <a:pathLst>
                <a:path w="808990" h="441325">
                  <a:moveTo>
                    <a:pt x="0" y="38099"/>
                  </a:moveTo>
                  <a:lnTo>
                    <a:pt x="573598" y="38099"/>
                  </a:lnTo>
                </a:path>
                <a:path w="808990" h="441325">
                  <a:moveTo>
                    <a:pt x="0" y="0"/>
                  </a:moveTo>
                  <a:lnTo>
                    <a:pt x="573598" y="0"/>
                  </a:lnTo>
                </a:path>
                <a:path w="808990" h="441325">
                  <a:moveTo>
                    <a:pt x="234999" y="403224"/>
                  </a:moveTo>
                  <a:lnTo>
                    <a:pt x="808598" y="403224"/>
                  </a:lnTo>
                </a:path>
                <a:path w="808990" h="441325">
                  <a:moveTo>
                    <a:pt x="234999" y="441324"/>
                  </a:moveTo>
                  <a:lnTo>
                    <a:pt x="808598" y="4413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/>
              <a:t>-</a:t>
            </a:r>
            <a:r>
              <a:rPr spc="-40" dirty="0"/>
              <a:t> </a:t>
            </a:r>
            <a:r>
              <a:rPr dirty="0"/>
              <a:t>Selecionar</a:t>
            </a:r>
            <a:r>
              <a:rPr spc="-35" dirty="0"/>
              <a:t> </a:t>
            </a:r>
            <a:r>
              <a:rPr dirty="0"/>
              <a:t>os</a:t>
            </a:r>
            <a:r>
              <a:rPr spc="-35" dirty="0"/>
              <a:t> </a:t>
            </a:r>
            <a:r>
              <a:rPr dirty="0"/>
              <a:t>que</a:t>
            </a:r>
            <a:r>
              <a:rPr spc="-35" dirty="0"/>
              <a:t> </a:t>
            </a:r>
            <a:r>
              <a:rPr dirty="0"/>
              <a:t>não</a:t>
            </a:r>
            <a:r>
              <a:rPr spc="-35" dirty="0"/>
              <a:t> </a:t>
            </a:r>
            <a:r>
              <a:rPr dirty="0"/>
              <a:t>possuem</a:t>
            </a:r>
            <a:r>
              <a:rPr spc="-35" dirty="0"/>
              <a:t> </a:t>
            </a:r>
            <a:r>
              <a:rPr dirty="0"/>
              <a:t>nota</a:t>
            </a:r>
            <a:r>
              <a:rPr spc="-35" dirty="0"/>
              <a:t> </a:t>
            </a:r>
            <a:r>
              <a:rPr dirty="0"/>
              <a:t>no</a:t>
            </a:r>
            <a:r>
              <a:rPr spc="-35" dirty="0"/>
              <a:t> </a:t>
            </a:r>
            <a:r>
              <a:rPr spc="-10" dirty="0"/>
              <a:t>sistema</a:t>
            </a:r>
          </a:p>
          <a:p>
            <a:pPr>
              <a:lnSpc>
                <a:spcPct val="100000"/>
              </a:lnSpc>
              <a:spcBef>
                <a:spcPts val="1050"/>
              </a:spcBef>
            </a:pPr>
            <a:endParaRPr spc="-10" dirty="0"/>
          </a:p>
          <a:p>
            <a:pPr marL="12700" marR="2863215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Courier New"/>
                <a:cs typeface="Courier New"/>
              </a:rPr>
              <a:t>SELECT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*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FROM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Matricula </a:t>
            </a:r>
            <a:r>
              <a:rPr sz="2400" b="1" dirty="0">
                <a:latin typeface="Courier New"/>
                <a:cs typeface="Courier New"/>
              </a:rPr>
              <a:t>WHERE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Nota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IS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NULL;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50"/>
              </a:spcBef>
            </a:pPr>
            <a:endParaRPr sz="2400">
              <a:latin typeface="Courier New"/>
              <a:cs typeface="Courier New"/>
            </a:endParaRPr>
          </a:p>
          <a:p>
            <a:pPr marL="105410">
              <a:lnSpc>
                <a:spcPct val="100000"/>
              </a:lnSpc>
            </a:pPr>
            <a:r>
              <a:rPr b="1" dirty="0">
                <a:latin typeface="Tahoma"/>
                <a:cs typeface="Tahoma"/>
              </a:rPr>
              <a:t>-</a:t>
            </a:r>
            <a:r>
              <a:rPr b="1" spc="-50" dirty="0">
                <a:latin typeface="Tahoma"/>
                <a:cs typeface="Tahoma"/>
              </a:rPr>
              <a:t> </a:t>
            </a:r>
            <a:r>
              <a:rPr dirty="0"/>
              <a:t>Selecionar</a:t>
            </a:r>
            <a:r>
              <a:rPr spc="-45" dirty="0"/>
              <a:t> </a:t>
            </a:r>
            <a:r>
              <a:rPr dirty="0"/>
              <a:t>as</a:t>
            </a:r>
            <a:r>
              <a:rPr spc="-50" dirty="0"/>
              <a:t> </a:t>
            </a:r>
            <a:r>
              <a:rPr dirty="0"/>
              <a:t>disciplinas</a:t>
            </a:r>
            <a:r>
              <a:rPr spc="-50" dirty="0"/>
              <a:t> </a:t>
            </a:r>
            <a:r>
              <a:rPr dirty="0"/>
              <a:t>com</a:t>
            </a:r>
            <a:r>
              <a:rPr spc="-45" dirty="0"/>
              <a:t> </a:t>
            </a:r>
            <a:r>
              <a:rPr dirty="0"/>
              <a:t>número</a:t>
            </a:r>
            <a:r>
              <a:rPr spc="-50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dirty="0"/>
              <a:t>créditos</a:t>
            </a:r>
            <a:r>
              <a:rPr spc="-45" dirty="0"/>
              <a:t> </a:t>
            </a:r>
            <a:r>
              <a:rPr dirty="0"/>
              <a:t>entre</a:t>
            </a:r>
            <a:r>
              <a:rPr spc="-50" dirty="0"/>
              <a:t> </a:t>
            </a:r>
            <a:r>
              <a:rPr dirty="0"/>
              <a:t>4</a:t>
            </a:r>
            <a:r>
              <a:rPr spc="-50" dirty="0"/>
              <a:t> </a:t>
            </a:r>
            <a:r>
              <a:rPr dirty="0"/>
              <a:t>e</a:t>
            </a:r>
            <a:r>
              <a:rPr spc="-45" dirty="0"/>
              <a:t> </a:t>
            </a:r>
            <a:r>
              <a:rPr spc="-50" dirty="0"/>
              <a:t>6</a:t>
            </a: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pc="-50" dirty="0"/>
          </a:p>
          <a:p>
            <a:pPr marL="340360" marR="1621155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SELECT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*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FROM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Disciplina </a:t>
            </a:r>
            <a:r>
              <a:rPr sz="2400" b="1" dirty="0">
                <a:latin typeface="Courier New"/>
                <a:cs typeface="Courier New"/>
              </a:rPr>
              <a:t>WHERE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NCred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BETWEEN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4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AND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25" dirty="0">
                <a:latin typeface="Courier New"/>
                <a:cs typeface="Courier New"/>
              </a:rPr>
              <a:t>6;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Exemplo: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38220" y="525465"/>
            <a:ext cx="2788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Aluno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{Nome,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Nusp,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Idade,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DataNasc}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5628" y="700470"/>
            <a:ext cx="339090" cy="13970"/>
          </a:xfrm>
          <a:custGeom>
            <a:avLst/>
            <a:gdLst/>
            <a:ahLst/>
            <a:cxnLst/>
            <a:rect l="l" t="t" r="r" b="b"/>
            <a:pathLst>
              <a:path w="339090" h="13970">
                <a:moveTo>
                  <a:pt x="338955" y="13715"/>
                </a:moveTo>
                <a:lnTo>
                  <a:pt x="0" y="13715"/>
                </a:lnTo>
                <a:lnTo>
                  <a:pt x="0" y="0"/>
                </a:lnTo>
                <a:lnTo>
                  <a:pt x="338955" y="0"/>
                </a:lnTo>
                <a:lnTo>
                  <a:pt x="338955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38220" y="891224"/>
            <a:ext cx="34524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ahoma"/>
                <a:cs typeface="Tahoma"/>
              </a:rPr>
              <a:t>Professor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{Nome,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NFunc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2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Idade,</a:t>
            </a:r>
            <a:r>
              <a:rPr sz="1200" u="none" spc="-3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Titulação}</a:t>
            </a:r>
            <a:endParaRPr sz="1200">
              <a:latin typeface="Tahoma"/>
              <a:cs typeface="Tahoma"/>
            </a:endParaRPr>
          </a:p>
          <a:p>
            <a:pPr marL="15240" marR="5080" indent="-3175">
              <a:lnSpc>
                <a:spcPct val="200000"/>
              </a:lnSpc>
            </a:pPr>
            <a:r>
              <a:rPr sz="1200" spc="-10" dirty="0">
                <a:latin typeface="Tahoma"/>
                <a:cs typeface="Tahoma"/>
              </a:rPr>
              <a:t>Disciplina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Nome,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NCred,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Professor, Livro} </a:t>
            </a:r>
            <a:r>
              <a:rPr sz="1200" u="none" dirty="0">
                <a:latin typeface="Tahoma"/>
                <a:cs typeface="Tahoma"/>
              </a:rPr>
              <a:t>Turma</a:t>
            </a:r>
            <a:r>
              <a:rPr sz="1200" u="none" spc="-4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=</a:t>
            </a:r>
            <a:r>
              <a:rPr sz="1200" u="none" spc="-40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Numero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4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NAlunos}</a:t>
            </a:r>
            <a:endParaRPr sz="1200">
              <a:latin typeface="Tahoma"/>
              <a:cs typeface="Tahoma"/>
            </a:endParaRPr>
          </a:p>
          <a:p>
            <a:pPr marL="15240">
              <a:lnSpc>
                <a:spcPct val="100000"/>
              </a:lnSpc>
              <a:spcBef>
                <a:spcPts val="1440"/>
              </a:spcBef>
            </a:pPr>
            <a:r>
              <a:rPr sz="1200" dirty="0">
                <a:latin typeface="Tahoma"/>
                <a:cs typeface="Tahoma"/>
              </a:rPr>
              <a:t>Matrícula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Numero,</a:t>
            </a:r>
            <a:r>
              <a:rPr sz="1200" u="heavy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Aluno,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Ano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4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Nota}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348859" y="693111"/>
            <a:ext cx="3553460" cy="1367790"/>
            <a:chOff x="7348859" y="693111"/>
            <a:chExt cx="3553460" cy="1367790"/>
          </a:xfrm>
        </p:grpSpPr>
        <p:sp>
          <p:nvSpPr>
            <p:cNvPr id="8" name="object 8"/>
            <p:cNvSpPr/>
            <p:nvPr/>
          </p:nvSpPr>
          <p:spPr>
            <a:xfrm>
              <a:off x="7687609" y="1979358"/>
              <a:ext cx="777240" cy="59055"/>
            </a:xfrm>
            <a:custGeom>
              <a:avLst/>
              <a:gdLst/>
              <a:ahLst/>
              <a:cxnLst/>
              <a:rect l="l" t="t" r="r" b="b"/>
              <a:pathLst>
                <a:path w="777240" h="59055">
                  <a:moveTo>
                    <a:pt x="0" y="58737"/>
                  </a:moveTo>
                  <a:lnTo>
                    <a:pt x="0" y="0"/>
                  </a:lnTo>
                  <a:lnTo>
                    <a:pt x="776948" y="0"/>
                  </a:lnTo>
                  <a:lnTo>
                    <a:pt x="776948" y="5873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92458" y="1885446"/>
              <a:ext cx="7620" cy="93980"/>
            </a:xfrm>
            <a:custGeom>
              <a:avLst/>
              <a:gdLst/>
              <a:ahLst/>
              <a:cxnLst/>
              <a:rect l="l" t="t" r="r" b="b"/>
              <a:pathLst>
                <a:path w="7620" h="93980">
                  <a:moveTo>
                    <a:pt x="0" y="93912"/>
                  </a:moveTo>
                  <a:lnTo>
                    <a:pt x="70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83858" y="1842343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74" y="44287"/>
                  </a:moveTo>
                  <a:lnTo>
                    <a:pt x="0" y="41917"/>
                  </a:lnTo>
                  <a:lnTo>
                    <a:pt x="18949" y="0"/>
                  </a:lnTo>
                  <a:lnTo>
                    <a:pt x="31374" y="44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83858" y="1842343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74" y="44287"/>
                  </a:moveTo>
                  <a:lnTo>
                    <a:pt x="18949" y="0"/>
                  </a:lnTo>
                  <a:lnTo>
                    <a:pt x="0" y="41917"/>
                  </a:lnTo>
                  <a:lnTo>
                    <a:pt x="31374" y="442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92458" y="741098"/>
              <a:ext cx="2905125" cy="1314450"/>
            </a:xfrm>
            <a:custGeom>
              <a:avLst/>
              <a:gdLst/>
              <a:ahLst/>
              <a:cxnLst/>
              <a:rect l="l" t="t" r="r" b="b"/>
              <a:pathLst>
                <a:path w="2905125" h="1314450">
                  <a:moveTo>
                    <a:pt x="1030672" y="1314447"/>
                  </a:moveTo>
                  <a:lnTo>
                    <a:pt x="1030672" y="1162047"/>
                  </a:lnTo>
                  <a:lnTo>
                    <a:pt x="2904594" y="1162047"/>
                  </a:lnTo>
                  <a:lnTo>
                    <a:pt x="2904594" y="171449"/>
                  </a:lnTo>
                  <a:lnTo>
                    <a:pt x="0" y="171449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76733" y="69787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49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49" y="43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976733" y="69787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49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49" y="43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51209" y="1519006"/>
              <a:ext cx="10795" cy="160655"/>
            </a:xfrm>
            <a:custGeom>
              <a:avLst/>
              <a:gdLst/>
              <a:ahLst/>
              <a:cxnLst/>
              <a:rect l="l" t="t" r="r" b="b"/>
              <a:pathLst>
                <a:path w="10795" h="160655">
                  <a:moveTo>
                    <a:pt x="0" y="160164"/>
                  </a:moveTo>
                  <a:lnTo>
                    <a:pt x="1017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45684" y="1475869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99" y="44134"/>
                  </a:moveTo>
                  <a:lnTo>
                    <a:pt x="0" y="42139"/>
                  </a:lnTo>
                  <a:lnTo>
                    <a:pt x="18449" y="0"/>
                  </a:lnTo>
                  <a:lnTo>
                    <a:pt x="31399" y="441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45684" y="1475869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99" y="44134"/>
                  </a:moveTo>
                  <a:lnTo>
                    <a:pt x="18449" y="0"/>
                  </a:lnTo>
                  <a:lnTo>
                    <a:pt x="0" y="42139"/>
                  </a:lnTo>
                  <a:lnTo>
                    <a:pt x="31399" y="4413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22482" y="1156660"/>
              <a:ext cx="853440" cy="169545"/>
            </a:xfrm>
            <a:custGeom>
              <a:avLst/>
              <a:gdLst/>
              <a:ahLst/>
              <a:cxnLst/>
              <a:rect l="l" t="t" r="r" b="b"/>
              <a:pathLst>
                <a:path w="853440" h="169544">
                  <a:moveTo>
                    <a:pt x="852948" y="16946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480082" y="1141227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39349" y="30862"/>
                  </a:moveTo>
                  <a:lnTo>
                    <a:pt x="0" y="7007"/>
                  </a:lnTo>
                  <a:lnTo>
                    <a:pt x="45474" y="0"/>
                  </a:lnTo>
                  <a:lnTo>
                    <a:pt x="39349" y="30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480082" y="1141227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45474" y="0"/>
                  </a:moveTo>
                  <a:lnTo>
                    <a:pt x="0" y="7007"/>
                  </a:lnTo>
                  <a:lnTo>
                    <a:pt x="39349" y="30862"/>
                  </a:lnTo>
                  <a:lnTo>
                    <a:pt x="4547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48859" y="718886"/>
              <a:ext cx="808990" cy="441325"/>
            </a:xfrm>
            <a:custGeom>
              <a:avLst/>
              <a:gdLst/>
              <a:ahLst/>
              <a:cxnLst/>
              <a:rect l="l" t="t" r="r" b="b"/>
              <a:pathLst>
                <a:path w="808990" h="441325">
                  <a:moveTo>
                    <a:pt x="0" y="38099"/>
                  </a:moveTo>
                  <a:lnTo>
                    <a:pt x="573598" y="38099"/>
                  </a:lnTo>
                </a:path>
                <a:path w="808990" h="441325">
                  <a:moveTo>
                    <a:pt x="0" y="0"/>
                  </a:moveTo>
                  <a:lnTo>
                    <a:pt x="573598" y="0"/>
                  </a:lnTo>
                </a:path>
                <a:path w="808990" h="441325">
                  <a:moveTo>
                    <a:pt x="234999" y="403224"/>
                  </a:moveTo>
                  <a:lnTo>
                    <a:pt x="808598" y="403224"/>
                  </a:lnTo>
                </a:path>
                <a:path w="808990" h="441325">
                  <a:moveTo>
                    <a:pt x="234999" y="441324"/>
                  </a:moveTo>
                  <a:lnTo>
                    <a:pt x="808598" y="4413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2774" y="1044737"/>
            <a:ext cx="9055735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ahoma"/>
                <a:cs typeface="Tahoma"/>
              </a:rPr>
              <a:t>Opção</a:t>
            </a:r>
            <a:r>
              <a:rPr sz="2000" b="1" spc="-90" dirty="0">
                <a:latin typeface="Tahoma"/>
                <a:cs typeface="Tahoma"/>
              </a:rPr>
              <a:t> </a:t>
            </a:r>
            <a:r>
              <a:rPr sz="2000" b="1" spc="-50" dirty="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  <a:p>
            <a:pPr marL="56515">
              <a:lnSpc>
                <a:spcPct val="100000"/>
              </a:lnSpc>
              <a:tabLst>
                <a:tab pos="469265" algn="l"/>
              </a:tabLst>
            </a:pPr>
            <a:r>
              <a:rPr sz="2000" spc="-50" dirty="0">
                <a:latin typeface="Tahoma"/>
                <a:cs typeface="Tahoma"/>
              </a:rPr>
              <a:t>+</a:t>
            </a:r>
            <a:r>
              <a:rPr sz="2000" dirty="0">
                <a:latin typeface="Tahoma"/>
                <a:cs typeface="Tahoma"/>
              </a:rPr>
              <a:t>	instalar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software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SQLDeveloper</a:t>
            </a:r>
            <a:endParaRPr sz="2000">
              <a:latin typeface="Tahoma"/>
              <a:cs typeface="Tahoma"/>
            </a:endParaRPr>
          </a:p>
          <a:p>
            <a:pPr marL="56515">
              <a:lnSpc>
                <a:spcPct val="100000"/>
              </a:lnSpc>
              <a:tabLst>
                <a:tab pos="469265" algn="l"/>
              </a:tabLst>
            </a:pPr>
            <a:r>
              <a:rPr sz="2000" spc="-50" dirty="0">
                <a:latin typeface="Tahoma"/>
                <a:cs typeface="Tahoma"/>
              </a:rPr>
              <a:t>+</a:t>
            </a:r>
            <a:r>
              <a:rPr sz="2000" dirty="0">
                <a:latin typeface="Tahoma"/>
                <a:cs typeface="Tahoma"/>
              </a:rPr>
              <a:t>	pedir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instruções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via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e-</a:t>
            </a:r>
            <a:r>
              <a:rPr sz="2000" dirty="0">
                <a:latin typeface="Tahoma"/>
                <a:cs typeface="Tahoma"/>
              </a:rPr>
              <a:t>mail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ao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tutor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para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conexão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remota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no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servidor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da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USP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oyagiKouzanFontT"/>
                <a:cs typeface="AoyagiKouzanFontT"/>
              </a:rPr>
              <a:t>⇒</a:t>
            </a:r>
            <a:r>
              <a:rPr sz="2000" spc="-380" dirty="0">
                <a:latin typeface="AoyagiKouzanFontT"/>
                <a:cs typeface="AoyagiKouzanFontT"/>
              </a:rPr>
              <a:t> 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2"/>
              </a:rPr>
              <a:t>Conexão</a:t>
            </a:r>
            <a:r>
              <a:rPr sz="2000" u="heavy" spc="-6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2"/>
              </a:rPr>
              <a:t>via</a:t>
            </a:r>
            <a:r>
              <a:rPr sz="2000" u="heavy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sz="20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2"/>
              </a:rPr>
              <a:t>SQLDeveloper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latin typeface="Tahoma"/>
                <a:cs typeface="Tahoma"/>
              </a:rPr>
              <a:t>Opção</a:t>
            </a:r>
            <a:r>
              <a:rPr sz="2000" b="1" spc="-90" dirty="0">
                <a:latin typeface="Tahoma"/>
                <a:cs typeface="Tahoma"/>
              </a:rPr>
              <a:t> </a:t>
            </a:r>
            <a:r>
              <a:rPr sz="2000" b="1" spc="-50" dirty="0"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  <a:p>
            <a:pPr marL="56515">
              <a:lnSpc>
                <a:spcPct val="100000"/>
              </a:lnSpc>
              <a:tabLst>
                <a:tab pos="469265" algn="l"/>
              </a:tabLst>
            </a:pPr>
            <a:r>
              <a:rPr sz="2000" spc="-50" dirty="0">
                <a:latin typeface="Tahoma"/>
                <a:cs typeface="Tahoma"/>
              </a:rPr>
              <a:t>+</a:t>
            </a:r>
            <a:r>
              <a:rPr sz="2000" dirty="0">
                <a:latin typeface="Tahoma"/>
                <a:cs typeface="Tahoma"/>
              </a:rPr>
              <a:t>	baixar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software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Oracle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Express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Edition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SQLDeveloper</a:t>
            </a:r>
            <a:endParaRPr sz="2000">
              <a:latin typeface="Tahoma"/>
              <a:cs typeface="Tahoma"/>
            </a:endParaRPr>
          </a:p>
          <a:p>
            <a:pPr marL="56515">
              <a:lnSpc>
                <a:spcPct val="100000"/>
              </a:lnSpc>
              <a:tabLst>
                <a:tab pos="469265" algn="l"/>
              </a:tabLst>
            </a:pPr>
            <a:r>
              <a:rPr sz="2000" spc="-50" dirty="0">
                <a:latin typeface="Tahoma"/>
                <a:cs typeface="Tahoma"/>
              </a:rPr>
              <a:t>+</a:t>
            </a:r>
            <a:r>
              <a:rPr sz="2000" dirty="0">
                <a:latin typeface="Tahoma"/>
                <a:cs typeface="Tahoma"/>
              </a:rPr>
              <a:t>	conectar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no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servidor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localhost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oyagiKouzanFontT"/>
                <a:cs typeface="AoyagiKouzanFontT"/>
              </a:rPr>
              <a:t>⇒</a:t>
            </a:r>
            <a:r>
              <a:rPr sz="2000" spc="-380" dirty="0">
                <a:latin typeface="AoyagiKouzanFontT"/>
                <a:cs typeface="AoyagiKouzanFontT"/>
              </a:rPr>
              <a:t> 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3"/>
              </a:rPr>
              <a:t>Oracle</a:t>
            </a:r>
            <a:r>
              <a:rPr sz="2000" u="heavy" spc="-114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3"/>
              </a:rPr>
              <a:t>Express</a:t>
            </a:r>
            <a:r>
              <a:rPr sz="2000" u="heavy" spc="-5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20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3"/>
              </a:rPr>
              <a:t>Edition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latin typeface="Tahoma"/>
                <a:cs typeface="Tahoma"/>
              </a:rPr>
              <a:t>Opção</a:t>
            </a:r>
            <a:r>
              <a:rPr sz="2000" b="1" spc="-90" dirty="0">
                <a:latin typeface="Tahoma"/>
                <a:cs typeface="Tahoma"/>
              </a:rPr>
              <a:t> </a:t>
            </a:r>
            <a:r>
              <a:rPr sz="2000" b="1" spc="-50" dirty="0"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  <a:p>
            <a:pPr marL="56515">
              <a:lnSpc>
                <a:spcPct val="100000"/>
              </a:lnSpc>
              <a:tabLst>
                <a:tab pos="469265" algn="l"/>
              </a:tabLst>
            </a:pPr>
            <a:r>
              <a:rPr sz="2000" spc="-50" dirty="0">
                <a:latin typeface="Tahoma"/>
                <a:cs typeface="Tahoma"/>
              </a:rPr>
              <a:t>+</a:t>
            </a:r>
            <a:r>
              <a:rPr sz="2000" dirty="0">
                <a:latin typeface="Tahoma"/>
                <a:cs typeface="Tahoma"/>
              </a:rPr>
              <a:t>	usar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Oracle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via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cloud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oyagiKouzanFontT"/>
                <a:cs typeface="AoyagiKouzanFontT"/>
              </a:rPr>
              <a:t>⇒</a:t>
            </a:r>
            <a:r>
              <a:rPr sz="2000" spc="-380" dirty="0">
                <a:latin typeface="AoyagiKouzanFontT"/>
                <a:cs typeface="AoyagiKouzanFontT"/>
              </a:rPr>
              <a:t> 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4"/>
              </a:rPr>
              <a:t>Passo</a:t>
            </a:r>
            <a:r>
              <a:rPr sz="2000" u="heavy" spc="-8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4"/>
              </a:rPr>
              <a:t>a</a:t>
            </a:r>
            <a:r>
              <a:rPr sz="2000" u="heavy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4"/>
              </a:rPr>
              <a:t>passo</a:t>
            </a:r>
            <a:r>
              <a:rPr sz="2000" u="heavy" spc="-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4"/>
              </a:rPr>
              <a:t>para</a:t>
            </a:r>
            <a:r>
              <a:rPr sz="2000" u="heavy" spc="-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4"/>
              </a:rPr>
              <a:t>criar</a:t>
            </a:r>
            <a:r>
              <a:rPr sz="2000" u="heavy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4"/>
              </a:rPr>
              <a:t>um</a:t>
            </a:r>
            <a:r>
              <a:rPr sz="2000" u="heavy" spc="-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4"/>
              </a:rPr>
              <a:t>database</a:t>
            </a:r>
            <a:r>
              <a:rPr sz="2000" u="heavy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4"/>
              </a:rPr>
              <a:t>Oracle</a:t>
            </a:r>
            <a:r>
              <a:rPr sz="2000" u="heavy" spc="-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4"/>
              </a:rPr>
              <a:t>na</a:t>
            </a:r>
            <a:r>
              <a:rPr sz="2000" u="heavy" spc="-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sz="2000" u="heavy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4"/>
              </a:rPr>
              <a:t>nuvem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latin typeface="Tahoma"/>
                <a:cs typeface="Tahoma"/>
              </a:rPr>
              <a:t>Opção</a:t>
            </a:r>
            <a:r>
              <a:rPr sz="2000" b="1" spc="-90" dirty="0">
                <a:latin typeface="Tahoma"/>
                <a:cs typeface="Tahoma"/>
              </a:rPr>
              <a:t> </a:t>
            </a:r>
            <a:r>
              <a:rPr sz="2000" b="1" spc="-50" dirty="0"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  <a:p>
            <a:pPr marL="56515">
              <a:lnSpc>
                <a:spcPct val="100000"/>
              </a:lnSpc>
              <a:tabLst>
                <a:tab pos="469265" algn="l"/>
              </a:tabLst>
            </a:pPr>
            <a:r>
              <a:rPr sz="2000" spc="-50" dirty="0">
                <a:latin typeface="Tahoma"/>
                <a:cs typeface="Tahoma"/>
              </a:rPr>
              <a:t>+</a:t>
            </a:r>
            <a:r>
              <a:rPr sz="2000" dirty="0">
                <a:latin typeface="Tahoma"/>
                <a:cs typeface="Tahoma"/>
              </a:rPr>
              <a:t>	instalar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SGBD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open-</a:t>
            </a:r>
            <a:r>
              <a:rPr sz="2000" dirty="0">
                <a:latin typeface="Tahoma"/>
                <a:cs typeface="Tahoma"/>
              </a:rPr>
              <a:t>source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PostgreSQL</a:t>
            </a:r>
            <a:endParaRPr sz="2000">
              <a:latin typeface="Tahoma"/>
              <a:cs typeface="Tahoma"/>
            </a:endParaRPr>
          </a:p>
          <a:p>
            <a:pPr marL="56515">
              <a:lnSpc>
                <a:spcPct val="100000"/>
              </a:lnSpc>
              <a:tabLst>
                <a:tab pos="469265" algn="l"/>
              </a:tabLst>
            </a:pPr>
            <a:r>
              <a:rPr sz="2000" spc="-50" dirty="0">
                <a:latin typeface="Tahoma"/>
                <a:cs typeface="Tahoma"/>
              </a:rPr>
              <a:t>+</a:t>
            </a:r>
            <a:r>
              <a:rPr sz="2000" dirty="0">
                <a:latin typeface="Tahoma"/>
                <a:cs typeface="Tahoma"/>
              </a:rPr>
              <a:t>	adaptar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SQL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visto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para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SQL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do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PostgreSQL</a:t>
            </a:r>
            <a:endParaRPr sz="20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2000" spc="-10" dirty="0">
                <a:latin typeface="Tahoma"/>
                <a:cs typeface="Tahoma"/>
              </a:rPr>
              <a:t>-</a:t>
            </a:r>
            <a:r>
              <a:rPr sz="2000" dirty="0">
                <a:latin typeface="Tahoma"/>
                <a:cs typeface="Tahoma"/>
              </a:rPr>
              <a:t>&gt;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poucas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alterações,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na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verdade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09" y="88771"/>
            <a:ext cx="77698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Usando</a:t>
            </a:r>
            <a:r>
              <a:rPr spc="-35" dirty="0"/>
              <a:t> </a:t>
            </a:r>
            <a:r>
              <a:rPr dirty="0"/>
              <a:t>o</a:t>
            </a:r>
            <a:r>
              <a:rPr spc="-25" dirty="0"/>
              <a:t> </a:t>
            </a:r>
            <a:r>
              <a:rPr dirty="0"/>
              <a:t>Sistema</a:t>
            </a:r>
            <a:r>
              <a:rPr spc="-25" dirty="0"/>
              <a:t> </a:t>
            </a:r>
            <a:r>
              <a:rPr dirty="0"/>
              <a:t>Oracle</a:t>
            </a:r>
            <a:r>
              <a:rPr spc="-25" dirty="0"/>
              <a:t> </a:t>
            </a:r>
            <a:r>
              <a:rPr dirty="0"/>
              <a:t>para</a:t>
            </a:r>
            <a:r>
              <a:rPr spc="-20" dirty="0"/>
              <a:t> </a:t>
            </a:r>
            <a:r>
              <a:rPr spc="-10" dirty="0"/>
              <a:t>praticar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2747" y="1388536"/>
            <a:ext cx="890968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445469"/>
                </a:solidFill>
                <a:latin typeface="Tahoma"/>
                <a:cs typeface="Tahoma"/>
              </a:rPr>
              <a:t>Data</a:t>
            </a:r>
            <a:r>
              <a:rPr sz="4500" spc="-55" dirty="0">
                <a:solidFill>
                  <a:srgbClr val="445469"/>
                </a:solidFill>
                <a:latin typeface="Tahoma"/>
                <a:cs typeface="Tahoma"/>
              </a:rPr>
              <a:t> </a:t>
            </a:r>
            <a:r>
              <a:rPr sz="4500" dirty="0">
                <a:latin typeface="Carlito"/>
                <a:cs typeface="Carlito"/>
              </a:rPr>
              <a:t>Manipulation</a:t>
            </a:r>
            <a:r>
              <a:rPr sz="4500" spc="330" dirty="0"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445469"/>
                </a:solidFill>
                <a:latin typeface="Tahoma"/>
                <a:cs typeface="Tahoma"/>
              </a:rPr>
              <a:t>Language</a:t>
            </a:r>
            <a:r>
              <a:rPr sz="4500" spc="-65" dirty="0">
                <a:solidFill>
                  <a:srgbClr val="445469"/>
                </a:solidFill>
                <a:latin typeface="Tahoma"/>
                <a:cs typeface="Tahoma"/>
              </a:rPr>
              <a:t> </a:t>
            </a:r>
            <a:r>
              <a:rPr sz="4500" spc="-10" dirty="0">
                <a:solidFill>
                  <a:srgbClr val="445469"/>
                </a:solidFill>
                <a:latin typeface="Tahoma"/>
                <a:cs typeface="Tahoma"/>
              </a:rPr>
              <a:t>(D</a:t>
            </a:r>
            <a:r>
              <a:rPr sz="4500" spc="-10" dirty="0">
                <a:latin typeface="Carlito"/>
                <a:cs typeface="Carlito"/>
              </a:rPr>
              <a:t>M</a:t>
            </a:r>
            <a:r>
              <a:rPr sz="4500" spc="-10" dirty="0">
                <a:solidFill>
                  <a:srgbClr val="445469"/>
                </a:solidFill>
                <a:latin typeface="Tahoma"/>
                <a:cs typeface="Tahoma"/>
              </a:rPr>
              <a:t>L)</a:t>
            </a:r>
            <a:endParaRPr sz="45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3412" y="2760134"/>
            <a:ext cx="1067879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0" marR="5080" indent="-1943735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latin typeface="Carlito"/>
                <a:cs typeface="Carlito"/>
              </a:rPr>
              <a:t>Subconjunto</a:t>
            </a:r>
            <a:r>
              <a:rPr sz="4500" spc="-10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do</a:t>
            </a:r>
            <a:r>
              <a:rPr sz="4500" spc="-10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SQL</a:t>
            </a:r>
            <a:r>
              <a:rPr sz="4500" spc="-10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para</a:t>
            </a:r>
            <a:r>
              <a:rPr sz="4500" spc="-10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manipular</a:t>
            </a:r>
            <a:r>
              <a:rPr sz="4500" spc="-10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os</a:t>
            </a:r>
            <a:r>
              <a:rPr sz="4500" spc="-105" dirty="0">
                <a:latin typeface="Carlito"/>
                <a:cs typeface="Carlito"/>
              </a:rPr>
              <a:t> </a:t>
            </a:r>
            <a:r>
              <a:rPr sz="4500" spc="-10" dirty="0">
                <a:latin typeface="Carlito"/>
                <a:cs typeface="Carlito"/>
              </a:rPr>
              <a:t>dados: </a:t>
            </a:r>
            <a:r>
              <a:rPr sz="4500" dirty="0">
                <a:latin typeface="Carlito"/>
                <a:cs typeface="Carlito"/>
              </a:rPr>
              <a:t>Insert,</a:t>
            </a:r>
            <a:r>
              <a:rPr sz="4500" spc="-114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Update,</a:t>
            </a:r>
            <a:r>
              <a:rPr sz="4500" spc="-114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Select,</a:t>
            </a:r>
            <a:r>
              <a:rPr sz="4500" spc="-114" dirty="0">
                <a:latin typeface="Carlito"/>
                <a:cs typeface="Carlito"/>
              </a:rPr>
              <a:t> </a:t>
            </a:r>
            <a:r>
              <a:rPr sz="4500" spc="-10" dirty="0">
                <a:latin typeface="Carlito"/>
                <a:cs typeface="Carlito"/>
              </a:rPr>
              <a:t>Delete</a:t>
            </a:r>
            <a:endParaRPr sz="4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7365" y="1016325"/>
            <a:ext cx="38601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333399"/>
                </a:solidFill>
              </a:rPr>
              <a:t>Comandos</a:t>
            </a:r>
            <a:r>
              <a:rPr sz="4400" spc="-245" dirty="0">
                <a:solidFill>
                  <a:srgbClr val="333399"/>
                </a:solidFill>
              </a:rPr>
              <a:t> </a:t>
            </a:r>
            <a:r>
              <a:rPr sz="4400" spc="-25" dirty="0">
                <a:solidFill>
                  <a:srgbClr val="333399"/>
                </a:solidFill>
              </a:rPr>
              <a:t>DML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38829" y="1670243"/>
            <a:ext cx="10485755" cy="352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255" indent="-37655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1538"/>
              <a:buFont typeface="Arial"/>
              <a:buChar char="■"/>
              <a:tabLst>
                <a:tab pos="389255" algn="l"/>
              </a:tabLst>
            </a:pPr>
            <a:r>
              <a:rPr sz="2600" b="1" dirty="0">
                <a:latin typeface="Tahoma"/>
                <a:cs typeface="Tahoma"/>
              </a:rPr>
              <a:t>INSERT</a:t>
            </a:r>
            <a:r>
              <a:rPr sz="2600" b="1" spc="-4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–</a:t>
            </a:r>
            <a:r>
              <a:rPr sz="2600" spc="-5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insere</a:t>
            </a:r>
            <a:r>
              <a:rPr sz="2600" spc="-5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uma</a:t>
            </a:r>
            <a:r>
              <a:rPr sz="2600" spc="-5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ou</a:t>
            </a:r>
            <a:r>
              <a:rPr sz="2600" spc="-5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mais</a:t>
            </a:r>
            <a:r>
              <a:rPr sz="2600" spc="-5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tuplas</a:t>
            </a:r>
            <a:r>
              <a:rPr sz="2600" spc="-5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em</a:t>
            </a:r>
            <a:r>
              <a:rPr sz="2600" spc="-5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uma</a:t>
            </a:r>
            <a:r>
              <a:rPr sz="2600" spc="-55" dirty="0">
                <a:latin typeface="Tahoma"/>
                <a:cs typeface="Tahoma"/>
              </a:rPr>
              <a:t> </a:t>
            </a:r>
            <a:r>
              <a:rPr sz="2600" spc="-10" dirty="0">
                <a:latin typeface="Tahoma"/>
                <a:cs typeface="Tahoma"/>
              </a:rPr>
              <a:t>tabela</a:t>
            </a:r>
            <a:endParaRPr sz="2600">
              <a:latin typeface="Tahoma"/>
              <a:cs typeface="Tahoma"/>
            </a:endParaRPr>
          </a:p>
          <a:p>
            <a:pPr marL="389255" indent="-328930">
              <a:lnSpc>
                <a:spcPct val="100000"/>
              </a:lnSpc>
              <a:spcBef>
                <a:spcPts val="2520"/>
              </a:spcBef>
              <a:buSzPct val="62500"/>
              <a:buChar char="-"/>
              <a:tabLst>
                <a:tab pos="389255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Inserção</a:t>
            </a:r>
            <a:r>
              <a:rPr sz="2400" u="heavy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</a:t>
            </a:r>
            <a:r>
              <a:rPr sz="2400" u="heavy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r>
              <a:rPr sz="2400" u="heavy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tupla:</a:t>
            </a:r>
            <a:endParaRPr sz="2400">
              <a:latin typeface="Tahoma"/>
              <a:cs typeface="Tahoma"/>
            </a:endParaRPr>
          </a:p>
          <a:p>
            <a:pPr marL="46990">
              <a:lnSpc>
                <a:spcPts val="2735"/>
              </a:lnSpc>
              <a:spcBef>
                <a:spcPts val="2305"/>
              </a:spcBef>
            </a:pPr>
            <a:r>
              <a:rPr sz="2400" b="1" dirty="0">
                <a:latin typeface="Courier New"/>
                <a:cs typeface="Courier New"/>
              </a:rPr>
              <a:t>INSERT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INTO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i="1" dirty="0">
                <a:latin typeface="Courier New"/>
                <a:cs typeface="Courier New"/>
              </a:rPr>
              <a:t>tabela</a:t>
            </a:r>
            <a:r>
              <a:rPr sz="2400" b="1" i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[(</a:t>
            </a:r>
            <a:r>
              <a:rPr sz="2400" b="1" i="1" dirty="0">
                <a:latin typeface="Courier New"/>
                <a:cs typeface="Courier New"/>
              </a:rPr>
              <a:t>atrib1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i="1" dirty="0">
                <a:latin typeface="Courier New"/>
                <a:cs typeface="Courier New"/>
              </a:rPr>
              <a:t>atrib2</a:t>
            </a:r>
            <a:r>
              <a:rPr sz="2400" b="1" dirty="0">
                <a:latin typeface="Courier New"/>
                <a:cs typeface="Courier New"/>
              </a:rPr>
              <a:t>,...)]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VALUES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(</a:t>
            </a:r>
            <a:r>
              <a:rPr sz="2400" b="1" i="1" spc="-10" dirty="0">
                <a:latin typeface="Courier New"/>
                <a:cs typeface="Courier New"/>
              </a:rPr>
              <a:t>valor1</a:t>
            </a:r>
            <a:r>
              <a:rPr sz="2400" b="1" spc="-10" dirty="0"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389255">
              <a:lnSpc>
                <a:spcPts val="2735"/>
              </a:lnSpc>
            </a:pPr>
            <a:r>
              <a:rPr sz="2400" b="1" i="1" spc="-10" dirty="0">
                <a:latin typeface="Courier New"/>
                <a:cs typeface="Courier New"/>
              </a:rPr>
              <a:t>valor2</a:t>
            </a:r>
            <a:r>
              <a:rPr sz="2400" b="1" spc="-10" dirty="0">
                <a:latin typeface="Courier New"/>
                <a:cs typeface="Courier New"/>
              </a:rPr>
              <a:t>,...)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Courier New"/>
              <a:cs typeface="Courier New"/>
            </a:endParaRPr>
          </a:p>
          <a:p>
            <a:pPr marL="389255" indent="-328930">
              <a:lnSpc>
                <a:spcPct val="100000"/>
              </a:lnSpc>
              <a:buSzPct val="62500"/>
              <a:buChar char="-"/>
              <a:tabLst>
                <a:tab pos="389255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Inserção</a:t>
            </a:r>
            <a:r>
              <a:rPr sz="2400" u="heavy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</a:t>
            </a:r>
            <a:r>
              <a:rPr sz="2400" u="heavy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múltiplas</a:t>
            </a:r>
            <a:r>
              <a:rPr sz="2400" u="heavy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tuplas:</a:t>
            </a:r>
            <a:endParaRPr sz="2400">
              <a:latin typeface="Tahoma"/>
              <a:cs typeface="Tahoma"/>
            </a:endParaRPr>
          </a:p>
          <a:p>
            <a:pPr marL="46990">
              <a:lnSpc>
                <a:spcPct val="100000"/>
              </a:lnSpc>
              <a:spcBef>
                <a:spcPts val="2750"/>
              </a:spcBef>
            </a:pPr>
            <a:r>
              <a:rPr sz="2400" b="1" dirty="0">
                <a:latin typeface="Courier New"/>
                <a:cs typeface="Courier New"/>
              </a:rPr>
              <a:t>INSERT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INTO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i="1" dirty="0">
                <a:latin typeface="Courier New"/>
                <a:cs typeface="Courier New"/>
              </a:rPr>
              <a:t>tabela</a:t>
            </a:r>
            <a:r>
              <a:rPr sz="2400" b="1" i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[(</a:t>
            </a:r>
            <a:r>
              <a:rPr sz="2400" b="1" i="1" dirty="0">
                <a:latin typeface="Courier New"/>
                <a:cs typeface="Courier New"/>
              </a:rPr>
              <a:t>atrib1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i="1" dirty="0">
                <a:latin typeface="Courier New"/>
                <a:cs typeface="Courier New"/>
              </a:rPr>
              <a:t>atrib2</a:t>
            </a:r>
            <a:r>
              <a:rPr sz="2400" b="1" dirty="0">
                <a:latin typeface="Courier New"/>
                <a:cs typeface="Courier New"/>
              </a:rPr>
              <a:t>,...)]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i="1" dirty="0">
                <a:latin typeface="Courier New"/>
                <a:cs typeface="Courier New"/>
              </a:rPr>
              <a:t>comando</a:t>
            </a:r>
            <a:r>
              <a:rPr sz="2400" b="1" i="1" spc="-3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SELECT&gt;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7365" y="1016325"/>
            <a:ext cx="23672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333399"/>
                </a:solidFill>
                <a:latin typeface="Tahoma"/>
                <a:cs typeface="Tahoma"/>
              </a:rPr>
              <a:t>Exemplos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8314" y="2216154"/>
            <a:ext cx="10173335" cy="290068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77190" indent="-364490">
              <a:lnSpc>
                <a:spcPct val="100000"/>
              </a:lnSpc>
              <a:spcBef>
                <a:spcPts val="470"/>
              </a:spcBef>
              <a:buClr>
                <a:srgbClr val="3333CC"/>
              </a:buClr>
              <a:buSzPct val="58928"/>
              <a:buFont typeface="Arial"/>
              <a:buChar char="■"/>
              <a:tabLst>
                <a:tab pos="377190" algn="l"/>
              </a:tabLst>
            </a:pPr>
            <a:r>
              <a:rPr sz="2800" dirty="0">
                <a:latin typeface="Tahoma"/>
                <a:cs typeface="Tahoma"/>
              </a:rPr>
              <a:t>Inserir</a:t>
            </a:r>
            <a:r>
              <a:rPr sz="2800" spc="-10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os</a:t>
            </a:r>
            <a:r>
              <a:rPr sz="2800" spc="-10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seguintes</a:t>
            </a:r>
            <a:r>
              <a:rPr sz="2800" spc="-10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dados:</a:t>
            </a:r>
            <a:endParaRPr sz="2800">
              <a:latin typeface="Tahoma"/>
              <a:cs typeface="Tahoma"/>
            </a:endParaRPr>
          </a:p>
          <a:p>
            <a:pPr marL="777240" marR="76200" lvl="1" indent="-302895">
              <a:lnSpc>
                <a:spcPts val="2590"/>
              </a:lnSpc>
              <a:spcBef>
                <a:spcPts val="640"/>
              </a:spcBef>
              <a:buClr>
                <a:srgbClr val="FF0000"/>
              </a:buClr>
              <a:buSzPct val="54166"/>
              <a:buFont typeface="Arial"/>
              <a:buChar char="■"/>
              <a:tabLst>
                <a:tab pos="777240" algn="l"/>
              </a:tabLst>
            </a:pPr>
            <a:r>
              <a:rPr sz="2400" dirty="0">
                <a:latin typeface="Tahoma"/>
                <a:cs typeface="Tahoma"/>
              </a:rPr>
              <a:t>aluna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nome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Juliana,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nro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usp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222,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nascida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em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10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abril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1989, </a:t>
            </a:r>
            <a:r>
              <a:rPr sz="2400" dirty="0">
                <a:latin typeface="Tahoma"/>
                <a:cs typeface="Tahoma"/>
              </a:rPr>
              <a:t>com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cidade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origem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50" i="1" spc="-10" dirty="0">
                <a:latin typeface="Tahoma"/>
                <a:cs typeface="Tahoma"/>
              </a:rPr>
              <a:t>default</a:t>
            </a:r>
            <a:endParaRPr sz="2450">
              <a:latin typeface="Tahoma"/>
              <a:cs typeface="Tahoma"/>
            </a:endParaRPr>
          </a:p>
          <a:p>
            <a:pPr marL="777240" lvl="1" indent="-302895">
              <a:lnSpc>
                <a:spcPct val="100000"/>
              </a:lnSpc>
              <a:spcBef>
                <a:spcPts val="275"/>
              </a:spcBef>
              <a:buClr>
                <a:srgbClr val="FF0000"/>
              </a:buClr>
              <a:buSzPct val="54166"/>
              <a:buFont typeface="Arial"/>
              <a:buChar char="■"/>
              <a:tabLst>
                <a:tab pos="777240" algn="l"/>
              </a:tabLst>
            </a:pPr>
            <a:r>
              <a:rPr sz="2400" dirty="0">
                <a:latin typeface="Tahoma"/>
                <a:cs typeface="Tahoma"/>
              </a:rPr>
              <a:t>disciplina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SCC518,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Banco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Dados,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com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4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créditos.</a:t>
            </a:r>
            <a:endParaRPr sz="2400">
              <a:latin typeface="Tahoma"/>
              <a:cs typeface="Tahoma"/>
            </a:endParaRPr>
          </a:p>
          <a:p>
            <a:pPr marL="777240" lvl="1" indent="-302895">
              <a:lnSpc>
                <a:spcPct val="100000"/>
              </a:lnSpc>
              <a:spcBef>
                <a:spcPts val="310"/>
              </a:spcBef>
              <a:buClr>
                <a:srgbClr val="FF0000"/>
              </a:buClr>
              <a:buSzPct val="54166"/>
              <a:buFont typeface="Arial"/>
              <a:buChar char="■"/>
              <a:tabLst>
                <a:tab pos="777240" algn="l"/>
              </a:tabLst>
            </a:pPr>
            <a:r>
              <a:rPr sz="2400" dirty="0">
                <a:latin typeface="Tahoma"/>
                <a:cs typeface="Tahoma"/>
              </a:rPr>
              <a:t>matrícula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Juliana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na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disciplina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SCC518,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turma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  <a:p>
            <a:pPr marL="377190" marR="5080" indent="-365125">
              <a:lnSpc>
                <a:spcPts val="3020"/>
              </a:lnSpc>
              <a:spcBef>
                <a:spcPts val="740"/>
              </a:spcBef>
              <a:buClr>
                <a:srgbClr val="3333CC"/>
              </a:buClr>
              <a:buSzPct val="58928"/>
              <a:buFont typeface="Arial"/>
              <a:buChar char="■"/>
              <a:tabLst>
                <a:tab pos="377190" algn="l"/>
              </a:tabLst>
            </a:pPr>
            <a:r>
              <a:rPr sz="2800" dirty="0">
                <a:latin typeface="Tahoma"/>
                <a:cs typeface="Tahoma"/>
              </a:rPr>
              <a:t>Criar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uma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tabela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para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os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alunos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menores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de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idade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e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alimentar </a:t>
            </a:r>
            <a:r>
              <a:rPr sz="2800" dirty="0">
                <a:latin typeface="Tahoma"/>
                <a:cs typeface="Tahoma"/>
              </a:rPr>
              <a:t>com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os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alunos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menores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da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tabela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Aluno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62861" y="612370"/>
            <a:ext cx="339090" cy="13970"/>
          </a:xfrm>
          <a:custGeom>
            <a:avLst/>
            <a:gdLst/>
            <a:ahLst/>
            <a:cxnLst/>
            <a:rect l="l" t="t" r="r" b="b"/>
            <a:pathLst>
              <a:path w="339090" h="13970">
                <a:moveTo>
                  <a:pt x="338955" y="13715"/>
                </a:moveTo>
                <a:lnTo>
                  <a:pt x="0" y="13715"/>
                </a:lnTo>
                <a:lnTo>
                  <a:pt x="0" y="0"/>
                </a:lnTo>
                <a:lnTo>
                  <a:pt x="338955" y="0"/>
                </a:lnTo>
                <a:lnTo>
                  <a:pt x="338955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05372" y="437364"/>
            <a:ext cx="3089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Aluno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{Nome,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Nusp,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Idade,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DataNasc}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200" spc="-10" dirty="0">
                <a:latin typeface="Tahoma"/>
                <a:cs typeface="Tahoma"/>
              </a:rPr>
              <a:t>Professor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{Nome,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NFunc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30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Idade,</a:t>
            </a:r>
            <a:r>
              <a:rPr sz="1200" u="none" spc="-35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Titulação}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2472" y="1168883"/>
            <a:ext cx="3452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ahoma"/>
                <a:cs typeface="Tahoma"/>
              </a:rPr>
              <a:t>Disciplina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Nome,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NCred,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Professor, Livro}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05372" y="1534642"/>
            <a:ext cx="24022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Turma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Sigla,</a:t>
            </a:r>
            <a:r>
              <a:rPr sz="1200" u="heavy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Numero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4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NAlunos}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05372" y="1900402"/>
            <a:ext cx="3166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Matrícula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Numero,</a:t>
            </a:r>
            <a:r>
              <a:rPr sz="1200" u="heavy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Aluno,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Ano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4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Nota}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613109" y="605011"/>
            <a:ext cx="3553460" cy="1367790"/>
            <a:chOff x="7613109" y="605011"/>
            <a:chExt cx="3553460" cy="1367790"/>
          </a:xfrm>
        </p:grpSpPr>
        <p:sp>
          <p:nvSpPr>
            <p:cNvPr id="10" name="object 10"/>
            <p:cNvSpPr/>
            <p:nvPr/>
          </p:nvSpPr>
          <p:spPr>
            <a:xfrm>
              <a:off x="7951859" y="1891258"/>
              <a:ext cx="777240" cy="59055"/>
            </a:xfrm>
            <a:custGeom>
              <a:avLst/>
              <a:gdLst/>
              <a:ahLst/>
              <a:cxnLst/>
              <a:rect l="l" t="t" r="r" b="b"/>
              <a:pathLst>
                <a:path w="777240" h="59055">
                  <a:moveTo>
                    <a:pt x="0" y="58734"/>
                  </a:moveTo>
                  <a:lnTo>
                    <a:pt x="0" y="0"/>
                  </a:lnTo>
                  <a:lnTo>
                    <a:pt x="776948" y="0"/>
                  </a:lnTo>
                  <a:lnTo>
                    <a:pt x="776948" y="58734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56708" y="1797346"/>
              <a:ext cx="7620" cy="93980"/>
            </a:xfrm>
            <a:custGeom>
              <a:avLst/>
              <a:gdLst/>
              <a:ahLst/>
              <a:cxnLst/>
              <a:rect l="l" t="t" r="r" b="b"/>
              <a:pathLst>
                <a:path w="7620" h="93980">
                  <a:moveTo>
                    <a:pt x="0" y="93912"/>
                  </a:moveTo>
                  <a:lnTo>
                    <a:pt x="70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48108" y="1754243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74" y="44287"/>
                  </a:moveTo>
                  <a:lnTo>
                    <a:pt x="0" y="41917"/>
                  </a:lnTo>
                  <a:lnTo>
                    <a:pt x="18949" y="0"/>
                  </a:lnTo>
                  <a:lnTo>
                    <a:pt x="31374" y="44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48108" y="1754243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74" y="44287"/>
                  </a:moveTo>
                  <a:lnTo>
                    <a:pt x="18949" y="0"/>
                  </a:lnTo>
                  <a:lnTo>
                    <a:pt x="0" y="41917"/>
                  </a:lnTo>
                  <a:lnTo>
                    <a:pt x="31374" y="442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56708" y="652998"/>
              <a:ext cx="2905125" cy="1314450"/>
            </a:xfrm>
            <a:custGeom>
              <a:avLst/>
              <a:gdLst/>
              <a:ahLst/>
              <a:cxnLst/>
              <a:rect l="l" t="t" r="r" b="b"/>
              <a:pathLst>
                <a:path w="2905125" h="1314450">
                  <a:moveTo>
                    <a:pt x="1030672" y="1314447"/>
                  </a:moveTo>
                  <a:lnTo>
                    <a:pt x="1030672" y="1162047"/>
                  </a:lnTo>
                  <a:lnTo>
                    <a:pt x="2904594" y="1162047"/>
                  </a:lnTo>
                  <a:lnTo>
                    <a:pt x="2904594" y="171449"/>
                  </a:lnTo>
                  <a:lnTo>
                    <a:pt x="0" y="171449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40983" y="60977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49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49" y="43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40983" y="60977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49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49" y="43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15458" y="1430907"/>
              <a:ext cx="10795" cy="160655"/>
            </a:xfrm>
            <a:custGeom>
              <a:avLst/>
              <a:gdLst/>
              <a:ahLst/>
              <a:cxnLst/>
              <a:rect l="l" t="t" r="r" b="b"/>
              <a:pathLst>
                <a:path w="10795" h="160655">
                  <a:moveTo>
                    <a:pt x="0" y="160164"/>
                  </a:moveTo>
                  <a:lnTo>
                    <a:pt x="1017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09933" y="1387769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99" y="44134"/>
                  </a:moveTo>
                  <a:lnTo>
                    <a:pt x="0" y="42139"/>
                  </a:lnTo>
                  <a:lnTo>
                    <a:pt x="18449" y="0"/>
                  </a:lnTo>
                  <a:lnTo>
                    <a:pt x="31399" y="441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09933" y="1387769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99" y="44134"/>
                  </a:moveTo>
                  <a:lnTo>
                    <a:pt x="18449" y="0"/>
                  </a:lnTo>
                  <a:lnTo>
                    <a:pt x="0" y="42139"/>
                  </a:lnTo>
                  <a:lnTo>
                    <a:pt x="31399" y="4413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786732" y="1068560"/>
              <a:ext cx="853440" cy="169545"/>
            </a:xfrm>
            <a:custGeom>
              <a:avLst/>
              <a:gdLst/>
              <a:ahLst/>
              <a:cxnLst/>
              <a:rect l="l" t="t" r="r" b="b"/>
              <a:pathLst>
                <a:path w="853440" h="169544">
                  <a:moveTo>
                    <a:pt x="852948" y="16946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744332" y="1053127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39349" y="30862"/>
                  </a:moveTo>
                  <a:lnTo>
                    <a:pt x="0" y="7007"/>
                  </a:lnTo>
                  <a:lnTo>
                    <a:pt x="45474" y="0"/>
                  </a:lnTo>
                  <a:lnTo>
                    <a:pt x="39349" y="30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44332" y="1053127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45474" y="0"/>
                  </a:moveTo>
                  <a:lnTo>
                    <a:pt x="0" y="7007"/>
                  </a:lnTo>
                  <a:lnTo>
                    <a:pt x="39349" y="30862"/>
                  </a:lnTo>
                  <a:lnTo>
                    <a:pt x="4547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13109" y="630786"/>
              <a:ext cx="808990" cy="441325"/>
            </a:xfrm>
            <a:custGeom>
              <a:avLst/>
              <a:gdLst/>
              <a:ahLst/>
              <a:cxnLst/>
              <a:rect l="l" t="t" r="r" b="b"/>
              <a:pathLst>
                <a:path w="808990" h="441325">
                  <a:moveTo>
                    <a:pt x="0" y="38099"/>
                  </a:moveTo>
                  <a:lnTo>
                    <a:pt x="573598" y="38099"/>
                  </a:lnTo>
                </a:path>
                <a:path w="808990" h="441325">
                  <a:moveTo>
                    <a:pt x="0" y="0"/>
                  </a:moveTo>
                  <a:lnTo>
                    <a:pt x="573598" y="0"/>
                  </a:lnTo>
                </a:path>
                <a:path w="808990" h="441325">
                  <a:moveTo>
                    <a:pt x="234999" y="403224"/>
                  </a:moveTo>
                  <a:lnTo>
                    <a:pt x="808598" y="403224"/>
                  </a:lnTo>
                </a:path>
                <a:path w="808990" h="441325">
                  <a:moveTo>
                    <a:pt x="234999" y="441324"/>
                  </a:moveTo>
                  <a:lnTo>
                    <a:pt x="808598" y="4413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7365" y="1016325"/>
            <a:ext cx="23672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333399"/>
                </a:solidFill>
                <a:latin typeface="Tahoma"/>
                <a:cs typeface="Tahoma"/>
              </a:rPr>
              <a:t>Exemplos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69602" y="3901390"/>
            <a:ext cx="848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Bancos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24" y="3901390"/>
            <a:ext cx="11064875" cy="187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INSERT</a:t>
            </a:r>
            <a:r>
              <a:rPr sz="1800" spc="1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INTO</a:t>
            </a:r>
            <a:r>
              <a:rPr sz="1800" spc="1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Disciplina</a:t>
            </a:r>
            <a:r>
              <a:rPr sz="1800" spc="1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VALUES('SC518',</a:t>
            </a:r>
            <a:r>
              <a:rPr sz="1800" spc="1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'Banco</a:t>
            </a:r>
            <a:r>
              <a:rPr sz="1800" spc="1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de</a:t>
            </a:r>
            <a:r>
              <a:rPr sz="1800" spc="1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Dados',</a:t>
            </a:r>
            <a:r>
              <a:rPr sz="1800" spc="1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4,</a:t>
            </a:r>
            <a:r>
              <a:rPr sz="1800" spc="1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10,</a:t>
            </a:r>
            <a:r>
              <a:rPr sz="1800" spc="1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'Fundamentos</a:t>
            </a:r>
            <a:r>
              <a:rPr sz="1800" spc="13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de </a:t>
            </a:r>
            <a:r>
              <a:rPr sz="1800" dirty="0">
                <a:latin typeface="Courier New"/>
                <a:cs typeface="Courier New"/>
              </a:rPr>
              <a:t>de</a:t>
            </a:r>
            <a:r>
              <a:rPr sz="1800" spc="-10" dirty="0">
                <a:latin typeface="Courier New"/>
                <a:cs typeface="Courier New"/>
              </a:rPr>
              <a:t> Dados');</a:t>
            </a:r>
            <a:endParaRPr sz="1800">
              <a:latin typeface="Courier New"/>
              <a:cs typeface="Courier New"/>
            </a:endParaRPr>
          </a:p>
          <a:p>
            <a:pPr marL="12700" marR="5208270" indent="742315">
              <a:lnSpc>
                <a:spcPct val="118500"/>
              </a:lnSpc>
              <a:buClr>
                <a:srgbClr val="FF0000"/>
              </a:buClr>
              <a:buSzPct val="58333"/>
              <a:buFont typeface="Arial"/>
              <a:buChar char="■"/>
              <a:tabLst>
                <a:tab pos="755015" algn="l"/>
              </a:tabLst>
            </a:pPr>
            <a:r>
              <a:rPr sz="1800" dirty="0">
                <a:latin typeface="Tahoma"/>
                <a:cs typeface="Tahoma"/>
              </a:rPr>
              <a:t>matrícula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da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Juliana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na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disciplina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SCC518,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turma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50" dirty="0">
                <a:latin typeface="Tahoma"/>
                <a:cs typeface="Tahoma"/>
              </a:rPr>
              <a:t>1 </a:t>
            </a:r>
            <a:r>
              <a:rPr sz="1800" dirty="0">
                <a:latin typeface="Courier New"/>
                <a:cs typeface="Courier New"/>
              </a:rPr>
              <a:t>INSERT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INTO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Turma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VALUES('SC518',1,1); </a:t>
            </a:r>
            <a:r>
              <a:rPr sz="1800" b="1" spc="-10" dirty="0">
                <a:latin typeface="Courier New"/>
                <a:cs typeface="Courier New"/>
              </a:rPr>
              <a:t>COMMIT;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800" dirty="0">
                <a:latin typeface="Courier New"/>
                <a:cs typeface="Courier New"/>
              </a:rPr>
              <a:t>INSERT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INTO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Matricula(Sigla,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Numero,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Aluno,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Ano)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VALUES('SC518',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1,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222,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2010);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08210" y="505521"/>
            <a:ext cx="339090" cy="13970"/>
          </a:xfrm>
          <a:custGeom>
            <a:avLst/>
            <a:gdLst/>
            <a:ahLst/>
            <a:cxnLst/>
            <a:rect l="l" t="t" r="r" b="b"/>
            <a:pathLst>
              <a:path w="339090" h="13970">
                <a:moveTo>
                  <a:pt x="338955" y="13715"/>
                </a:moveTo>
                <a:lnTo>
                  <a:pt x="0" y="13715"/>
                </a:lnTo>
                <a:lnTo>
                  <a:pt x="0" y="0"/>
                </a:lnTo>
                <a:lnTo>
                  <a:pt x="338955" y="0"/>
                </a:lnTo>
                <a:lnTo>
                  <a:pt x="338955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50803" y="330515"/>
            <a:ext cx="3092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Aluno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{Nome,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Nusp,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Idade,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DataNasc}</a:t>
            </a:r>
            <a:endParaRPr sz="1200">
              <a:latin typeface="Tahoma"/>
              <a:cs typeface="Tahoma"/>
            </a:endParaRPr>
          </a:p>
          <a:p>
            <a:pPr marL="15240">
              <a:lnSpc>
                <a:spcPct val="100000"/>
              </a:lnSpc>
              <a:spcBef>
                <a:spcPts val="1440"/>
              </a:spcBef>
            </a:pPr>
            <a:r>
              <a:rPr sz="1200" spc="-10" dirty="0">
                <a:latin typeface="Tahoma"/>
                <a:cs typeface="Tahoma"/>
              </a:rPr>
              <a:t>Professor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{Nome,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NFunc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2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Idade,</a:t>
            </a:r>
            <a:r>
              <a:rPr sz="1200" u="none" spc="-3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Titulação}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50803" y="1062033"/>
            <a:ext cx="3452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ahoma"/>
                <a:cs typeface="Tahoma"/>
              </a:rPr>
              <a:t>Disciplina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Nome,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NCred,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Professor, Livro}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53703" y="1427793"/>
            <a:ext cx="24022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Turma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Numero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4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NAlunos}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080" y="1793552"/>
            <a:ext cx="11711940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2084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Matrícula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Numero,</a:t>
            </a:r>
            <a:r>
              <a:rPr sz="1200" u="heavy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Aluno,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Ano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4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Nota}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05"/>
              </a:spcBef>
            </a:pPr>
            <a:endParaRPr sz="1200">
              <a:latin typeface="Tahoma"/>
              <a:cs typeface="Tahoma"/>
            </a:endParaRPr>
          </a:p>
          <a:p>
            <a:pPr marL="382905" indent="-370205">
              <a:lnSpc>
                <a:spcPct val="100000"/>
              </a:lnSpc>
              <a:buClr>
                <a:srgbClr val="3333CC"/>
              </a:buClr>
              <a:buSzPct val="63888"/>
              <a:buFont typeface="Arial"/>
              <a:buChar char="■"/>
              <a:tabLst>
                <a:tab pos="382905" algn="l"/>
              </a:tabLst>
            </a:pPr>
            <a:r>
              <a:rPr sz="1800" dirty="0">
                <a:latin typeface="Tahoma"/>
                <a:cs typeface="Tahoma"/>
              </a:rPr>
              <a:t>Inserir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os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seguintes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dados:</a:t>
            </a:r>
            <a:endParaRPr sz="1800">
              <a:latin typeface="Tahoma"/>
              <a:cs typeface="Tahoma"/>
            </a:endParaRPr>
          </a:p>
          <a:p>
            <a:pPr marL="782955" lvl="1" indent="-31242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8333"/>
              <a:buFont typeface="Arial"/>
              <a:buChar char="■"/>
              <a:tabLst>
                <a:tab pos="782955" algn="l"/>
              </a:tabLst>
            </a:pPr>
            <a:r>
              <a:rPr sz="1800" dirty="0">
                <a:latin typeface="Tahoma"/>
                <a:cs typeface="Tahoma"/>
              </a:rPr>
              <a:t>aluna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de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nome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Juliana,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nro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usp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222,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nascida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em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10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de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abril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de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1989,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com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cidade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de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origem</a:t>
            </a:r>
            <a:r>
              <a:rPr sz="1800" spc="50" dirty="0">
                <a:latin typeface="Tahoma"/>
                <a:cs typeface="Tahoma"/>
              </a:rPr>
              <a:t> </a:t>
            </a:r>
            <a:r>
              <a:rPr sz="1800" i="1" spc="-10" dirty="0">
                <a:latin typeface="Tahoma"/>
                <a:cs typeface="Tahoma"/>
              </a:rPr>
              <a:t>default</a:t>
            </a:r>
            <a:endParaRPr sz="1800">
              <a:latin typeface="Tahoma"/>
              <a:cs typeface="Tahoma"/>
            </a:endParaRPr>
          </a:p>
          <a:p>
            <a:pPr marL="40640">
              <a:lnSpc>
                <a:spcPct val="100000"/>
              </a:lnSpc>
              <a:spcBef>
                <a:spcPts val="400"/>
              </a:spcBef>
            </a:pPr>
            <a:r>
              <a:rPr sz="1800" dirty="0">
                <a:latin typeface="Courier New"/>
                <a:cs typeface="Courier New"/>
              </a:rPr>
              <a:t>INSERT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INTO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Aluno(NUSP,Nome,Idade,DataNasc)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VALUES(222,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'Juliana',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17,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'10/04/1989');</a:t>
            </a:r>
            <a:endParaRPr sz="1800">
              <a:latin typeface="Courier New"/>
              <a:cs typeface="Courier New"/>
            </a:endParaRPr>
          </a:p>
          <a:p>
            <a:pPr marL="782955" lvl="1" indent="-31242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8333"/>
              <a:buFont typeface="Arial"/>
              <a:buChar char="■"/>
              <a:tabLst>
                <a:tab pos="782955" algn="l"/>
              </a:tabLst>
            </a:pPr>
            <a:r>
              <a:rPr sz="1800" dirty="0">
                <a:latin typeface="Tahoma"/>
                <a:cs typeface="Tahoma"/>
              </a:rPr>
              <a:t>disciplina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SCC518,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Banco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de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Dados,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com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4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créditos</a:t>
            </a:r>
            <a:endParaRPr sz="1800">
              <a:latin typeface="Tahoma"/>
              <a:cs typeface="Tahoma"/>
            </a:endParaRPr>
          </a:p>
          <a:p>
            <a:pPr marL="40640">
              <a:lnSpc>
                <a:spcPct val="100000"/>
              </a:lnSpc>
              <a:spcBef>
                <a:spcPts val="400"/>
              </a:spcBef>
            </a:pPr>
            <a:r>
              <a:rPr sz="1800" dirty="0">
                <a:latin typeface="Courier New"/>
                <a:cs typeface="Courier New"/>
              </a:rPr>
              <a:t>INSERT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INTO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PROFESSOR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VALUES('JOAO',10,40,'DOUTOR');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361435" y="498161"/>
            <a:ext cx="3020060" cy="1367790"/>
            <a:chOff x="7361435" y="498161"/>
            <a:chExt cx="3020060" cy="1367790"/>
          </a:xfrm>
        </p:grpSpPr>
        <p:sp>
          <p:nvSpPr>
            <p:cNvPr id="11" name="object 11"/>
            <p:cNvSpPr/>
            <p:nvPr/>
          </p:nvSpPr>
          <p:spPr>
            <a:xfrm>
              <a:off x="7700184" y="1784408"/>
              <a:ext cx="777240" cy="59055"/>
            </a:xfrm>
            <a:custGeom>
              <a:avLst/>
              <a:gdLst/>
              <a:ahLst/>
              <a:cxnLst/>
              <a:rect l="l" t="t" r="r" b="b"/>
              <a:pathLst>
                <a:path w="777240" h="59055">
                  <a:moveTo>
                    <a:pt x="0" y="58734"/>
                  </a:moveTo>
                  <a:lnTo>
                    <a:pt x="0" y="0"/>
                  </a:lnTo>
                  <a:lnTo>
                    <a:pt x="776948" y="0"/>
                  </a:lnTo>
                  <a:lnTo>
                    <a:pt x="776948" y="58734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05033" y="1690496"/>
              <a:ext cx="7620" cy="93980"/>
            </a:xfrm>
            <a:custGeom>
              <a:avLst/>
              <a:gdLst/>
              <a:ahLst/>
              <a:cxnLst/>
              <a:rect l="l" t="t" r="r" b="b"/>
              <a:pathLst>
                <a:path w="7620" h="93980">
                  <a:moveTo>
                    <a:pt x="0" y="93912"/>
                  </a:moveTo>
                  <a:lnTo>
                    <a:pt x="70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96433" y="1647394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74" y="44287"/>
                  </a:moveTo>
                  <a:lnTo>
                    <a:pt x="0" y="41917"/>
                  </a:lnTo>
                  <a:lnTo>
                    <a:pt x="18949" y="0"/>
                  </a:lnTo>
                  <a:lnTo>
                    <a:pt x="31374" y="44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996433" y="1647394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74" y="44287"/>
                  </a:moveTo>
                  <a:lnTo>
                    <a:pt x="18949" y="0"/>
                  </a:lnTo>
                  <a:lnTo>
                    <a:pt x="0" y="41917"/>
                  </a:lnTo>
                  <a:lnTo>
                    <a:pt x="31374" y="442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77858" y="546148"/>
              <a:ext cx="2198370" cy="1314450"/>
            </a:xfrm>
            <a:custGeom>
              <a:avLst/>
              <a:gdLst/>
              <a:ahLst/>
              <a:cxnLst/>
              <a:rect l="l" t="t" r="r" b="b"/>
              <a:pathLst>
                <a:path w="2198370" h="1314450">
                  <a:moveTo>
                    <a:pt x="780073" y="1314447"/>
                  </a:moveTo>
                  <a:lnTo>
                    <a:pt x="780073" y="1162047"/>
                  </a:lnTo>
                  <a:lnTo>
                    <a:pt x="2198370" y="1162047"/>
                  </a:lnTo>
                  <a:lnTo>
                    <a:pt x="2198370" y="171449"/>
                  </a:lnTo>
                  <a:lnTo>
                    <a:pt x="0" y="171449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62133" y="50292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49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49" y="43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62133" y="50292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49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49" y="43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63784" y="1324057"/>
              <a:ext cx="10795" cy="160655"/>
            </a:xfrm>
            <a:custGeom>
              <a:avLst/>
              <a:gdLst/>
              <a:ahLst/>
              <a:cxnLst/>
              <a:rect l="l" t="t" r="r" b="b"/>
              <a:pathLst>
                <a:path w="10795" h="160655">
                  <a:moveTo>
                    <a:pt x="0" y="160164"/>
                  </a:moveTo>
                  <a:lnTo>
                    <a:pt x="1017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58259" y="1280919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99" y="44134"/>
                  </a:moveTo>
                  <a:lnTo>
                    <a:pt x="0" y="42139"/>
                  </a:lnTo>
                  <a:lnTo>
                    <a:pt x="18449" y="0"/>
                  </a:lnTo>
                  <a:lnTo>
                    <a:pt x="31399" y="441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58259" y="1280919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99" y="44134"/>
                  </a:moveTo>
                  <a:lnTo>
                    <a:pt x="18449" y="0"/>
                  </a:lnTo>
                  <a:lnTo>
                    <a:pt x="0" y="42139"/>
                  </a:lnTo>
                  <a:lnTo>
                    <a:pt x="31399" y="4413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535057" y="961710"/>
              <a:ext cx="853440" cy="169545"/>
            </a:xfrm>
            <a:custGeom>
              <a:avLst/>
              <a:gdLst/>
              <a:ahLst/>
              <a:cxnLst/>
              <a:rect l="l" t="t" r="r" b="b"/>
              <a:pathLst>
                <a:path w="853440" h="169544">
                  <a:moveTo>
                    <a:pt x="852948" y="16946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92657" y="946278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39349" y="30862"/>
                  </a:moveTo>
                  <a:lnTo>
                    <a:pt x="0" y="7007"/>
                  </a:lnTo>
                  <a:lnTo>
                    <a:pt x="45474" y="0"/>
                  </a:lnTo>
                  <a:lnTo>
                    <a:pt x="39349" y="30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92657" y="946278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45474" y="0"/>
                  </a:moveTo>
                  <a:lnTo>
                    <a:pt x="0" y="7007"/>
                  </a:lnTo>
                  <a:lnTo>
                    <a:pt x="39349" y="30862"/>
                  </a:lnTo>
                  <a:lnTo>
                    <a:pt x="4547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61435" y="523936"/>
              <a:ext cx="808990" cy="441325"/>
            </a:xfrm>
            <a:custGeom>
              <a:avLst/>
              <a:gdLst/>
              <a:ahLst/>
              <a:cxnLst/>
              <a:rect l="l" t="t" r="r" b="b"/>
              <a:pathLst>
                <a:path w="808990" h="441325">
                  <a:moveTo>
                    <a:pt x="0" y="38099"/>
                  </a:moveTo>
                  <a:lnTo>
                    <a:pt x="573598" y="38099"/>
                  </a:lnTo>
                </a:path>
                <a:path w="808990" h="441325">
                  <a:moveTo>
                    <a:pt x="0" y="0"/>
                  </a:moveTo>
                  <a:lnTo>
                    <a:pt x="573598" y="0"/>
                  </a:lnTo>
                </a:path>
                <a:path w="808990" h="441325">
                  <a:moveTo>
                    <a:pt x="234999" y="403224"/>
                  </a:moveTo>
                  <a:lnTo>
                    <a:pt x="808598" y="403224"/>
                  </a:lnTo>
                </a:path>
                <a:path w="808990" h="441325">
                  <a:moveTo>
                    <a:pt x="234999" y="441324"/>
                  </a:moveTo>
                  <a:lnTo>
                    <a:pt x="808598" y="4413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7365" y="1016325"/>
            <a:ext cx="23672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445469"/>
                </a:solidFill>
                <a:latin typeface="Tahoma"/>
                <a:cs typeface="Tahoma"/>
              </a:rPr>
              <a:t>Exemplos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67" y="2063764"/>
            <a:ext cx="12062460" cy="365823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85445" marR="5080" indent="-373380">
              <a:lnSpc>
                <a:spcPct val="80000"/>
              </a:lnSpc>
              <a:spcBef>
                <a:spcPts val="600"/>
              </a:spcBef>
              <a:buClr>
                <a:srgbClr val="3333CC"/>
              </a:buClr>
              <a:buSzPct val="61904"/>
              <a:buFont typeface="Arial"/>
              <a:buChar char="■"/>
              <a:tabLst>
                <a:tab pos="385445" algn="l"/>
              </a:tabLst>
            </a:pPr>
            <a:r>
              <a:rPr sz="2100" dirty="0">
                <a:latin typeface="Tahoma"/>
                <a:cs typeface="Tahoma"/>
              </a:rPr>
              <a:t>Criar</a:t>
            </a:r>
            <a:r>
              <a:rPr sz="2100" spc="1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uma</a:t>
            </a:r>
            <a:r>
              <a:rPr sz="2100" spc="1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tabela</a:t>
            </a:r>
            <a:r>
              <a:rPr sz="2100" spc="1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para</a:t>
            </a:r>
            <a:r>
              <a:rPr sz="2100" spc="1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os</a:t>
            </a:r>
            <a:r>
              <a:rPr sz="2100" spc="1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alunos</a:t>
            </a:r>
            <a:r>
              <a:rPr sz="2100" spc="1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menores</a:t>
            </a:r>
            <a:r>
              <a:rPr sz="2100" spc="1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de</a:t>
            </a:r>
            <a:r>
              <a:rPr sz="2100" spc="1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idade</a:t>
            </a:r>
            <a:r>
              <a:rPr sz="2100" spc="1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e</a:t>
            </a:r>
            <a:r>
              <a:rPr sz="2100" spc="1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alimentar</a:t>
            </a:r>
            <a:r>
              <a:rPr sz="2100" spc="1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com</a:t>
            </a:r>
            <a:r>
              <a:rPr sz="2100" spc="1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os</a:t>
            </a:r>
            <a:r>
              <a:rPr sz="2100" spc="1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alunos</a:t>
            </a:r>
            <a:r>
              <a:rPr sz="2100" spc="1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menores</a:t>
            </a:r>
            <a:r>
              <a:rPr sz="2100" spc="1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da</a:t>
            </a:r>
            <a:r>
              <a:rPr sz="2100" spc="12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tabela Aluno</a:t>
            </a:r>
            <a:endParaRPr sz="2100">
              <a:latin typeface="Tahoma"/>
              <a:cs typeface="Tahoma"/>
            </a:endParaRPr>
          </a:p>
          <a:p>
            <a:pPr marL="172085" marR="8383905" indent="-129539">
              <a:lnSpc>
                <a:spcPts val="2010"/>
              </a:lnSpc>
              <a:spcBef>
                <a:spcPts val="55"/>
              </a:spcBef>
            </a:pPr>
            <a:r>
              <a:rPr sz="1700" dirty="0">
                <a:latin typeface="Courier New"/>
                <a:cs typeface="Courier New"/>
              </a:rPr>
              <a:t>CREATE</a:t>
            </a:r>
            <a:r>
              <a:rPr sz="1700" spc="-8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TABLE</a:t>
            </a:r>
            <a:r>
              <a:rPr sz="1700" spc="-85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Aluno_Menor( </a:t>
            </a:r>
            <a:r>
              <a:rPr sz="1700" dirty="0">
                <a:latin typeface="Courier New"/>
                <a:cs typeface="Courier New"/>
              </a:rPr>
              <a:t>Nome</a:t>
            </a:r>
            <a:r>
              <a:rPr sz="1700" spc="-10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VARCHAR(100)</a:t>
            </a:r>
            <a:r>
              <a:rPr sz="1700" spc="-9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NOT</a:t>
            </a:r>
            <a:r>
              <a:rPr sz="1700" spc="-95" dirty="0">
                <a:latin typeface="Courier New"/>
                <a:cs typeface="Courier New"/>
              </a:rPr>
              <a:t> </a:t>
            </a:r>
            <a:r>
              <a:rPr sz="1700" spc="-20" dirty="0">
                <a:latin typeface="Courier New"/>
                <a:cs typeface="Courier New"/>
              </a:rPr>
              <a:t>NULL, </a:t>
            </a:r>
            <a:r>
              <a:rPr sz="1700" dirty="0">
                <a:latin typeface="Courier New"/>
                <a:cs typeface="Courier New"/>
              </a:rPr>
              <a:t>NUSP</a:t>
            </a:r>
            <a:r>
              <a:rPr sz="1700" spc="-9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NUMERIC(7)</a:t>
            </a:r>
            <a:r>
              <a:rPr sz="1700" spc="-8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NOT</a:t>
            </a:r>
            <a:r>
              <a:rPr sz="1700" spc="-85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NULL, </a:t>
            </a:r>
            <a:r>
              <a:rPr sz="1700" dirty="0">
                <a:latin typeface="Courier New"/>
                <a:cs typeface="Courier New"/>
              </a:rPr>
              <a:t>Idade</a:t>
            </a:r>
            <a:r>
              <a:rPr sz="1700" spc="-80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SMALLINT,</a:t>
            </a:r>
            <a:endParaRPr sz="1700">
              <a:latin typeface="Courier New"/>
              <a:cs typeface="Courier New"/>
            </a:endParaRPr>
          </a:p>
          <a:p>
            <a:pPr marL="172085">
              <a:lnSpc>
                <a:spcPts val="1914"/>
              </a:lnSpc>
            </a:pPr>
            <a:r>
              <a:rPr sz="1700" dirty="0">
                <a:latin typeface="Courier New"/>
                <a:cs typeface="Courier New"/>
              </a:rPr>
              <a:t>DataNasc</a:t>
            </a:r>
            <a:r>
              <a:rPr sz="1700" spc="-125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DATE,</a:t>
            </a:r>
            <a:endParaRPr sz="1700">
              <a:latin typeface="Courier New"/>
              <a:cs typeface="Courier New"/>
            </a:endParaRPr>
          </a:p>
          <a:p>
            <a:pPr marL="172085">
              <a:lnSpc>
                <a:spcPts val="2025"/>
              </a:lnSpc>
            </a:pPr>
            <a:r>
              <a:rPr sz="1700" dirty="0">
                <a:latin typeface="Courier New"/>
                <a:cs typeface="Courier New"/>
              </a:rPr>
              <a:t>CidadeOrigem</a:t>
            </a:r>
            <a:r>
              <a:rPr sz="1700" spc="-13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VARCHAR(100)</a:t>
            </a:r>
            <a:r>
              <a:rPr sz="1700" spc="-13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DEFAULT</a:t>
            </a:r>
            <a:r>
              <a:rPr sz="1700" spc="-13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'Sao</a:t>
            </a:r>
            <a:r>
              <a:rPr sz="1700" spc="-130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Carlos',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700">
              <a:latin typeface="Courier New"/>
              <a:cs typeface="Courier New"/>
            </a:endParaRPr>
          </a:p>
          <a:p>
            <a:pPr marL="172085" marR="6181725">
              <a:lnSpc>
                <a:spcPts val="2010"/>
              </a:lnSpc>
            </a:pPr>
            <a:r>
              <a:rPr sz="1700" dirty="0">
                <a:latin typeface="Courier New"/>
                <a:cs typeface="Courier New"/>
              </a:rPr>
              <a:t>CONSTRAINT</a:t>
            </a:r>
            <a:r>
              <a:rPr sz="1700" spc="-16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aluno_menor_pk</a:t>
            </a:r>
            <a:r>
              <a:rPr sz="1700" spc="-16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PRIMARY</a:t>
            </a:r>
            <a:r>
              <a:rPr sz="1700" spc="-155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KEY(NUSP), </a:t>
            </a:r>
            <a:r>
              <a:rPr sz="1700" dirty="0">
                <a:latin typeface="Courier New"/>
                <a:cs typeface="Courier New"/>
              </a:rPr>
              <a:t>CONSTRAINT</a:t>
            </a:r>
            <a:r>
              <a:rPr sz="1700" spc="-18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aluno_menor_un</a:t>
            </a:r>
            <a:r>
              <a:rPr sz="1700" spc="-185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UNIQUE(Nome), </a:t>
            </a:r>
            <a:r>
              <a:rPr sz="1700" dirty="0">
                <a:latin typeface="Courier New"/>
                <a:cs typeface="Courier New"/>
              </a:rPr>
              <a:t>CONSTRAINT</a:t>
            </a:r>
            <a:r>
              <a:rPr sz="1700" spc="-14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aluno_menor_ck</a:t>
            </a:r>
            <a:r>
              <a:rPr sz="1700" spc="-13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CHECK(Idade</a:t>
            </a:r>
            <a:r>
              <a:rPr sz="1700" spc="-14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&lt;</a:t>
            </a:r>
            <a:r>
              <a:rPr sz="1700" spc="-135" dirty="0">
                <a:latin typeface="Courier New"/>
                <a:cs typeface="Courier New"/>
              </a:rPr>
              <a:t> </a:t>
            </a:r>
            <a:r>
              <a:rPr sz="1700" spc="-25" dirty="0">
                <a:latin typeface="Courier New"/>
                <a:cs typeface="Courier New"/>
              </a:rPr>
              <a:t>18)</a:t>
            </a:r>
            <a:endParaRPr sz="1700">
              <a:latin typeface="Courier New"/>
              <a:cs typeface="Courier New"/>
            </a:endParaRPr>
          </a:p>
          <a:p>
            <a:pPr marL="42545">
              <a:lnSpc>
                <a:spcPts val="1920"/>
              </a:lnSpc>
            </a:pPr>
            <a:r>
              <a:rPr sz="1700" spc="-25" dirty="0">
                <a:latin typeface="Courier New"/>
                <a:cs typeface="Courier New"/>
              </a:rPr>
              <a:t>);</a:t>
            </a:r>
            <a:endParaRPr sz="1700">
              <a:latin typeface="Courier New"/>
              <a:cs typeface="Courier New"/>
            </a:endParaRPr>
          </a:p>
          <a:p>
            <a:pPr marL="42545">
              <a:lnSpc>
                <a:spcPts val="2025"/>
              </a:lnSpc>
            </a:pPr>
            <a:r>
              <a:rPr sz="1700" b="1" dirty="0">
                <a:latin typeface="Courier New"/>
                <a:cs typeface="Courier New"/>
              </a:rPr>
              <a:t>INSERT</a:t>
            </a:r>
            <a:r>
              <a:rPr sz="1700" b="1" spc="-7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INTO</a:t>
            </a:r>
            <a:r>
              <a:rPr sz="1700" b="1" spc="-7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aluno_menor</a:t>
            </a:r>
            <a:r>
              <a:rPr sz="1700" b="1" spc="-7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SELECT</a:t>
            </a:r>
            <a:r>
              <a:rPr sz="1700" b="1" spc="-7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*</a:t>
            </a:r>
            <a:r>
              <a:rPr sz="1700" b="1" spc="-7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FROM</a:t>
            </a:r>
            <a:r>
              <a:rPr sz="1700" b="1" spc="-7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aluno</a:t>
            </a:r>
            <a:r>
              <a:rPr sz="1700" b="1" spc="-7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WHERE</a:t>
            </a:r>
            <a:r>
              <a:rPr sz="1700" b="1" spc="-7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Idade</a:t>
            </a:r>
            <a:r>
              <a:rPr sz="1700" b="1" spc="-7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&lt;</a:t>
            </a:r>
            <a:r>
              <a:rPr sz="1700" b="1" spc="-75" dirty="0">
                <a:latin typeface="Courier New"/>
                <a:cs typeface="Courier New"/>
              </a:rPr>
              <a:t> </a:t>
            </a:r>
            <a:r>
              <a:rPr sz="1700" b="1" spc="-25" dirty="0">
                <a:latin typeface="Courier New"/>
                <a:cs typeface="Courier New"/>
              </a:rPr>
              <a:t>18;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37035" y="348146"/>
            <a:ext cx="339090" cy="13970"/>
          </a:xfrm>
          <a:custGeom>
            <a:avLst/>
            <a:gdLst/>
            <a:ahLst/>
            <a:cxnLst/>
            <a:rect l="l" t="t" r="r" b="b"/>
            <a:pathLst>
              <a:path w="339090" h="13970">
                <a:moveTo>
                  <a:pt x="338955" y="13715"/>
                </a:moveTo>
                <a:lnTo>
                  <a:pt x="0" y="13715"/>
                </a:lnTo>
                <a:lnTo>
                  <a:pt x="0" y="0"/>
                </a:lnTo>
                <a:lnTo>
                  <a:pt x="338955" y="0"/>
                </a:lnTo>
                <a:lnTo>
                  <a:pt x="338955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79547" y="173140"/>
            <a:ext cx="3089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Aluno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{Nome,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Nusp,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Idade,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DataNasc}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200" spc="-10" dirty="0">
                <a:latin typeface="Tahoma"/>
                <a:cs typeface="Tahoma"/>
              </a:rPr>
              <a:t>Professor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{Nome,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NFunc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2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Idade,</a:t>
            </a:r>
            <a:r>
              <a:rPr sz="1200" u="none" spc="-3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Titulação}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76646" y="904659"/>
            <a:ext cx="3452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ahoma"/>
                <a:cs typeface="Tahoma"/>
              </a:rPr>
              <a:t>Disciplina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Nome,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NCred,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Professor, Livro}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9547" y="1270418"/>
            <a:ext cx="24022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Turma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Numero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4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NAlunos}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79547" y="1636178"/>
            <a:ext cx="3166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Matrícula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Numero,</a:t>
            </a:r>
            <a:r>
              <a:rPr sz="1200" u="heavy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Aluno,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Ano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4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Nota}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487284" y="340786"/>
            <a:ext cx="3553460" cy="1367790"/>
            <a:chOff x="7487284" y="340786"/>
            <a:chExt cx="3553460" cy="1367790"/>
          </a:xfrm>
        </p:grpSpPr>
        <p:sp>
          <p:nvSpPr>
            <p:cNvPr id="10" name="object 10"/>
            <p:cNvSpPr/>
            <p:nvPr/>
          </p:nvSpPr>
          <p:spPr>
            <a:xfrm>
              <a:off x="7826034" y="1627034"/>
              <a:ext cx="777240" cy="59055"/>
            </a:xfrm>
            <a:custGeom>
              <a:avLst/>
              <a:gdLst/>
              <a:ahLst/>
              <a:cxnLst/>
              <a:rect l="l" t="t" r="r" b="b"/>
              <a:pathLst>
                <a:path w="777240" h="59055">
                  <a:moveTo>
                    <a:pt x="0" y="58734"/>
                  </a:moveTo>
                  <a:lnTo>
                    <a:pt x="0" y="0"/>
                  </a:lnTo>
                  <a:lnTo>
                    <a:pt x="776948" y="0"/>
                  </a:lnTo>
                  <a:lnTo>
                    <a:pt x="776948" y="58734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30883" y="1533121"/>
              <a:ext cx="7620" cy="93980"/>
            </a:xfrm>
            <a:custGeom>
              <a:avLst/>
              <a:gdLst/>
              <a:ahLst/>
              <a:cxnLst/>
              <a:rect l="l" t="t" r="r" b="b"/>
              <a:pathLst>
                <a:path w="7620" h="93980">
                  <a:moveTo>
                    <a:pt x="0" y="93912"/>
                  </a:moveTo>
                  <a:lnTo>
                    <a:pt x="70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22283" y="1490019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74" y="44287"/>
                  </a:moveTo>
                  <a:lnTo>
                    <a:pt x="0" y="41917"/>
                  </a:lnTo>
                  <a:lnTo>
                    <a:pt x="18949" y="0"/>
                  </a:lnTo>
                  <a:lnTo>
                    <a:pt x="31374" y="44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22283" y="1490019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74" y="44287"/>
                  </a:moveTo>
                  <a:lnTo>
                    <a:pt x="18949" y="0"/>
                  </a:lnTo>
                  <a:lnTo>
                    <a:pt x="0" y="41917"/>
                  </a:lnTo>
                  <a:lnTo>
                    <a:pt x="31374" y="442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30883" y="388774"/>
              <a:ext cx="2905125" cy="1314450"/>
            </a:xfrm>
            <a:custGeom>
              <a:avLst/>
              <a:gdLst/>
              <a:ahLst/>
              <a:cxnLst/>
              <a:rect l="l" t="t" r="r" b="b"/>
              <a:pathLst>
                <a:path w="2905125" h="1314450">
                  <a:moveTo>
                    <a:pt x="1030672" y="1314447"/>
                  </a:moveTo>
                  <a:lnTo>
                    <a:pt x="1030672" y="1162047"/>
                  </a:lnTo>
                  <a:lnTo>
                    <a:pt x="2904594" y="1162047"/>
                  </a:lnTo>
                  <a:lnTo>
                    <a:pt x="2904594" y="171449"/>
                  </a:lnTo>
                  <a:lnTo>
                    <a:pt x="0" y="171449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15158" y="3455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49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49" y="43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15158" y="3455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49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49" y="43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89634" y="1166682"/>
              <a:ext cx="10795" cy="160655"/>
            </a:xfrm>
            <a:custGeom>
              <a:avLst/>
              <a:gdLst/>
              <a:ahLst/>
              <a:cxnLst/>
              <a:rect l="l" t="t" r="r" b="b"/>
              <a:pathLst>
                <a:path w="10795" h="160655">
                  <a:moveTo>
                    <a:pt x="0" y="160164"/>
                  </a:moveTo>
                  <a:lnTo>
                    <a:pt x="1017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84109" y="1123545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99" y="44134"/>
                  </a:moveTo>
                  <a:lnTo>
                    <a:pt x="0" y="42139"/>
                  </a:lnTo>
                  <a:lnTo>
                    <a:pt x="18449" y="0"/>
                  </a:lnTo>
                  <a:lnTo>
                    <a:pt x="31399" y="441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84109" y="1123545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99" y="44134"/>
                  </a:moveTo>
                  <a:lnTo>
                    <a:pt x="18449" y="0"/>
                  </a:lnTo>
                  <a:lnTo>
                    <a:pt x="0" y="42139"/>
                  </a:lnTo>
                  <a:lnTo>
                    <a:pt x="31399" y="4413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660907" y="804335"/>
              <a:ext cx="853440" cy="169545"/>
            </a:xfrm>
            <a:custGeom>
              <a:avLst/>
              <a:gdLst/>
              <a:ahLst/>
              <a:cxnLst/>
              <a:rect l="l" t="t" r="r" b="b"/>
              <a:pathLst>
                <a:path w="853440" h="169544">
                  <a:moveTo>
                    <a:pt x="852948" y="16946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618507" y="788903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39349" y="30862"/>
                  </a:moveTo>
                  <a:lnTo>
                    <a:pt x="0" y="7007"/>
                  </a:lnTo>
                  <a:lnTo>
                    <a:pt x="45474" y="0"/>
                  </a:lnTo>
                  <a:lnTo>
                    <a:pt x="39349" y="30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618507" y="788903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45474" y="0"/>
                  </a:moveTo>
                  <a:lnTo>
                    <a:pt x="0" y="7007"/>
                  </a:lnTo>
                  <a:lnTo>
                    <a:pt x="39349" y="30862"/>
                  </a:lnTo>
                  <a:lnTo>
                    <a:pt x="4547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87284" y="366561"/>
              <a:ext cx="808990" cy="441325"/>
            </a:xfrm>
            <a:custGeom>
              <a:avLst/>
              <a:gdLst/>
              <a:ahLst/>
              <a:cxnLst/>
              <a:rect l="l" t="t" r="r" b="b"/>
              <a:pathLst>
                <a:path w="808990" h="441325">
                  <a:moveTo>
                    <a:pt x="0" y="38099"/>
                  </a:moveTo>
                  <a:lnTo>
                    <a:pt x="573598" y="38099"/>
                  </a:lnTo>
                </a:path>
                <a:path w="808990" h="441325">
                  <a:moveTo>
                    <a:pt x="0" y="0"/>
                  </a:moveTo>
                  <a:lnTo>
                    <a:pt x="573598" y="0"/>
                  </a:lnTo>
                </a:path>
                <a:path w="808990" h="441325">
                  <a:moveTo>
                    <a:pt x="234999" y="403224"/>
                  </a:moveTo>
                  <a:lnTo>
                    <a:pt x="808598" y="403224"/>
                  </a:lnTo>
                </a:path>
                <a:path w="808990" h="441325">
                  <a:moveTo>
                    <a:pt x="234999" y="441324"/>
                  </a:moveTo>
                  <a:lnTo>
                    <a:pt x="808598" y="4413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7365" y="1016325"/>
            <a:ext cx="38601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333399"/>
                </a:solidFill>
              </a:rPr>
              <a:t>Comandos</a:t>
            </a:r>
            <a:r>
              <a:rPr sz="4400" spc="-245" dirty="0">
                <a:solidFill>
                  <a:srgbClr val="333399"/>
                </a:solidFill>
              </a:rPr>
              <a:t> </a:t>
            </a:r>
            <a:r>
              <a:rPr sz="4400" spc="-25" dirty="0">
                <a:solidFill>
                  <a:srgbClr val="333399"/>
                </a:solidFill>
              </a:rPr>
              <a:t>DML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5557" y="2146927"/>
            <a:ext cx="985901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015" marR="5080" indent="-3619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Arial"/>
              <a:buChar char="■"/>
              <a:tabLst>
                <a:tab pos="374015" algn="l"/>
              </a:tabLst>
            </a:pPr>
            <a:r>
              <a:rPr sz="2400" b="1" dirty="0">
                <a:latin typeface="Tahoma"/>
                <a:cs typeface="Tahoma"/>
              </a:rPr>
              <a:t>UPDATE</a:t>
            </a:r>
            <a:r>
              <a:rPr sz="2400" b="1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–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modifica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valor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um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atributo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em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uma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ou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mais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tuplas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da </a:t>
            </a:r>
            <a:r>
              <a:rPr sz="2400" spc="-10" dirty="0">
                <a:latin typeface="Tahoma"/>
                <a:cs typeface="Tahoma"/>
              </a:rPr>
              <a:t>tabela</a:t>
            </a:r>
            <a:endParaRPr sz="2400">
              <a:latin typeface="Tahoma"/>
              <a:cs typeface="Tahoma"/>
            </a:endParaRPr>
          </a:p>
          <a:p>
            <a:pPr marL="396875">
              <a:lnSpc>
                <a:spcPct val="100000"/>
              </a:lnSpc>
              <a:spcBef>
                <a:spcPts val="2880"/>
              </a:spcBef>
            </a:pPr>
            <a:r>
              <a:rPr sz="2400" b="1" dirty="0">
                <a:latin typeface="Courier New"/>
                <a:cs typeface="Courier New"/>
              </a:rPr>
              <a:t>UPDATE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i="1" dirty="0">
                <a:latin typeface="Courier New"/>
                <a:cs typeface="Courier New"/>
              </a:rPr>
              <a:t>tabela</a:t>
            </a:r>
            <a:r>
              <a:rPr sz="2400" b="1" i="1" spc="-25" dirty="0">
                <a:latin typeface="Courier New"/>
                <a:cs typeface="Courier New"/>
              </a:rPr>
              <a:t> </a:t>
            </a:r>
            <a:r>
              <a:rPr sz="2400" b="1" spc="-25" dirty="0">
                <a:latin typeface="Courier New"/>
                <a:cs typeface="Courier New"/>
              </a:rPr>
              <a:t>SET</a:t>
            </a:r>
            <a:endParaRPr sz="2400">
              <a:latin typeface="Courier New"/>
              <a:cs typeface="Courier New"/>
            </a:endParaRPr>
          </a:p>
          <a:p>
            <a:pPr marL="1311910" marR="2503805">
              <a:lnSpc>
                <a:spcPct val="100000"/>
              </a:lnSpc>
            </a:pPr>
            <a:r>
              <a:rPr sz="2400" b="1" i="1" dirty="0">
                <a:latin typeface="Courier New"/>
                <a:cs typeface="Courier New"/>
              </a:rPr>
              <a:t>atributo1</a:t>
            </a:r>
            <a:r>
              <a:rPr sz="2400" b="1" i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i="1" dirty="0">
                <a:latin typeface="Courier New"/>
                <a:cs typeface="Courier New"/>
              </a:rPr>
              <a:t>&lt;valor</a:t>
            </a:r>
            <a:r>
              <a:rPr sz="2400" b="1" i="1" spc="-20" dirty="0">
                <a:latin typeface="Courier New"/>
                <a:cs typeface="Courier New"/>
              </a:rPr>
              <a:t> </a:t>
            </a:r>
            <a:r>
              <a:rPr sz="2400" b="1" i="1" dirty="0">
                <a:latin typeface="Courier New"/>
                <a:cs typeface="Courier New"/>
              </a:rPr>
              <a:t>ou</a:t>
            </a:r>
            <a:r>
              <a:rPr sz="2400" b="1" i="1" spc="-20" dirty="0">
                <a:latin typeface="Courier New"/>
                <a:cs typeface="Courier New"/>
              </a:rPr>
              <a:t> </a:t>
            </a:r>
            <a:r>
              <a:rPr sz="2400" b="1" i="1" spc="-10" dirty="0">
                <a:latin typeface="Courier New"/>
                <a:cs typeface="Courier New"/>
              </a:rPr>
              <a:t>expressão&gt;, </a:t>
            </a:r>
            <a:r>
              <a:rPr sz="2400" b="1" i="1" dirty="0">
                <a:latin typeface="Courier New"/>
                <a:cs typeface="Courier New"/>
              </a:rPr>
              <a:t>atributo2</a:t>
            </a:r>
            <a:r>
              <a:rPr sz="2400" b="1" i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i="1" dirty="0">
                <a:latin typeface="Courier New"/>
                <a:cs typeface="Courier New"/>
              </a:rPr>
              <a:t>&lt;valor</a:t>
            </a:r>
            <a:r>
              <a:rPr sz="2400" b="1" i="1" spc="-20" dirty="0">
                <a:latin typeface="Courier New"/>
                <a:cs typeface="Courier New"/>
              </a:rPr>
              <a:t> </a:t>
            </a:r>
            <a:r>
              <a:rPr sz="2400" b="1" i="1" dirty="0">
                <a:latin typeface="Courier New"/>
                <a:cs typeface="Courier New"/>
              </a:rPr>
              <a:t>ou</a:t>
            </a:r>
            <a:r>
              <a:rPr sz="2400" b="1" i="1" spc="-20" dirty="0">
                <a:latin typeface="Courier New"/>
                <a:cs typeface="Courier New"/>
              </a:rPr>
              <a:t> </a:t>
            </a:r>
            <a:r>
              <a:rPr sz="2400" b="1" i="1" spc="-10" dirty="0">
                <a:latin typeface="Courier New"/>
                <a:cs typeface="Courier New"/>
              </a:rPr>
              <a:t>expressão&gt;,</a:t>
            </a:r>
            <a:endParaRPr sz="2400">
              <a:latin typeface="Courier New"/>
              <a:cs typeface="Courier New"/>
            </a:endParaRPr>
          </a:p>
          <a:p>
            <a:pPr marL="1311275">
              <a:lnSpc>
                <a:spcPct val="100000"/>
              </a:lnSpc>
            </a:pPr>
            <a:r>
              <a:rPr sz="2400" b="1" i="1" spc="-25" dirty="0"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  <a:p>
            <a:pPr marL="396875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WHERE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i="1" dirty="0">
                <a:latin typeface="Courier New"/>
                <a:cs typeface="Courier New"/>
              </a:rPr>
              <a:t>condição</a:t>
            </a:r>
            <a:r>
              <a:rPr sz="2400" b="1" i="1" spc="-25" dirty="0">
                <a:latin typeface="Courier New"/>
                <a:cs typeface="Courier New"/>
              </a:rPr>
              <a:t> </a:t>
            </a:r>
            <a:r>
              <a:rPr sz="2400" b="1" i="1" dirty="0">
                <a:latin typeface="Courier New"/>
                <a:cs typeface="Courier New"/>
              </a:rPr>
              <a:t>de</a:t>
            </a:r>
            <a:r>
              <a:rPr sz="2400" b="1" i="1" spc="-25" dirty="0">
                <a:latin typeface="Courier New"/>
                <a:cs typeface="Courier New"/>
              </a:rPr>
              <a:t> </a:t>
            </a:r>
            <a:r>
              <a:rPr sz="2400" b="1" i="1" spc="-10" dirty="0">
                <a:latin typeface="Courier New"/>
                <a:cs typeface="Courier New"/>
              </a:rPr>
              <a:t>localização</a:t>
            </a:r>
            <a:r>
              <a:rPr sz="2400" b="1" spc="-10" dirty="0"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7365" y="1016325"/>
            <a:ext cx="38601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333399"/>
                </a:solidFill>
              </a:rPr>
              <a:t>Comandos</a:t>
            </a:r>
            <a:r>
              <a:rPr sz="4400" spc="-245" dirty="0">
                <a:solidFill>
                  <a:srgbClr val="333399"/>
                </a:solidFill>
              </a:rPr>
              <a:t> </a:t>
            </a:r>
            <a:r>
              <a:rPr sz="4400" spc="-25" dirty="0">
                <a:solidFill>
                  <a:srgbClr val="333399"/>
                </a:solidFill>
              </a:rPr>
              <a:t>DML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5557" y="2146927"/>
            <a:ext cx="7299325" cy="160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015" indent="-36131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Arial"/>
              <a:buChar char="■"/>
              <a:tabLst>
                <a:tab pos="374015" algn="l"/>
              </a:tabLst>
            </a:pPr>
            <a:r>
              <a:rPr sz="2400" b="1" dirty="0">
                <a:latin typeface="Tahoma"/>
                <a:cs typeface="Tahoma"/>
              </a:rPr>
              <a:t>DELETE</a:t>
            </a:r>
            <a:r>
              <a:rPr sz="2400" b="1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–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remove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uma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ou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mais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tuplas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tabela</a:t>
            </a:r>
            <a:endParaRPr sz="2400">
              <a:latin typeface="Tahoma"/>
              <a:cs typeface="Tahoma"/>
            </a:endParaRPr>
          </a:p>
          <a:p>
            <a:pPr marL="31115" marR="5080">
              <a:lnSpc>
                <a:spcPct val="100000"/>
              </a:lnSpc>
              <a:spcBef>
                <a:spcPts val="2860"/>
              </a:spcBef>
              <a:tabLst>
                <a:tab pos="2591435" algn="l"/>
                <a:tab pos="4298315" algn="l"/>
              </a:tabLst>
            </a:pPr>
            <a:r>
              <a:rPr sz="2800" b="1" dirty="0">
                <a:latin typeface="Courier New"/>
                <a:cs typeface="Courier New"/>
              </a:rPr>
              <a:t>DELETE</a:t>
            </a:r>
            <a:r>
              <a:rPr sz="2800" b="1" spc="-30" dirty="0">
                <a:latin typeface="Courier New"/>
                <a:cs typeface="Courier New"/>
              </a:rPr>
              <a:t> </a:t>
            </a:r>
            <a:r>
              <a:rPr sz="2800" b="1" spc="-20" dirty="0">
                <a:latin typeface="Courier New"/>
                <a:cs typeface="Courier New"/>
              </a:rPr>
              <a:t>FROM</a:t>
            </a:r>
            <a:r>
              <a:rPr sz="2800" b="1" dirty="0">
                <a:latin typeface="Courier New"/>
                <a:cs typeface="Courier New"/>
              </a:rPr>
              <a:t>	</a:t>
            </a:r>
            <a:r>
              <a:rPr sz="2800" b="1" i="1" spc="-10" dirty="0">
                <a:latin typeface="Courier New"/>
                <a:cs typeface="Courier New"/>
              </a:rPr>
              <a:t>tabela1</a:t>
            </a:r>
            <a:r>
              <a:rPr sz="2800" b="1" i="1" dirty="0">
                <a:latin typeface="Courier New"/>
                <a:cs typeface="Courier New"/>
              </a:rPr>
              <a:t>	</a:t>
            </a:r>
            <a:r>
              <a:rPr sz="2800" b="1" dirty="0">
                <a:latin typeface="Courier New"/>
                <a:cs typeface="Courier New"/>
              </a:rPr>
              <a:t>[FROM</a:t>
            </a:r>
            <a:r>
              <a:rPr sz="2800" b="1" spc="-35" dirty="0">
                <a:latin typeface="Courier New"/>
                <a:cs typeface="Courier New"/>
              </a:rPr>
              <a:t> </a:t>
            </a:r>
            <a:r>
              <a:rPr sz="2800" b="1" i="1" spc="-10" dirty="0">
                <a:latin typeface="Courier New"/>
                <a:cs typeface="Courier New"/>
              </a:rPr>
              <a:t>tabela2</a:t>
            </a:r>
            <a:r>
              <a:rPr sz="2800" b="1" spc="-10" dirty="0">
                <a:latin typeface="Courier New"/>
                <a:cs typeface="Courier New"/>
              </a:rPr>
              <a:t>] </a:t>
            </a:r>
            <a:r>
              <a:rPr sz="2800" b="1" dirty="0">
                <a:latin typeface="Courier New"/>
                <a:cs typeface="Courier New"/>
              </a:rPr>
              <a:t>[WHERE</a:t>
            </a:r>
            <a:r>
              <a:rPr sz="2800" b="1" spc="-40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&lt;</a:t>
            </a:r>
            <a:r>
              <a:rPr sz="2800" b="1" i="1" dirty="0">
                <a:latin typeface="Courier New"/>
                <a:cs typeface="Courier New"/>
              </a:rPr>
              <a:t>condição</a:t>
            </a:r>
            <a:r>
              <a:rPr sz="2800" b="1" i="1" spc="-25" dirty="0">
                <a:latin typeface="Courier New"/>
                <a:cs typeface="Courier New"/>
              </a:rPr>
              <a:t> </a:t>
            </a:r>
            <a:r>
              <a:rPr sz="2800" b="1" i="1" dirty="0">
                <a:latin typeface="Courier New"/>
                <a:cs typeface="Courier New"/>
              </a:rPr>
              <a:t>de</a:t>
            </a:r>
            <a:r>
              <a:rPr sz="2800" b="1" i="1" spc="-25" dirty="0">
                <a:latin typeface="Courier New"/>
                <a:cs typeface="Courier New"/>
              </a:rPr>
              <a:t> </a:t>
            </a:r>
            <a:r>
              <a:rPr sz="2800" b="1" i="1" spc="-10" dirty="0">
                <a:latin typeface="Courier New"/>
                <a:cs typeface="Courier New"/>
              </a:rPr>
              <a:t>localização</a:t>
            </a:r>
            <a:r>
              <a:rPr sz="2800" b="1" spc="-10" dirty="0">
                <a:latin typeface="Courier New"/>
                <a:cs typeface="Courier New"/>
              </a:rPr>
              <a:t>&gt;]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01" y="1016325"/>
            <a:ext cx="3938904" cy="147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369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333399"/>
                </a:solidFill>
                <a:latin typeface="Tahoma"/>
                <a:cs typeface="Tahoma"/>
              </a:rPr>
              <a:t>Exemplos</a:t>
            </a:r>
            <a:endParaRPr sz="4400">
              <a:latin typeface="Tahoma"/>
              <a:cs typeface="Tahoma"/>
            </a:endParaRPr>
          </a:p>
          <a:p>
            <a:pPr marL="392430" indent="-379730">
              <a:lnSpc>
                <a:spcPct val="100000"/>
              </a:lnSpc>
              <a:spcBef>
                <a:spcPts val="3575"/>
              </a:spcBef>
              <a:buClr>
                <a:srgbClr val="3333CC"/>
              </a:buClr>
              <a:buSzPct val="64285"/>
              <a:buFont typeface="Arial"/>
              <a:buChar char="■"/>
              <a:tabLst>
                <a:tab pos="392430" algn="l"/>
              </a:tabLst>
            </a:pPr>
            <a:r>
              <a:rPr sz="2100" dirty="0">
                <a:latin typeface="Tahoma"/>
                <a:cs typeface="Tahoma"/>
              </a:rPr>
              <a:t>Atualizar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os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seguintes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dados: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01" y="2486257"/>
            <a:ext cx="10182225" cy="3126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2480" indent="-321945">
              <a:lnSpc>
                <a:spcPts val="2495"/>
              </a:lnSpc>
              <a:spcBef>
                <a:spcPts val="100"/>
              </a:spcBef>
              <a:buClr>
                <a:srgbClr val="FF0000"/>
              </a:buClr>
              <a:buSzPct val="59523"/>
              <a:buFont typeface="Arial"/>
              <a:buChar char="■"/>
              <a:tabLst>
                <a:tab pos="792480" algn="l"/>
              </a:tabLst>
            </a:pPr>
            <a:r>
              <a:rPr sz="2100" dirty="0">
                <a:latin typeface="Tahoma"/>
                <a:cs typeface="Tahoma"/>
              </a:rPr>
              <a:t>definir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nota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5.0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para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todos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os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alunos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que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estão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sem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20" dirty="0">
                <a:latin typeface="Tahoma"/>
                <a:cs typeface="Tahoma"/>
              </a:rPr>
              <a:t>nota</a:t>
            </a:r>
            <a:endParaRPr sz="2100">
              <a:latin typeface="Tahoma"/>
              <a:cs typeface="Tahoma"/>
            </a:endParaRPr>
          </a:p>
          <a:p>
            <a:pPr marL="49530">
              <a:lnSpc>
                <a:spcPts val="2495"/>
              </a:lnSpc>
            </a:pPr>
            <a:r>
              <a:rPr sz="2000" dirty="0">
                <a:latin typeface="Courier New"/>
                <a:cs typeface="Courier New"/>
              </a:rPr>
              <a:t>UPDATE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MATRICULA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SET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nota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5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WHERE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nota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is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null</a:t>
            </a:r>
            <a:r>
              <a:rPr sz="2100" spc="-10" dirty="0">
                <a:latin typeface="Courier New"/>
                <a:cs typeface="Courier New"/>
              </a:rPr>
              <a:t>;</a:t>
            </a:r>
            <a:endParaRPr sz="2100">
              <a:latin typeface="Courier New"/>
              <a:cs typeface="Courier New"/>
            </a:endParaRPr>
          </a:p>
          <a:p>
            <a:pPr marL="792480" indent="-321945">
              <a:lnSpc>
                <a:spcPts val="2495"/>
              </a:lnSpc>
              <a:spcBef>
                <a:spcPts val="625"/>
              </a:spcBef>
              <a:buClr>
                <a:srgbClr val="FF0000"/>
              </a:buClr>
              <a:buSzPct val="59523"/>
              <a:buFont typeface="Arial"/>
              <a:buChar char="■"/>
              <a:tabLst>
                <a:tab pos="792480" algn="l"/>
              </a:tabLst>
            </a:pPr>
            <a:r>
              <a:rPr sz="2100" dirty="0">
                <a:latin typeface="Tahoma"/>
                <a:cs typeface="Tahoma"/>
              </a:rPr>
              <a:t>acrescentar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um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crédito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para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as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disciplinas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do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departamento</a:t>
            </a:r>
            <a:r>
              <a:rPr sz="2100" spc="-3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de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Matemática(SM)</a:t>
            </a:r>
            <a:endParaRPr sz="2100">
              <a:latin typeface="Tahoma"/>
              <a:cs typeface="Tahoma"/>
            </a:endParaRPr>
          </a:p>
          <a:p>
            <a:pPr marL="49530">
              <a:lnSpc>
                <a:spcPts val="2375"/>
              </a:lnSpc>
            </a:pPr>
            <a:r>
              <a:rPr sz="2000" dirty="0">
                <a:latin typeface="Courier New"/>
                <a:cs typeface="Courier New"/>
              </a:rPr>
              <a:t>UPDATE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Disciplina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SET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NCred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NCred+1</a:t>
            </a:r>
            <a:endParaRPr sz="2000">
              <a:latin typeface="Courier New"/>
              <a:cs typeface="Courier New"/>
            </a:endParaRPr>
          </a:p>
          <a:p>
            <a:pPr marL="49530">
              <a:lnSpc>
                <a:spcPct val="100000"/>
              </a:lnSpc>
              <a:spcBef>
                <a:spcPts val="359"/>
              </a:spcBef>
            </a:pPr>
            <a:r>
              <a:rPr sz="2000" dirty="0">
                <a:latin typeface="Courier New"/>
                <a:cs typeface="Courier New"/>
              </a:rPr>
              <a:t>WHERE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Sigla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LIKE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'SC%';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50"/>
              </a:spcBef>
            </a:pPr>
            <a:endParaRPr sz="2000">
              <a:latin typeface="Courier New"/>
              <a:cs typeface="Courier New"/>
            </a:endParaRPr>
          </a:p>
          <a:p>
            <a:pPr marL="392430" indent="-379730">
              <a:lnSpc>
                <a:spcPct val="100000"/>
              </a:lnSpc>
              <a:buClr>
                <a:srgbClr val="3333CC"/>
              </a:buClr>
              <a:buSzPct val="64285"/>
              <a:buFont typeface="Arial"/>
              <a:buChar char="■"/>
              <a:tabLst>
                <a:tab pos="392430" algn="l"/>
              </a:tabLst>
            </a:pPr>
            <a:r>
              <a:rPr sz="2100" dirty="0">
                <a:latin typeface="Tahoma"/>
                <a:cs typeface="Tahoma"/>
              </a:rPr>
              <a:t>Remover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os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seguintes</a:t>
            </a:r>
            <a:r>
              <a:rPr sz="2100" spc="-3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dados</a:t>
            </a:r>
            <a:endParaRPr sz="2100">
              <a:latin typeface="Tahoma"/>
              <a:cs typeface="Tahoma"/>
            </a:endParaRPr>
          </a:p>
          <a:p>
            <a:pPr marL="792480" lvl="1" indent="-321945">
              <a:lnSpc>
                <a:spcPct val="100000"/>
              </a:lnSpc>
              <a:spcBef>
                <a:spcPts val="195"/>
              </a:spcBef>
              <a:buClr>
                <a:srgbClr val="FF0000"/>
              </a:buClr>
              <a:buSzPct val="59523"/>
              <a:buFont typeface="Arial"/>
              <a:buChar char="■"/>
              <a:tabLst>
                <a:tab pos="792480" algn="l"/>
              </a:tabLst>
            </a:pPr>
            <a:r>
              <a:rPr sz="2100" dirty="0">
                <a:latin typeface="Tahoma"/>
                <a:cs typeface="Tahoma"/>
              </a:rPr>
              <a:t>matrícula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dos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alunos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da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turma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1</a:t>
            </a:r>
            <a:r>
              <a:rPr sz="2100" spc="-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de</a:t>
            </a:r>
            <a:r>
              <a:rPr sz="2100" spc="-2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SC241</a:t>
            </a:r>
            <a:endParaRPr sz="2100">
              <a:latin typeface="Tahoma"/>
              <a:cs typeface="Tahoma"/>
            </a:endParaRPr>
          </a:p>
          <a:p>
            <a:pPr marL="49530">
              <a:lnSpc>
                <a:spcPct val="100000"/>
              </a:lnSpc>
              <a:spcBef>
                <a:spcPts val="210"/>
              </a:spcBef>
            </a:pPr>
            <a:r>
              <a:rPr sz="2000" dirty="0">
                <a:latin typeface="Courier New"/>
                <a:cs typeface="Courier New"/>
              </a:rPr>
              <a:t>DELETE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FROM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MATRICULA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WHERE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Sigla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'SC518'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AND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Numero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1;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117" y="668008"/>
            <a:ext cx="339090" cy="13970"/>
          </a:xfrm>
          <a:custGeom>
            <a:avLst/>
            <a:gdLst/>
            <a:ahLst/>
            <a:cxnLst/>
            <a:rect l="l" t="t" r="r" b="b"/>
            <a:pathLst>
              <a:path w="339090" h="13970">
                <a:moveTo>
                  <a:pt x="338955" y="13715"/>
                </a:moveTo>
                <a:lnTo>
                  <a:pt x="0" y="13715"/>
                </a:lnTo>
                <a:lnTo>
                  <a:pt x="0" y="0"/>
                </a:lnTo>
                <a:lnTo>
                  <a:pt x="338955" y="0"/>
                </a:lnTo>
                <a:lnTo>
                  <a:pt x="338955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62629" y="493003"/>
            <a:ext cx="3089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Aluno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{Nome,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Nusp,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Idade,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DataNasc}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200" spc="-10" dirty="0">
                <a:latin typeface="Tahoma"/>
                <a:cs typeface="Tahoma"/>
              </a:rPr>
              <a:t>Professor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{Nome,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NFunc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2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Idade,</a:t>
            </a:r>
            <a:r>
              <a:rPr sz="1200" u="none" spc="-3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Titulação}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9729" y="1224521"/>
            <a:ext cx="3452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ahoma"/>
                <a:cs typeface="Tahoma"/>
              </a:rPr>
              <a:t>Disciplina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Nome,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NCred,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Professor, Livro}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62629" y="1590281"/>
            <a:ext cx="24022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Turma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Numero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4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NAlunos}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62629" y="1956040"/>
            <a:ext cx="3166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Matrícula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Numero,</a:t>
            </a:r>
            <a:r>
              <a:rPr sz="1200" u="heavy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Aluno,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Ano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4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Nota}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38086" y="660648"/>
            <a:ext cx="3883025" cy="1367790"/>
            <a:chOff x="7138086" y="660648"/>
            <a:chExt cx="3883025" cy="1367790"/>
          </a:xfrm>
        </p:grpSpPr>
        <p:sp>
          <p:nvSpPr>
            <p:cNvPr id="10" name="object 10"/>
            <p:cNvSpPr/>
            <p:nvPr/>
          </p:nvSpPr>
          <p:spPr>
            <a:xfrm>
              <a:off x="7508360" y="1946896"/>
              <a:ext cx="849630" cy="59055"/>
            </a:xfrm>
            <a:custGeom>
              <a:avLst/>
              <a:gdLst/>
              <a:ahLst/>
              <a:cxnLst/>
              <a:rect l="l" t="t" r="r" b="b"/>
              <a:pathLst>
                <a:path w="849629" h="59055">
                  <a:moveTo>
                    <a:pt x="0" y="58737"/>
                  </a:moveTo>
                  <a:lnTo>
                    <a:pt x="0" y="0"/>
                  </a:lnTo>
                  <a:lnTo>
                    <a:pt x="849198" y="0"/>
                  </a:lnTo>
                  <a:lnTo>
                    <a:pt x="849198" y="5873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41559" y="1852953"/>
              <a:ext cx="8255" cy="93980"/>
            </a:xfrm>
            <a:custGeom>
              <a:avLst/>
              <a:gdLst/>
              <a:ahLst/>
              <a:cxnLst/>
              <a:rect l="l" t="t" r="r" b="b"/>
              <a:pathLst>
                <a:path w="8254" h="93980">
                  <a:moveTo>
                    <a:pt x="0" y="93942"/>
                  </a:moveTo>
                  <a:lnTo>
                    <a:pt x="77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33634" y="1809873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49" y="44372"/>
                  </a:moveTo>
                  <a:lnTo>
                    <a:pt x="0" y="41784"/>
                  </a:lnTo>
                  <a:lnTo>
                    <a:pt x="19224" y="0"/>
                  </a:lnTo>
                  <a:lnTo>
                    <a:pt x="31349" y="443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33634" y="1809873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49" y="44372"/>
                  </a:moveTo>
                  <a:lnTo>
                    <a:pt x="19224" y="0"/>
                  </a:lnTo>
                  <a:lnTo>
                    <a:pt x="0" y="41784"/>
                  </a:lnTo>
                  <a:lnTo>
                    <a:pt x="31349" y="4437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41559" y="708636"/>
              <a:ext cx="3175000" cy="1314450"/>
            </a:xfrm>
            <a:custGeom>
              <a:avLst/>
              <a:gdLst/>
              <a:ahLst/>
              <a:cxnLst/>
              <a:rect l="l" t="t" r="r" b="b"/>
              <a:pathLst>
                <a:path w="3175000" h="1314450">
                  <a:moveTo>
                    <a:pt x="1126497" y="1314447"/>
                  </a:moveTo>
                  <a:lnTo>
                    <a:pt x="1126497" y="1162047"/>
                  </a:lnTo>
                  <a:lnTo>
                    <a:pt x="3174718" y="1162047"/>
                  </a:lnTo>
                  <a:lnTo>
                    <a:pt x="3174718" y="171449"/>
                  </a:lnTo>
                  <a:lnTo>
                    <a:pt x="0" y="171449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25809" y="66541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74" y="43224"/>
                  </a:moveTo>
                  <a:lnTo>
                    <a:pt x="0" y="43224"/>
                  </a:lnTo>
                  <a:lnTo>
                    <a:pt x="15749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25809" y="66541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74" y="43224"/>
                  </a:moveTo>
                  <a:lnTo>
                    <a:pt x="15749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77860" y="1486522"/>
              <a:ext cx="11430" cy="160655"/>
            </a:xfrm>
            <a:custGeom>
              <a:avLst/>
              <a:gdLst/>
              <a:ahLst/>
              <a:cxnLst/>
              <a:rect l="l" t="t" r="r" b="b"/>
              <a:pathLst>
                <a:path w="11429" h="160655">
                  <a:moveTo>
                    <a:pt x="0" y="160187"/>
                  </a:moveTo>
                  <a:lnTo>
                    <a:pt x="1112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73285" y="1443402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99" y="44209"/>
                  </a:moveTo>
                  <a:lnTo>
                    <a:pt x="0" y="42029"/>
                  </a:lnTo>
                  <a:lnTo>
                    <a:pt x="18699" y="0"/>
                  </a:lnTo>
                  <a:lnTo>
                    <a:pt x="31399" y="442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3285" y="1443402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99" y="44209"/>
                  </a:moveTo>
                  <a:lnTo>
                    <a:pt x="18699" y="0"/>
                  </a:lnTo>
                  <a:lnTo>
                    <a:pt x="0" y="42029"/>
                  </a:lnTo>
                  <a:lnTo>
                    <a:pt x="31399" y="442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415833" y="1123282"/>
              <a:ext cx="937894" cy="170815"/>
            </a:xfrm>
            <a:custGeom>
              <a:avLst/>
              <a:gdLst/>
              <a:ahLst/>
              <a:cxnLst/>
              <a:rect l="l" t="t" r="r" b="b"/>
              <a:pathLst>
                <a:path w="937895" h="170815">
                  <a:moveTo>
                    <a:pt x="937298" y="17037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73308" y="1107802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39699" y="30957"/>
                  </a:moveTo>
                  <a:lnTo>
                    <a:pt x="0" y="7747"/>
                  </a:lnTo>
                  <a:lnTo>
                    <a:pt x="45324" y="0"/>
                  </a:lnTo>
                  <a:lnTo>
                    <a:pt x="39699" y="309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73308" y="1107802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45324" y="0"/>
                  </a:moveTo>
                  <a:lnTo>
                    <a:pt x="0" y="7747"/>
                  </a:lnTo>
                  <a:lnTo>
                    <a:pt x="39699" y="30957"/>
                  </a:lnTo>
                  <a:lnTo>
                    <a:pt x="4532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38086" y="686423"/>
              <a:ext cx="883919" cy="441325"/>
            </a:xfrm>
            <a:custGeom>
              <a:avLst/>
              <a:gdLst/>
              <a:ahLst/>
              <a:cxnLst/>
              <a:rect l="l" t="t" r="r" b="b"/>
              <a:pathLst>
                <a:path w="883920" h="441325">
                  <a:moveTo>
                    <a:pt x="0" y="38099"/>
                  </a:moveTo>
                  <a:lnTo>
                    <a:pt x="626948" y="38099"/>
                  </a:lnTo>
                </a:path>
                <a:path w="883920" h="441325">
                  <a:moveTo>
                    <a:pt x="0" y="0"/>
                  </a:moveTo>
                  <a:lnTo>
                    <a:pt x="626948" y="0"/>
                  </a:lnTo>
                </a:path>
                <a:path w="883920" h="441325">
                  <a:moveTo>
                    <a:pt x="256874" y="403224"/>
                  </a:moveTo>
                  <a:lnTo>
                    <a:pt x="883823" y="403224"/>
                  </a:lnTo>
                </a:path>
                <a:path w="883920" h="441325">
                  <a:moveTo>
                    <a:pt x="256874" y="441324"/>
                  </a:moveTo>
                  <a:lnTo>
                    <a:pt x="883823" y="4413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1344</Words>
  <Application>Microsoft Office PowerPoint</Application>
  <PresentationFormat>Widescreen</PresentationFormat>
  <Paragraphs>155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AoyagiKouzanFontT</vt:lpstr>
      <vt:lpstr>Arial</vt:lpstr>
      <vt:lpstr>Carlito</vt:lpstr>
      <vt:lpstr>Courier New</vt:lpstr>
      <vt:lpstr>Tahoma</vt:lpstr>
      <vt:lpstr>Office Theme</vt:lpstr>
      <vt:lpstr>Santarder Coders</vt:lpstr>
      <vt:lpstr>Apresentação do PowerPoint</vt:lpstr>
      <vt:lpstr>Comandos DML</vt:lpstr>
      <vt:lpstr>Apresentação do PowerPoint</vt:lpstr>
      <vt:lpstr>Apresentação do PowerPoint</vt:lpstr>
      <vt:lpstr>Apresentação do PowerPoint</vt:lpstr>
      <vt:lpstr>Comandos DML</vt:lpstr>
      <vt:lpstr>Comandos DML</vt:lpstr>
      <vt:lpstr>Apresentação do PowerPoint</vt:lpstr>
      <vt:lpstr>Data Manipulation Language (DML)</vt:lpstr>
      <vt:lpstr>Comandos DML</vt:lpstr>
      <vt:lpstr>SELECT</vt:lpstr>
      <vt:lpstr>Exemplo:</vt:lpstr>
      <vt:lpstr>Exemplo:</vt:lpstr>
      <vt:lpstr>Exemplo:</vt:lpstr>
      <vt:lpstr>Usando o Sistema Oracle para praticar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Curso01-Quinzena02-Aula07</dc:title>
  <cp:lastModifiedBy>Mauricio Luiz Sobrinho</cp:lastModifiedBy>
  <cp:revision>1</cp:revision>
  <dcterms:created xsi:type="dcterms:W3CDTF">2024-03-08T23:21:47Z</dcterms:created>
  <dcterms:modified xsi:type="dcterms:W3CDTF">2024-03-08T23:25:10Z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2024-03-08T00:00:00Z</vt:filetime>
  </property>
  <property fmtid="{D5CDD505-2E9C-101B-9397-08002B2CF9AE}" pid="4" name="Producer">
    <vt:lpwstr>3-Heights(TM) PDF Security Shell 4.8.25.2 (http://www.pdf-tools.com)</vt:lpwstr>
  </property>
</Properties>
</file>