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810" y="0"/>
            <a:ext cx="10863657" cy="685798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931"/>
            <a:ext cx="12191975" cy="68290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2747" y="2074336"/>
            <a:ext cx="890968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810" y="0"/>
            <a:ext cx="10863657" cy="685798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57199"/>
            <a:ext cx="12194540" cy="2667000"/>
          </a:xfrm>
          <a:custGeom>
            <a:avLst/>
            <a:gdLst/>
            <a:ahLst/>
            <a:cxnLst/>
            <a:rect l="l" t="t" r="r" b="b"/>
            <a:pathLst>
              <a:path w="12194540" h="2667000">
                <a:moveTo>
                  <a:pt x="12194075" y="2666994"/>
                </a:moveTo>
                <a:lnTo>
                  <a:pt x="0" y="2666994"/>
                </a:lnTo>
                <a:lnTo>
                  <a:pt x="0" y="0"/>
                </a:lnTo>
                <a:lnTo>
                  <a:pt x="12194075" y="0"/>
                </a:lnTo>
                <a:lnTo>
                  <a:pt x="12194075" y="2666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1810" y="0"/>
            <a:ext cx="10863657" cy="68579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7870" y="932799"/>
            <a:ext cx="83959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546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5095" y="2028088"/>
            <a:ext cx="7777480" cy="422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931"/>
            <a:ext cx="12191975" cy="68290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580" y="430236"/>
            <a:ext cx="50603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b="1" dirty="0" err="1">
                <a:solidFill>
                  <a:srgbClr val="FF0000"/>
                </a:solidFill>
                <a:latin typeface="Tahoma"/>
                <a:cs typeface="Tahoma"/>
              </a:rPr>
              <a:t>Santarder</a:t>
            </a:r>
            <a:r>
              <a:rPr lang="pt-BR" sz="28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ahoma"/>
                <a:cs typeface="Tahoma"/>
              </a:rPr>
              <a:t>Coders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498050"/>
            <a:ext cx="10586705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Módulo</a:t>
            </a:r>
            <a:r>
              <a:rPr lang="pt-BR" sz="3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03</a:t>
            </a:r>
            <a:r>
              <a:rPr lang="pt-BR" sz="34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lang="pt-BR" sz="3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spc="-10" dirty="0">
                <a:solidFill>
                  <a:srgbClr val="FF0000"/>
                </a:solidFill>
                <a:latin typeface="Tahoma"/>
                <a:cs typeface="Tahoma"/>
              </a:rPr>
              <a:t>Banco de Dados</a:t>
            </a:r>
            <a:r>
              <a:rPr lang="pt-BR" sz="3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(Modelagem</a:t>
            </a:r>
            <a:r>
              <a:rPr lang="pt-BR" sz="3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pt-BR" sz="3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3400" b="1" spc="-20" dirty="0">
                <a:solidFill>
                  <a:srgbClr val="FF0000"/>
                </a:solidFill>
                <a:latin typeface="Tahoma"/>
                <a:cs typeface="Tahoma"/>
              </a:rPr>
              <a:t>SQL)</a:t>
            </a:r>
          </a:p>
          <a:p>
            <a:pPr marL="12700">
              <a:lnSpc>
                <a:spcPct val="100000"/>
              </a:lnSpc>
              <a:spcBef>
                <a:spcPts val="3615"/>
              </a:spcBef>
            </a:pPr>
            <a:r>
              <a:rPr sz="3000" dirty="0" err="1">
                <a:solidFill>
                  <a:srgbClr val="800000"/>
                </a:solidFill>
                <a:latin typeface="Tahoma"/>
                <a:cs typeface="Tahoma"/>
              </a:rPr>
              <a:t>Consultas</a:t>
            </a:r>
            <a:r>
              <a:rPr sz="3000" spc="-6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avançadas</a:t>
            </a:r>
            <a:r>
              <a:rPr sz="3000" spc="-6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com</a:t>
            </a:r>
            <a:r>
              <a:rPr sz="3000" spc="-6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SQL</a:t>
            </a:r>
            <a:r>
              <a:rPr sz="3000" spc="-6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-</a:t>
            </a:r>
            <a:r>
              <a:rPr sz="3000" spc="-5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Junções</a:t>
            </a:r>
            <a:r>
              <a:rPr sz="3000" spc="-6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800000"/>
                </a:solidFill>
                <a:latin typeface="Tahoma"/>
                <a:cs typeface="Tahoma"/>
              </a:rPr>
              <a:t>e</a:t>
            </a:r>
            <a:r>
              <a:rPr sz="3000" spc="-6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800000"/>
                </a:solidFill>
                <a:latin typeface="Tahoma"/>
                <a:cs typeface="Tahoma"/>
              </a:rPr>
              <a:t>agregações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80" y="3907287"/>
            <a:ext cx="10220960" cy="214225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083685" marR="2402205" indent="-619125">
              <a:lnSpc>
                <a:spcPts val="2520"/>
              </a:lnSpc>
              <a:spcBef>
                <a:spcPts val="225"/>
              </a:spcBef>
            </a:pPr>
            <a:r>
              <a:rPr lang="pt-BR" sz="2150" i="1" dirty="0">
                <a:latin typeface="Tahoma"/>
                <a:cs typeface="Tahoma"/>
              </a:rPr>
              <a:t>Maurício Luiz Sobrinho</a:t>
            </a:r>
            <a:r>
              <a:rPr lang="pt-BR" sz="2150" i="1" spc="-10" dirty="0">
                <a:latin typeface="Tahoma"/>
                <a:cs typeface="Tahoma"/>
              </a:rPr>
              <a:t> </a:t>
            </a:r>
          </a:p>
          <a:p>
            <a:pPr marL="4083685" marR="2402205" indent="-619125">
              <a:lnSpc>
                <a:spcPts val="2520"/>
              </a:lnSpc>
              <a:spcBef>
                <a:spcPts val="225"/>
              </a:spcBef>
            </a:pPr>
            <a:r>
              <a:rPr lang="pt-BR" sz="2150" i="1" spc="-45" dirty="0">
                <a:latin typeface="Tahoma"/>
                <a:cs typeface="Tahoma"/>
              </a:rPr>
              <a:t>	</a:t>
            </a:r>
            <a:r>
              <a:rPr lang="pt-BR" sz="2150" i="1" spc="-45" dirty="0" err="1">
                <a:latin typeface="Tahoma"/>
                <a:cs typeface="Tahoma"/>
              </a:rPr>
              <a:t>Adatech</a:t>
            </a:r>
            <a:endParaRPr lang="pt-BR" sz="21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15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ahoma"/>
                <a:cs typeface="Tahoma"/>
              </a:rPr>
              <a:t>Objetivo: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prática</a:t>
            </a:r>
            <a:r>
              <a:rPr sz="3000" spc="-7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com</a:t>
            </a:r>
            <a:r>
              <a:rPr sz="3000" spc="-7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conceitos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de</a:t>
            </a:r>
            <a:r>
              <a:rPr sz="3000" spc="-7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junção,</a:t>
            </a:r>
            <a:r>
              <a:rPr sz="3000" spc="-75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agregação, </a:t>
            </a:r>
            <a:r>
              <a:rPr sz="3000" dirty="0">
                <a:latin typeface="Tahoma"/>
                <a:cs typeface="Tahoma"/>
              </a:rPr>
              <a:t>ordenação,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operações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com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conjuntos,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e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consultas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aninhadas</a:t>
            </a:r>
            <a:endParaRPr sz="3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Junções</a:t>
            </a:r>
            <a:r>
              <a:rPr spc="-35" dirty="0"/>
              <a:t> </a:t>
            </a:r>
            <a:r>
              <a:rPr spc="-10" dirty="0"/>
              <a:t>Externas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56" y="1780015"/>
            <a:ext cx="1732914" cy="391667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1120"/>
              </a:spcBef>
              <a:buChar char="-"/>
              <a:tabLst>
                <a:tab pos="252095" algn="l"/>
              </a:tabLst>
            </a:pPr>
            <a:r>
              <a:rPr sz="2850" b="1" i="1" spc="-180" dirty="0">
                <a:latin typeface="Tahoma"/>
                <a:cs typeface="Tahoma"/>
              </a:rPr>
              <a:t>LEFT</a:t>
            </a:r>
            <a:r>
              <a:rPr sz="2850" b="1" i="1" spc="-15" dirty="0">
                <a:latin typeface="Tahoma"/>
                <a:cs typeface="Tahoma"/>
              </a:rPr>
              <a:t> </a:t>
            </a:r>
            <a:r>
              <a:rPr sz="2850" b="1" i="1" spc="-315" dirty="0">
                <a:latin typeface="Tahoma"/>
                <a:cs typeface="Tahoma"/>
              </a:rPr>
              <a:t>JOI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dirty="0">
                <a:latin typeface="Courier New"/>
                <a:cs typeface="Courier New"/>
              </a:rPr>
              <a:t>SELECT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0" dirty="0">
                <a:latin typeface="Courier New"/>
                <a:cs typeface="Courier New"/>
              </a:rPr>
              <a:t>[</a:t>
            </a:r>
            <a:endParaRPr sz="2800">
              <a:latin typeface="Courier New"/>
              <a:cs typeface="Courier New"/>
            </a:endParaRPr>
          </a:p>
          <a:p>
            <a:pPr marL="652780" marR="5080">
              <a:lnSpc>
                <a:spcPct val="130000"/>
              </a:lnSpc>
            </a:pPr>
            <a:r>
              <a:rPr sz="2800" b="1" spc="-20" dirty="0">
                <a:solidFill>
                  <a:srgbClr val="000099"/>
                </a:solidFill>
                <a:latin typeface="Courier New"/>
                <a:cs typeface="Courier New"/>
              </a:rPr>
              <a:t>FROM </a:t>
            </a:r>
            <a:r>
              <a:rPr sz="2800" b="1" spc="-10" dirty="0">
                <a:solidFill>
                  <a:srgbClr val="000099"/>
                </a:solidFill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252095" indent="-239395">
              <a:lnSpc>
                <a:spcPct val="100000"/>
              </a:lnSpc>
              <a:spcBef>
                <a:spcPts val="955"/>
              </a:spcBef>
              <a:buChar char="-"/>
              <a:tabLst>
                <a:tab pos="252095" algn="l"/>
              </a:tabLst>
            </a:pPr>
            <a:r>
              <a:rPr sz="2850" b="1" i="1" spc="-270" dirty="0">
                <a:latin typeface="Tahoma"/>
                <a:cs typeface="Tahoma"/>
              </a:rPr>
              <a:t>RIGHT</a:t>
            </a:r>
            <a:r>
              <a:rPr sz="2850" b="1" i="1" spc="35" dirty="0">
                <a:latin typeface="Tahoma"/>
                <a:cs typeface="Tahoma"/>
              </a:rPr>
              <a:t> </a:t>
            </a:r>
            <a:r>
              <a:rPr sz="2850" b="1" i="1" spc="-330" dirty="0">
                <a:latin typeface="Tahoma"/>
                <a:cs typeface="Tahoma"/>
              </a:rPr>
              <a:t>J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dirty="0">
                <a:latin typeface="Courier New"/>
                <a:cs typeface="Courier New"/>
              </a:rPr>
              <a:t>SELECT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0" dirty="0">
                <a:latin typeface="Courier New"/>
                <a:cs typeface="Courier New"/>
              </a:rPr>
              <a:t>[</a:t>
            </a:r>
            <a:endParaRPr sz="28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1010"/>
              </a:spcBef>
            </a:pPr>
            <a:r>
              <a:rPr sz="2800" b="1" spc="-20" dirty="0">
                <a:solidFill>
                  <a:srgbClr val="000099"/>
                </a:solidFill>
                <a:latin typeface="Courier New"/>
                <a:cs typeface="Courier New"/>
              </a:rPr>
              <a:t>FROM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1915" y="1921653"/>
            <a:ext cx="6998970" cy="379857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5"/>
              </a:spcBef>
            </a:pPr>
            <a:r>
              <a:rPr sz="2850" b="1" i="1" spc="-355" dirty="0">
                <a:latin typeface="Tahoma"/>
                <a:cs typeface="Tahoma"/>
              </a:rPr>
              <a:t>N</a:t>
            </a:r>
            <a:r>
              <a:rPr sz="2850" b="1" i="1" spc="30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COM</a:t>
            </a:r>
            <a:r>
              <a:rPr sz="2850" b="1" i="1" spc="45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(+)</a:t>
            </a:r>
            <a:endParaRPr sz="2850">
              <a:latin typeface="Tahoma"/>
              <a:cs typeface="Tahoma"/>
            </a:endParaRPr>
          </a:p>
          <a:p>
            <a:pPr marL="170815">
              <a:lnSpc>
                <a:spcPct val="100000"/>
              </a:lnSpc>
              <a:spcBef>
                <a:spcPts val="1000"/>
              </a:spcBef>
            </a:pPr>
            <a:r>
              <a:rPr sz="2800" b="1" dirty="0">
                <a:latin typeface="Courier New"/>
                <a:cs typeface="Courier New"/>
              </a:rPr>
              <a:t>DISTINCT|ALL]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&lt;</a:t>
            </a:r>
            <a:r>
              <a:rPr sz="2800" b="1" i="1" spc="-10" dirty="0">
                <a:latin typeface="Courier New"/>
                <a:cs typeface="Courier New"/>
              </a:rPr>
              <a:t>atributos</a:t>
            </a:r>
            <a:r>
              <a:rPr sz="2800" b="1" spc="-10" dirty="0"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384175" indent="-213995">
              <a:lnSpc>
                <a:spcPct val="130000"/>
              </a:lnSpc>
              <a:tabLst>
                <a:tab pos="3157855" algn="l"/>
              </a:tabLst>
            </a:pPr>
            <a:r>
              <a:rPr sz="2800" b="1" i="1" dirty="0">
                <a:latin typeface="Courier New"/>
                <a:cs typeface="Courier New"/>
              </a:rPr>
              <a:t>tabela1</a:t>
            </a:r>
            <a:r>
              <a:rPr sz="2800" b="1" i="1" spc="-30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T1,</a:t>
            </a:r>
            <a:r>
              <a:rPr sz="2800" b="1" i="1" spc="-30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tabela2</a:t>
            </a:r>
            <a:r>
              <a:rPr sz="2800" b="1" i="1" spc="-20" dirty="0">
                <a:latin typeface="Courier New"/>
                <a:cs typeface="Courier New"/>
              </a:rPr>
              <a:t> </a:t>
            </a:r>
            <a:r>
              <a:rPr sz="2800" b="1" i="1" spc="-25" dirty="0">
                <a:latin typeface="Courier New"/>
                <a:cs typeface="Courier New"/>
              </a:rPr>
              <a:t>T2 </a:t>
            </a:r>
            <a:r>
              <a:rPr sz="2800" b="1" i="1" spc="-10" dirty="0">
                <a:latin typeface="Courier New"/>
                <a:cs typeface="Courier New"/>
              </a:rPr>
              <a:t>T1.atributo1</a:t>
            </a:r>
            <a:r>
              <a:rPr sz="2800" b="1" i="1" dirty="0">
                <a:latin typeface="Courier New"/>
                <a:cs typeface="Courier New"/>
              </a:rPr>
              <a:t>	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T2.atributo2</a:t>
            </a:r>
            <a:r>
              <a:rPr sz="2800" b="1" i="1" spc="-30" dirty="0">
                <a:latin typeface="Courier New"/>
                <a:cs typeface="Courier New"/>
              </a:rPr>
              <a:t> </a:t>
            </a:r>
            <a:r>
              <a:rPr sz="2800" b="1" i="1" spc="-25" dirty="0">
                <a:latin typeface="Courier New"/>
                <a:cs typeface="Courier New"/>
              </a:rPr>
              <a:t>(+)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r>
              <a:rPr sz="2850" b="1" i="1" spc="-315" dirty="0">
                <a:latin typeface="Tahoma"/>
                <a:cs typeface="Tahoma"/>
              </a:rPr>
              <a:t>OIN</a:t>
            </a:r>
            <a:r>
              <a:rPr sz="2850" b="1" i="1" spc="45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COM</a:t>
            </a:r>
            <a:r>
              <a:rPr sz="2850" b="1" i="1" spc="45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(+)</a:t>
            </a:r>
            <a:endParaRPr sz="2850">
              <a:latin typeface="Tahoma"/>
              <a:cs typeface="Tahoma"/>
            </a:endParaRPr>
          </a:p>
          <a:p>
            <a:pPr marL="170815">
              <a:lnSpc>
                <a:spcPct val="100000"/>
              </a:lnSpc>
              <a:spcBef>
                <a:spcPts val="1000"/>
              </a:spcBef>
            </a:pPr>
            <a:r>
              <a:rPr sz="2800" b="1" dirty="0">
                <a:latin typeface="Courier New"/>
                <a:cs typeface="Courier New"/>
              </a:rPr>
              <a:t>DISTINCT|ALL]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&lt;</a:t>
            </a:r>
            <a:r>
              <a:rPr sz="2800" b="1" i="1" spc="-10" dirty="0">
                <a:latin typeface="Courier New"/>
                <a:cs typeface="Courier New"/>
              </a:rPr>
              <a:t>atributos</a:t>
            </a:r>
            <a:r>
              <a:rPr sz="2800" b="1" spc="-10" dirty="0"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1005"/>
              </a:spcBef>
            </a:pPr>
            <a:r>
              <a:rPr sz="2800" b="1" i="1" dirty="0">
                <a:latin typeface="Courier New"/>
                <a:cs typeface="Courier New"/>
              </a:rPr>
              <a:t>tabela1</a:t>
            </a:r>
            <a:r>
              <a:rPr sz="2800" b="1" i="1" spc="-30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T1,</a:t>
            </a:r>
            <a:r>
              <a:rPr sz="2800" b="1" i="1" spc="-30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tabela2</a:t>
            </a:r>
            <a:r>
              <a:rPr sz="2800" b="1" i="1" spc="-20" dirty="0">
                <a:latin typeface="Courier New"/>
                <a:cs typeface="Courier New"/>
              </a:rPr>
              <a:t> </a:t>
            </a:r>
            <a:r>
              <a:rPr sz="2800" b="1" i="1" spc="-25" dirty="0">
                <a:latin typeface="Courier New"/>
                <a:cs typeface="Courier New"/>
              </a:rPr>
              <a:t>T2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650" y="5799316"/>
            <a:ext cx="792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9980" algn="l"/>
              </a:tabLst>
            </a:pP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WHERE</a:t>
            </a:r>
            <a:r>
              <a:rPr sz="2800" b="1" spc="-5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T1.atributo1</a:t>
            </a:r>
            <a:r>
              <a:rPr sz="2800" b="1" i="1" spc="-40" dirty="0">
                <a:latin typeface="Courier New"/>
                <a:cs typeface="Courier New"/>
              </a:rPr>
              <a:t> </a:t>
            </a:r>
            <a:r>
              <a:rPr sz="2800" b="1" i="1" spc="-25" dirty="0">
                <a:latin typeface="Courier New"/>
                <a:cs typeface="Courier New"/>
              </a:rPr>
              <a:t>(+)</a:t>
            </a:r>
            <a:r>
              <a:rPr sz="2800" b="1" i="1" dirty="0">
                <a:latin typeface="Courier New"/>
                <a:cs typeface="Courier New"/>
              </a:rPr>
              <a:t>	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5" dirty="0"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T2.atributo2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2345" y="2057395"/>
            <a:ext cx="8739505" cy="3657600"/>
          </a:xfrm>
          <a:prstGeom prst="rect">
            <a:avLst/>
          </a:prstGeom>
          <a:solidFill>
            <a:srgbClr val="4472C3"/>
          </a:solidFill>
          <a:ln w="25399">
            <a:solidFill>
              <a:srgbClr val="00A7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2400">
              <a:latin typeface="Times New Roman"/>
              <a:cs typeface="Times New Roman"/>
            </a:endParaRPr>
          </a:p>
          <a:p>
            <a:pPr marL="97155" marR="104139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(+)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não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interpretado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acordo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qual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ele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está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(left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right);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ele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apenas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indica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qual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tabela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serão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aceitos</a:t>
            </a:r>
            <a:r>
              <a:rPr sz="2400" spc="6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valores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null.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2" y="565148"/>
            <a:ext cx="12080240" cy="2506980"/>
          </a:xfrm>
          <a:custGeom>
            <a:avLst/>
            <a:gdLst/>
            <a:ahLst/>
            <a:cxnLst/>
            <a:rect l="l" t="t" r="r" b="b"/>
            <a:pathLst>
              <a:path w="12080240" h="2506980">
                <a:moveTo>
                  <a:pt x="12079773" y="2506794"/>
                </a:moveTo>
                <a:lnTo>
                  <a:pt x="0" y="2506794"/>
                </a:lnTo>
                <a:lnTo>
                  <a:pt x="0" y="0"/>
                </a:lnTo>
                <a:lnTo>
                  <a:pt x="12079773" y="0"/>
                </a:lnTo>
                <a:lnTo>
                  <a:pt x="12079773" y="25067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95" y="88771"/>
            <a:ext cx="5113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Exemplo:</a:t>
            </a:r>
            <a:r>
              <a:rPr sz="3600" spc="-165" dirty="0"/>
              <a:t> </a:t>
            </a:r>
            <a:r>
              <a:rPr sz="3600" dirty="0"/>
              <a:t>Junção</a:t>
            </a:r>
            <a:r>
              <a:rPr sz="3600" spc="-165" dirty="0"/>
              <a:t> </a:t>
            </a:r>
            <a:r>
              <a:rPr sz="3600" spc="-10" dirty="0"/>
              <a:t>Externa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773135" y="762952"/>
            <a:ext cx="4841240" cy="18288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ahoma"/>
                <a:cs typeface="Tahoma"/>
              </a:rPr>
              <a:t>Matricula=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2000" u="none" spc="-2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R="86995" algn="r">
              <a:lnSpc>
                <a:spcPct val="100000"/>
              </a:lnSpc>
              <a:spcBef>
                <a:spcPts val="1100"/>
              </a:spcBef>
            </a:pPr>
            <a:r>
              <a:rPr sz="2000" spc="-10" dirty="0">
                <a:latin typeface="Tahoma"/>
                <a:cs typeface="Tahoma"/>
              </a:rPr>
              <a:t>{&lt;SCC-</a:t>
            </a:r>
            <a:r>
              <a:rPr sz="2000" dirty="0">
                <a:latin typeface="Tahoma"/>
                <a:cs typeface="Tahoma"/>
              </a:rPr>
              <a:t>125,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11111,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2010&gt;,</a:t>
            </a:r>
            <a:endParaRPr sz="2000">
              <a:latin typeface="Tahoma"/>
              <a:cs typeface="Tahoma"/>
            </a:endParaRPr>
          </a:p>
          <a:p>
            <a:pPr marR="50165" algn="r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&lt;SCC-</a:t>
            </a:r>
            <a:r>
              <a:rPr sz="2000" dirty="0">
                <a:latin typeface="Tahoma"/>
                <a:cs typeface="Tahoma"/>
              </a:rPr>
              <a:t>148,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11111,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2010&gt;,</a:t>
            </a:r>
            <a:endParaRPr sz="2000">
              <a:latin typeface="Tahoma"/>
              <a:cs typeface="Tahoma"/>
            </a:endParaRPr>
          </a:p>
          <a:p>
            <a:pPr marR="50165" algn="r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&lt;SCC-</a:t>
            </a:r>
            <a:r>
              <a:rPr sz="2000" dirty="0">
                <a:latin typeface="Tahoma"/>
                <a:cs typeface="Tahoma"/>
              </a:rPr>
              <a:t>125,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22222,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2010&gt;,</a:t>
            </a:r>
            <a:endParaRPr sz="2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&lt;SCC-</a:t>
            </a:r>
            <a:r>
              <a:rPr sz="2000" dirty="0">
                <a:latin typeface="Tahoma"/>
                <a:cs typeface="Tahoma"/>
              </a:rPr>
              <a:t>148,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22222,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2009&gt;}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19" y="853438"/>
            <a:ext cx="3366770" cy="1730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latin typeface="Tahoma"/>
                <a:cs typeface="Tahoma"/>
              </a:rPr>
              <a:t>Aluno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{Nome,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NUSP</a:t>
            </a:r>
            <a:r>
              <a:rPr sz="2000" u="none" spc="-1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R="180340" algn="r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latin typeface="Tahoma"/>
                <a:cs typeface="Tahoma"/>
              </a:rPr>
              <a:t>{&lt;Zeca,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11111&gt;,</a:t>
            </a:r>
            <a:endParaRPr sz="2000">
              <a:latin typeface="Tahoma"/>
              <a:cs typeface="Tahoma"/>
            </a:endParaRPr>
          </a:p>
          <a:p>
            <a:pPr marR="215265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&lt;Zico,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22222&gt;,</a:t>
            </a:r>
            <a:endParaRPr sz="2000">
              <a:latin typeface="Tahoma"/>
              <a:cs typeface="Tahoma"/>
            </a:endParaRPr>
          </a:p>
          <a:p>
            <a:pPr marR="172085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&lt;Juca,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33333&gt;,</a:t>
            </a:r>
            <a:endParaRPr sz="2000">
              <a:latin typeface="Tahoma"/>
              <a:cs typeface="Tahoma"/>
            </a:endParaRPr>
          </a:p>
          <a:p>
            <a:pPr marL="139446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&lt;Tuca,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44444&gt;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162" y="3043218"/>
            <a:ext cx="8839200" cy="1243330"/>
          </a:xfrm>
          <a:prstGeom prst="rect">
            <a:avLst/>
          </a:prstGeom>
          <a:ln w="38099">
            <a:solidFill>
              <a:srgbClr val="99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59385" marR="245237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A.nome,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A.nusp,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M.Sigla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Aluno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left</a:t>
            </a:r>
            <a:r>
              <a:rPr sz="2400" b="1" spc="-2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join</a:t>
            </a:r>
            <a:r>
              <a:rPr sz="2400" b="1" spc="-2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Matricula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M </a:t>
            </a: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A.nusp</a:t>
            </a:r>
            <a:r>
              <a:rPr sz="2400" b="1" spc="-2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=</a:t>
            </a:r>
            <a:r>
              <a:rPr sz="2400" b="1" spc="-2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Courier New"/>
                <a:cs typeface="Courier New"/>
              </a:rPr>
              <a:t>M.aluno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1086" y="4477692"/>
            <a:ext cx="307657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ahoma"/>
                <a:cs typeface="Tahoma"/>
              </a:rPr>
              <a:t>{Nome,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NUSP,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Sigla}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{&lt;Zeca,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11111,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SCC-125&gt;,</a:t>
            </a:r>
            <a:endParaRPr sz="20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&lt;Zeca,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11111,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SCC-148&gt;,</a:t>
            </a:r>
            <a:endParaRPr sz="20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tabLst>
                <a:tab pos="965835" algn="l"/>
              </a:tabLst>
            </a:pPr>
            <a:r>
              <a:rPr sz="2000" spc="-10" dirty="0">
                <a:latin typeface="Tahoma"/>
                <a:cs typeface="Tahoma"/>
              </a:rPr>
              <a:t>&lt;Zico,</a:t>
            </a:r>
            <a:r>
              <a:rPr sz="2000" dirty="0">
                <a:latin typeface="Tahoma"/>
                <a:cs typeface="Tahoma"/>
              </a:rPr>
              <a:t>	22222,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SCC-125&gt;,</a:t>
            </a:r>
            <a:endParaRPr sz="20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tabLst>
                <a:tab pos="965835" algn="l"/>
              </a:tabLst>
            </a:pPr>
            <a:r>
              <a:rPr sz="2000" spc="-10" dirty="0">
                <a:latin typeface="Tahoma"/>
                <a:cs typeface="Tahoma"/>
              </a:rPr>
              <a:t>&lt;Zico,</a:t>
            </a:r>
            <a:r>
              <a:rPr sz="2000" dirty="0">
                <a:latin typeface="Tahoma"/>
                <a:cs typeface="Tahoma"/>
              </a:rPr>
              <a:t>	22222,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SCC-148&gt;,</a:t>
            </a:r>
            <a:endParaRPr sz="2000">
              <a:latin typeface="Tahoma"/>
              <a:cs typeface="Tahoma"/>
            </a:endParaRPr>
          </a:p>
          <a:p>
            <a:pPr marL="170815">
              <a:lnSpc>
                <a:spcPct val="100000"/>
              </a:lnSpc>
            </a:pPr>
            <a:r>
              <a:rPr sz="2000" dirty="0">
                <a:solidFill>
                  <a:srgbClr val="000099"/>
                </a:solidFill>
                <a:latin typeface="Tahoma"/>
                <a:cs typeface="Tahoma"/>
              </a:rPr>
              <a:t>&lt;Juca,</a:t>
            </a:r>
            <a:r>
              <a:rPr sz="2000" spc="-65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9"/>
                </a:solidFill>
                <a:latin typeface="Tahoma"/>
                <a:cs typeface="Tahoma"/>
              </a:rPr>
              <a:t>33333,</a:t>
            </a:r>
            <a:r>
              <a:rPr sz="2000" spc="-60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9"/>
                </a:solidFill>
                <a:latin typeface="Tahoma"/>
                <a:cs typeface="Tahoma"/>
              </a:rPr>
              <a:t>NULL</a:t>
            </a:r>
            <a:r>
              <a:rPr sz="2000" spc="-65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0099"/>
                </a:solidFill>
                <a:latin typeface="Tahoma"/>
                <a:cs typeface="Tahoma"/>
              </a:rPr>
              <a:t>&gt;,</a:t>
            </a:r>
            <a:endParaRPr sz="2000">
              <a:latin typeface="Tahoma"/>
              <a:cs typeface="Tahoma"/>
            </a:endParaRPr>
          </a:p>
          <a:p>
            <a:pPr marL="170815">
              <a:lnSpc>
                <a:spcPct val="100000"/>
              </a:lnSpc>
            </a:pPr>
            <a:r>
              <a:rPr sz="2000" dirty="0">
                <a:solidFill>
                  <a:srgbClr val="000099"/>
                </a:solidFill>
                <a:latin typeface="Tahoma"/>
                <a:cs typeface="Tahoma"/>
              </a:rPr>
              <a:t>&lt;Tuca,</a:t>
            </a:r>
            <a:r>
              <a:rPr sz="2000" spc="-30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99"/>
                </a:solidFill>
                <a:latin typeface="Tahoma"/>
                <a:cs typeface="Tahoma"/>
              </a:rPr>
              <a:t>44444,</a:t>
            </a:r>
            <a:r>
              <a:rPr sz="2000" spc="-30" dirty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Tahoma"/>
                <a:cs typeface="Tahoma"/>
              </a:rPr>
              <a:t>NULL&gt;</a:t>
            </a:r>
            <a:r>
              <a:rPr sz="2000" spc="-1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5501" y="755648"/>
            <a:ext cx="7316470" cy="257175"/>
            <a:chOff x="2015501" y="755648"/>
            <a:chExt cx="7316470" cy="257175"/>
          </a:xfrm>
        </p:grpSpPr>
        <p:sp>
          <p:nvSpPr>
            <p:cNvPr id="9" name="object 9"/>
            <p:cNvSpPr/>
            <p:nvPr/>
          </p:nvSpPr>
          <p:spPr>
            <a:xfrm>
              <a:off x="2076985" y="769935"/>
              <a:ext cx="7240270" cy="228600"/>
            </a:xfrm>
            <a:custGeom>
              <a:avLst/>
              <a:gdLst/>
              <a:ahLst/>
              <a:cxnLst/>
              <a:rect l="l" t="t" r="r" b="b"/>
              <a:pathLst>
                <a:path w="7240270" h="228600">
                  <a:moveTo>
                    <a:pt x="7240245" y="228599"/>
                  </a:moveTo>
                  <a:lnTo>
                    <a:pt x="7240245" y="0"/>
                  </a:lnTo>
                  <a:lnTo>
                    <a:pt x="0" y="0"/>
                  </a:lnTo>
                  <a:lnTo>
                    <a:pt x="0" y="920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5501" y="847723"/>
              <a:ext cx="122972" cy="158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265" y="2593337"/>
            <a:ext cx="11654155" cy="266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 marR="5080" indent="-92710">
              <a:lnSpc>
                <a:spcPct val="100000"/>
              </a:lnSpc>
              <a:spcBef>
                <a:spcPts val="100"/>
              </a:spcBef>
              <a:tabLst>
                <a:tab pos="1520825" algn="l"/>
                <a:tab pos="2301240" algn="l"/>
                <a:tab pos="2588895" algn="l"/>
                <a:tab pos="3113405" algn="l"/>
                <a:tab pos="4276725" algn="l"/>
                <a:tab pos="4822825" algn="l"/>
                <a:tab pos="6263640" algn="l"/>
                <a:tab pos="7705725" algn="l"/>
                <a:tab pos="8275320" algn="l"/>
                <a:tab pos="9535160" algn="l"/>
                <a:tab pos="9968865" algn="l"/>
                <a:tab pos="10534650" algn="l"/>
              </a:tabLst>
            </a:pPr>
            <a:r>
              <a:rPr sz="2000" dirty="0">
                <a:latin typeface="Tahoma"/>
                <a:cs typeface="Tahoma"/>
              </a:rPr>
              <a:t>-</a:t>
            </a:r>
            <a:r>
              <a:rPr sz="2000" spc="2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Selecionar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0" dirty="0">
                <a:latin typeface="Tahoma"/>
                <a:cs typeface="Tahoma"/>
              </a:rPr>
              <a:t>nome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50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nro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funcional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dos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professores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DOUTORES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que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ministram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ou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25" dirty="0">
                <a:latin typeface="Tahoma"/>
                <a:cs typeface="Tahoma"/>
              </a:rPr>
              <a:t>não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ministram disciplinas.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2000">
              <a:latin typeface="Tahoma"/>
              <a:cs typeface="Tahoma"/>
            </a:endParaRPr>
          </a:p>
          <a:p>
            <a:pPr marL="36258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P.Nome,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P.NFunc,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D.Sigla</a:t>
            </a:r>
            <a:endParaRPr sz="2400">
              <a:latin typeface="Courier New"/>
              <a:cs typeface="Courier New"/>
            </a:endParaRPr>
          </a:p>
          <a:p>
            <a:pPr marL="819785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Disciplina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right</a:t>
            </a:r>
            <a:r>
              <a:rPr sz="2400" b="1" spc="-2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join</a:t>
            </a:r>
            <a:r>
              <a:rPr sz="2400" b="1" spc="-2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Professor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P</a:t>
            </a:r>
            <a:endParaRPr sz="2400">
              <a:latin typeface="Courier New"/>
              <a:cs typeface="Courier New"/>
            </a:endParaRPr>
          </a:p>
          <a:p>
            <a:pPr marL="1276985" marR="2687320" indent="2651760">
              <a:lnSpc>
                <a:spcPct val="100000"/>
              </a:lnSpc>
              <a:tabLst>
                <a:tab pos="4478020" algn="l"/>
              </a:tabLst>
            </a:pPr>
            <a:r>
              <a:rPr sz="2400" b="1" spc="-25" dirty="0">
                <a:solidFill>
                  <a:srgbClr val="000099"/>
                </a:solidFill>
                <a:latin typeface="Courier New"/>
                <a:cs typeface="Courier New"/>
              </a:rPr>
              <a:t>on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	</a:t>
            </a:r>
            <a:r>
              <a:rPr sz="2400" b="1" dirty="0">
                <a:latin typeface="Courier New"/>
                <a:cs typeface="Courier New"/>
              </a:rPr>
              <a:t>D.Professor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P.NFunc </a:t>
            </a: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UPPER(P.Titulacao)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UPPER(‘doutor’)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194" y="88771"/>
            <a:ext cx="189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Exemplo: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338147" y="525514"/>
            <a:ext cx="3157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Aluno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=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{Nome,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Nusp,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Idade,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39025" y="700520"/>
            <a:ext cx="389890" cy="13970"/>
          </a:xfrm>
          <a:custGeom>
            <a:avLst/>
            <a:gdLst/>
            <a:ahLst/>
            <a:cxnLst/>
            <a:rect l="l" t="t" r="r" b="b"/>
            <a:pathLst>
              <a:path w="389890" h="13970">
                <a:moveTo>
                  <a:pt x="389333" y="13715"/>
                </a:moveTo>
                <a:lnTo>
                  <a:pt x="0" y="13715"/>
                </a:lnTo>
                <a:lnTo>
                  <a:pt x="0" y="0"/>
                </a:lnTo>
                <a:lnTo>
                  <a:pt x="389333" y="0"/>
                </a:lnTo>
                <a:lnTo>
                  <a:pt x="389333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8147" y="891274"/>
            <a:ext cx="35109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Professor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=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{Nome,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b="1" u="none" dirty="0">
                <a:latin typeface="Tahoma"/>
                <a:cs typeface="Tahoma"/>
              </a:rPr>
              <a:t>,</a:t>
            </a:r>
            <a:r>
              <a:rPr sz="1200" b="1" u="none" spc="-35" dirty="0">
                <a:latin typeface="Tahoma"/>
                <a:cs typeface="Tahoma"/>
              </a:rPr>
              <a:t> </a:t>
            </a:r>
            <a:r>
              <a:rPr sz="1200" b="1" u="none" dirty="0">
                <a:latin typeface="Tahoma"/>
                <a:cs typeface="Tahoma"/>
              </a:rPr>
              <a:t>Idade,</a:t>
            </a:r>
            <a:r>
              <a:rPr sz="1200" b="1" u="none" spc="-40" dirty="0">
                <a:latin typeface="Tahoma"/>
                <a:cs typeface="Tahoma"/>
              </a:rPr>
              <a:t> </a:t>
            </a:r>
            <a:r>
              <a:rPr sz="1200" b="1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  <a:p>
            <a:pPr marL="15240" marR="62865" indent="-3175">
              <a:lnSpc>
                <a:spcPct val="200000"/>
              </a:lnSpc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 </a:t>
            </a:r>
            <a:r>
              <a:rPr sz="1200" u="none" dirty="0">
                <a:latin typeface="Tahoma"/>
                <a:cs typeface="Tahoma"/>
              </a:rPr>
              <a:t>Turma</a:t>
            </a:r>
            <a:r>
              <a:rPr sz="1200" u="none" spc="-4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=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25135" y="693161"/>
            <a:ext cx="2867660" cy="1367790"/>
            <a:chOff x="7025135" y="693161"/>
            <a:chExt cx="2867660" cy="1367790"/>
          </a:xfrm>
        </p:grpSpPr>
        <p:sp>
          <p:nvSpPr>
            <p:cNvPr id="8" name="object 8"/>
            <p:cNvSpPr/>
            <p:nvPr/>
          </p:nvSpPr>
          <p:spPr>
            <a:xfrm>
              <a:off x="7287685" y="1979408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5">
                  <a:moveTo>
                    <a:pt x="0" y="58734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34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2534" y="1885496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80">
                  <a:moveTo>
                    <a:pt x="0" y="93912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83934" y="184239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0" y="41917"/>
                  </a:lnTo>
                  <a:lnTo>
                    <a:pt x="18949" y="0"/>
                  </a:lnTo>
                  <a:lnTo>
                    <a:pt x="31374" y="4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3934" y="1842393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87"/>
                  </a:moveTo>
                  <a:lnTo>
                    <a:pt x="18949" y="0"/>
                  </a:lnTo>
                  <a:lnTo>
                    <a:pt x="0" y="41917"/>
                  </a:lnTo>
                  <a:lnTo>
                    <a:pt x="31374" y="442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9933" y="741148"/>
              <a:ext cx="1978025" cy="1314450"/>
            </a:xfrm>
            <a:custGeom>
              <a:avLst/>
              <a:gdLst/>
              <a:ahLst/>
              <a:cxnLst/>
              <a:rect l="l" t="t" r="r" b="b"/>
              <a:pathLst>
                <a:path w="1978025" h="1314450">
                  <a:moveTo>
                    <a:pt x="701723" y="1314447"/>
                  </a:moveTo>
                  <a:lnTo>
                    <a:pt x="701723" y="1162047"/>
                  </a:lnTo>
                  <a:lnTo>
                    <a:pt x="1977596" y="1162047"/>
                  </a:lnTo>
                  <a:lnTo>
                    <a:pt x="1977596" y="171449"/>
                  </a:lnTo>
                  <a:lnTo>
                    <a:pt x="0" y="171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94208" y="6979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94208" y="6979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51284" y="1519056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5">
                  <a:moveTo>
                    <a:pt x="0" y="16016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5759" y="14759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0" y="42139"/>
                  </a:lnTo>
                  <a:lnTo>
                    <a:pt x="18449" y="0"/>
                  </a:lnTo>
                  <a:lnTo>
                    <a:pt x="31399" y="4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45759" y="147591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34"/>
                  </a:moveTo>
                  <a:lnTo>
                    <a:pt x="18449" y="0"/>
                  </a:lnTo>
                  <a:lnTo>
                    <a:pt x="0" y="42139"/>
                  </a:lnTo>
                  <a:lnTo>
                    <a:pt x="31399" y="44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22558" y="1156710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40" h="169544">
                  <a:moveTo>
                    <a:pt x="852948" y="1694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80158" y="114127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349" y="30862"/>
                  </a:moveTo>
                  <a:lnTo>
                    <a:pt x="0" y="7007"/>
                  </a:lnTo>
                  <a:lnTo>
                    <a:pt x="45474" y="0"/>
                  </a:lnTo>
                  <a:lnTo>
                    <a:pt x="39349" y="30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80158" y="114127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474" y="0"/>
                  </a:moveTo>
                  <a:lnTo>
                    <a:pt x="0" y="7007"/>
                  </a:lnTo>
                  <a:lnTo>
                    <a:pt x="39349" y="30862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5135" y="757035"/>
              <a:ext cx="885190" cy="403225"/>
            </a:xfrm>
            <a:custGeom>
              <a:avLst/>
              <a:gdLst/>
              <a:ahLst/>
              <a:cxnLst/>
              <a:rect l="l" t="t" r="r" b="b"/>
              <a:pathLst>
                <a:path w="885190" h="403225">
                  <a:moveTo>
                    <a:pt x="0" y="0"/>
                  </a:moveTo>
                  <a:lnTo>
                    <a:pt x="573598" y="0"/>
                  </a:lnTo>
                </a:path>
                <a:path w="885190" h="403225">
                  <a:moveTo>
                    <a:pt x="0" y="38099"/>
                  </a:moveTo>
                  <a:lnTo>
                    <a:pt x="573598" y="38099"/>
                  </a:lnTo>
                </a:path>
                <a:path w="885190" h="403225">
                  <a:moveTo>
                    <a:pt x="311199" y="365124"/>
                  </a:moveTo>
                  <a:lnTo>
                    <a:pt x="884798" y="365124"/>
                  </a:lnTo>
                </a:path>
                <a:path w="885190" h="403225">
                  <a:moveTo>
                    <a:pt x="311199" y="403224"/>
                  </a:moveTo>
                  <a:lnTo>
                    <a:pt x="884798" y="4032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" y="152399"/>
            <a:ext cx="11505651" cy="65531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0365" indent="-367665">
              <a:lnSpc>
                <a:spcPct val="100000"/>
              </a:lnSpc>
              <a:spcBef>
                <a:spcPts val="325"/>
              </a:spcBef>
              <a:buClr>
                <a:srgbClr val="954F72"/>
              </a:buClr>
              <a:buSzPct val="59375"/>
              <a:buFont typeface="Arial"/>
              <a:buChar char="■"/>
              <a:tabLst>
                <a:tab pos="380365" algn="l"/>
              </a:tabLst>
            </a:pPr>
            <a:r>
              <a:rPr dirty="0"/>
              <a:t>Cláusula</a:t>
            </a:r>
            <a:r>
              <a:rPr spc="-35" dirty="0"/>
              <a:t> </a:t>
            </a:r>
            <a:r>
              <a:rPr sz="3600" b="1" dirty="0">
                <a:latin typeface="Courier New"/>
                <a:cs typeface="Courier New"/>
              </a:rPr>
              <a:t>FROM</a:t>
            </a:r>
            <a:r>
              <a:rPr sz="3600" b="1" spc="-100" dirty="0">
                <a:latin typeface="Courier New"/>
                <a:cs typeface="Courier New"/>
              </a:rPr>
              <a:t> </a:t>
            </a:r>
            <a:r>
              <a:rPr dirty="0"/>
              <a:t>com</a:t>
            </a:r>
            <a:r>
              <a:rPr spc="-50" dirty="0"/>
              <a:t> </a:t>
            </a:r>
            <a:r>
              <a:rPr dirty="0"/>
              <a:t>mais</a:t>
            </a:r>
            <a:r>
              <a:rPr spc="-5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uma</a:t>
            </a:r>
            <a:r>
              <a:rPr spc="-50" dirty="0"/>
              <a:t> </a:t>
            </a:r>
            <a:r>
              <a:rPr spc="-10" dirty="0"/>
              <a:t>tabela</a:t>
            </a:r>
            <a:endParaRPr sz="3600">
              <a:latin typeface="Courier New"/>
              <a:cs typeface="Courier New"/>
            </a:endParaRPr>
          </a:p>
          <a:p>
            <a:pPr marL="780415" lvl="1" indent="-306070">
              <a:lnSpc>
                <a:spcPct val="100000"/>
              </a:lnSpc>
              <a:spcBef>
                <a:spcPts val="190"/>
              </a:spcBef>
              <a:buClr>
                <a:srgbClr val="0462C1"/>
              </a:buClr>
              <a:buSzPct val="53571"/>
              <a:buFont typeface="Arial"/>
              <a:buChar char="■"/>
              <a:tabLst>
                <a:tab pos="780415" algn="l"/>
              </a:tabLst>
            </a:pPr>
            <a:r>
              <a:rPr sz="2800" b="1" dirty="0">
                <a:latin typeface="Tahoma"/>
                <a:cs typeface="Tahoma"/>
              </a:rPr>
              <a:t>Junção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interna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</a:t>
            </a:r>
            <a:r>
              <a:rPr sz="2850" i="1" dirty="0">
                <a:latin typeface="Tahoma"/>
                <a:cs typeface="Tahoma"/>
              </a:rPr>
              <a:t>Inner</a:t>
            </a:r>
            <a:r>
              <a:rPr sz="2850" i="1" spc="-95" dirty="0">
                <a:latin typeface="Tahoma"/>
                <a:cs typeface="Tahoma"/>
              </a:rPr>
              <a:t> </a:t>
            </a:r>
            <a:r>
              <a:rPr sz="2850" i="1" spc="-10" dirty="0">
                <a:latin typeface="Tahoma"/>
                <a:cs typeface="Tahoma"/>
              </a:rPr>
              <a:t>Join</a:t>
            </a:r>
            <a:r>
              <a:rPr sz="2800" spc="-1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780415" lvl="1" indent="-306070">
              <a:lnSpc>
                <a:spcPct val="100000"/>
              </a:lnSpc>
              <a:spcBef>
                <a:spcPts val="215"/>
              </a:spcBef>
              <a:buClr>
                <a:srgbClr val="0462C1"/>
              </a:buClr>
              <a:buSzPct val="53571"/>
              <a:buFont typeface="Arial"/>
              <a:buChar char="■"/>
              <a:tabLst>
                <a:tab pos="780415" algn="l"/>
              </a:tabLst>
            </a:pPr>
            <a:r>
              <a:rPr sz="2800" b="1" spc="-10" dirty="0">
                <a:latin typeface="Courier New"/>
                <a:cs typeface="Courier New"/>
              </a:rPr>
              <a:t>WHERE</a:t>
            </a:r>
            <a:r>
              <a:rPr sz="2800" b="1" spc="-810" dirty="0">
                <a:latin typeface="Courier New"/>
                <a:cs typeface="Courier New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530" dirty="0">
                <a:latin typeface="AoyagiKouzanFontT"/>
                <a:cs typeface="AoyagiKouzanFontT"/>
              </a:rPr>
              <a:t> </a:t>
            </a:r>
            <a:r>
              <a:rPr sz="2800" dirty="0">
                <a:latin typeface="Tahoma"/>
                <a:cs typeface="Tahoma"/>
              </a:rPr>
              <a:t>condição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junção</a:t>
            </a:r>
            <a:endParaRPr sz="2800">
              <a:latin typeface="Tahoma"/>
              <a:cs typeface="Tahoma"/>
            </a:endParaRPr>
          </a:p>
          <a:p>
            <a:pPr marL="1180465" lvl="2" indent="-244475">
              <a:lnSpc>
                <a:spcPct val="100000"/>
              </a:lnSpc>
              <a:spcBef>
                <a:spcPts val="195"/>
              </a:spcBef>
              <a:buClr>
                <a:srgbClr val="954F72"/>
              </a:buClr>
              <a:buSzPct val="50000"/>
              <a:buFont typeface="Arial"/>
              <a:buChar char="■"/>
              <a:tabLst>
                <a:tab pos="1180465" algn="l"/>
              </a:tabLst>
            </a:pPr>
            <a:r>
              <a:rPr sz="2400" dirty="0">
                <a:latin typeface="Tahoma"/>
                <a:cs typeface="Tahoma"/>
              </a:rPr>
              <a:t>em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geral: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atributos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relacionamento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PK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FK</a:t>
            </a:r>
            <a:endParaRPr sz="2400">
              <a:latin typeface="Tahoma"/>
              <a:cs typeface="Tahoma"/>
            </a:endParaRPr>
          </a:p>
          <a:p>
            <a:pPr marL="37465" marR="690245">
              <a:lnSpc>
                <a:spcPct val="130000"/>
              </a:lnSpc>
              <a:spcBef>
                <a:spcPts val="790"/>
              </a:spcBef>
            </a:pPr>
            <a:r>
              <a:rPr sz="2800" b="1" dirty="0">
                <a:latin typeface="Courier New"/>
                <a:cs typeface="Courier New"/>
              </a:rPr>
              <a:t>SELECT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[DISTINCT|ALL]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&lt;</a:t>
            </a:r>
            <a:r>
              <a:rPr sz="2800" b="1" i="1" spc="-10" dirty="0">
                <a:latin typeface="Courier New"/>
                <a:cs typeface="Courier New"/>
              </a:rPr>
              <a:t>atributos</a:t>
            </a:r>
            <a:r>
              <a:rPr sz="2800" b="1" spc="-10" dirty="0">
                <a:latin typeface="Courier New"/>
                <a:cs typeface="Courier New"/>
              </a:rPr>
              <a:t>&gt; </a:t>
            </a:r>
            <a:r>
              <a:rPr sz="2800" b="1" dirty="0">
                <a:latin typeface="Courier New"/>
                <a:cs typeface="Courier New"/>
              </a:rPr>
              <a:t>FROM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tabela1</a:t>
            </a:r>
            <a:r>
              <a:rPr sz="2800" b="1" dirty="0">
                <a:latin typeface="Courier New"/>
                <a:cs typeface="Courier New"/>
              </a:rPr>
              <a:t>,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tabela2</a:t>
            </a:r>
            <a:endParaRPr sz="2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010"/>
              </a:spcBef>
            </a:pPr>
            <a:r>
              <a:rPr sz="2800" b="1" dirty="0">
                <a:latin typeface="Courier New"/>
                <a:cs typeface="Courier New"/>
              </a:rPr>
              <a:t>WHERE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ourier New"/>
                <a:cs typeface="Courier New"/>
              </a:rPr>
              <a:t>tabela1.atributo1</a:t>
            </a:r>
            <a:r>
              <a:rPr sz="2800" b="1" i="1" spc="-5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000099"/>
                </a:solidFill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  <a:p>
            <a:pPr marL="1317625">
              <a:lnSpc>
                <a:spcPct val="100000"/>
              </a:lnSpc>
              <a:spcBef>
                <a:spcPts val="1010"/>
              </a:spcBef>
            </a:pPr>
            <a:r>
              <a:rPr sz="2800" b="1" i="1" spc="-10" dirty="0">
                <a:solidFill>
                  <a:srgbClr val="000099"/>
                </a:solidFill>
                <a:latin typeface="Courier New"/>
                <a:cs typeface="Courier New"/>
              </a:rPr>
              <a:t>tabela2.atributo2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098" y="0"/>
            <a:ext cx="8715357" cy="6857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Data</a:t>
            </a:r>
            <a:r>
              <a:rPr sz="4500" spc="-55" dirty="0"/>
              <a:t> </a:t>
            </a:r>
            <a:r>
              <a:rPr sz="4500" dirty="0">
                <a:solidFill>
                  <a:srgbClr val="000000"/>
                </a:solidFill>
                <a:latin typeface="Carlito"/>
                <a:cs typeface="Carlito"/>
              </a:rPr>
              <a:t>Manipulation</a:t>
            </a:r>
            <a:r>
              <a:rPr sz="4500" spc="33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500" dirty="0"/>
              <a:t>Language</a:t>
            </a:r>
            <a:r>
              <a:rPr sz="4500" spc="-65" dirty="0"/>
              <a:t> </a:t>
            </a:r>
            <a:r>
              <a:rPr sz="4500" spc="-10" dirty="0"/>
              <a:t>(D</a:t>
            </a:r>
            <a:r>
              <a:rPr sz="4500" spc="-10" dirty="0">
                <a:solidFill>
                  <a:srgbClr val="000000"/>
                </a:solidFill>
                <a:latin typeface="Carlito"/>
                <a:cs typeface="Carlito"/>
              </a:rPr>
              <a:t>M</a:t>
            </a:r>
            <a:r>
              <a:rPr sz="4500" spc="-10" dirty="0"/>
              <a:t>L)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5126" y="3445934"/>
            <a:ext cx="16649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latin typeface="Carlito"/>
                <a:cs typeface="Carlito"/>
              </a:rPr>
              <a:t>SELECT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Comandos</a:t>
            </a:r>
            <a:r>
              <a:rPr spc="-245" dirty="0"/>
              <a:t> </a:t>
            </a:r>
            <a:r>
              <a:rPr spc="-25" dirty="0"/>
              <a:t>DML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209" y="1918882"/>
            <a:ext cx="10121265" cy="44900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675"/>
              </a:spcBef>
              <a:buClr>
                <a:srgbClr val="954F72"/>
              </a:buClr>
              <a:buSzPct val="58928"/>
              <a:buFont typeface="Arial"/>
              <a:buChar char="■"/>
              <a:tabLst>
                <a:tab pos="377190" algn="l"/>
              </a:tabLst>
            </a:pPr>
            <a:r>
              <a:rPr sz="2800" b="1" dirty="0">
                <a:latin typeface="Tahoma"/>
                <a:cs typeface="Tahoma"/>
              </a:rPr>
              <a:t>SELECT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–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comando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consulta</a:t>
            </a:r>
            <a:endParaRPr sz="2800">
              <a:latin typeface="Tahoma"/>
              <a:cs typeface="Tahoma"/>
            </a:endParaRPr>
          </a:p>
          <a:p>
            <a:pPr marL="777240" marR="5080" lvl="1" indent="-303530">
              <a:lnSpc>
                <a:spcPct val="100000"/>
              </a:lnSpc>
              <a:spcBef>
                <a:spcPts val="500"/>
              </a:spcBef>
              <a:buClr>
                <a:srgbClr val="0462C1"/>
              </a:buClr>
              <a:buSzPct val="54166"/>
              <a:buFont typeface="Arial"/>
              <a:buChar char="■"/>
              <a:tabLst>
                <a:tab pos="777240" algn="l"/>
              </a:tabLst>
            </a:pPr>
            <a:r>
              <a:rPr sz="2400" dirty="0">
                <a:latin typeface="Tahoma"/>
                <a:cs typeface="Tahoma"/>
              </a:rPr>
              <a:t>retorno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AoyagiKouzanFontT"/>
                <a:cs typeface="AoyagiKouzanFontT"/>
              </a:rPr>
              <a:t>⇒</a:t>
            </a:r>
            <a:r>
              <a:rPr sz="2400" spc="-455" dirty="0">
                <a:latin typeface="AoyagiKouzanFontT"/>
                <a:cs typeface="AoyagiKouzanFontT"/>
              </a:rPr>
              <a:t> </a:t>
            </a:r>
            <a:r>
              <a:rPr sz="2400" dirty="0">
                <a:latin typeface="Tahoma"/>
                <a:cs typeface="Tahoma"/>
              </a:rPr>
              <a:t>tabela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resultado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</a:t>
            </a:r>
            <a:r>
              <a:rPr sz="2400" b="1" spc="-10" dirty="0">
                <a:latin typeface="Tahoma"/>
                <a:cs typeface="Tahoma"/>
              </a:rPr>
              <a:t>multiconjunto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–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potencialmente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um </a:t>
            </a:r>
            <a:r>
              <a:rPr sz="2400" b="1" dirty="0">
                <a:latin typeface="Tahoma"/>
                <a:cs typeface="Tahoma"/>
              </a:rPr>
              <a:t>conjunto</a:t>
            </a:r>
            <a:r>
              <a:rPr sz="2400" b="1" spc="-11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com</a:t>
            </a:r>
            <a:r>
              <a:rPr sz="2400" b="1" spc="-10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repetições</a:t>
            </a:r>
            <a:r>
              <a:rPr sz="2400" spc="-1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34290" marR="2395855">
              <a:lnSpc>
                <a:spcPct val="130000"/>
              </a:lnSpc>
              <a:spcBef>
                <a:spcPts val="2495"/>
              </a:spcBef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[DISTINCT|ALL]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i="1" dirty="0">
                <a:latin typeface="Courier New"/>
                <a:cs typeface="Courier New"/>
              </a:rPr>
              <a:t>lista</a:t>
            </a:r>
            <a:r>
              <a:rPr sz="2400" b="1" i="1" spc="-35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de</a:t>
            </a:r>
            <a:r>
              <a:rPr sz="2400" b="1" i="1" spc="-30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atributos</a:t>
            </a:r>
            <a:r>
              <a:rPr sz="2400" b="1" spc="-10" dirty="0">
                <a:latin typeface="Courier New"/>
                <a:cs typeface="Courier New"/>
              </a:rPr>
              <a:t>&gt;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i="1" dirty="0">
                <a:latin typeface="Courier New"/>
                <a:cs typeface="Courier New"/>
              </a:rPr>
              <a:t>lista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de</a:t>
            </a:r>
            <a:r>
              <a:rPr sz="2400" b="1" i="1" spc="-1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tabelas</a:t>
            </a:r>
            <a:r>
              <a:rPr sz="2400" b="1" spc="-1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34290" marR="6419850">
              <a:lnSpc>
                <a:spcPct val="130000"/>
              </a:lnSpc>
            </a:pPr>
            <a:r>
              <a:rPr sz="2400" b="1" dirty="0">
                <a:latin typeface="Courier New"/>
                <a:cs typeface="Courier New"/>
              </a:rPr>
              <a:t>[WHERE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&lt;</a:t>
            </a:r>
            <a:r>
              <a:rPr sz="2400" b="1" i="1" spc="-10" dirty="0">
                <a:latin typeface="Courier New"/>
                <a:cs typeface="Courier New"/>
              </a:rPr>
              <a:t>condições&gt;</a:t>
            </a:r>
            <a:r>
              <a:rPr sz="2400" b="1" spc="-10" dirty="0">
                <a:latin typeface="Courier New"/>
                <a:cs typeface="Courier New"/>
              </a:rPr>
              <a:t>] </a:t>
            </a:r>
            <a:r>
              <a:rPr sz="2400" b="1" dirty="0">
                <a:latin typeface="Courier New"/>
                <a:cs typeface="Courier New"/>
              </a:rPr>
              <a:t>[GROUP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BY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atributo</a:t>
            </a:r>
            <a:r>
              <a:rPr sz="2400" b="1" spc="-10" dirty="0">
                <a:latin typeface="Courier New"/>
                <a:cs typeface="Courier New"/>
              </a:rPr>
              <a:t>] </a:t>
            </a:r>
            <a:r>
              <a:rPr sz="2400" b="1" dirty="0">
                <a:latin typeface="Courier New"/>
                <a:cs typeface="Courier New"/>
              </a:rPr>
              <a:t>[HAVING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&lt;</a:t>
            </a:r>
            <a:r>
              <a:rPr sz="2400" b="1" i="1" spc="-10" dirty="0">
                <a:latin typeface="Courier New"/>
                <a:cs typeface="Courier New"/>
              </a:rPr>
              <a:t>condições&gt;</a:t>
            </a:r>
            <a:r>
              <a:rPr sz="2400" b="1" spc="-1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3429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Courier New"/>
                <a:cs typeface="Courier New"/>
              </a:rPr>
              <a:t>[ORDER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BY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i="1" dirty="0">
                <a:latin typeface="Courier New"/>
                <a:cs typeface="Courier New"/>
              </a:rPr>
              <a:t>atributo</a:t>
            </a:r>
            <a:r>
              <a:rPr sz="2400" b="1" i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[ASC|DESC]]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70" y="932799"/>
            <a:ext cx="1906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Carlito"/>
                <a:cs typeface="Carlito"/>
              </a:rPr>
              <a:t>JUNÇÃO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0365" indent="-367665">
              <a:lnSpc>
                <a:spcPct val="100000"/>
              </a:lnSpc>
              <a:spcBef>
                <a:spcPts val="325"/>
              </a:spcBef>
              <a:buClr>
                <a:srgbClr val="954F72"/>
              </a:buClr>
              <a:buSzPct val="59375"/>
              <a:buFont typeface="Arial"/>
              <a:buChar char="■"/>
              <a:tabLst>
                <a:tab pos="380365" algn="l"/>
              </a:tabLst>
            </a:pPr>
            <a:r>
              <a:rPr dirty="0"/>
              <a:t>Cláusula</a:t>
            </a:r>
            <a:r>
              <a:rPr spc="-35" dirty="0"/>
              <a:t> </a:t>
            </a:r>
            <a:r>
              <a:rPr sz="3600" b="1" dirty="0">
                <a:latin typeface="Courier New"/>
                <a:cs typeface="Courier New"/>
              </a:rPr>
              <a:t>FROM</a:t>
            </a:r>
            <a:r>
              <a:rPr sz="3600" b="1" spc="-100" dirty="0">
                <a:latin typeface="Courier New"/>
                <a:cs typeface="Courier New"/>
              </a:rPr>
              <a:t> </a:t>
            </a:r>
            <a:r>
              <a:rPr dirty="0"/>
              <a:t>com</a:t>
            </a:r>
            <a:r>
              <a:rPr spc="-50" dirty="0"/>
              <a:t> </a:t>
            </a:r>
            <a:r>
              <a:rPr dirty="0"/>
              <a:t>mais</a:t>
            </a:r>
            <a:r>
              <a:rPr spc="-5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uma</a:t>
            </a:r>
            <a:r>
              <a:rPr spc="-50" dirty="0"/>
              <a:t> </a:t>
            </a:r>
            <a:r>
              <a:rPr spc="-10" dirty="0"/>
              <a:t>tabela</a:t>
            </a:r>
            <a:endParaRPr sz="3600">
              <a:latin typeface="Courier New"/>
              <a:cs typeface="Courier New"/>
            </a:endParaRPr>
          </a:p>
          <a:p>
            <a:pPr marL="780415" lvl="1" indent="-306070">
              <a:lnSpc>
                <a:spcPct val="100000"/>
              </a:lnSpc>
              <a:spcBef>
                <a:spcPts val="190"/>
              </a:spcBef>
              <a:buClr>
                <a:srgbClr val="0462C1"/>
              </a:buClr>
              <a:buSzPct val="53571"/>
              <a:buFont typeface="Arial"/>
              <a:buChar char="■"/>
              <a:tabLst>
                <a:tab pos="780415" algn="l"/>
              </a:tabLst>
            </a:pPr>
            <a:r>
              <a:rPr sz="2800" b="1" dirty="0">
                <a:latin typeface="Tahoma"/>
                <a:cs typeface="Tahoma"/>
              </a:rPr>
              <a:t>Junção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interna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</a:t>
            </a:r>
            <a:r>
              <a:rPr sz="2850" i="1" dirty="0">
                <a:latin typeface="Tahoma"/>
                <a:cs typeface="Tahoma"/>
              </a:rPr>
              <a:t>Inner</a:t>
            </a:r>
            <a:r>
              <a:rPr sz="2850" i="1" spc="-95" dirty="0">
                <a:latin typeface="Tahoma"/>
                <a:cs typeface="Tahoma"/>
              </a:rPr>
              <a:t> </a:t>
            </a:r>
            <a:r>
              <a:rPr sz="2850" i="1" spc="-10" dirty="0">
                <a:latin typeface="Tahoma"/>
                <a:cs typeface="Tahoma"/>
              </a:rPr>
              <a:t>Join</a:t>
            </a:r>
            <a:r>
              <a:rPr sz="2800" spc="-10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780415" lvl="1" indent="-306070">
              <a:lnSpc>
                <a:spcPct val="100000"/>
              </a:lnSpc>
              <a:spcBef>
                <a:spcPts val="215"/>
              </a:spcBef>
              <a:buClr>
                <a:srgbClr val="0462C1"/>
              </a:buClr>
              <a:buSzPct val="53571"/>
              <a:buFont typeface="Arial"/>
              <a:buChar char="■"/>
              <a:tabLst>
                <a:tab pos="780415" algn="l"/>
              </a:tabLst>
            </a:pPr>
            <a:r>
              <a:rPr sz="2800" b="1" spc="-10" dirty="0">
                <a:latin typeface="Courier New"/>
                <a:cs typeface="Courier New"/>
              </a:rPr>
              <a:t>WHERE</a:t>
            </a:r>
            <a:r>
              <a:rPr sz="2800" b="1" spc="-810" dirty="0">
                <a:latin typeface="Courier New"/>
                <a:cs typeface="Courier New"/>
              </a:rPr>
              <a:t> </a:t>
            </a:r>
            <a:r>
              <a:rPr sz="2800" dirty="0">
                <a:latin typeface="AoyagiKouzanFontT"/>
                <a:cs typeface="AoyagiKouzanFontT"/>
              </a:rPr>
              <a:t>⇒</a:t>
            </a:r>
            <a:r>
              <a:rPr sz="2800" spc="-530" dirty="0">
                <a:latin typeface="AoyagiKouzanFontT"/>
                <a:cs typeface="AoyagiKouzanFontT"/>
              </a:rPr>
              <a:t> </a:t>
            </a:r>
            <a:r>
              <a:rPr sz="2800" dirty="0">
                <a:latin typeface="Tahoma"/>
                <a:cs typeface="Tahoma"/>
              </a:rPr>
              <a:t>condição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junção</a:t>
            </a:r>
            <a:endParaRPr sz="2800">
              <a:latin typeface="Tahoma"/>
              <a:cs typeface="Tahoma"/>
            </a:endParaRPr>
          </a:p>
          <a:p>
            <a:pPr marL="1180465" lvl="2" indent="-244475">
              <a:lnSpc>
                <a:spcPct val="100000"/>
              </a:lnSpc>
              <a:spcBef>
                <a:spcPts val="195"/>
              </a:spcBef>
              <a:buClr>
                <a:srgbClr val="954F72"/>
              </a:buClr>
              <a:buSzPct val="50000"/>
              <a:buFont typeface="Arial"/>
              <a:buChar char="■"/>
              <a:tabLst>
                <a:tab pos="1180465" algn="l"/>
              </a:tabLst>
            </a:pPr>
            <a:r>
              <a:rPr sz="2400" dirty="0">
                <a:latin typeface="Tahoma"/>
                <a:cs typeface="Tahoma"/>
              </a:rPr>
              <a:t>em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geral: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atributos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relacionamento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PK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FK</a:t>
            </a:r>
            <a:endParaRPr sz="2400">
              <a:latin typeface="Tahoma"/>
              <a:cs typeface="Tahoma"/>
            </a:endParaRPr>
          </a:p>
          <a:p>
            <a:pPr marL="37465" marR="690245">
              <a:lnSpc>
                <a:spcPct val="130000"/>
              </a:lnSpc>
              <a:spcBef>
                <a:spcPts val="790"/>
              </a:spcBef>
            </a:pPr>
            <a:r>
              <a:rPr sz="2800" b="1" dirty="0">
                <a:latin typeface="Courier New"/>
                <a:cs typeface="Courier New"/>
              </a:rPr>
              <a:t>SELECT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[DISTINCT|ALL]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&lt;</a:t>
            </a:r>
            <a:r>
              <a:rPr sz="2800" b="1" i="1" spc="-10" dirty="0">
                <a:latin typeface="Courier New"/>
                <a:cs typeface="Courier New"/>
              </a:rPr>
              <a:t>atributos</a:t>
            </a:r>
            <a:r>
              <a:rPr sz="2800" b="1" spc="-10" dirty="0">
                <a:latin typeface="Courier New"/>
                <a:cs typeface="Courier New"/>
              </a:rPr>
              <a:t>&gt; </a:t>
            </a:r>
            <a:r>
              <a:rPr sz="2800" b="1" dirty="0">
                <a:latin typeface="Courier New"/>
                <a:cs typeface="Courier New"/>
              </a:rPr>
              <a:t>FROM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tabela1</a:t>
            </a:r>
            <a:r>
              <a:rPr sz="2800" b="1" dirty="0">
                <a:latin typeface="Courier New"/>
                <a:cs typeface="Courier New"/>
              </a:rPr>
              <a:t>,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tabela2</a:t>
            </a:r>
            <a:endParaRPr sz="28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1010"/>
              </a:spcBef>
            </a:pPr>
            <a:r>
              <a:rPr sz="2800" b="1" dirty="0">
                <a:latin typeface="Courier New"/>
                <a:cs typeface="Courier New"/>
              </a:rPr>
              <a:t>WHERE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i="1" dirty="0">
                <a:solidFill>
                  <a:srgbClr val="000099"/>
                </a:solidFill>
                <a:latin typeface="Courier New"/>
                <a:cs typeface="Courier New"/>
              </a:rPr>
              <a:t>tabela1.atributo1</a:t>
            </a:r>
            <a:r>
              <a:rPr sz="2800" b="1" i="1" spc="-5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000099"/>
                </a:solidFill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  <a:p>
            <a:pPr marL="1317625">
              <a:lnSpc>
                <a:spcPct val="100000"/>
              </a:lnSpc>
              <a:spcBef>
                <a:spcPts val="1010"/>
              </a:spcBef>
            </a:pPr>
            <a:r>
              <a:rPr sz="2800" b="1" i="1" spc="-10" dirty="0">
                <a:solidFill>
                  <a:srgbClr val="000099"/>
                </a:solidFill>
                <a:latin typeface="Courier New"/>
                <a:cs typeface="Courier New"/>
              </a:rPr>
              <a:t>tabela2.atributo2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95" y="93533"/>
            <a:ext cx="5056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Exemplo:</a:t>
            </a:r>
            <a:r>
              <a:rPr sz="3600" spc="-165" dirty="0"/>
              <a:t> </a:t>
            </a:r>
            <a:r>
              <a:rPr sz="3600" dirty="0"/>
              <a:t>Junção</a:t>
            </a:r>
            <a:r>
              <a:rPr sz="3600" spc="-165" dirty="0"/>
              <a:t> </a:t>
            </a:r>
            <a:r>
              <a:rPr sz="3600" spc="-10" dirty="0"/>
              <a:t>Interna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73135" y="762952"/>
            <a:ext cx="4841240" cy="18288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ahoma"/>
                <a:cs typeface="Tahoma"/>
              </a:rPr>
              <a:t>Matricula=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2000" u="none" spc="-2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R="86995" algn="r">
              <a:lnSpc>
                <a:spcPct val="100000"/>
              </a:lnSpc>
              <a:spcBef>
                <a:spcPts val="1100"/>
              </a:spcBef>
            </a:pPr>
            <a:r>
              <a:rPr sz="2000" spc="-10" dirty="0">
                <a:latin typeface="Tahoma"/>
                <a:cs typeface="Tahoma"/>
              </a:rPr>
              <a:t>{&lt;SCC-</a:t>
            </a:r>
            <a:r>
              <a:rPr sz="2000" dirty="0">
                <a:latin typeface="Tahoma"/>
                <a:cs typeface="Tahoma"/>
              </a:rPr>
              <a:t>125,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11111,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2010&gt;,</a:t>
            </a:r>
            <a:endParaRPr sz="2000">
              <a:latin typeface="Tahoma"/>
              <a:cs typeface="Tahoma"/>
            </a:endParaRPr>
          </a:p>
          <a:p>
            <a:pPr marR="50165" algn="r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&lt;SCC-</a:t>
            </a:r>
            <a:r>
              <a:rPr sz="2000" dirty="0">
                <a:latin typeface="Tahoma"/>
                <a:cs typeface="Tahoma"/>
              </a:rPr>
              <a:t>148,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11111,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2010&gt;,</a:t>
            </a:r>
            <a:endParaRPr sz="2000">
              <a:latin typeface="Tahoma"/>
              <a:cs typeface="Tahoma"/>
            </a:endParaRPr>
          </a:p>
          <a:p>
            <a:pPr marR="50165" algn="r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&lt;SCC-</a:t>
            </a:r>
            <a:r>
              <a:rPr sz="2000" dirty="0">
                <a:latin typeface="Tahoma"/>
                <a:cs typeface="Tahoma"/>
              </a:rPr>
              <a:t>125,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22222,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2010&gt;,</a:t>
            </a:r>
            <a:endParaRPr sz="2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&lt;SCC-</a:t>
            </a:r>
            <a:r>
              <a:rPr sz="2000" dirty="0">
                <a:latin typeface="Tahoma"/>
                <a:cs typeface="Tahoma"/>
              </a:rPr>
              <a:t>148,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22222,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2009&gt;}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19" y="853438"/>
            <a:ext cx="3366770" cy="17303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latin typeface="Tahoma"/>
                <a:cs typeface="Tahoma"/>
              </a:rPr>
              <a:t>Aluno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{Nome,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NUSP</a:t>
            </a:r>
            <a:r>
              <a:rPr sz="2000" u="none" spc="-1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R="180340" algn="r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latin typeface="Tahoma"/>
                <a:cs typeface="Tahoma"/>
              </a:rPr>
              <a:t>{&lt;Zeca,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11111&gt;,</a:t>
            </a:r>
            <a:endParaRPr sz="2000">
              <a:latin typeface="Tahoma"/>
              <a:cs typeface="Tahoma"/>
            </a:endParaRPr>
          </a:p>
          <a:p>
            <a:pPr marR="215265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&lt;Zico,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22222&gt;,</a:t>
            </a:r>
            <a:endParaRPr sz="2000">
              <a:latin typeface="Tahoma"/>
              <a:cs typeface="Tahoma"/>
            </a:endParaRPr>
          </a:p>
          <a:p>
            <a:pPr marR="172085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&lt;Juca,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33333&gt;,</a:t>
            </a:r>
            <a:endParaRPr sz="2000">
              <a:latin typeface="Tahoma"/>
              <a:cs typeface="Tahoma"/>
            </a:endParaRPr>
          </a:p>
          <a:p>
            <a:pPr marL="139446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&lt;Tuca,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44444&gt;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72" y="3043218"/>
            <a:ext cx="5739765" cy="1243330"/>
          </a:xfrm>
          <a:prstGeom prst="rect">
            <a:avLst/>
          </a:prstGeom>
          <a:ln w="38099">
            <a:solidFill>
              <a:srgbClr val="99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59385" marR="8509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A.nome,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A.nusp,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M.Sigla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Aluno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Matricula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M </a:t>
            </a: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A.nusp</a:t>
            </a:r>
            <a:r>
              <a:rPr sz="2400" b="1" spc="-2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=</a:t>
            </a:r>
            <a:r>
              <a:rPr sz="2400" b="1" spc="-2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Courier New"/>
                <a:cs typeface="Courier New"/>
              </a:rPr>
              <a:t>M.aluno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823" y="4618536"/>
            <a:ext cx="37947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{Nome,</a:t>
            </a:r>
            <a:r>
              <a:rPr sz="2400" b="1" spc="-114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NUSP,</a:t>
            </a:r>
            <a:r>
              <a:rPr sz="2400" b="1" spc="-11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Sigla}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{&lt;Zeca,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11111,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SCC-</a:t>
            </a:r>
            <a:r>
              <a:rPr sz="2400" spc="-10" dirty="0">
                <a:latin typeface="Tahoma"/>
                <a:cs typeface="Tahoma"/>
              </a:rPr>
              <a:t>125&gt;,</a:t>
            </a:r>
            <a:endParaRPr sz="2400">
              <a:latin typeface="Tahoma"/>
              <a:cs typeface="Tahoma"/>
            </a:endParaRPr>
          </a:p>
          <a:p>
            <a:pPr marL="107314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&lt;Zeca,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11111,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SCC-</a:t>
            </a:r>
            <a:r>
              <a:rPr sz="2400" spc="-10" dirty="0">
                <a:latin typeface="Tahoma"/>
                <a:cs typeface="Tahoma"/>
              </a:rPr>
              <a:t>148&gt;,</a:t>
            </a:r>
            <a:endParaRPr sz="2400">
              <a:latin typeface="Tahoma"/>
              <a:cs typeface="Tahoma"/>
            </a:endParaRPr>
          </a:p>
          <a:p>
            <a:pPr marL="107314">
              <a:lnSpc>
                <a:spcPct val="100000"/>
              </a:lnSpc>
              <a:tabLst>
                <a:tab pos="1156335" algn="l"/>
              </a:tabLst>
            </a:pPr>
            <a:r>
              <a:rPr sz="2400" spc="-10" dirty="0">
                <a:latin typeface="Tahoma"/>
                <a:cs typeface="Tahoma"/>
              </a:rPr>
              <a:t>&lt;Zico,</a:t>
            </a:r>
            <a:r>
              <a:rPr sz="2400" dirty="0">
                <a:latin typeface="Tahoma"/>
                <a:cs typeface="Tahoma"/>
              </a:rPr>
              <a:t>	22222,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SCC-</a:t>
            </a:r>
            <a:r>
              <a:rPr sz="2400" spc="-10" dirty="0">
                <a:latin typeface="Tahoma"/>
                <a:cs typeface="Tahoma"/>
              </a:rPr>
              <a:t>125&gt;,</a:t>
            </a:r>
            <a:endParaRPr sz="2400">
              <a:latin typeface="Tahoma"/>
              <a:cs typeface="Tahoma"/>
            </a:endParaRPr>
          </a:p>
          <a:p>
            <a:pPr marL="107314">
              <a:lnSpc>
                <a:spcPct val="100000"/>
              </a:lnSpc>
              <a:tabLst>
                <a:tab pos="1156335" algn="l"/>
              </a:tabLst>
            </a:pPr>
            <a:r>
              <a:rPr sz="2400" spc="-10" dirty="0">
                <a:latin typeface="Tahoma"/>
                <a:cs typeface="Tahoma"/>
              </a:rPr>
              <a:t>&lt;Zico,</a:t>
            </a:r>
            <a:r>
              <a:rPr sz="2400" dirty="0">
                <a:latin typeface="Tahoma"/>
                <a:cs typeface="Tahoma"/>
              </a:rPr>
              <a:t>	22222,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SCC-</a:t>
            </a:r>
            <a:r>
              <a:rPr sz="2400" dirty="0">
                <a:latin typeface="Tahoma"/>
                <a:cs typeface="Tahoma"/>
              </a:rPr>
              <a:t>148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&gt;}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31775" y="688973"/>
            <a:ext cx="7316470" cy="257175"/>
            <a:chOff x="2131775" y="688973"/>
            <a:chExt cx="7316470" cy="257175"/>
          </a:xfrm>
        </p:grpSpPr>
        <p:sp>
          <p:nvSpPr>
            <p:cNvPr id="8" name="object 8"/>
            <p:cNvSpPr/>
            <p:nvPr/>
          </p:nvSpPr>
          <p:spPr>
            <a:xfrm>
              <a:off x="2193260" y="703261"/>
              <a:ext cx="7240270" cy="228600"/>
            </a:xfrm>
            <a:custGeom>
              <a:avLst/>
              <a:gdLst/>
              <a:ahLst/>
              <a:cxnLst/>
              <a:rect l="l" t="t" r="r" b="b"/>
              <a:pathLst>
                <a:path w="7240270" h="228600">
                  <a:moveTo>
                    <a:pt x="7240245" y="228599"/>
                  </a:moveTo>
                  <a:lnTo>
                    <a:pt x="7240245" y="0"/>
                  </a:lnTo>
                  <a:lnTo>
                    <a:pt x="0" y="0"/>
                  </a:lnTo>
                  <a:lnTo>
                    <a:pt x="0" y="920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1775" y="781048"/>
              <a:ext cx="122972" cy="1582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38147" y="4030711"/>
            <a:ext cx="3157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Aluno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=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{Nome,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Nusp,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Idade,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DataNasc}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39025" y="4205717"/>
            <a:ext cx="389890" cy="13970"/>
          </a:xfrm>
          <a:custGeom>
            <a:avLst/>
            <a:gdLst/>
            <a:ahLst/>
            <a:cxnLst/>
            <a:rect l="l" t="t" r="r" b="b"/>
            <a:pathLst>
              <a:path w="389890" h="13970">
                <a:moveTo>
                  <a:pt x="389333" y="13715"/>
                </a:moveTo>
                <a:lnTo>
                  <a:pt x="0" y="13715"/>
                </a:lnTo>
                <a:lnTo>
                  <a:pt x="0" y="0"/>
                </a:lnTo>
                <a:lnTo>
                  <a:pt x="389333" y="0"/>
                </a:lnTo>
                <a:lnTo>
                  <a:pt x="389333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38147" y="4396470"/>
            <a:ext cx="3510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Professor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=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{Nome,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NFunc</a:t>
            </a:r>
            <a:r>
              <a:rPr sz="1200" b="1" u="none" dirty="0">
                <a:latin typeface="Tahoma"/>
                <a:cs typeface="Tahoma"/>
              </a:rPr>
              <a:t>,</a:t>
            </a:r>
            <a:r>
              <a:rPr sz="1200" b="1" u="none" spc="-35" dirty="0">
                <a:latin typeface="Tahoma"/>
                <a:cs typeface="Tahoma"/>
              </a:rPr>
              <a:t> </a:t>
            </a:r>
            <a:r>
              <a:rPr sz="1200" b="1" u="none" dirty="0">
                <a:latin typeface="Tahoma"/>
                <a:cs typeface="Tahoma"/>
              </a:rPr>
              <a:t>Idade,</a:t>
            </a:r>
            <a:r>
              <a:rPr sz="1200" b="1" u="none" spc="-40" dirty="0">
                <a:latin typeface="Tahoma"/>
                <a:cs typeface="Tahoma"/>
              </a:rPr>
              <a:t> </a:t>
            </a:r>
            <a:r>
              <a:rPr sz="1200" b="1" u="none" spc="-10" dirty="0">
                <a:latin typeface="Tahoma"/>
                <a:cs typeface="Tahoma"/>
              </a:rPr>
              <a:t>Titulação}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8295" y="4762230"/>
            <a:ext cx="3452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Disciplina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Nome,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dirty="0">
                <a:latin typeface="Tahoma"/>
                <a:cs typeface="Tahoma"/>
              </a:rPr>
              <a:t>NCred,</a:t>
            </a:r>
            <a:r>
              <a:rPr sz="1200" u="none" spc="-15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Professor, Livro}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1195" y="5127989"/>
            <a:ext cx="240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Turma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NAlunos}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1195" y="5493748"/>
            <a:ext cx="3166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Matrícula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{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Sigla,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Numero,</a:t>
            </a:r>
            <a:r>
              <a:rPr sz="1200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Aluno,</a:t>
            </a:r>
            <a:r>
              <a:rPr sz="12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Ano</a:t>
            </a:r>
            <a:r>
              <a:rPr sz="1200" u="none" dirty="0">
                <a:latin typeface="Tahoma"/>
                <a:cs typeface="Tahoma"/>
              </a:rPr>
              <a:t>,</a:t>
            </a:r>
            <a:r>
              <a:rPr sz="1200" u="none" spc="-40" dirty="0">
                <a:latin typeface="Tahoma"/>
                <a:cs typeface="Tahoma"/>
              </a:rPr>
              <a:t> </a:t>
            </a:r>
            <a:r>
              <a:rPr sz="1200" u="none" spc="-10" dirty="0">
                <a:latin typeface="Tahoma"/>
                <a:cs typeface="Tahoma"/>
              </a:rPr>
              <a:t>Nota}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25135" y="4216679"/>
            <a:ext cx="2877185" cy="1358900"/>
            <a:chOff x="7025135" y="4216679"/>
            <a:chExt cx="2877185" cy="1358900"/>
          </a:xfrm>
        </p:grpSpPr>
        <p:sp>
          <p:nvSpPr>
            <p:cNvPr id="17" name="object 17"/>
            <p:cNvSpPr/>
            <p:nvPr/>
          </p:nvSpPr>
          <p:spPr>
            <a:xfrm>
              <a:off x="7287685" y="5484588"/>
              <a:ext cx="777240" cy="59055"/>
            </a:xfrm>
            <a:custGeom>
              <a:avLst/>
              <a:gdLst/>
              <a:ahLst/>
              <a:cxnLst/>
              <a:rect l="l" t="t" r="r" b="b"/>
              <a:pathLst>
                <a:path w="777240" h="59054">
                  <a:moveTo>
                    <a:pt x="0" y="58749"/>
                  </a:moveTo>
                  <a:lnTo>
                    <a:pt x="0" y="0"/>
                  </a:lnTo>
                  <a:lnTo>
                    <a:pt x="776948" y="0"/>
                  </a:lnTo>
                  <a:lnTo>
                    <a:pt x="776948" y="5874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92534" y="5390689"/>
              <a:ext cx="7620" cy="93980"/>
            </a:xfrm>
            <a:custGeom>
              <a:avLst/>
              <a:gdLst/>
              <a:ahLst/>
              <a:cxnLst/>
              <a:rect l="l" t="t" r="r" b="b"/>
              <a:pathLst>
                <a:path w="7620" h="93979">
                  <a:moveTo>
                    <a:pt x="0" y="93899"/>
                  </a:moveTo>
                  <a:lnTo>
                    <a:pt x="70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83934" y="534758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74"/>
                  </a:moveTo>
                  <a:lnTo>
                    <a:pt x="0" y="41924"/>
                  </a:lnTo>
                  <a:lnTo>
                    <a:pt x="18949" y="0"/>
                  </a:lnTo>
                  <a:lnTo>
                    <a:pt x="31374" y="44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83934" y="5347589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74" y="44274"/>
                  </a:moveTo>
                  <a:lnTo>
                    <a:pt x="18949" y="0"/>
                  </a:lnTo>
                  <a:lnTo>
                    <a:pt x="0" y="41924"/>
                  </a:lnTo>
                  <a:lnTo>
                    <a:pt x="31374" y="442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9933" y="4360641"/>
              <a:ext cx="1978025" cy="1200150"/>
            </a:xfrm>
            <a:custGeom>
              <a:avLst/>
              <a:gdLst/>
              <a:ahLst/>
              <a:cxnLst/>
              <a:rect l="l" t="t" r="r" b="b"/>
              <a:pathLst>
                <a:path w="1978025" h="1200150">
                  <a:moveTo>
                    <a:pt x="701723" y="1200147"/>
                  </a:moveTo>
                  <a:lnTo>
                    <a:pt x="701723" y="1047747"/>
                  </a:lnTo>
                  <a:lnTo>
                    <a:pt x="1977596" y="1047747"/>
                  </a:lnTo>
                  <a:lnTo>
                    <a:pt x="1977596" y="57149"/>
                  </a:lnTo>
                  <a:lnTo>
                    <a:pt x="0" y="57149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446" y="4216679"/>
              <a:ext cx="122974" cy="1582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351284" y="5024239"/>
              <a:ext cx="10795" cy="160655"/>
            </a:xfrm>
            <a:custGeom>
              <a:avLst/>
              <a:gdLst/>
              <a:ahLst/>
              <a:cxnLst/>
              <a:rect l="l" t="t" r="r" b="b"/>
              <a:pathLst>
                <a:path w="10795" h="160654">
                  <a:moveTo>
                    <a:pt x="0" y="160174"/>
                  </a:moveTo>
                  <a:lnTo>
                    <a:pt x="101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45759" y="498111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24"/>
                  </a:moveTo>
                  <a:lnTo>
                    <a:pt x="0" y="42124"/>
                  </a:lnTo>
                  <a:lnTo>
                    <a:pt x="18449" y="0"/>
                  </a:lnTo>
                  <a:lnTo>
                    <a:pt x="31399" y="44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45759" y="498111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31399" y="44124"/>
                  </a:moveTo>
                  <a:lnTo>
                    <a:pt x="18449" y="0"/>
                  </a:lnTo>
                  <a:lnTo>
                    <a:pt x="0" y="42124"/>
                  </a:lnTo>
                  <a:lnTo>
                    <a:pt x="31399" y="441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22558" y="4661890"/>
              <a:ext cx="853440" cy="169545"/>
            </a:xfrm>
            <a:custGeom>
              <a:avLst/>
              <a:gdLst/>
              <a:ahLst/>
              <a:cxnLst/>
              <a:rect l="l" t="t" r="r" b="b"/>
              <a:pathLst>
                <a:path w="853440" h="169545">
                  <a:moveTo>
                    <a:pt x="852948" y="169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80158" y="464646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9349" y="30874"/>
                  </a:moveTo>
                  <a:lnTo>
                    <a:pt x="0" y="7024"/>
                  </a:lnTo>
                  <a:lnTo>
                    <a:pt x="45474" y="0"/>
                  </a:lnTo>
                  <a:lnTo>
                    <a:pt x="39349" y="30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80158" y="464646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474" y="0"/>
                  </a:moveTo>
                  <a:lnTo>
                    <a:pt x="0" y="7024"/>
                  </a:lnTo>
                  <a:lnTo>
                    <a:pt x="39349" y="30874"/>
                  </a:lnTo>
                  <a:lnTo>
                    <a:pt x="4547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25135" y="4262216"/>
              <a:ext cx="885190" cy="403225"/>
            </a:xfrm>
            <a:custGeom>
              <a:avLst/>
              <a:gdLst/>
              <a:ahLst/>
              <a:cxnLst/>
              <a:rect l="l" t="t" r="r" b="b"/>
              <a:pathLst>
                <a:path w="885190" h="403225">
                  <a:moveTo>
                    <a:pt x="0" y="0"/>
                  </a:moveTo>
                  <a:lnTo>
                    <a:pt x="573598" y="0"/>
                  </a:lnTo>
                </a:path>
                <a:path w="885190" h="403225">
                  <a:moveTo>
                    <a:pt x="0" y="38099"/>
                  </a:moveTo>
                  <a:lnTo>
                    <a:pt x="573598" y="38099"/>
                  </a:lnTo>
                </a:path>
                <a:path w="885190" h="403225">
                  <a:moveTo>
                    <a:pt x="311199" y="365124"/>
                  </a:moveTo>
                  <a:lnTo>
                    <a:pt x="884798" y="365124"/>
                  </a:lnTo>
                </a:path>
                <a:path w="885190" h="403225">
                  <a:moveTo>
                    <a:pt x="311199" y="403224"/>
                  </a:moveTo>
                  <a:lnTo>
                    <a:pt x="884798" y="4032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Carlito"/>
                <a:cs typeface="Carlito"/>
              </a:rPr>
              <a:t>Inner</a:t>
            </a:r>
            <a:r>
              <a:rPr spc="-1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rgbClr val="000000"/>
                </a:solidFill>
                <a:latin typeface="Carlito"/>
                <a:cs typeface="Carlito"/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123" y="1880536"/>
            <a:ext cx="8315959" cy="25615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3200" b="1" dirty="0">
                <a:latin typeface="Courier New"/>
                <a:cs typeface="Courier New"/>
              </a:rPr>
              <a:t>SELECT</a:t>
            </a:r>
            <a:r>
              <a:rPr sz="3200" b="1" spc="-254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[DISTINCT|ALL]</a:t>
            </a:r>
            <a:r>
              <a:rPr sz="3200" b="1" spc="-240" dirty="0">
                <a:latin typeface="Courier New"/>
                <a:cs typeface="Courier New"/>
              </a:rPr>
              <a:t> </a:t>
            </a:r>
            <a:r>
              <a:rPr sz="3200" b="1" spc="-10" dirty="0">
                <a:latin typeface="Courier New"/>
                <a:cs typeface="Courier New"/>
              </a:rPr>
              <a:t>&lt;</a:t>
            </a:r>
            <a:r>
              <a:rPr sz="3200" b="1" i="1" spc="-10" dirty="0">
                <a:latin typeface="Courier New"/>
                <a:cs typeface="Courier New"/>
              </a:rPr>
              <a:t>atributos</a:t>
            </a:r>
            <a:r>
              <a:rPr sz="3200" b="1" spc="-10" dirty="0">
                <a:latin typeface="Courier New"/>
                <a:cs typeface="Courier New"/>
              </a:rPr>
              <a:t>&gt;</a:t>
            </a:r>
            <a:endParaRPr sz="3200">
              <a:latin typeface="Courier New"/>
              <a:cs typeface="Courier New"/>
            </a:endParaRPr>
          </a:p>
          <a:p>
            <a:pPr marL="987425">
              <a:lnSpc>
                <a:spcPct val="100000"/>
              </a:lnSpc>
              <a:spcBef>
                <a:spcPts val="1150"/>
              </a:spcBef>
            </a:pPr>
            <a:r>
              <a:rPr sz="3200" b="1" dirty="0">
                <a:solidFill>
                  <a:srgbClr val="000099"/>
                </a:solidFill>
                <a:latin typeface="Courier New"/>
                <a:cs typeface="Courier New"/>
              </a:rPr>
              <a:t>FROM</a:t>
            </a:r>
            <a:r>
              <a:rPr sz="3200" b="1" spc="-13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3200" b="1" i="1" dirty="0">
                <a:latin typeface="Courier New"/>
                <a:cs typeface="Courier New"/>
              </a:rPr>
              <a:t>tabela1</a:t>
            </a:r>
            <a:r>
              <a:rPr sz="3200" b="1" i="1" spc="-135" dirty="0">
                <a:latin typeface="Courier New"/>
                <a:cs typeface="Courier New"/>
              </a:rPr>
              <a:t> </a:t>
            </a:r>
            <a:r>
              <a:rPr sz="3200" b="1" i="1" spc="-25" dirty="0">
                <a:latin typeface="Courier New"/>
                <a:cs typeface="Courier New"/>
              </a:rPr>
              <a:t>T1</a:t>
            </a:r>
            <a:endParaRPr sz="3200">
              <a:latin typeface="Courier New"/>
              <a:cs typeface="Courier New"/>
            </a:endParaRPr>
          </a:p>
          <a:p>
            <a:pPr marL="987425">
              <a:lnSpc>
                <a:spcPct val="100000"/>
              </a:lnSpc>
              <a:spcBef>
                <a:spcPts val="1155"/>
              </a:spcBef>
            </a:pPr>
            <a:r>
              <a:rPr sz="3200" b="1" dirty="0">
                <a:solidFill>
                  <a:srgbClr val="000099"/>
                </a:solidFill>
                <a:latin typeface="Courier New"/>
                <a:cs typeface="Courier New"/>
              </a:rPr>
              <a:t>[INNER]</a:t>
            </a:r>
            <a:r>
              <a:rPr sz="3200" b="1" spc="-15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99"/>
                </a:solidFill>
                <a:latin typeface="Courier New"/>
                <a:cs typeface="Courier New"/>
              </a:rPr>
              <a:t>JOIN</a:t>
            </a:r>
            <a:r>
              <a:rPr sz="3200" b="1" spc="-14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3200" b="1" i="1" dirty="0">
                <a:latin typeface="Courier New"/>
                <a:cs typeface="Courier New"/>
              </a:rPr>
              <a:t>tabela2</a:t>
            </a:r>
            <a:r>
              <a:rPr sz="3200" b="1" i="1" spc="-145" dirty="0">
                <a:latin typeface="Courier New"/>
                <a:cs typeface="Courier New"/>
              </a:rPr>
              <a:t> </a:t>
            </a:r>
            <a:r>
              <a:rPr sz="3200" b="1" i="1" spc="-25" dirty="0">
                <a:latin typeface="Courier New"/>
                <a:cs typeface="Courier New"/>
              </a:rPr>
              <a:t>T2</a:t>
            </a:r>
            <a:endParaRPr sz="3200">
              <a:latin typeface="Courier New"/>
              <a:cs typeface="Courier New"/>
            </a:endParaRPr>
          </a:p>
          <a:p>
            <a:pPr marL="987425">
              <a:lnSpc>
                <a:spcPct val="100000"/>
              </a:lnSpc>
              <a:spcBef>
                <a:spcPts val="1150"/>
              </a:spcBef>
            </a:pPr>
            <a:r>
              <a:rPr sz="3200" b="1" dirty="0">
                <a:solidFill>
                  <a:srgbClr val="000099"/>
                </a:solidFill>
                <a:latin typeface="Courier New"/>
                <a:cs typeface="Courier New"/>
              </a:rPr>
              <a:t>ON</a:t>
            </a:r>
            <a:r>
              <a:rPr sz="3200" b="1" spc="-12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3200" b="1" i="1" dirty="0">
                <a:latin typeface="Courier New"/>
                <a:cs typeface="Courier New"/>
              </a:rPr>
              <a:t>T1.atributo1</a:t>
            </a:r>
            <a:r>
              <a:rPr sz="3200" b="1" i="1" spc="-120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=</a:t>
            </a:r>
            <a:r>
              <a:rPr sz="3200" b="1" spc="-120" dirty="0">
                <a:latin typeface="Courier New"/>
                <a:cs typeface="Courier New"/>
              </a:rPr>
              <a:t> </a:t>
            </a:r>
            <a:r>
              <a:rPr sz="3200" b="1" i="1" spc="-10" dirty="0">
                <a:latin typeface="Courier New"/>
                <a:cs typeface="Courier New"/>
              </a:rPr>
              <a:t>T2.atributo2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123" y="5119537"/>
            <a:ext cx="1732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ourier New"/>
                <a:cs typeface="Courier New"/>
              </a:rPr>
              <a:t>Exemplo: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1407" y="5030129"/>
            <a:ext cx="5694680" cy="148399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77825" marR="5080" indent="-365760">
              <a:lnSpc>
                <a:spcPct val="130200"/>
              </a:lnSpc>
              <a:spcBef>
                <a:spcPts val="334"/>
              </a:spcBef>
            </a:pPr>
            <a:r>
              <a:rPr sz="2400" b="1" dirty="0">
                <a:latin typeface="Courier New"/>
                <a:cs typeface="Courier New"/>
              </a:rPr>
              <a:t>select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A.nome,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A.nusp,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M.Sigla </a:t>
            </a:r>
            <a:r>
              <a:rPr sz="2400" b="1" dirty="0">
                <a:latin typeface="Courier New"/>
                <a:cs typeface="Courier New"/>
              </a:rPr>
              <a:t>from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Aluno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JOIN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Matricula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M </a:t>
            </a:r>
            <a:r>
              <a:rPr sz="2400" b="1" dirty="0">
                <a:latin typeface="Courier New"/>
                <a:cs typeface="Courier New"/>
              </a:rPr>
              <a:t>ON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A.nusp</a:t>
            </a:r>
            <a:r>
              <a:rPr sz="2400" b="1" spc="-1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urier New"/>
                <a:cs typeface="Courier New"/>
              </a:rPr>
              <a:t>=</a:t>
            </a:r>
            <a:r>
              <a:rPr sz="2400" b="1" spc="-1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Courier New"/>
                <a:cs typeface="Courier New"/>
              </a:rPr>
              <a:t>M.aluno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Junção</a:t>
            </a:r>
            <a:r>
              <a:rPr spc="-30" dirty="0"/>
              <a:t> </a:t>
            </a:r>
            <a:r>
              <a:rPr spc="-10" dirty="0"/>
              <a:t>Interna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111" y="1946461"/>
            <a:ext cx="7920355" cy="16897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dirty="0">
                <a:latin typeface="Courier New"/>
                <a:cs typeface="Courier New"/>
              </a:rPr>
              <a:t>SELECT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&lt;</a:t>
            </a:r>
            <a:r>
              <a:rPr sz="2800" b="1" i="1" spc="-10" dirty="0">
                <a:latin typeface="Courier New"/>
                <a:cs typeface="Courier New"/>
              </a:rPr>
              <a:t>atributos</a:t>
            </a:r>
            <a:r>
              <a:rPr sz="2800" b="1" spc="-10" dirty="0"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866140">
              <a:lnSpc>
                <a:spcPct val="100000"/>
              </a:lnSpc>
              <a:spcBef>
                <a:spcPts val="1010"/>
              </a:spcBef>
            </a:pP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FROM</a:t>
            </a:r>
            <a:r>
              <a:rPr sz="2800" b="1" spc="-3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tabela1</a:t>
            </a:r>
            <a:r>
              <a:rPr sz="2800" b="1" i="1" spc="-20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T1</a:t>
            </a:r>
            <a:r>
              <a:rPr sz="2800" b="1" i="1" spc="-20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,</a:t>
            </a:r>
            <a:r>
              <a:rPr sz="2800" b="1" i="1" spc="-20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tabela2</a:t>
            </a:r>
            <a:r>
              <a:rPr sz="2800" b="1" i="1" spc="-20" dirty="0">
                <a:latin typeface="Courier New"/>
                <a:cs typeface="Courier New"/>
              </a:rPr>
              <a:t> </a:t>
            </a:r>
            <a:r>
              <a:rPr sz="2800" b="1" i="1" spc="-25" dirty="0">
                <a:latin typeface="Courier New"/>
                <a:cs typeface="Courier New"/>
              </a:rPr>
              <a:t>T2</a:t>
            </a:r>
            <a:endParaRPr sz="2800">
              <a:latin typeface="Courier New"/>
              <a:cs typeface="Courier New"/>
            </a:endParaRPr>
          </a:p>
          <a:p>
            <a:pPr marL="866140">
              <a:lnSpc>
                <a:spcPct val="100000"/>
              </a:lnSpc>
              <a:spcBef>
                <a:spcPts val="1005"/>
              </a:spcBef>
              <a:tabLst>
                <a:tab pos="4919980" algn="l"/>
              </a:tabLst>
            </a:pP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WHERE</a:t>
            </a:r>
            <a:r>
              <a:rPr sz="2800" b="1" spc="-3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T1.atributo1</a:t>
            </a:r>
            <a:r>
              <a:rPr sz="2800" b="1" i="1" dirty="0">
                <a:latin typeface="Courier New"/>
                <a:cs typeface="Courier New"/>
              </a:rPr>
              <a:t>	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5" dirty="0"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T2.atributo2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111" y="4720135"/>
            <a:ext cx="7493634" cy="16897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dirty="0">
                <a:latin typeface="Courier New"/>
                <a:cs typeface="Courier New"/>
              </a:rPr>
              <a:t>SELECT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&lt;</a:t>
            </a:r>
            <a:r>
              <a:rPr sz="2800" b="1" i="1" spc="-10" dirty="0">
                <a:latin typeface="Courier New"/>
                <a:cs typeface="Courier New"/>
              </a:rPr>
              <a:t>atributos</a:t>
            </a:r>
            <a:r>
              <a:rPr sz="2800" b="1" spc="-10" dirty="0"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866140">
              <a:lnSpc>
                <a:spcPct val="100000"/>
              </a:lnSpc>
              <a:spcBef>
                <a:spcPts val="1010"/>
              </a:spcBef>
              <a:tabLst>
                <a:tab pos="4279900" algn="l"/>
              </a:tabLst>
            </a:pP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FROM</a:t>
            </a:r>
            <a:r>
              <a:rPr sz="2800" b="1" spc="-3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tabela1</a:t>
            </a:r>
            <a:r>
              <a:rPr sz="2800" b="1" i="1" spc="-25" dirty="0">
                <a:latin typeface="Courier New"/>
                <a:cs typeface="Courier New"/>
              </a:rPr>
              <a:t> T1</a:t>
            </a:r>
            <a:r>
              <a:rPr sz="2800" b="1" i="1" dirty="0">
                <a:latin typeface="Courier New"/>
                <a:cs typeface="Courier New"/>
              </a:rPr>
              <a:t>	</a:t>
            </a: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JOIN</a:t>
            </a:r>
            <a:r>
              <a:rPr sz="2800" b="1" spc="-4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tabela2</a:t>
            </a:r>
            <a:r>
              <a:rPr sz="2800" b="1" i="1" spc="-25" dirty="0">
                <a:latin typeface="Courier New"/>
                <a:cs typeface="Courier New"/>
              </a:rPr>
              <a:t> T2</a:t>
            </a:r>
            <a:endParaRPr sz="2800">
              <a:latin typeface="Courier New"/>
              <a:cs typeface="Courier New"/>
            </a:endParaRPr>
          </a:p>
          <a:p>
            <a:pPr marL="866140">
              <a:lnSpc>
                <a:spcPct val="100000"/>
              </a:lnSpc>
              <a:spcBef>
                <a:spcPts val="1005"/>
              </a:spcBef>
              <a:tabLst>
                <a:tab pos="4279900" algn="l"/>
              </a:tabLst>
            </a:pP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ON</a:t>
            </a:r>
            <a:r>
              <a:rPr sz="2800" b="1" spc="-1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T1.atributo1</a:t>
            </a:r>
            <a:r>
              <a:rPr sz="2800" b="1" i="1" dirty="0">
                <a:latin typeface="Courier New"/>
                <a:cs typeface="Courier New"/>
              </a:rPr>
              <a:t>	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T2.atributo2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34876" y="3906829"/>
            <a:ext cx="494665" cy="982980"/>
            <a:chOff x="5234876" y="3906829"/>
            <a:chExt cx="494665" cy="982980"/>
          </a:xfrm>
        </p:grpSpPr>
        <p:sp>
          <p:nvSpPr>
            <p:cNvPr id="6" name="object 6"/>
            <p:cNvSpPr/>
            <p:nvPr/>
          </p:nvSpPr>
          <p:spPr>
            <a:xfrm>
              <a:off x="5239639" y="3911592"/>
              <a:ext cx="485140" cy="973455"/>
            </a:xfrm>
            <a:custGeom>
              <a:avLst/>
              <a:gdLst/>
              <a:ahLst/>
              <a:cxnLst/>
              <a:rect l="l" t="t" r="r" b="b"/>
              <a:pathLst>
                <a:path w="485139" h="973454">
                  <a:moveTo>
                    <a:pt x="242399" y="973198"/>
                  </a:moveTo>
                  <a:lnTo>
                    <a:pt x="0" y="730798"/>
                  </a:lnTo>
                  <a:lnTo>
                    <a:pt x="121199" y="730798"/>
                  </a:lnTo>
                  <a:lnTo>
                    <a:pt x="121199" y="242399"/>
                  </a:lnTo>
                  <a:lnTo>
                    <a:pt x="0" y="242399"/>
                  </a:lnTo>
                  <a:lnTo>
                    <a:pt x="242399" y="0"/>
                  </a:lnTo>
                  <a:lnTo>
                    <a:pt x="484799" y="242399"/>
                  </a:lnTo>
                  <a:lnTo>
                    <a:pt x="363599" y="242399"/>
                  </a:lnTo>
                  <a:lnTo>
                    <a:pt x="363599" y="730798"/>
                  </a:lnTo>
                  <a:lnTo>
                    <a:pt x="484799" y="730798"/>
                  </a:lnTo>
                  <a:lnTo>
                    <a:pt x="242399" y="973198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39639" y="3911592"/>
              <a:ext cx="485140" cy="973455"/>
            </a:xfrm>
            <a:custGeom>
              <a:avLst/>
              <a:gdLst/>
              <a:ahLst/>
              <a:cxnLst/>
              <a:rect l="l" t="t" r="r" b="b"/>
              <a:pathLst>
                <a:path w="485139" h="973454">
                  <a:moveTo>
                    <a:pt x="0" y="242399"/>
                  </a:moveTo>
                  <a:lnTo>
                    <a:pt x="242399" y="0"/>
                  </a:lnTo>
                  <a:lnTo>
                    <a:pt x="484799" y="242399"/>
                  </a:lnTo>
                  <a:lnTo>
                    <a:pt x="363599" y="242399"/>
                  </a:lnTo>
                  <a:lnTo>
                    <a:pt x="363599" y="730798"/>
                  </a:lnTo>
                  <a:lnTo>
                    <a:pt x="484799" y="730798"/>
                  </a:lnTo>
                  <a:lnTo>
                    <a:pt x="242399" y="973198"/>
                  </a:lnTo>
                  <a:lnTo>
                    <a:pt x="0" y="730798"/>
                  </a:lnTo>
                  <a:lnTo>
                    <a:pt x="121199" y="730798"/>
                  </a:lnTo>
                  <a:lnTo>
                    <a:pt x="121199" y="242399"/>
                  </a:lnTo>
                  <a:lnTo>
                    <a:pt x="0" y="24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70" y="475600"/>
            <a:ext cx="4284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Junções</a:t>
            </a:r>
            <a:r>
              <a:rPr spc="-35" dirty="0"/>
              <a:t> </a:t>
            </a:r>
            <a:r>
              <a:rPr spc="-10" dirty="0"/>
              <a:t>Externas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4" y="1280157"/>
            <a:ext cx="8261984" cy="367093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300" b="1" dirty="0">
                <a:latin typeface="Courier New"/>
                <a:cs typeface="Courier New"/>
              </a:rPr>
              <a:t>SELECT</a:t>
            </a:r>
            <a:r>
              <a:rPr sz="2300" b="1" spc="-6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[DISTINCT|ALL]</a:t>
            </a:r>
            <a:r>
              <a:rPr sz="2300" b="1" spc="-5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&lt;</a:t>
            </a:r>
            <a:r>
              <a:rPr sz="2300" b="1" i="1" spc="-10" dirty="0">
                <a:latin typeface="Courier New"/>
                <a:cs typeface="Courier New"/>
              </a:rPr>
              <a:t>atributos</a:t>
            </a:r>
            <a:r>
              <a:rPr sz="2300" b="1" spc="-10" dirty="0">
                <a:latin typeface="Courier New"/>
                <a:cs typeface="Courier New"/>
              </a:rPr>
              <a:t>&gt;</a:t>
            </a:r>
            <a:endParaRPr sz="230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830"/>
              </a:spcBef>
            </a:pPr>
            <a:r>
              <a:rPr sz="2300" b="1" dirty="0">
                <a:solidFill>
                  <a:srgbClr val="000099"/>
                </a:solidFill>
                <a:latin typeface="Courier New"/>
                <a:cs typeface="Courier New"/>
              </a:rPr>
              <a:t>FROM</a:t>
            </a:r>
            <a:r>
              <a:rPr sz="2300" b="1" spc="-3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300" b="1" i="1" dirty="0">
                <a:latin typeface="Courier New"/>
                <a:cs typeface="Courier New"/>
              </a:rPr>
              <a:t>tabela1</a:t>
            </a:r>
            <a:r>
              <a:rPr sz="2300" b="1" i="1" spc="-25" dirty="0">
                <a:latin typeface="Courier New"/>
                <a:cs typeface="Courier New"/>
              </a:rPr>
              <a:t> T1</a:t>
            </a:r>
            <a:endParaRPr sz="230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825"/>
              </a:spcBef>
            </a:pPr>
            <a:r>
              <a:rPr sz="2300" b="1" dirty="0">
                <a:solidFill>
                  <a:srgbClr val="000099"/>
                </a:solidFill>
                <a:latin typeface="Courier New"/>
                <a:cs typeface="Courier New"/>
              </a:rPr>
              <a:t>[LEFT</a:t>
            </a:r>
            <a:r>
              <a:rPr sz="2300" b="1" spc="-3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000099"/>
                </a:solidFill>
                <a:latin typeface="Courier New"/>
                <a:cs typeface="Courier New"/>
              </a:rPr>
              <a:t>|</a:t>
            </a:r>
            <a:r>
              <a:rPr sz="2300" b="1" spc="-2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000099"/>
                </a:solidFill>
                <a:latin typeface="Courier New"/>
                <a:cs typeface="Courier New"/>
              </a:rPr>
              <a:t>RIGHT</a:t>
            </a:r>
            <a:r>
              <a:rPr sz="2300" b="1" spc="-2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000099"/>
                </a:solidFill>
                <a:latin typeface="Courier New"/>
                <a:cs typeface="Courier New"/>
              </a:rPr>
              <a:t>|FULL]</a:t>
            </a:r>
            <a:r>
              <a:rPr sz="2300" b="1" spc="-2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000099"/>
                </a:solidFill>
                <a:latin typeface="Courier New"/>
                <a:cs typeface="Courier New"/>
              </a:rPr>
              <a:t>JOIN</a:t>
            </a:r>
            <a:r>
              <a:rPr sz="2300" b="1" spc="-3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300" b="1" i="1" dirty="0">
                <a:latin typeface="Courier New"/>
                <a:cs typeface="Courier New"/>
              </a:rPr>
              <a:t>tabela2</a:t>
            </a:r>
            <a:r>
              <a:rPr sz="2300" b="1" i="1" spc="-20" dirty="0">
                <a:latin typeface="Courier New"/>
                <a:cs typeface="Courier New"/>
              </a:rPr>
              <a:t> </a:t>
            </a:r>
            <a:r>
              <a:rPr sz="2300" b="1" i="1" spc="-25" dirty="0">
                <a:latin typeface="Courier New"/>
                <a:cs typeface="Courier New"/>
              </a:rPr>
              <a:t>T2</a:t>
            </a:r>
            <a:endParaRPr sz="230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830"/>
              </a:spcBef>
            </a:pPr>
            <a:r>
              <a:rPr sz="2300" b="1" dirty="0">
                <a:solidFill>
                  <a:srgbClr val="000099"/>
                </a:solidFill>
                <a:latin typeface="Courier New"/>
                <a:cs typeface="Courier New"/>
              </a:rPr>
              <a:t>ON</a:t>
            </a:r>
            <a:r>
              <a:rPr sz="2300" b="1" spc="-3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300" b="1" i="1" dirty="0">
                <a:latin typeface="Courier New"/>
                <a:cs typeface="Courier New"/>
              </a:rPr>
              <a:t>T1.atributo1</a:t>
            </a:r>
            <a:r>
              <a:rPr sz="2300" b="1" i="1" spc="-2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i="1" spc="-10" dirty="0">
                <a:latin typeface="Courier New"/>
                <a:cs typeface="Courier New"/>
              </a:rPr>
              <a:t>T2.atributo2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300">
              <a:latin typeface="Courier New"/>
              <a:cs typeface="Courier New"/>
            </a:endParaRPr>
          </a:p>
          <a:p>
            <a:pPr marL="713105" marR="2458720" indent="-701040">
              <a:lnSpc>
                <a:spcPct val="130000"/>
              </a:lnSpc>
              <a:spcBef>
                <a:spcPts val="5"/>
              </a:spcBef>
            </a:pPr>
            <a:r>
              <a:rPr sz="2300" b="1" dirty="0">
                <a:latin typeface="Courier New"/>
                <a:cs typeface="Courier New"/>
              </a:rPr>
              <a:t>SELECT</a:t>
            </a:r>
            <a:r>
              <a:rPr sz="2300" b="1" spc="-6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[DISTINCT|ALL]</a:t>
            </a:r>
            <a:r>
              <a:rPr sz="2300" b="1" spc="-5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&lt;</a:t>
            </a:r>
            <a:r>
              <a:rPr sz="2300" b="1" i="1" spc="-10" dirty="0">
                <a:latin typeface="Courier New"/>
                <a:cs typeface="Courier New"/>
              </a:rPr>
              <a:t>atributos</a:t>
            </a:r>
            <a:r>
              <a:rPr sz="2300" b="1" spc="-10" dirty="0">
                <a:latin typeface="Courier New"/>
                <a:cs typeface="Courier New"/>
              </a:rPr>
              <a:t>&gt; </a:t>
            </a:r>
            <a:r>
              <a:rPr sz="2300" b="1" dirty="0">
                <a:solidFill>
                  <a:srgbClr val="000099"/>
                </a:solidFill>
                <a:latin typeface="Courier New"/>
                <a:cs typeface="Courier New"/>
              </a:rPr>
              <a:t>FROM</a:t>
            </a:r>
            <a:r>
              <a:rPr sz="2300" b="1" spc="-4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300" b="1" i="1" dirty="0">
                <a:latin typeface="Courier New"/>
                <a:cs typeface="Courier New"/>
              </a:rPr>
              <a:t>tabela1</a:t>
            </a:r>
            <a:r>
              <a:rPr sz="2300" b="1" i="1" spc="-25" dirty="0">
                <a:latin typeface="Courier New"/>
                <a:cs typeface="Courier New"/>
              </a:rPr>
              <a:t> </a:t>
            </a:r>
            <a:r>
              <a:rPr sz="2300" b="1" i="1" dirty="0">
                <a:latin typeface="Courier New"/>
                <a:cs typeface="Courier New"/>
              </a:rPr>
              <a:t>T1,</a:t>
            </a:r>
            <a:r>
              <a:rPr sz="2300" b="1" i="1" spc="-25" dirty="0">
                <a:latin typeface="Courier New"/>
                <a:cs typeface="Courier New"/>
              </a:rPr>
              <a:t> </a:t>
            </a:r>
            <a:r>
              <a:rPr sz="2300" b="1" i="1" dirty="0">
                <a:latin typeface="Courier New"/>
                <a:cs typeface="Courier New"/>
              </a:rPr>
              <a:t>tabela2</a:t>
            </a:r>
            <a:r>
              <a:rPr sz="2300" b="1" i="1" spc="-30" dirty="0">
                <a:latin typeface="Courier New"/>
                <a:cs typeface="Courier New"/>
              </a:rPr>
              <a:t> </a:t>
            </a:r>
            <a:r>
              <a:rPr sz="2300" b="1" i="1" spc="-25" dirty="0">
                <a:latin typeface="Courier New"/>
                <a:cs typeface="Courier New"/>
              </a:rPr>
              <a:t>T2</a:t>
            </a:r>
            <a:endParaRPr sz="230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825"/>
              </a:spcBef>
            </a:pPr>
            <a:r>
              <a:rPr sz="2300" b="1" dirty="0">
                <a:solidFill>
                  <a:srgbClr val="000099"/>
                </a:solidFill>
                <a:latin typeface="Courier New"/>
                <a:cs typeface="Courier New"/>
              </a:rPr>
              <a:t>WHERE</a:t>
            </a:r>
            <a:r>
              <a:rPr sz="2300" b="1" spc="-4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300" b="1" i="1" dirty="0">
                <a:latin typeface="Courier New"/>
                <a:cs typeface="Courier New"/>
              </a:rPr>
              <a:t>T1.atributo1[(+)]</a:t>
            </a:r>
            <a:r>
              <a:rPr sz="2300" b="1" i="1" spc="-4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i="1" spc="-10" dirty="0">
                <a:latin typeface="Courier New"/>
                <a:cs typeface="Courier New"/>
              </a:rPr>
              <a:t>T2.atributo2[(+)]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4" y="5486388"/>
            <a:ext cx="14274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Exemplo: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5623" y="5381233"/>
            <a:ext cx="8339455" cy="139255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300" b="1" dirty="0">
                <a:latin typeface="Courier New"/>
                <a:cs typeface="Courier New"/>
              </a:rPr>
              <a:t>SELECT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50" dirty="0">
                <a:latin typeface="Courier New"/>
                <a:cs typeface="Courier New"/>
              </a:rPr>
              <a:t>*</a:t>
            </a:r>
            <a:endParaRPr sz="2300">
              <a:latin typeface="Courier New"/>
              <a:cs typeface="Courier New"/>
            </a:endParaRPr>
          </a:p>
          <a:p>
            <a:pPr marL="88265" marR="5080">
              <a:lnSpc>
                <a:spcPct val="130000"/>
              </a:lnSpc>
            </a:pPr>
            <a:r>
              <a:rPr sz="2300" b="1" dirty="0">
                <a:latin typeface="Courier New"/>
                <a:cs typeface="Courier New"/>
              </a:rPr>
              <a:t>FROM</a:t>
            </a:r>
            <a:r>
              <a:rPr sz="2300" b="1" spc="-5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Professor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P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[LEFT|RIGHT|FULL]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Disciplina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50" dirty="0">
                <a:latin typeface="Courier New"/>
                <a:cs typeface="Courier New"/>
              </a:rPr>
              <a:t>D </a:t>
            </a:r>
            <a:r>
              <a:rPr sz="2300" b="1" dirty="0">
                <a:latin typeface="Courier New"/>
                <a:cs typeface="Courier New"/>
              </a:rPr>
              <a:t>ON</a:t>
            </a:r>
            <a:r>
              <a:rPr sz="2300" b="1" spc="-2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P.NFunc</a:t>
            </a:r>
            <a:r>
              <a:rPr sz="2300" b="1" spc="-1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-1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D.Professor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Junções</a:t>
            </a:r>
            <a:r>
              <a:rPr spc="-25" dirty="0"/>
              <a:t> </a:t>
            </a:r>
            <a:r>
              <a:rPr dirty="0"/>
              <a:t>Externas,</a:t>
            </a:r>
            <a:r>
              <a:rPr spc="-20" dirty="0"/>
              <a:t> </a:t>
            </a:r>
            <a:r>
              <a:rPr spc="-25" dirty="0"/>
              <a:t>nota</a:t>
            </a:r>
            <a:r>
              <a:rPr spc="-25" dirty="0">
                <a:solidFill>
                  <a:srgbClr val="000000"/>
                </a:solidFill>
                <a:latin typeface="Carlito"/>
                <a:cs typeface="Carlito"/>
              </a:rPr>
              <a:t>çã</a:t>
            </a:r>
            <a:r>
              <a:rPr spc="-25" dirty="0"/>
              <a:t>o</a:t>
            </a:r>
            <a:r>
              <a:rPr spc="-380" dirty="0"/>
              <a:t> </a:t>
            </a:r>
            <a:r>
              <a:rPr spc="-10" dirty="0">
                <a:solidFill>
                  <a:srgbClr val="000000"/>
                </a:solidFill>
                <a:latin typeface="Carlito"/>
                <a:cs typeface="Carlito"/>
              </a:rPr>
              <a:t>Oracle+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56" y="1780015"/>
            <a:ext cx="8560435" cy="447167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1120"/>
              </a:spcBef>
              <a:buChar char="-"/>
              <a:tabLst>
                <a:tab pos="252095" algn="l"/>
              </a:tabLst>
            </a:pPr>
            <a:r>
              <a:rPr sz="2850" b="1" i="1" spc="-180" dirty="0">
                <a:latin typeface="Tahoma"/>
                <a:cs typeface="Tahoma"/>
              </a:rPr>
              <a:t>LEFT</a:t>
            </a:r>
            <a:r>
              <a:rPr sz="2850" b="1" i="1" spc="10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JOIN</a:t>
            </a:r>
            <a:r>
              <a:rPr sz="2850" b="1" i="1" spc="35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COM</a:t>
            </a:r>
            <a:r>
              <a:rPr sz="2850" b="1" i="1" spc="35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(+)</a:t>
            </a:r>
            <a:endParaRPr sz="2850">
              <a:latin typeface="Tahoma"/>
              <a:cs typeface="Tahoma"/>
            </a:endParaRPr>
          </a:p>
          <a:p>
            <a:pPr marL="652780" marR="1497965" indent="-640715">
              <a:lnSpc>
                <a:spcPts val="4370"/>
              </a:lnSpc>
              <a:spcBef>
                <a:spcPts val="305"/>
              </a:spcBef>
            </a:pPr>
            <a:r>
              <a:rPr sz="2800" b="1" dirty="0">
                <a:latin typeface="Courier New"/>
                <a:cs typeface="Courier New"/>
              </a:rPr>
              <a:t>SELECT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[DISTINCT|ALL]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&lt;</a:t>
            </a:r>
            <a:r>
              <a:rPr sz="2800" b="1" i="1" spc="-10" dirty="0">
                <a:latin typeface="Courier New"/>
                <a:cs typeface="Courier New"/>
              </a:rPr>
              <a:t>atributos</a:t>
            </a:r>
            <a:r>
              <a:rPr sz="2800" b="1" spc="-10" dirty="0">
                <a:latin typeface="Courier New"/>
                <a:cs typeface="Courier New"/>
              </a:rPr>
              <a:t>&gt; </a:t>
            </a: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FROM</a:t>
            </a:r>
            <a:r>
              <a:rPr sz="2800" b="1" spc="-4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tabela1</a:t>
            </a:r>
            <a:r>
              <a:rPr sz="2800" b="1" i="1" spc="-25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T1,</a:t>
            </a:r>
            <a:r>
              <a:rPr sz="2800" b="1" i="1" spc="-25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tabela2</a:t>
            </a:r>
            <a:r>
              <a:rPr sz="2800" b="1" i="1" spc="-20" dirty="0">
                <a:latin typeface="Courier New"/>
                <a:cs typeface="Courier New"/>
              </a:rPr>
              <a:t> </a:t>
            </a:r>
            <a:r>
              <a:rPr sz="2800" b="1" i="1" spc="-25" dirty="0">
                <a:latin typeface="Courier New"/>
                <a:cs typeface="Courier New"/>
              </a:rPr>
              <a:t>T2</a:t>
            </a:r>
            <a:endParaRPr sz="28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690"/>
              </a:spcBef>
              <a:tabLst>
                <a:tab pos="4706620" algn="l"/>
              </a:tabLst>
            </a:pP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WHERE</a:t>
            </a:r>
            <a:r>
              <a:rPr sz="2800" b="1" spc="-3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T1.atributo1</a:t>
            </a:r>
            <a:r>
              <a:rPr sz="2800" b="1" i="1" dirty="0">
                <a:latin typeface="Courier New"/>
                <a:cs typeface="Courier New"/>
              </a:rPr>
              <a:t>	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T2.atributo2</a:t>
            </a:r>
            <a:r>
              <a:rPr sz="2800" b="1" i="1" spc="-30" dirty="0">
                <a:latin typeface="Courier New"/>
                <a:cs typeface="Courier New"/>
              </a:rPr>
              <a:t> </a:t>
            </a:r>
            <a:r>
              <a:rPr sz="2800" b="1" i="1" spc="-25" dirty="0">
                <a:latin typeface="Courier New"/>
                <a:cs typeface="Courier New"/>
              </a:rPr>
              <a:t>(+)</a:t>
            </a:r>
            <a:endParaRPr sz="2800">
              <a:latin typeface="Courier New"/>
              <a:cs typeface="Courier New"/>
            </a:endParaRPr>
          </a:p>
          <a:p>
            <a:pPr marL="252095" indent="-239395">
              <a:lnSpc>
                <a:spcPct val="100000"/>
              </a:lnSpc>
              <a:spcBef>
                <a:spcPts val="960"/>
              </a:spcBef>
              <a:buChar char="-"/>
              <a:tabLst>
                <a:tab pos="252095" algn="l"/>
              </a:tabLst>
            </a:pPr>
            <a:r>
              <a:rPr sz="2850" b="1" i="1" spc="-270" dirty="0">
                <a:latin typeface="Tahoma"/>
                <a:cs typeface="Tahoma"/>
              </a:rPr>
              <a:t>RIGHT</a:t>
            </a:r>
            <a:r>
              <a:rPr sz="2850" b="1" i="1" spc="35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JOIN</a:t>
            </a:r>
            <a:r>
              <a:rPr sz="2850" b="1" i="1" spc="40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COM</a:t>
            </a:r>
            <a:r>
              <a:rPr sz="2850" b="1" i="1" spc="45" dirty="0">
                <a:latin typeface="Tahoma"/>
                <a:cs typeface="Tahoma"/>
              </a:rPr>
              <a:t> </a:t>
            </a:r>
            <a:r>
              <a:rPr sz="2850" b="1" i="1" spc="-295" dirty="0">
                <a:latin typeface="Tahoma"/>
                <a:cs typeface="Tahoma"/>
              </a:rPr>
              <a:t>(+)</a:t>
            </a:r>
            <a:endParaRPr sz="2850">
              <a:latin typeface="Tahoma"/>
              <a:cs typeface="Tahoma"/>
            </a:endParaRPr>
          </a:p>
          <a:p>
            <a:pPr marL="652780" marR="1497965" indent="-640715">
              <a:lnSpc>
                <a:spcPts val="4370"/>
              </a:lnSpc>
              <a:spcBef>
                <a:spcPts val="300"/>
              </a:spcBef>
            </a:pPr>
            <a:r>
              <a:rPr sz="2800" b="1" dirty="0">
                <a:latin typeface="Courier New"/>
                <a:cs typeface="Courier New"/>
              </a:rPr>
              <a:t>SELECT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[DISTINCT|ALL]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&lt;</a:t>
            </a:r>
            <a:r>
              <a:rPr sz="2800" b="1" i="1" spc="-10" dirty="0">
                <a:latin typeface="Courier New"/>
                <a:cs typeface="Courier New"/>
              </a:rPr>
              <a:t>atributos</a:t>
            </a:r>
            <a:r>
              <a:rPr sz="2800" b="1" spc="-10" dirty="0">
                <a:latin typeface="Courier New"/>
                <a:cs typeface="Courier New"/>
              </a:rPr>
              <a:t>&gt; </a:t>
            </a: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FROM</a:t>
            </a:r>
            <a:r>
              <a:rPr sz="2800" b="1" spc="-40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tabela1</a:t>
            </a:r>
            <a:r>
              <a:rPr sz="2800" b="1" i="1" spc="-25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T1,</a:t>
            </a:r>
            <a:r>
              <a:rPr sz="2800" b="1" i="1" spc="-25" dirty="0"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tabela2</a:t>
            </a:r>
            <a:r>
              <a:rPr sz="2800" b="1" i="1" spc="-20" dirty="0">
                <a:latin typeface="Courier New"/>
                <a:cs typeface="Courier New"/>
              </a:rPr>
              <a:t> </a:t>
            </a:r>
            <a:r>
              <a:rPr sz="2800" b="1" i="1" spc="-25" dirty="0">
                <a:latin typeface="Courier New"/>
                <a:cs typeface="Courier New"/>
              </a:rPr>
              <a:t>T2</a:t>
            </a:r>
            <a:endParaRPr sz="28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690"/>
              </a:spcBef>
              <a:tabLst>
                <a:tab pos="5560060" algn="l"/>
              </a:tabLst>
            </a:pPr>
            <a:r>
              <a:rPr sz="2800" b="1" dirty="0">
                <a:solidFill>
                  <a:srgbClr val="000099"/>
                </a:solidFill>
                <a:latin typeface="Courier New"/>
                <a:cs typeface="Courier New"/>
              </a:rPr>
              <a:t>WHERE</a:t>
            </a:r>
            <a:r>
              <a:rPr sz="2800" b="1" spc="-55" dirty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2800" b="1" i="1" dirty="0">
                <a:latin typeface="Courier New"/>
                <a:cs typeface="Courier New"/>
              </a:rPr>
              <a:t>T1.atributo1</a:t>
            </a:r>
            <a:r>
              <a:rPr sz="2800" b="1" i="1" spc="-40" dirty="0">
                <a:latin typeface="Courier New"/>
                <a:cs typeface="Courier New"/>
              </a:rPr>
              <a:t> </a:t>
            </a:r>
            <a:r>
              <a:rPr sz="2800" b="1" i="1" spc="-25" dirty="0">
                <a:latin typeface="Courier New"/>
                <a:cs typeface="Courier New"/>
              </a:rPr>
              <a:t>(+)</a:t>
            </a:r>
            <a:r>
              <a:rPr sz="2800" b="1" i="1" dirty="0">
                <a:latin typeface="Courier New"/>
                <a:cs typeface="Courier New"/>
              </a:rPr>
              <a:t>	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5" dirty="0">
                <a:latin typeface="Courier New"/>
                <a:cs typeface="Courier New"/>
              </a:rPr>
              <a:t> </a:t>
            </a:r>
            <a:r>
              <a:rPr sz="2800" b="1" i="1" spc="-10" dirty="0">
                <a:latin typeface="Courier New"/>
                <a:cs typeface="Courier New"/>
              </a:rPr>
              <a:t>T2.atributo2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1026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AoyagiKouzanFontT</vt:lpstr>
      <vt:lpstr>Arial</vt:lpstr>
      <vt:lpstr>Carlito</vt:lpstr>
      <vt:lpstr>Courier New</vt:lpstr>
      <vt:lpstr>Tahoma</vt:lpstr>
      <vt:lpstr>Times New Roman</vt:lpstr>
      <vt:lpstr>Office Theme</vt:lpstr>
      <vt:lpstr>Santarder Coders</vt:lpstr>
      <vt:lpstr>Data Manipulation Language (DML)</vt:lpstr>
      <vt:lpstr>Comandos DML</vt:lpstr>
      <vt:lpstr>JUNÇÃO</vt:lpstr>
      <vt:lpstr>Exemplo: Junção Interna</vt:lpstr>
      <vt:lpstr>Inner Join</vt:lpstr>
      <vt:lpstr>Junção Interna</vt:lpstr>
      <vt:lpstr>Junções Externas</vt:lpstr>
      <vt:lpstr>Junções Externas, notação Oracle+</vt:lpstr>
      <vt:lpstr>Junções Externas</vt:lpstr>
      <vt:lpstr>Exemplo: Junção Externa</vt:lpstr>
      <vt:lpstr>Exemplo:</vt:lpstr>
      <vt:lpstr>Apresentação do PowerPoint</vt:lpstr>
      <vt:lpstr>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Curso01-Quinzena02-Aula08</dc:title>
  <cp:lastModifiedBy>Mauricio Luiz Sobrinho</cp:lastModifiedBy>
  <cp:revision>1</cp:revision>
  <dcterms:created xsi:type="dcterms:W3CDTF">2024-03-11T23:15:20Z</dcterms:created>
  <dcterms:modified xsi:type="dcterms:W3CDTF">2024-03-11T23:16:59Z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2024-03-11T00:00:00Z</vt:filetime>
  </property>
  <property fmtid="{D5CDD505-2E9C-101B-9397-08002B2CF9AE}" pid="4" name="Producer">
    <vt:lpwstr>3-Heights(TM) PDF Security Shell 4.8.25.2 (http://www.pdf-tools.com)</vt:lpwstr>
  </property>
</Properties>
</file>