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5B6D8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5B6D8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5B6D8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5B6D8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5B6D8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46256" y="10325474"/>
            <a:ext cx="375303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5B6D8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56687" y="10325474"/>
            <a:ext cx="412768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6.png"/><Relationship Id="rId3" Type="http://schemas.openxmlformats.org/officeDocument/2006/relationships/hyperlink" Target="http://www.diagrams.net/" TargetMode="External"/><Relationship Id="rId21" Type="http://schemas.openxmlformats.org/officeDocument/2006/relationships/hyperlink" Target="https://www.holistics.io/blog/top-5-free-database-diagram-design-tools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hyperlink" Target="https://www.quickdatabasediagrams.com/" TargetMode="External"/><Relationship Id="rId2" Type="http://schemas.openxmlformats.org/officeDocument/2006/relationships/hyperlink" Target="http://www.holistics.io/blog/top-5" TargetMode="Externa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24" Type="http://schemas.openxmlformats.org/officeDocument/2006/relationships/hyperlink" Target="https://erdplus.com/" TargetMode="External"/><Relationship Id="rId5" Type="http://schemas.openxmlformats.org/officeDocument/2006/relationships/hyperlink" Target="http://www.quickdatabasediagrams.com/" TargetMode="External"/><Relationship Id="rId15" Type="http://schemas.openxmlformats.org/officeDocument/2006/relationships/image" Target="../media/image17.png"/><Relationship Id="rId23" Type="http://schemas.openxmlformats.org/officeDocument/2006/relationships/hyperlink" Target="https://www.lucidchart.com/pages/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hyperlink" Target="http://www.lucidchart.com/pages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hyperlink" Target="https://www.diagrams.ne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645" y="288932"/>
            <a:ext cx="438213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Passos</a:t>
            </a:r>
            <a:r>
              <a:rPr sz="2050" spc="-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para</a:t>
            </a:r>
            <a:r>
              <a:rPr sz="2050" spc="-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elaboração</a:t>
            </a:r>
            <a:r>
              <a:rPr sz="2050" spc="-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do</a:t>
            </a:r>
            <a:r>
              <a:rPr sz="2050" spc="-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projeto</a:t>
            </a:r>
            <a:r>
              <a:rPr sz="2050" spc="-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10" dirty="0">
                <a:solidFill>
                  <a:srgbClr val="5B6D84"/>
                </a:solidFill>
                <a:latin typeface="LM Sans 12"/>
                <a:cs typeface="LM Sans 12"/>
              </a:rPr>
              <a:t>lógico</a:t>
            </a:r>
            <a:endParaRPr sz="2050">
              <a:latin typeface="LM Sans 12"/>
              <a:cs typeface="LM Sans 12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867" y="1434415"/>
            <a:ext cx="164866" cy="1648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496" y="1421378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1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484" y="1361917"/>
            <a:ext cx="31991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LM Sans 10"/>
                <a:cs typeface="LM Sans 10"/>
              </a:rPr>
              <a:t>Identificar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entidades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atributos.</a:t>
            </a:r>
            <a:endParaRPr sz="155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633" y="1680632"/>
            <a:ext cx="12318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443" y="1634966"/>
            <a:ext cx="4347210" cy="464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LM Sans 10"/>
                <a:cs typeface="LM Sans 10"/>
              </a:rPr>
              <a:t>As</a:t>
            </a:r>
            <a:r>
              <a:rPr sz="1400" spc="11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entidades</a:t>
            </a:r>
            <a:r>
              <a:rPr sz="1400" spc="11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possuem</a:t>
            </a:r>
            <a:r>
              <a:rPr sz="1400" spc="114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informações</a:t>
            </a:r>
            <a:r>
              <a:rPr sz="1400" spc="11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descritivas.</a:t>
            </a:r>
            <a:endParaRPr sz="14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LM Sans 10"/>
                <a:cs typeface="LM Sans 10"/>
              </a:rPr>
              <a:t>Atributos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devem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associados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às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entidades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descrevem.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633" y="1899793"/>
            <a:ext cx="12318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867" y="2212451"/>
            <a:ext cx="164866" cy="1648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1484" y="2105983"/>
            <a:ext cx="3928745" cy="5734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50" dirty="0">
                <a:latin typeface="LM Sans 10"/>
                <a:cs typeface="LM Sans 10"/>
              </a:rPr>
              <a:t>Identificar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chaves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primárias.</a:t>
            </a:r>
            <a:endParaRPr sz="15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50" dirty="0">
                <a:latin typeface="LM Sans 10"/>
                <a:cs typeface="LM Sans 10"/>
              </a:rPr>
              <a:t>Identificar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relacionamentos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seus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atributos.</a:t>
            </a:r>
            <a:endParaRPr sz="1550">
              <a:latin typeface="LM Sans 10"/>
              <a:cs typeface="LM Sans 1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867" y="2486407"/>
            <a:ext cx="164866" cy="16486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3496" y="2199415"/>
            <a:ext cx="8382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2</a:t>
            </a:r>
            <a:endParaRPr sz="85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850" spc="-50" dirty="0">
                <a:latin typeface="LM Sans 8"/>
                <a:cs typeface="LM Sans 8"/>
              </a:rPr>
              <a:t>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633" y="2663240"/>
            <a:ext cx="123189" cy="4273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1474" y="2686959"/>
            <a:ext cx="5223510" cy="445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75"/>
              </a:spcBef>
            </a:pPr>
            <a:r>
              <a:rPr sz="1400" dirty="0">
                <a:latin typeface="LM Sans 10"/>
                <a:cs typeface="LM Sans 10"/>
              </a:rPr>
              <a:t>Determinar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grau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relacionamentos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(ex.:</a:t>
            </a:r>
            <a:r>
              <a:rPr sz="1400" spc="2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binário,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ternário,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etc.). </a:t>
            </a:r>
            <a:r>
              <a:rPr sz="1400" dirty="0">
                <a:latin typeface="LM Sans 10"/>
                <a:cs typeface="LM Sans 10"/>
              </a:rPr>
              <a:t>Identificar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restrições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aplicam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relacionamento.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3815" y="3101544"/>
            <a:ext cx="133350" cy="4273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850" spc="254" dirty="0">
                <a:latin typeface="DejaVu Sans"/>
                <a:cs typeface="DejaVu Sans"/>
              </a:rPr>
              <a:t>⋆</a:t>
            </a:r>
            <a:endParaRPr sz="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254" dirty="0">
                <a:latin typeface="DejaVu Sans"/>
                <a:cs typeface="DejaVu Sans"/>
              </a:rPr>
              <a:t>⋆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1446" y="3143545"/>
            <a:ext cx="1021715" cy="4235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</a:pPr>
            <a:r>
              <a:rPr sz="1300" spc="-10" dirty="0">
                <a:latin typeface="LM Sans 9"/>
                <a:cs typeface="LM Sans 9"/>
              </a:rPr>
              <a:t>Cardinalidade. Participação.</a:t>
            </a:r>
            <a:endParaRPr sz="1300">
              <a:latin typeface="LM Sans 9"/>
              <a:cs typeface="LM Sans 9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2867" y="3684508"/>
            <a:ext cx="164866" cy="16486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3496" y="3671472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4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484" y="3612011"/>
            <a:ext cx="323215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LM Sans 10"/>
                <a:cs typeface="LM Sans 10"/>
              </a:rPr>
              <a:t>Identificar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as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entidades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fortes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fracas.</a:t>
            </a:r>
            <a:endParaRPr sz="155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226" y="5008995"/>
            <a:ext cx="2217420" cy="158750"/>
          </a:xfrm>
          <a:prstGeom prst="rect">
            <a:avLst/>
          </a:prstGeom>
          <a:solidFill>
            <a:srgbClr val="252C35"/>
          </a:solidFill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850" spc="-10" dirty="0">
                <a:solidFill>
                  <a:srgbClr val="FFFFFF"/>
                </a:solidFill>
                <a:latin typeface="LM Sans 8"/>
                <a:cs typeface="LM Sans 8"/>
              </a:rPr>
              <a:t>GES013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1377" y="5008995"/>
            <a:ext cx="2217420" cy="158750"/>
          </a:xfrm>
          <a:prstGeom prst="rect">
            <a:avLst/>
          </a:prstGeom>
          <a:solidFill>
            <a:srgbClr val="5B6D84"/>
          </a:solidFill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8852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58956" y="4996284"/>
            <a:ext cx="3625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5B6D84"/>
                </a:solidFill>
                <a:latin typeface="LM Sans 8"/>
                <a:cs typeface="LM Sans 8"/>
              </a:rPr>
              <a:t>2022/2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274" y="4996284"/>
            <a:ext cx="3429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61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151" y="214990"/>
            <a:ext cx="519651" cy="51965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6266" y="214990"/>
            <a:ext cx="663004" cy="5196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164040" y="5634997"/>
            <a:ext cx="123253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50" dirty="0">
                <a:solidFill>
                  <a:srgbClr val="5B6D84"/>
                </a:solidFill>
                <a:latin typeface="LM Sans 12"/>
                <a:cs typeface="LM Sans 12"/>
              </a:rPr>
              <a:t>I</a:t>
            </a:r>
            <a:endParaRPr sz="2050">
              <a:latin typeface="LM Sans 12"/>
              <a:cs typeface="LM Sans 12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2867" y="6374696"/>
            <a:ext cx="164866" cy="16486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23496" y="6361660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1</a:t>
            </a:r>
            <a:endParaRPr sz="850">
              <a:latin typeface="LM Sans 8"/>
              <a:cs typeface="LM Sans 8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17091" y="6843572"/>
            <a:ext cx="3122295" cy="2743200"/>
            <a:chOff x="2417091" y="6843572"/>
            <a:chExt cx="3122295" cy="2743200"/>
          </a:xfrm>
        </p:grpSpPr>
        <p:sp>
          <p:nvSpPr>
            <p:cNvPr id="31" name="object 31"/>
            <p:cNvSpPr/>
            <p:nvPr/>
          </p:nvSpPr>
          <p:spPr>
            <a:xfrm>
              <a:off x="2767743" y="7023510"/>
              <a:ext cx="323850" cy="125095"/>
            </a:xfrm>
            <a:custGeom>
              <a:avLst/>
              <a:gdLst/>
              <a:ahLst/>
              <a:cxnLst/>
              <a:rect l="l" t="t" r="r" b="b"/>
              <a:pathLst>
                <a:path w="323850" h="125095">
                  <a:moveTo>
                    <a:pt x="161629" y="0"/>
                  </a:moveTo>
                  <a:lnTo>
                    <a:pt x="98718" y="4906"/>
                  </a:lnTo>
                  <a:lnTo>
                    <a:pt x="47342" y="18286"/>
                  </a:lnTo>
                  <a:lnTo>
                    <a:pt x="12702" y="38130"/>
                  </a:lnTo>
                  <a:lnTo>
                    <a:pt x="0" y="62428"/>
                  </a:lnTo>
                  <a:lnTo>
                    <a:pt x="12702" y="86745"/>
                  </a:lnTo>
                  <a:lnTo>
                    <a:pt x="47342" y="106597"/>
                  </a:lnTo>
                  <a:lnTo>
                    <a:pt x="98718" y="119979"/>
                  </a:lnTo>
                  <a:lnTo>
                    <a:pt x="161629" y="124885"/>
                  </a:lnTo>
                  <a:lnTo>
                    <a:pt x="224544" y="119979"/>
                  </a:lnTo>
                  <a:lnTo>
                    <a:pt x="275923" y="106597"/>
                  </a:lnTo>
                  <a:lnTo>
                    <a:pt x="310564" y="86745"/>
                  </a:lnTo>
                  <a:lnTo>
                    <a:pt x="323266" y="62428"/>
                  </a:lnTo>
                  <a:lnTo>
                    <a:pt x="310564" y="38130"/>
                  </a:lnTo>
                  <a:lnTo>
                    <a:pt x="275923" y="18286"/>
                  </a:lnTo>
                  <a:lnTo>
                    <a:pt x="224544" y="4906"/>
                  </a:lnTo>
                  <a:lnTo>
                    <a:pt x="161629" y="0"/>
                  </a:lnTo>
                  <a:close/>
                </a:path>
              </a:pathLst>
            </a:custGeom>
            <a:solidFill>
              <a:srgbClr val="EE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67743" y="7023510"/>
              <a:ext cx="323850" cy="125095"/>
            </a:xfrm>
            <a:custGeom>
              <a:avLst/>
              <a:gdLst/>
              <a:ahLst/>
              <a:cxnLst/>
              <a:rect l="l" t="t" r="r" b="b"/>
              <a:pathLst>
                <a:path w="323850" h="125095">
                  <a:moveTo>
                    <a:pt x="161629" y="0"/>
                  </a:moveTo>
                  <a:lnTo>
                    <a:pt x="224544" y="4906"/>
                  </a:lnTo>
                  <a:lnTo>
                    <a:pt x="275923" y="18286"/>
                  </a:lnTo>
                  <a:lnTo>
                    <a:pt x="310564" y="38130"/>
                  </a:lnTo>
                  <a:lnTo>
                    <a:pt x="323266" y="62428"/>
                  </a:lnTo>
                  <a:lnTo>
                    <a:pt x="310564" y="86745"/>
                  </a:lnTo>
                  <a:lnTo>
                    <a:pt x="275923" y="106597"/>
                  </a:lnTo>
                  <a:lnTo>
                    <a:pt x="224544" y="119979"/>
                  </a:lnTo>
                  <a:lnTo>
                    <a:pt x="161629" y="124885"/>
                  </a:lnTo>
                  <a:lnTo>
                    <a:pt x="98718" y="119979"/>
                  </a:lnTo>
                  <a:lnTo>
                    <a:pt x="47342" y="106597"/>
                  </a:lnTo>
                  <a:lnTo>
                    <a:pt x="12702" y="86745"/>
                  </a:lnTo>
                  <a:lnTo>
                    <a:pt x="0" y="62428"/>
                  </a:lnTo>
                  <a:lnTo>
                    <a:pt x="12702" y="38130"/>
                  </a:lnTo>
                  <a:lnTo>
                    <a:pt x="47342" y="18286"/>
                  </a:lnTo>
                  <a:lnTo>
                    <a:pt x="98718" y="4906"/>
                  </a:lnTo>
                  <a:lnTo>
                    <a:pt x="161629" y="0"/>
                  </a:lnTo>
                  <a:close/>
                </a:path>
              </a:pathLst>
            </a:custGeom>
            <a:ln w="3677">
              <a:solidFill>
                <a:srgbClr val="21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1038" y="8324918"/>
              <a:ext cx="557530" cy="103505"/>
            </a:xfrm>
            <a:custGeom>
              <a:avLst/>
              <a:gdLst/>
              <a:ahLst/>
              <a:cxnLst/>
              <a:rect l="l" t="t" r="r" b="b"/>
              <a:pathLst>
                <a:path w="557529" h="103504">
                  <a:moveTo>
                    <a:pt x="557508" y="0"/>
                  </a:moveTo>
                  <a:lnTo>
                    <a:pt x="0" y="0"/>
                  </a:lnTo>
                  <a:lnTo>
                    <a:pt x="0" y="102968"/>
                  </a:lnTo>
                  <a:lnTo>
                    <a:pt x="557508" y="102968"/>
                  </a:lnTo>
                  <a:lnTo>
                    <a:pt x="557508" y="0"/>
                  </a:lnTo>
                  <a:close/>
                </a:path>
              </a:pathLst>
            </a:custGeom>
            <a:solidFill>
              <a:srgbClr val="EE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41038" y="8324918"/>
              <a:ext cx="557530" cy="103505"/>
            </a:xfrm>
            <a:custGeom>
              <a:avLst/>
              <a:gdLst/>
              <a:ahLst/>
              <a:cxnLst/>
              <a:rect l="l" t="t" r="r" b="b"/>
              <a:pathLst>
                <a:path w="557529" h="103504">
                  <a:moveTo>
                    <a:pt x="0" y="102968"/>
                  </a:moveTo>
                  <a:lnTo>
                    <a:pt x="557508" y="102968"/>
                  </a:lnTo>
                  <a:lnTo>
                    <a:pt x="557508" y="0"/>
                  </a:lnTo>
                  <a:lnTo>
                    <a:pt x="0" y="0"/>
                  </a:lnTo>
                  <a:lnTo>
                    <a:pt x="0" y="102968"/>
                  </a:lnTo>
                  <a:close/>
                </a:path>
              </a:pathLst>
            </a:custGeom>
            <a:ln w="3677">
              <a:solidFill>
                <a:srgbClr val="21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52070" y="7617990"/>
              <a:ext cx="557530" cy="103505"/>
            </a:xfrm>
            <a:custGeom>
              <a:avLst/>
              <a:gdLst/>
              <a:ahLst/>
              <a:cxnLst/>
              <a:rect l="l" t="t" r="r" b="b"/>
              <a:pathLst>
                <a:path w="557529" h="103504">
                  <a:moveTo>
                    <a:pt x="557508" y="0"/>
                  </a:moveTo>
                  <a:lnTo>
                    <a:pt x="0" y="0"/>
                  </a:lnTo>
                  <a:lnTo>
                    <a:pt x="0" y="102968"/>
                  </a:lnTo>
                  <a:lnTo>
                    <a:pt x="557508" y="102968"/>
                  </a:lnTo>
                  <a:lnTo>
                    <a:pt x="557508" y="0"/>
                  </a:lnTo>
                  <a:close/>
                </a:path>
              </a:pathLst>
            </a:custGeom>
            <a:solidFill>
              <a:srgbClr val="EE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52820" y="7617990"/>
              <a:ext cx="557530" cy="103505"/>
            </a:xfrm>
            <a:custGeom>
              <a:avLst/>
              <a:gdLst/>
              <a:ahLst/>
              <a:cxnLst/>
              <a:rect l="l" t="t" r="r" b="b"/>
              <a:pathLst>
                <a:path w="557529" h="103504">
                  <a:moveTo>
                    <a:pt x="0" y="102968"/>
                  </a:moveTo>
                  <a:lnTo>
                    <a:pt x="557508" y="102968"/>
                  </a:lnTo>
                  <a:lnTo>
                    <a:pt x="557508" y="0"/>
                  </a:lnTo>
                  <a:lnTo>
                    <a:pt x="0" y="0"/>
                  </a:lnTo>
                  <a:lnTo>
                    <a:pt x="0" y="102968"/>
                  </a:lnTo>
                  <a:close/>
                </a:path>
              </a:pathLst>
            </a:custGeom>
            <a:ln w="3677">
              <a:solidFill>
                <a:srgbClr val="21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5662" y="7363498"/>
              <a:ext cx="1869439" cy="1967230"/>
            </a:xfrm>
            <a:custGeom>
              <a:avLst/>
              <a:gdLst/>
              <a:ahLst/>
              <a:cxnLst/>
              <a:rect l="l" t="t" r="r" b="b"/>
              <a:pathLst>
                <a:path w="1869439" h="1967229">
                  <a:moveTo>
                    <a:pt x="639762" y="0"/>
                  </a:moveTo>
                  <a:lnTo>
                    <a:pt x="595363" y="0"/>
                  </a:lnTo>
                  <a:lnTo>
                    <a:pt x="105803" y="253352"/>
                  </a:lnTo>
                  <a:lnTo>
                    <a:pt x="143103" y="253352"/>
                  </a:lnTo>
                  <a:lnTo>
                    <a:pt x="639762" y="0"/>
                  </a:lnTo>
                  <a:close/>
                </a:path>
                <a:path w="1869439" h="1967229">
                  <a:moveTo>
                    <a:pt x="679361" y="1131684"/>
                  </a:moveTo>
                  <a:lnTo>
                    <a:pt x="87020" y="356920"/>
                  </a:lnTo>
                  <a:lnTo>
                    <a:pt x="0" y="356920"/>
                  </a:lnTo>
                  <a:lnTo>
                    <a:pt x="209067" y="1131684"/>
                  </a:lnTo>
                  <a:lnTo>
                    <a:pt x="679361" y="1131684"/>
                  </a:lnTo>
                  <a:close/>
                </a:path>
                <a:path w="1869439" h="1967229">
                  <a:moveTo>
                    <a:pt x="809929" y="1002703"/>
                  </a:moveTo>
                  <a:lnTo>
                    <a:pt x="404901" y="609854"/>
                  </a:lnTo>
                  <a:lnTo>
                    <a:pt x="635025" y="609854"/>
                  </a:lnTo>
                  <a:lnTo>
                    <a:pt x="213347" y="355485"/>
                  </a:lnTo>
                  <a:lnTo>
                    <a:pt x="142646" y="355485"/>
                  </a:lnTo>
                  <a:lnTo>
                    <a:pt x="144564" y="357352"/>
                  </a:lnTo>
                  <a:lnTo>
                    <a:pt x="115608" y="357352"/>
                  </a:lnTo>
                  <a:lnTo>
                    <a:pt x="773137" y="1002703"/>
                  </a:lnTo>
                  <a:lnTo>
                    <a:pt x="809929" y="1002703"/>
                  </a:lnTo>
                  <a:close/>
                </a:path>
                <a:path w="1869439" h="1967229">
                  <a:moveTo>
                    <a:pt x="832866" y="491629"/>
                  </a:moveTo>
                  <a:lnTo>
                    <a:pt x="589089" y="369874"/>
                  </a:lnTo>
                  <a:lnTo>
                    <a:pt x="237210" y="369874"/>
                  </a:lnTo>
                  <a:lnTo>
                    <a:pt x="439051" y="491629"/>
                  </a:lnTo>
                  <a:lnTo>
                    <a:pt x="832866" y="491629"/>
                  </a:lnTo>
                  <a:close/>
                </a:path>
                <a:path w="1869439" h="1967229">
                  <a:moveTo>
                    <a:pt x="993686" y="1819732"/>
                  </a:moveTo>
                  <a:lnTo>
                    <a:pt x="373494" y="1819732"/>
                  </a:lnTo>
                  <a:lnTo>
                    <a:pt x="373494" y="1966836"/>
                  </a:lnTo>
                  <a:lnTo>
                    <a:pt x="993686" y="1966836"/>
                  </a:lnTo>
                  <a:lnTo>
                    <a:pt x="993686" y="1819732"/>
                  </a:lnTo>
                  <a:close/>
                </a:path>
                <a:path w="1869439" h="1967229">
                  <a:moveTo>
                    <a:pt x="1653895" y="1221092"/>
                  </a:moveTo>
                  <a:lnTo>
                    <a:pt x="1639785" y="1194079"/>
                  </a:lnTo>
                  <a:lnTo>
                    <a:pt x="1601292" y="1172019"/>
                  </a:lnTo>
                  <a:lnTo>
                    <a:pt x="1544205" y="1157160"/>
                  </a:lnTo>
                  <a:lnTo>
                    <a:pt x="1474292" y="1151699"/>
                  </a:lnTo>
                  <a:lnTo>
                    <a:pt x="1404366" y="1157160"/>
                  </a:lnTo>
                  <a:lnTo>
                    <a:pt x="1347292" y="1172019"/>
                  </a:lnTo>
                  <a:lnTo>
                    <a:pt x="1308811" y="1194079"/>
                  </a:lnTo>
                  <a:lnTo>
                    <a:pt x="1294701" y="1221092"/>
                  </a:lnTo>
                  <a:lnTo>
                    <a:pt x="1308811" y="1248105"/>
                  </a:lnTo>
                  <a:lnTo>
                    <a:pt x="1347292" y="1270165"/>
                  </a:lnTo>
                  <a:lnTo>
                    <a:pt x="1404366" y="1285036"/>
                  </a:lnTo>
                  <a:lnTo>
                    <a:pt x="1474292" y="1290497"/>
                  </a:lnTo>
                  <a:lnTo>
                    <a:pt x="1544205" y="1285036"/>
                  </a:lnTo>
                  <a:lnTo>
                    <a:pt x="1601292" y="1270165"/>
                  </a:lnTo>
                  <a:lnTo>
                    <a:pt x="1639785" y="1248105"/>
                  </a:lnTo>
                  <a:lnTo>
                    <a:pt x="1653895" y="1221092"/>
                  </a:lnTo>
                  <a:close/>
                </a:path>
                <a:path w="1869439" h="1967229">
                  <a:moveTo>
                    <a:pt x="1866099" y="72898"/>
                  </a:moveTo>
                  <a:lnTo>
                    <a:pt x="1852637" y="51003"/>
                  </a:lnTo>
                  <a:lnTo>
                    <a:pt x="1815896" y="33134"/>
                  </a:lnTo>
                  <a:lnTo>
                    <a:pt x="1761413" y="21082"/>
                  </a:lnTo>
                  <a:lnTo>
                    <a:pt x="1694700" y="16675"/>
                  </a:lnTo>
                  <a:lnTo>
                    <a:pt x="1627974" y="21082"/>
                  </a:lnTo>
                  <a:lnTo>
                    <a:pt x="1573504" y="33134"/>
                  </a:lnTo>
                  <a:lnTo>
                    <a:pt x="1536763" y="51003"/>
                  </a:lnTo>
                  <a:lnTo>
                    <a:pt x="1523301" y="72898"/>
                  </a:lnTo>
                  <a:lnTo>
                    <a:pt x="1536763" y="94792"/>
                  </a:lnTo>
                  <a:lnTo>
                    <a:pt x="1573504" y="112674"/>
                  </a:lnTo>
                  <a:lnTo>
                    <a:pt x="1627974" y="124726"/>
                  </a:lnTo>
                  <a:lnTo>
                    <a:pt x="1694700" y="129146"/>
                  </a:lnTo>
                  <a:lnTo>
                    <a:pt x="1761413" y="124726"/>
                  </a:lnTo>
                  <a:lnTo>
                    <a:pt x="1815896" y="112674"/>
                  </a:lnTo>
                  <a:lnTo>
                    <a:pt x="1852637" y="94792"/>
                  </a:lnTo>
                  <a:lnTo>
                    <a:pt x="1866099" y="72898"/>
                  </a:lnTo>
                  <a:close/>
                </a:path>
                <a:path w="1869439" h="1967229">
                  <a:moveTo>
                    <a:pt x="1868919" y="1065657"/>
                  </a:moveTo>
                  <a:lnTo>
                    <a:pt x="1759978" y="1065657"/>
                  </a:lnTo>
                  <a:lnTo>
                    <a:pt x="1645259" y="1200492"/>
                  </a:lnTo>
                  <a:lnTo>
                    <a:pt x="1749183" y="1200492"/>
                  </a:lnTo>
                  <a:lnTo>
                    <a:pt x="1868919" y="1065657"/>
                  </a:lnTo>
                  <a:close/>
                </a:path>
              </a:pathLst>
            </a:custGeom>
            <a:solidFill>
              <a:srgbClr val="EE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7091" y="6843572"/>
              <a:ext cx="3122115" cy="274282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925194" y="7950569"/>
            <a:ext cx="39624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CONTROLA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50330" y="8321226"/>
            <a:ext cx="3371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PROJETO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48117" y="7614299"/>
            <a:ext cx="56515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DEPARTAMENTO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2134" y="8242751"/>
            <a:ext cx="806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M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3486" y="8260701"/>
            <a:ext cx="7366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28963" y="7863113"/>
            <a:ext cx="622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95141" y="7863113"/>
            <a:ext cx="622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42110" y="7761482"/>
            <a:ext cx="622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42110" y="8199512"/>
            <a:ext cx="7366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91365" y="7243319"/>
            <a:ext cx="7366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49110" y="7243417"/>
            <a:ext cx="622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09789" y="8722338"/>
            <a:ext cx="52832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DEPENDEM_DE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4058" y="8524279"/>
            <a:ext cx="2019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20" dirty="0">
                <a:solidFill>
                  <a:srgbClr val="1F1D1E"/>
                </a:solidFill>
                <a:latin typeface="Arial"/>
                <a:cs typeface="Arial"/>
              </a:rPr>
              <a:t>Nome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15147" y="7204262"/>
            <a:ext cx="4064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Localizacoes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32046" y="8645825"/>
            <a:ext cx="37338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Localizacao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06949" y="8116573"/>
            <a:ext cx="2025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Horas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4895" y="7375227"/>
            <a:ext cx="2019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20" dirty="0">
                <a:solidFill>
                  <a:srgbClr val="1F1D1E"/>
                </a:solidFill>
                <a:latin typeface="Arial"/>
                <a:cs typeface="Arial"/>
              </a:rPr>
              <a:t>Nome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29156" y="7377028"/>
            <a:ext cx="2609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Numero</a:t>
            </a:r>
            <a:endParaRPr sz="5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23883" y="8699678"/>
            <a:ext cx="2578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Numero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03488" y="7606736"/>
            <a:ext cx="7620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Numero_de_funcionarios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53328" y="7918142"/>
            <a:ext cx="37147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GERENCIA</a:t>
            </a:r>
            <a:endParaRPr sz="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21957" y="7607589"/>
            <a:ext cx="35306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Data_inicio</a:t>
            </a:r>
            <a:endParaRPr sz="5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1484" y="6302199"/>
            <a:ext cx="5783580" cy="6553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25"/>
              </a:spcBef>
            </a:pPr>
            <a:r>
              <a:rPr sz="1550" dirty="0">
                <a:latin typeface="LM Sans 10"/>
                <a:cs typeface="LM Sans 10"/>
              </a:rPr>
              <a:t>Com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base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Diagrama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seguir,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descreva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principais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requisitos </a:t>
            </a:r>
            <a:r>
              <a:rPr sz="1550" dirty="0">
                <a:latin typeface="LM Sans 10"/>
                <a:cs typeface="LM Sans 10"/>
              </a:rPr>
              <a:t>do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banco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dados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Courier New"/>
                <a:cs typeface="Courier New"/>
              </a:rPr>
              <a:t>COMPANHIA</a:t>
            </a:r>
            <a:r>
              <a:rPr sz="1550" spc="-10" dirty="0">
                <a:latin typeface="LM Sans 10"/>
                <a:cs typeface="LM Sans 10"/>
              </a:rPr>
              <a:t>.</a:t>
            </a:r>
            <a:endParaRPr sz="1550">
              <a:latin typeface="LM Sans 10"/>
              <a:cs typeface="LM Sans 10"/>
            </a:endParaRPr>
          </a:p>
          <a:p>
            <a:pPr marL="1443990">
              <a:lnSpc>
                <a:spcPct val="100000"/>
              </a:lnSpc>
              <a:spcBef>
                <a:spcPts val="515"/>
              </a:spcBef>
              <a:tabLst>
                <a:tab pos="2141855" algn="l"/>
              </a:tabLst>
            </a:pPr>
            <a:r>
              <a:rPr sz="750" baseline="5555" dirty="0">
                <a:solidFill>
                  <a:srgbClr val="1F1D1E"/>
                </a:solidFill>
                <a:latin typeface="Arial"/>
                <a:cs typeface="Arial"/>
              </a:rPr>
              <a:t>Pnome</a:t>
            </a:r>
            <a:r>
              <a:rPr sz="750" spc="532" baseline="5555" dirty="0">
                <a:solidFill>
                  <a:srgbClr val="1F1D1E"/>
                </a:solidFill>
                <a:latin typeface="Times New Roman"/>
                <a:cs typeface="Times New Roman"/>
              </a:rPr>
              <a:t>  </a:t>
            </a:r>
            <a:r>
              <a:rPr sz="500" spc="-20" dirty="0">
                <a:solidFill>
                  <a:srgbClr val="1F1D1E"/>
                </a:solidFill>
                <a:latin typeface="Arial"/>
                <a:cs typeface="Arial"/>
              </a:rPr>
              <a:t>Nomem</a:t>
            </a:r>
            <a:r>
              <a:rPr sz="500" dirty="0">
                <a:solidFill>
                  <a:srgbClr val="1F1D1E"/>
                </a:solidFill>
                <a:latin typeface="Times New Roman"/>
                <a:cs typeface="Times New Roman"/>
              </a:rPr>
              <a:t>	</a:t>
            </a:r>
            <a:r>
              <a:rPr sz="750" spc="-15" baseline="5555" dirty="0">
                <a:solidFill>
                  <a:srgbClr val="1F1D1E"/>
                </a:solidFill>
                <a:latin typeface="Arial"/>
                <a:cs typeface="Arial"/>
              </a:rPr>
              <a:t>Unome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07419" y="7027032"/>
            <a:ext cx="1346200" cy="278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solidFill>
                  <a:srgbClr val="1F1D1E"/>
                </a:solidFill>
                <a:latin typeface="Arial"/>
                <a:cs typeface="Arial"/>
              </a:rPr>
              <a:t>Data_nasc</a:t>
            </a:r>
            <a:r>
              <a:rPr sz="500" spc="335" dirty="0">
                <a:solidFill>
                  <a:srgbClr val="1F1D1E"/>
                </a:solidFill>
                <a:latin typeface="Times New Roman"/>
                <a:cs typeface="Times New Roman"/>
              </a:rPr>
              <a:t>  </a:t>
            </a:r>
            <a:r>
              <a:rPr sz="500" dirty="0">
                <a:solidFill>
                  <a:srgbClr val="1F1D1E"/>
                </a:solidFill>
                <a:latin typeface="Arial"/>
                <a:cs typeface="Arial"/>
              </a:rPr>
              <a:t>Nome</a:t>
            </a:r>
            <a:r>
              <a:rPr sz="500" spc="340" dirty="0">
                <a:solidFill>
                  <a:srgbClr val="1F1D1E"/>
                </a:solidFill>
                <a:latin typeface="Times New Roman"/>
                <a:cs typeface="Times New Roman"/>
              </a:rPr>
              <a:t>  </a:t>
            </a:r>
            <a:r>
              <a:rPr sz="500" dirty="0">
                <a:solidFill>
                  <a:srgbClr val="1F1D1E"/>
                </a:solidFill>
                <a:latin typeface="Arial"/>
                <a:cs typeface="Arial"/>
              </a:rPr>
              <a:t>Endereco</a:t>
            </a:r>
            <a:r>
              <a:rPr sz="500" spc="395" dirty="0">
                <a:solidFill>
                  <a:srgbClr val="1F1D1E"/>
                </a:solidFill>
                <a:latin typeface="Times New Roman"/>
                <a:cs typeface="Times New Roman"/>
              </a:rPr>
              <a:t>  </a:t>
            </a: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Salario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5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tabLst>
                <a:tab pos="1143000" algn="l"/>
              </a:tabLst>
            </a:pPr>
            <a:r>
              <a:rPr sz="750" spc="-37" baseline="5555" dirty="0">
                <a:solidFill>
                  <a:srgbClr val="1F1D1E"/>
                </a:solidFill>
                <a:latin typeface="Arial"/>
                <a:cs typeface="Arial"/>
              </a:rPr>
              <a:t>CPF</a:t>
            </a:r>
            <a:r>
              <a:rPr sz="750" baseline="5555" dirty="0">
                <a:solidFill>
                  <a:srgbClr val="1F1D1E"/>
                </a:solidFill>
                <a:latin typeface="Times New Roman"/>
                <a:cs typeface="Times New Roman"/>
              </a:rPr>
              <a:t>	</a:t>
            </a:r>
            <a:r>
              <a:rPr sz="500" spc="-20" dirty="0">
                <a:solidFill>
                  <a:srgbClr val="1F1D1E"/>
                </a:solidFill>
                <a:latin typeface="Arial"/>
                <a:cs typeface="Arial"/>
              </a:rPr>
              <a:t>Sexo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95130" y="8411264"/>
            <a:ext cx="559435" cy="245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solidFill>
                  <a:srgbClr val="1F1D1E"/>
                </a:solidFill>
                <a:latin typeface="Arial"/>
                <a:cs typeface="Arial"/>
              </a:rPr>
              <a:t>Supervisionado</a:t>
            </a:r>
            <a:r>
              <a:rPr sz="500" spc="265" dirty="0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sz="750" spc="-75" baseline="5555" dirty="0">
                <a:solidFill>
                  <a:srgbClr val="1F1D1E"/>
                </a:solidFill>
                <a:latin typeface="Arial"/>
                <a:cs typeface="Arial"/>
              </a:rPr>
              <a:t>1</a:t>
            </a:r>
            <a:endParaRPr sz="750" baseline="5555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505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63047" y="8411264"/>
            <a:ext cx="903605" cy="245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Supervisor</a:t>
            </a:r>
            <a:endParaRPr sz="5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505"/>
              </a:spcBef>
            </a:pPr>
            <a:r>
              <a:rPr sz="500" dirty="0">
                <a:solidFill>
                  <a:srgbClr val="1F1D1E"/>
                </a:solidFill>
                <a:latin typeface="Arial"/>
                <a:cs typeface="Arial"/>
              </a:rPr>
              <a:t>1</a:t>
            </a:r>
            <a:r>
              <a:rPr sz="500" spc="350" dirty="0">
                <a:solidFill>
                  <a:srgbClr val="1F1D1E"/>
                </a:solidFill>
                <a:latin typeface="Times New Roman"/>
                <a:cs typeface="Times New Roman"/>
              </a:rPr>
              <a:t>  </a:t>
            </a: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SUPERVISIONA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53478" y="7289101"/>
            <a:ext cx="58737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TRABALHA_PARA</a:t>
            </a:r>
            <a:endParaRPr sz="5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55418" y="8317408"/>
            <a:ext cx="51117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TRABALHA_EM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61908" y="7613745"/>
            <a:ext cx="48895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FUNCIONARIO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96092" y="9058699"/>
            <a:ext cx="3800475" cy="8299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2555" algn="ctr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1F1D1E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  <a:p>
            <a:pPr marR="227329" algn="ctr">
              <a:lnSpc>
                <a:spcPct val="100000"/>
              </a:lnSpc>
              <a:spcBef>
                <a:spcPts val="525"/>
              </a:spcBef>
            </a:pPr>
            <a:r>
              <a:rPr sz="500" spc="-10" dirty="0">
                <a:solidFill>
                  <a:srgbClr val="1F1D1E"/>
                </a:solidFill>
                <a:latin typeface="Arial"/>
                <a:cs typeface="Arial"/>
              </a:rPr>
              <a:t>DEPENDENTE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500">
              <a:latin typeface="Arial"/>
              <a:cs typeface="Arial"/>
            </a:endParaRPr>
          </a:p>
          <a:p>
            <a:pPr marR="196215" algn="ctr">
              <a:lnSpc>
                <a:spcPct val="100000"/>
              </a:lnSpc>
              <a:tabLst>
                <a:tab pos="349885" algn="l"/>
                <a:tab pos="688975" algn="l"/>
                <a:tab pos="1208405" algn="l"/>
              </a:tabLst>
            </a:pPr>
            <a:r>
              <a:rPr sz="750" spc="-30" baseline="5555" dirty="0">
                <a:solidFill>
                  <a:srgbClr val="1F1D1E"/>
                </a:solidFill>
                <a:latin typeface="Arial"/>
                <a:cs typeface="Arial"/>
              </a:rPr>
              <a:t>Nome</a:t>
            </a:r>
            <a:r>
              <a:rPr sz="750" baseline="5555" dirty="0">
                <a:solidFill>
                  <a:srgbClr val="1F1D1E"/>
                </a:solidFill>
                <a:latin typeface="Times New Roman"/>
                <a:cs typeface="Times New Roman"/>
              </a:rPr>
              <a:t>	</a:t>
            </a:r>
            <a:r>
              <a:rPr sz="500" spc="-20" dirty="0">
                <a:solidFill>
                  <a:srgbClr val="1F1D1E"/>
                </a:solidFill>
                <a:latin typeface="Arial"/>
                <a:cs typeface="Arial"/>
              </a:rPr>
              <a:t>Sexo</a:t>
            </a:r>
            <a:r>
              <a:rPr sz="500" dirty="0">
                <a:solidFill>
                  <a:srgbClr val="1F1D1E"/>
                </a:solidFill>
                <a:latin typeface="Times New Roman"/>
                <a:cs typeface="Times New Roman"/>
              </a:rPr>
              <a:t>	</a:t>
            </a:r>
            <a:r>
              <a:rPr sz="750" spc="-15" baseline="11111" dirty="0">
                <a:solidFill>
                  <a:srgbClr val="1F1D1E"/>
                </a:solidFill>
                <a:latin typeface="Arial"/>
                <a:cs typeface="Arial"/>
              </a:rPr>
              <a:t>Data_nasc</a:t>
            </a:r>
            <a:r>
              <a:rPr sz="750" baseline="11111" dirty="0">
                <a:solidFill>
                  <a:srgbClr val="1F1D1E"/>
                </a:solidFill>
                <a:latin typeface="Times New Roman"/>
                <a:cs typeface="Times New Roman"/>
              </a:rPr>
              <a:t>	</a:t>
            </a:r>
            <a:r>
              <a:rPr sz="750" spc="-15" baseline="5555" dirty="0">
                <a:solidFill>
                  <a:srgbClr val="1F1D1E"/>
                </a:solidFill>
                <a:latin typeface="Arial"/>
                <a:cs typeface="Arial"/>
              </a:rPr>
              <a:t>Parentesco</a:t>
            </a:r>
            <a:endParaRPr sz="750" baseline="555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550" dirty="0">
                <a:latin typeface="LM Sans 10"/>
                <a:cs typeface="LM Sans 10"/>
              </a:rPr>
              <a:t>Adaptado de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(ELMASRI;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spc="-40" dirty="0">
                <a:latin typeface="LM Sans 10"/>
                <a:cs typeface="LM Sans 10"/>
              </a:rPr>
              <a:t>NAVATHE,</a:t>
            </a:r>
            <a:r>
              <a:rPr sz="155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2018).</a:t>
            </a:r>
            <a:endParaRPr sz="1550">
              <a:latin typeface="LM Sans 10"/>
              <a:cs typeface="LM Sans 10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54226" y="10355060"/>
            <a:ext cx="6651625" cy="158750"/>
            <a:chOff x="454226" y="10355060"/>
            <a:chExt cx="6651625" cy="158750"/>
          </a:xfrm>
        </p:grpSpPr>
        <p:sp>
          <p:nvSpPr>
            <p:cNvPr id="70" name="object 70"/>
            <p:cNvSpPr/>
            <p:nvPr/>
          </p:nvSpPr>
          <p:spPr>
            <a:xfrm>
              <a:off x="454226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252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7137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5B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8852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ED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151" y="5561055"/>
            <a:ext cx="519651" cy="51965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6266" y="5561055"/>
            <a:ext cx="663004" cy="519651"/>
          </a:xfrm>
          <a:prstGeom prst="rect">
            <a:avLst/>
          </a:prstGeom>
        </p:spPr>
      </p:pic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3477338" y="10325474"/>
            <a:ext cx="60579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6668574" y="10325474"/>
            <a:ext cx="35560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62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1501" y="107551"/>
            <a:ext cx="5958205" cy="139763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R="352425" algn="ctr">
              <a:lnSpc>
                <a:spcPct val="100000"/>
              </a:lnSpc>
              <a:spcBef>
                <a:spcPts val="155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5" dirty="0">
                <a:solidFill>
                  <a:srgbClr val="5B6D84"/>
                </a:solidFill>
                <a:latin typeface="LM Sans 12"/>
                <a:cs typeface="LM Sans 12"/>
              </a:rPr>
              <a:t>II</a:t>
            </a:r>
            <a:endParaRPr sz="2050">
              <a:latin typeface="LM Sans 12"/>
              <a:cs typeface="LM Sans 12"/>
            </a:endParaRPr>
          </a:p>
          <a:p>
            <a:pPr marL="72390" marR="5080">
              <a:lnSpc>
                <a:spcPct val="105100"/>
              </a:lnSpc>
              <a:spcBef>
                <a:spcPts val="1020"/>
              </a:spcBef>
            </a:pPr>
            <a:r>
              <a:rPr sz="1550" dirty="0">
                <a:latin typeface="LM Sans 10"/>
                <a:cs typeface="LM Sans 10"/>
              </a:rPr>
              <a:t>Reproduza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diagrama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software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modelagem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sua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escolha. </a:t>
            </a:r>
            <a:r>
              <a:rPr sz="1550" dirty="0">
                <a:latin typeface="LM Sans 10"/>
                <a:cs typeface="LM Sans 10"/>
              </a:rPr>
              <a:t>Exemplos</a:t>
            </a:r>
            <a:r>
              <a:rPr sz="1550" spc="3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(fonte:</a:t>
            </a:r>
            <a:r>
              <a:rPr sz="1550" spc="55" dirty="0">
                <a:latin typeface="LM Sans 10"/>
                <a:cs typeface="LM Sans 10"/>
              </a:rPr>
              <a:t>  </a:t>
            </a:r>
            <a:r>
              <a:rPr sz="1550" dirty="0">
                <a:solidFill>
                  <a:srgbClr val="2A1A80"/>
                </a:solidFill>
                <a:latin typeface="Courier New"/>
                <a:cs typeface="Courier New"/>
                <a:hlinkClick r:id="rId2"/>
              </a:rPr>
              <a:t>https://www.holistics.io/blog/top-</a:t>
            </a:r>
            <a:r>
              <a:rPr sz="1550" spc="-50" dirty="0">
                <a:solidFill>
                  <a:srgbClr val="2A1A80"/>
                </a:solidFill>
                <a:latin typeface="Courier New"/>
                <a:cs typeface="Courier New"/>
                <a:hlinkClick r:id="rId2"/>
              </a:rPr>
              <a:t>5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85" dirty="0">
                <a:solidFill>
                  <a:srgbClr val="2A1A80"/>
                </a:solidFill>
                <a:latin typeface="Courier New"/>
                <a:cs typeface="Courier New"/>
              </a:rPr>
              <a:t>-</a:t>
            </a:r>
            <a:r>
              <a:rPr sz="1550" dirty="0">
                <a:solidFill>
                  <a:srgbClr val="2A1A80"/>
                </a:solidFill>
                <a:latin typeface="Courier New"/>
                <a:cs typeface="Courier New"/>
              </a:rPr>
              <a:t>free-database-diagram-design-</a:t>
            </a:r>
            <a:r>
              <a:rPr sz="1550" spc="-10" dirty="0">
                <a:solidFill>
                  <a:srgbClr val="2A1A80"/>
                </a:solidFill>
                <a:latin typeface="Courier New"/>
                <a:cs typeface="Courier New"/>
              </a:rPr>
              <a:t>tools</a:t>
            </a:r>
            <a:r>
              <a:rPr sz="1550" spc="-10" dirty="0">
                <a:latin typeface="LM Sans 10"/>
                <a:cs typeface="LM Sans 10"/>
              </a:rPr>
              <a:t>):</a:t>
            </a:r>
            <a:endParaRPr sz="155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633" y="1559951"/>
            <a:ext cx="12318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1474" y="1514285"/>
            <a:ext cx="5231130" cy="908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75"/>
              </a:spcBef>
            </a:pPr>
            <a:r>
              <a:rPr sz="1400" dirty="0">
                <a:latin typeface="LM Sans 10"/>
                <a:cs typeface="LM Sans 10"/>
              </a:rPr>
              <a:t>Diagrams.net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(sugestão)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–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  <a:hlinkClick r:id="rId3"/>
              </a:rPr>
              <a:t>https://www.diagrams.net/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LM Sans 10"/>
                <a:cs typeface="LM Sans 10"/>
              </a:rPr>
              <a:t>Lucidchart</a:t>
            </a:r>
            <a:r>
              <a:rPr sz="1400" spc="4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–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  <a:hlinkClick r:id="rId4"/>
              </a:rPr>
              <a:t>https://www.lucidchart.com/pages/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LM Sans 10"/>
                <a:cs typeface="LM Sans 10"/>
              </a:rPr>
              <a:t>QuickDBD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–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  <a:hlinkClick r:id="rId5"/>
              </a:rPr>
              <a:t>https://www.quickdatabasediagrams.com/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LM Sans 10"/>
                <a:cs typeface="LM Sans 10"/>
              </a:rPr>
              <a:t>ERD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Plus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–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10" dirty="0">
                <a:solidFill>
                  <a:srgbClr val="2A1A80"/>
                </a:solidFill>
                <a:latin typeface="Courier New"/>
                <a:cs typeface="Courier New"/>
              </a:rPr>
              <a:t>https://erdplus.com/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633" y="1781129"/>
            <a:ext cx="12318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633" y="2002307"/>
            <a:ext cx="12318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633" y="2223503"/>
            <a:ext cx="12318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65" dirty="0">
                <a:latin typeface="DejaVu Sans"/>
                <a:cs typeface="DejaVu Sans"/>
              </a:rPr>
              <a:t>▶</a:t>
            </a:r>
            <a:endParaRPr sz="850">
              <a:latin typeface="DejaVu Sans"/>
              <a:cs typeface="DejaVu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2867" y="2538178"/>
            <a:ext cx="164866" cy="1648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3496" y="2525141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484" y="2465680"/>
            <a:ext cx="5166995" cy="5143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25"/>
              </a:spcBef>
            </a:pPr>
            <a:r>
              <a:rPr sz="1550" dirty="0">
                <a:latin typeface="LM Sans 10"/>
                <a:cs typeface="LM Sans 10"/>
              </a:rPr>
              <a:t>Faça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diagrama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entidade-relacionamento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seguintes requisitos:</a:t>
            </a:r>
            <a:endParaRPr sz="1550">
              <a:latin typeface="LM Sans 10"/>
              <a:cs typeface="LM Sans 1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056" y="3073892"/>
            <a:ext cx="131892" cy="1318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7056" y="3514232"/>
            <a:ext cx="131892" cy="1318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31185" y="3493851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2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07056" y="3954589"/>
            <a:ext cx="131892" cy="1318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31185" y="3934208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1185" y="2989147"/>
            <a:ext cx="568706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885" marR="5080" indent="-210820">
              <a:lnSpc>
                <a:spcPct val="102699"/>
              </a:lnSpc>
              <a:spcBef>
                <a:spcPts val="90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1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professores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têm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CPF,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nome,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idade,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posição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uma </a:t>
            </a:r>
            <a:r>
              <a:rPr sz="1400" dirty="0">
                <a:latin typeface="LM Sans 10"/>
                <a:cs typeface="LM Sans 10"/>
              </a:rPr>
              <a:t>especialidade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pesquisa.</a:t>
            </a:r>
            <a:endParaRPr sz="1400">
              <a:latin typeface="LM Sans 10"/>
              <a:cs typeface="LM Sans 10"/>
            </a:endParaRPr>
          </a:p>
          <a:p>
            <a:pPr marL="222885" marR="147320">
              <a:lnSpc>
                <a:spcPct val="102699"/>
              </a:lnSpc>
              <a:spcBef>
                <a:spcPts val="15"/>
              </a:spcBef>
            </a:pP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têm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número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nome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financiador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(por </a:t>
            </a:r>
            <a:r>
              <a:rPr sz="1400" dirty="0">
                <a:latin typeface="LM Sans 10"/>
                <a:cs typeface="LM Sans 10"/>
              </a:rPr>
              <a:t>exemplo,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CNPq),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data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inicial,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data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final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orçamento.</a:t>
            </a:r>
            <a:endParaRPr sz="1400">
              <a:latin typeface="LM Sans 10"/>
              <a:cs typeface="LM Sans 10"/>
            </a:endParaRPr>
          </a:p>
          <a:p>
            <a:pPr marL="222885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estudantes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pós-graduação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têm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CPF,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nome,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idade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spc="-50" dirty="0">
                <a:latin typeface="LM Sans 10"/>
                <a:cs typeface="LM Sans 10"/>
              </a:rPr>
              <a:t>e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07038" y="4394947"/>
            <a:ext cx="131892" cy="1318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31185" y="4089005"/>
            <a:ext cx="5718810" cy="685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programa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pós-graduação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(por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exemplo,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mestrado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doutorado).</a:t>
            </a:r>
            <a:endParaRPr sz="1400">
              <a:latin typeface="LM Sans 10"/>
              <a:cs typeface="LM Sans 10"/>
            </a:endParaRPr>
          </a:p>
          <a:p>
            <a:pPr marL="222885" marR="805180" indent="-210820">
              <a:lnSpc>
                <a:spcPct val="102699"/>
              </a:lnSpc>
              <a:spcBef>
                <a:spcPts val="20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4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é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gerenciado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por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professor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(conhecido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como </a:t>
            </a:r>
            <a:r>
              <a:rPr sz="1400" dirty="0">
                <a:latin typeface="LM Sans 10"/>
                <a:cs typeface="LM Sans 10"/>
              </a:rPr>
              <a:t>pesquisador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principal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projeto).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4226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252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6706" y="4996284"/>
            <a:ext cx="4127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LM Sans 8"/>
                <a:cs typeface="LM Sans 8"/>
              </a:rPr>
              <a:t>GES013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7137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5B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7356" y="4996284"/>
            <a:ext cx="6057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8852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6256" y="4996284"/>
            <a:ext cx="3752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5B6D84"/>
                </a:solidFill>
                <a:latin typeface="LM Sans 8"/>
                <a:cs typeface="LM Sans 8"/>
              </a:rPr>
              <a:t>2022/2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8574" y="4996284"/>
            <a:ext cx="3556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63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151" y="214990"/>
            <a:ext cx="519651" cy="51965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26266" y="214990"/>
            <a:ext cx="667484" cy="51965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7038" y="6205740"/>
            <a:ext cx="131892" cy="13189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231185" y="6185359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5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7038" y="6646373"/>
            <a:ext cx="131892" cy="13189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7038" y="6867825"/>
            <a:ext cx="131892" cy="13189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231185" y="6625991"/>
            <a:ext cx="8382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6</a:t>
            </a:r>
            <a:endParaRPr sz="85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850" spc="-50" dirty="0">
                <a:latin typeface="LM Sans 8"/>
                <a:cs typeface="LM Sans 8"/>
              </a:rPr>
              <a:t>7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07038" y="7308458"/>
            <a:ext cx="131892" cy="13189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231185" y="7288077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8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07038" y="8187414"/>
            <a:ext cx="131892" cy="13189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231185" y="8167033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9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07038" y="8628046"/>
            <a:ext cx="131892" cy="131892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202074" y="8607647"/>
            <a:ext cx="14224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5" dirty="0">
                <a:latin typeface="LM Sans 8"/>
                <a:cs typeface="LM Sans 8"/>
              </a:rPr>
              <a:t>10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07038" y="9068661"/>
            <a:ext cx="131892" cy="13189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07038" y="9728455"/>
            <a:ext cx="131892" cy="131892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202074" y="5634997"/>
            <a:ext cx="5719445" cy="4472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54990" algn="ctr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5" dirty="0">
                <a:solidFill>
                  <a:srgbClr val="5B6D84"/>
                </a:solidFill>
                <a:latin typeface="LM Sans 12"/>
                <a:cs typeface="LM Sans 12"/>
              </a:rPr>
              <a:t>III</a:t>
            </a:r>
            <a:endParaRPr sz="2050" dirty="0">
              <a:latin typeface="LM Sans 12"/>
              <a:cs typeface="LM Sans 12"/>
            </a:endParaRPr>
          </a:p>
          <a:p>
            <a:pPr marL="251460" marR="8890">
              <a:lnSpc>
                <a:spcPct val="102699"/>
              </a:lnSpc>
              <a:spcBef>
                <a:spcPts val="1340"/>
              </a:spcBef>
            </a:pP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é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conduzido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por</a:t>
            </a:r>
            <a:r>
              <a:rPr sz="1400" spc="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professores</a:t>
            </a:r>
            <a:r>
              <a:rPr sz="1400" spc="3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(conhecidos</a:t>
            </a:r>
            <a:r>
              <a:rPr sz="1400" spc="25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como </a:t>
            </a:r>
            <a:r>
              <a:rPr sz="1400" dirty="0">
                <a:latin typeface="LM Sans 10"/>
                <a:cs typeface="LM Sans 10"/>
              </a:rPr>
              <a:t>co-</a:t>
            </a:r>
            <a:r>
              <a:rPr sz="1400" spc="-10" dirty="0">
                <a:latin typeface="LM Sans 10"/>
                <a:cs typeface="LM Sans 10"/>
              </a:rPr>
              <a:t>pesquisadores).</a:t>
            </a:r>
            <a:endParaRPr sz="1400" dirty="0">
              <a:latin typeface="LM Sans 10"/>
              <a:cs typeface="LM Sans 10"/>
            </a:endParaRPr>
          </a:p>
          <a:p>
            <a:pPr marL="244475" marR="6350" indent="6985">
              <a:lnSpc>
                <a:spcPct val="103299"/>
              </a:lnSpc>
              <a:spcBef>
                <a:spcPts val="5"/>
              </a:spcBef>
            </a:pP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professores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podem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gerenciar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e/ou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trabalhar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múltiplos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projetos. 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é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conduzido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por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estudantes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</a:t>
            </a:r>
            <a:r>
              <a:rPr sz="1400" spc="-10" dirty="0">
                <a:latin typeface="LM Sans 10"/>
                <a:cs typeface="LM Sans 10"/>
              </a:rPr>
              <a:t>graduação </a:t>
            </a:r>
            <a:r>
              <a:rPr sz="1400" dirty="0">
                <a:latin typeface="LM Sans 10"/>
                <a:cs typeface="LM Sans 10"/>
              </a:rPr>
              <a:t>(conhecidos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como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assistentes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pesquisa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do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projeto).</a:t>
            </a:r>
            <a:endParaRPr sz="1400" dirty="0">
              <a:latin typeface="LM Sans 10"/>
              <a:cs typeface="LM Sans 10"/>
            </a:endParaRPr>
          </a:p>
          <a:p>
            <a:pPr marL="251460" marR="5080">
              <a:lnSpc>
                <a:spcPct val="102699"/>
              </a:lnSpc>
              <a:spcBef>
                <a:spcPts val="20"/>
              </a:spcBef>
            </a:pPr>
            <a:r>
              <a:rPr sz="1400" dirty="0">
                <a:latin typeface="LM Sans 10"/>
                <a:cs typeface="LM Sans 10"/>
              </a:rPr>
              <a:t>Quando</a:t>
            </a:r>
            <a:r>
              <a:rPr sz="1400" spc="-1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alunos</a:t>
            </a:r>
            <a:r>
              <a:rPr sz="1400" spc="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pós-graduação conduzem</a:t>
            </a:r>
            <a:r>
              <a:rPr sz="1400" spc="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1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projeto,</a:t>
            </a:r>
            <a:r>
              <a:rPr sz="1400" spc="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professor </a:t>
            </a:r>
            <a:r>
              <a:rPr sz="1400" dirty="0">
                <a:latin typeface="LM Sans 10"/>
                <a:cs typeface="LM Sans 10"/>
              </a:rPr>
              <a:t>deve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supervisionar</a:t>
            </a:r>
            <a:r>
              <a:rPr sz="1400" spc="4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seu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trabalho</a:t>
            </a:r>
            <a:r>
              <a:rPr sz="1400" spc="4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projeto.</a:t>
            </a:r>
            <a:r>
              <a:rPr sz="1400" spc="21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alunos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4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</a:t>
            </a:r>
            <a:r>
              <a:rPr sz="1400" spc="-10" dirty="0">
                <a:latin typeface="LM Sans 10"/>
                <a:cs typeface="LM Sans 10"/>
              </a:rPr>
              <a:t>graduação </a:t>
            </a:r>
            <a:r>
              <a:rPr sz="1400" dirty="0">
                <a:latin typeface="LM Sans 10"/>
                <a:cs typeface="LM Sans 10"/>
              </a:rPr>
              <a:t>podem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trabalhar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múltiplos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projetos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neste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caso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eles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terão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um </a:t>
            </a:r>
            <a:r>
              <a:rPr sz="1400" dirty="0">
                <a:latin typeface="LM Sans 10"/>
                <a:cs typeface="LM Sans 10"/>
                <a:hlinkClick r:id="rId21"/>
              </a:rPr>
              <a:t>supervisor</a:t>
            </a:r>
            <a:r>
              <a:rPr sz="1400" spc="90" dirty="0">
                <a:latin typeface="LM Sans 10"/>
                <a:cs typeface="LM Sans 10"/>
                <a:hlinkClick r:id="rId21"/>
              </a:rPr>
              <a:t> </a:t>
            </a:r>
            <a:r>
              <a:rPr sz="1400" dirty="0">
                <a:latin typeface="LM Sans 10"/>
                <a:cs typeface="LM Sans 10"/>
                <a:hlinkClick r:id="rId21"/>
              </a:rPr>
              <a:t>(potencialmente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  <a:hlinkClick r:id="rId21"/>
              </a:rPr>
              <a:t>diferente)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para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projeto.</a:t>
            </a:r>
            <a:endParaRPr sz="1400" dirty="0">
              <a:latin typeface="LM Sans 10"/>
              <a:cs typeface="LM Sans 10"/>
            </a:endParaRPr>
          </a:p>
          <a:p>
            <a:pPr marL="251460" marR="182245">
              <a:lnSpc>
                <a:spcPct val="102699"/>
              </a:lnSpc>
              <a:spcBef>
                <a:spcPts val="20"/>
              </a:spcBef>
            </a:pP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depa</a:t>
            </a:r>
            <a:r>
              <a:rPr sz="1400" dirty="0">
                <a:latin typeface="LM Sans 10"/>
                <a:cs typeface="LM Sans 10"/>
                <a:hlinkClick r:id="rId22"/>
              </a:rPr>
              <a:t>rtamentos</a:t>
            </a:r>
            <a:r>
              <a:rPr sz="1400" spc="65" dirty="0">
                <a:latin typeface="LM Sans 10"/>
                <a:cs typeface="LM Sans 10"/>
                <a:hlinkClick r:id="rId22"/>
              </a:rPr>
              <a:t> </a:t>
            </a:r>
            <a:r>
              <a:rPr sz="1400" dirty="0">
                <a:latin typeface="LM Sans 10"/>
                <a:cs typeface="LM Sans 10"/>
                <a:hlinkClick r:id="rId22"/>
              </a:rPr>
              <a:t>têm</a:t>
            </a:r>
            <a:r>
              <a:rPr sz="1400" spc="65" dirty="0">
                <a:latin typeface="LM Sans 10"/>
                <a:cs typeface="LM Sans 10"/>
                <a:hlinkClick r:id="rId22"/>
              </a:rPr>
              <a:t> </a:t>
            </a:r>
            <a:r>
              <a:rPr sz="1400" dirty="0">
                <a:latin typeface="LM Sans 10"/>
                <a:cs typeface="LM Sans 10"/>
                <a:hlinkClick r:id="rId22"/>
              </a:rPr>
              <a:t>um</a:t>
            </a:r>
            <a:r>
              <a:rPr sz="1400" spc="65" dirty="0">
                <a:latin typeface="LM Sans 10"/>
                <a:cs typeface="LM Sans 10"/>
                <a:hlinkClick r:id="rId22"/>
              </a:rPr>
              <a:t> </a:t>
            </a:r>
            <a:r>
              <a:rPr sz="1400" dirty="0">
                <a:latin typeface="LM Sans 10"/>
                <a:cs typeface="LM Sans 10"/>
                <a:hlinkClick r:id="rId22"/>
              </a:rPr>
              <a:t>número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departamento,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nome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um </a:t>
            </a:r>
            <a:r>
              <a:rPr sz="1400" dirty="0">
                <a:latin typeface="LM Sans 10"/>
                <a:cs typeface="LM Sans 10"/>
                <a:hlinkClick r:id="rId23"/>
              </a:rPr>
              <a:t>escritório</a:t>
            </a:r>
            <a:r>
              <a:rPr sz="1400" spc="70" dirty="0">
                <a:latin typeface="LM Sans 10"/>
                <a:cs typeface="LM Sans 10"/>
                <a:hlinkClick r:id="rId23"/>
              </a:rPr>
              <a:t> </a:t>
            </a:r>
            <a:r>
              <a:rPr sz="1400" spc="-10" dirty="0">
                <a:latin typeface="LM Sans 10"/>
                <a:cs typeface="LM Sans 10"/>
                <a:hlinkClick r:id="rId23"/>
              </a:rPr>
              <a:t>principal.</a:t>
            </a:r>
            <a:endParaRPr sz="1400" dirty="0">
              <a:latin typeface="LM Sans 10"/>
              <a:cs typeface="LM Sans 10"/>
            </a:endParaRPr>
          </a:p>
          <a:p>
            <a:pPr marL="251460" marR="638175">
              <a:lnSpc>
                <a:spcPct val="102699"/>
              </a:lnSpc>
              <a:spcBef>
                <a:spcPts val="15"/>
              </a:spcBef>
            </a:pPr>
            <a:r>
              <a:rPr sz="1400" dirty="0">
                <a:latin typeface="LM Sans 10"/>
                <a:cs typeface="LM Sans 10"/>
                <a:hlinkClick r:id="rId24"/>
              </a:rPr>
              <a:t>Os</a:t>
            </a:r>
            <a:r>
              <a:rPr sz="1400" spc="70" dirty="0">
                <a:latin typeface="LM Sans 10"/>
                <a:cs typeface="LM Sans 10"/>
                <a:hlinkClick r:id="rId24"/>
              </a:rPr>
              <a:t> </a:t>
            </a:r>
            <a:r>
              <a:rPr sz="1400" dirty="0">
                <a:latin typeface="LM Sans 10"/>
                <a:cs typeface="LM Sans 10"/>
                <a:hlinkClick r:id="rId24"/>
              </a:rPr>
              <a:t>departamentos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  <a:hlinkClick r:id="rId25"/>
              </a:rPr>
              <a:t>têm</a:t>
            </a:r>
            <a:r>
              <a:rPr sz="1400" spc="75" dirty="0">
                <a:latin typeface="LM Sans 10"/>
                <a:cs typeface="LM Sans 10"/>
                <a:hlinkClick r:id="rId25"/>
              </a:rPr>
              <a:t> </a:t>
            </a:r>
            <a:r>
              <a:rPr sz="1400" dirty="0">
                <a:latin typeface="LM Sans 10"/>
                <a:cs typeface="LM Sans 10"/>
                <a:hlinkClick r:id="rId25"/>
              </a:rPr>
              <a:t>um</a:t>
            </a:r>
            <a:r>
              <a:rPr sz="1400" spc="70" dirty="0">
                <a:latin typeface="LM Sans 10"/>
                <a:cs typeface="LM Sans 10"/>
                <a:hlinkClick r:id="rId25"/>
              </a:rPr>
              <a:t> </a:t>
            </a:r>
            <a:r>
              <a:rPr sz="1400" dirty="0">
                <a:latin typeface="LM Sans 10"/>
                <a:cs typeface="LM Sans 10"/>
                <a:hlinkClick r:id="rId25"/>
              </a:rPr>
              <a:t>professor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(conhecido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como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chefe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do </a:t>
            </a:r>
            <a:r>
              <a:rPr sz="1400" dirty="0">
                <a:latin typeface="LM Sans 10"/>
                <a:cs typeface="LM Sans 10"/>
              </a:rPr>
              <a:t>departamento)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administra.</a:t>
            </a:r>
            <a:endParaRPr sz="1400" dirty="0">
              <a:latin typeface="LM Sans 10"/>
              <a:cs typeface="LM Sans 10"/>
            </a:endParaRPr>
          </a:p>
          <a:p>
            <a:pPr marL="251460" marR="130175" indent="-239395">
              <a:lnSpc>
                <a:spcPct val="102699"/>
              </a:lnSpc>
              <a:spcBef>
                <a:spcPts val="20"/>
              </a:spcBef>
            </a:pPr>
            <a:r>
              <a:rPr sz="1275" baseline="3267" dirty="0">
                <a:latin typeface="LM Sans 8"/>
                <a:cs typeface="LM Sans 8"/>
              </a:rPr>
              <a:t>11</a:t>
            </a:r>
            <a:r>
              <a:rPr sz="1275" spc="330" baseline="3267" dirty="0">
                <a:latin typeface="LM Sans 8"/>
                <a:cs typeface="LM Sans 8"/>
              </a:rPr>
              <a:t>  </a:t>
            </a: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professores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trabalham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departamentos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e,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para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cada </a:t>
            </a:r>
            <a:r>
              <a:rPr sz="1400" dirty="0">
                <a:latin typeface="LM Sans 10"/>
                <a:cs typeface="LM Sans 10"/>
              </a:rPr>
              <a:t>departamento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trabalham,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porcentagem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tempo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está </a:t>
            </a:r>
            <a:r>
              <a:rPr sz="1400" dirty="0">
                <a:latin typeface="LM Sans 10"/>
                <a:cs typeface="LM Sans 10"/>
              </a:rPr>
              <a:t>associada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seu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trabalho.</a:t>
            </a:r>
            <a:endParaRPr sz="1400" dirty="0">
              <a:latin typeface="LM Sans 10"/>
              <a:cs typeface="LM Sans 10"/>
            </a:endParaRPr>
          </a:p>
          <a:p>
            <a:pPr marL="251460" marR="225425" indent="-239395">
              <a:lnSpc>
                <a:spcPct val="102699"/>
              </a:lnSpc>
              <a:spcBef>
                <a:spcPts val="20"/>
              </a:spcBef>
            </a:pPr>
            <a:r>
              <a:rPr sz="1275" baseline="3267" dirty="0">
                <a:latin typeface="LM Sans 8"/>
                <a:cs typeface="LM Sans 8"/>
              </a:rPr>
              <a:t>12</a:t>
            </a:r>
            <a:r>
              <a:rPr sz="1275" spc="345" baseline="3267" dirty="0">
                <a:latin typeface="LM Sans 8"/>
                <a:cs typeface="LM Sans 8"/>
              </a:rPr>
              <a:t>  </a:t>
            </a:r>
            <a:r>
              <a:rPr sz="1400" dirty="0">
                <a:latin typeface="LM Sans 10"/>
                <a:cs typeface="LM Sans 10"/>
              </a:rPr>
              <a:t>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alunos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pós-graduação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têm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departamento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principal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qual </a:t>
            </a:r>
            <a:r>
              <a:rPr sz="1400" dirty="0">
                <a:latin typeface="LM Sans 10"/>
                <a:cs typeface="LM Sans 10"/>
              </a:rPr>
              <a:t>estão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conduzindo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seu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programa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pós-</a:t>
            </a:r>
            <a:r>
              <a:rPr sz="1400" spc="-10" dirty="0">
                <a:latin typeface="LM Sans 10"/>
                <a:cs typeface="LM Sans 10"/>
              </a:rPr>
              <a:t>graduação.</a:t>
            </a:r>
            <a:endParaRPr sz="1400" dirty="0">
              <a:latin typeface="LM Sans 10"/>
              <a:cs typeface="LM Sans 10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4226" y="10355060"/>
            <a:ext cx="6651625" cy="158750"/>
            <a:chOff x="454226" y="10355060"/>
            <a:chExt cx="6651625" cy="158750"/>
          </a:xfrm>
        </p:grpSpPr>
        <p:sp>
          <p:nvSpPr>
            <p:cNvPr id="43" name="object 43"/>
            <p:cNvSpPr/>
            <p:nvPr/>
          </p:nvSpPr>
          <p:spPr>
            <a:xfrm>
              <a:off x="454226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252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137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5B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8852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ED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151" y="5561055"/>
            <a:ext cx="519651" cy="51965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326266" y="5561055"/>
            <a:ext cx="663004" cy="519651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477338" y="10325474"/>
            <a:ext cx="60579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668574" y="10325474"/>
            <a:ext cx="35560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64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56" y="865688"/>
            <a:ext cx="131892" cy="131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2092" y="288932"/>
            <a:ext cx="5518150" cy="956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353695" algn="ctr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5" dirty="0">
                <a:solidFill>
                  <a:srgbClr val="5B6D84"/>
                </a:solidFill>
                <a:latin typeface="LM Sans 12"/>
                <a:cs typeface="LM Sans 12"/>
              </a:rPr>
              <a:t>IV</a:t>
            </a:r>
            <a:endParaRPr sz="2050">
              <a:latin typeface="LM Sans 12"/>
              <a:cs typeface="LM Sans 12"/>
            </a:endParaRPr>
          </a:p>
          <a:p>
            <a:pPr marL="251460" marR="5080" indent="-239395">
              <a:lnSpc>
                <a:spcPct val="102699"/>
              </a:lnSpc>
              <a:spcBef>
                <a:spcPts val="1385"/>
              </a:spcBef>
            </a:pPr>
            <a:r>
              <a:rPr sz="1275" baseline="3267" dirty="0">
                <a:latin typeface="LM Sans 8"/>
                <a:cs typeface="LM Sans 8"/>
              </a:rPr>
              <a:t>13</a:t>
            </a:r>
            <a:r>
              <a:rPr sz="1275" spc="359" baseline="3267" dirty="0">
                <a:latin typeface="LM Sans 8"/>
                <a:cs typeface="LM Sans 8"/>
              </a:rPr>
              <a:t>  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aluno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outro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aluno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experiente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(conhecido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como </a:t>
            </a:r>
            <a:r>
              <a:rPr sz="1400" dirty="0">
                <a:latin typeface="LM Sans 10"/>
                <a:cs typeface="LM Sans 10"/>
              </a:rPr>
              <a:t>conselheiro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aluno)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aconselha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cursos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deve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assistir.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867" y="1360811"/>
            <a:ext cx="164866" cy="1648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3496" y="1347792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3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056" y="2393694"/>
            <a:ext cx="131892" cy="1318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4884" y="1288332"/>
            <a:ext cx="5884545" cy="19227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9050" marR="5080" indent="-6985">
              <a:lnSpc>
                <a:spcPct val="105100"/>
              </a:lnSpc>
              <a:spcBef>
                <a:spcPts val="30"/>
              </a:spcBef>
            </a:pP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Notown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Records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decidiu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armazenar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informações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sobre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músicos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que </a:t>
            </a:r>
            <a:r>
              <a:rPr sz="1550" dirty="0">
                <a:latin typeface="LM Sans 10"/>
                <a:cs typeface="LM Sans 10"/>
              </a:rPr>
              <a:t>tocam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seus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álbuns(assim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outros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dados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empresa)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um </a:t>
            </a:r>
            <a:r>
              <a:rPr sz="1550" dirty="0">
                <a:latin typeface="LM Sans 10"/>
                <a:cs typeface="LM Sans 10"/>
              </a:rPr>
              <a:t>banco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dados.</a:t>
            </a:r>
            <a:r>
              <a:rPr sz="1550" spc="2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empresa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escolheu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sabiamente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contratar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você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20" dirty="0">
                <a:latin typeface="LM Sans 10"/>
                <a:cs typeface="LM Sans 10"/>
              </a:rPr>
              <a:t>como </a:t>
            </a:r>
            <a:r>
              <a:rPr sz="1550" dirty="0">
                <a:latin typeface="LM Sans 10"/>
                <a:cs typeface="LM Sans 10"/>
              </a:rPr>
              <a:t>projetista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banco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dados.</a:t>
            </a:r>
            <a:endParaRPr sz="1550">
              <a:latin typeface="LM Sans 10"/>
              <a:cs typeface="LM Sans 10"/>
            </a:endParaRPr>
          </a:p>
          <a:p>
            <a:pPr marL="419100" marR="5080" indent="-210820">
              <a:lnSpc>
                <a:spcPct val="102699"/>
              </a:lnSpc>
              <a:spcBef>
                <a:spcPts val="275"/>
              </a:spcBef>
              <a:tabLst>
                <a:tab pos="419100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1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grava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Notown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CPF,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nome,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um </a:t>
            </a:r>
            <a:r>
              <a:rPr sz="1400" dirty="0">
                <a:latin typeface="LM Sans 10"/>
                <a:cs typeface="LM Sans 10"/>
              </a:rPr>
              <a:t>endereço,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número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telefone.</a:t>
            </a:r>
            <a:r>
              <a:rPr sz="1400" spc="2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Músicos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(que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não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ganham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muito </a:t>
            </a:r>
            <a:r>
              <a:rPr sz="1400" dirty="0">
                <a:latin typeface="LM Sans 10"/>
                <a:cs typeface="LM Sans 10"/>
              </a:rPr>
              <a:t>normalmente)</a:t>
            </a:r>
            <a:r>
              <a:rPr sz="1400" spc="-4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compartilham</a:t>
            </a:r>
            <a:r>
              <a:rPr sz="1400" spc="-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</a:t>
            </a:r>
            <a:r>
              <a:rPr sz="1400" spc="-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mesmo</a:t>
            </a:r>
            <a:r>
              <a:rPr sz="1400" spc="-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endereço,</a:t>
            </a:r>
            <a:r>
              <a:rPr sz="1400" spc="-2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-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nenhum</a:t>
            </a:r>
            <a:r>
              <a:rPr sz="1400" spc="-2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endereço</a:t>
            </a:r>
            <a:r>
              <a:rPr sz="1400" spc="-25" dirty="0">
                <a:latin typeface="LM Sans 10"/>
                <a:cs typeface="LM Sans 10"/>
              </a:rPr>
              <a:t> tem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do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4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telefone.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7056" y="3272760"/>
            <a:ext cx="131892" cy="1318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31185" y="3252361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474" y="3187996"/>
            <a:ext cx="5329555" cy="4641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0"/>
              </a:spcBef>
            </a:pP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instrumento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utilizado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nas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músicas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gravadas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na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Notown</a:t>
            </a:r>
            <a:r>
              <a:rPr sz="1400" spc="8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um </a:t>
            </a:r>
            <a:r>
              <a:rPr sz="1400" dirty="0">
                <a:latin typeface="LM Sans 10"/>
                <a:cs typeface="LM Sans 10"/>
              </a:rPr>
              <a:t>nome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(por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exemplo,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guitarra,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sintetizador,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flauta)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tom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musical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7056" y="3932646"/>
            <a:ext cx="131892" cy="1318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038" y="4592550"/>
            <a:ext cx="131892" cy="1318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31185" y="3626337"/>
            <a:ext cx="5530850" cy="1126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LM Sans 10"/>
                <a:cs typeface="LM Sans 10"/>
              </a:rPr>
              <a:t>(por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exemplo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B#,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E#).</a:t>
            </a:r>
            <a:endParaRPr sz="1400">
              <a:latin typeface="LM Sans 10"/>
              <a:cs typeface="LM Sans 10"/>
            </a:endParaRPr>
          </a:p>
          <a:p>
            <a:pPr marL="222885" marR="5080" indent="-210820">
              <a:lnSpc>
                <a:spcPct val="102699"/>
              </a:lnSpc>
              <a:spcBef>
                <a:spcPts val="20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3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álbum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gravado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selo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Notown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título,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data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de </a:t>
            </a:r>
            <a:r>
              <a:rPr sz="1400" dirty="0">
                <a:latin typeface="LM Sans 10"/>
                <a:cs typeface="LM Sans 10"/>
              </a:rPr>
              <a:t>direitos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autorais,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formato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(por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exemplo,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CD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MC)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50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um </a:t>
            </a:r>
            <a:r>
              <a:rPr sz="1400" dirty="0">
                <a:latin typeface="LM Sans 10"/>
                <a:cs typeface="LM Sans 10"/>
              </a:rPr>
              <a:t>identificador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álbum.</a:t>
            </a:r>
            <a:endParaRPr sz="14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4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gravada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na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Notown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título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autor.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226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252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6706" y="4996284"/>
            <a:ext cx="4127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LM Sans 8"/>
                <a:cs typeface="LM Sans 8"/>
              </a:rPr>
              <a:t>GES013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137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5B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7356" y="4996284"/>
            <a:ext cx="6057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8852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46256" y="4996284"/>
            <a:ext cx="3752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5B6D84"/>
                </a:solidFill>
                <a:latin typeface="LM Sans 8"/>
                <a:cs typeface="LM Sans 8"/>
              </a:rPr>
              <a:t>2022/2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8574" y="4996284"/>
            <a:ext cx="3556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65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8151" y="214990"/>
            <a:ext cx="519651" cy="51965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26266" y="214990"/>
            <a:ext cx="663004" cy="5196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07038" y="6340976"/>
            <a:ext cx="131892" cy="1318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231185" y="6320595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5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07038" y="6784084"/>
            <a:ext cx="131892" cy="13189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07038" y="7227192"/>
            <a:ext cx="131892" cy="13189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31185" y="5634997"/>
            <a:ext cx="5687695" cy="1971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81660" algn="ctr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50" dirty="0">
                <a:solidFill>
                  <a:srgbClr val="5B6D84"/>
                </a:solidFill>
                <a:latin typeface="LM Sans 12"/>
                <a:cs typeface="LM Sans 12"/>
              </a:rPr>
              <a:t>V</a:t>
            </a:r>
            <a:endParaRPr sz="2050">
              <a:latin typeface="LM Sans 12"/>
              <a:cs typeface="LM Sans 12"/>
            </a:endParaRPr>
          </a:p>
          <a:p>
            <a:pPr marL="222885" marR="5080">
              <a:lnSpc>
                <a:spcPct val="102699"/>
              </a:lnSpc>
              <a:spcBef>
                <a:spcPts val="2405"/>
              </a:spcBef>
            </a:pP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toca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diversos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instrumentos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determinado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instrumento </a:t>
            </a:r>
            <a:r>
              <a:rPr sz="1400" dirty="0">
                <a:latin typeface="LM Sans 10"/>
                <a:cs typeface="LM Sans 10"/>
              </a:rPr>
              <a:t>pode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ser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tocado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por</a:t>
            </a:r>
            <a:r>
              <a:rPr sz="1400" spc="8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vários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músicos.</a:t>
            </a:r>
            <a:endParaRPr sz="1400">
              <a:latin typeface="LM Sans 10"/>
              <a:cs typeface="LM Sans 10"/>
            </a:endParaRPr>
          </a:p>
          <a:p>
            <a:pPr marL="222885" marR="6350" indent="-210820">
              <a:lnSpc>
                <a:spcPct val="102699"/>
              </a:lnSpc>
              <a:spcBef>
                <a:spcPts val="35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6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música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é</a:t>
            </a:r>
            <a:r>
              <a:rPr sz="1400" spc="2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interpretada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por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2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músicos,</a:t>
            </a:r>
            <a:r>
              <a:rPr sz="1400" spc="2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2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</a:t>
            </a:r>
            <a:r>
              <a:rPr sz="1400" spc="15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pode </a:t>
            </a:r>
            <a:r>
              <a:rPr sz="1400" dirty="0">
                <a:latin typeface="LM Sans 10"/>
                <a:cs typeface="LM Sans 10"/>
              </a:rPr>
              <a:t>interpretar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mais</a:t>
            </a:r>
            <a:r>
              <a:rPr sz="1400" spc="4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3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4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música.</a:t>
            </a:r>
            <a:endParaRPr sz="1400">
              <a:latin typeface="LM Sans 10"/>
              <a:cs typeface="LM Sans 10"/>
            </a:endParaRPr>
          </a:p>
          <a:p>
            <a:pPr marL="222885" marR="327660" indent="-210820">
              <a:lnSpc>
                <a:spcPct val="102699"/>
              </a:lnSpc>
              <a:spcBef>
                <a:spcPts val="40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7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Cada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álbum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tem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exatamente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que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trabalha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como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spc="-25" dirty="0">
                <a:latin typeface="LM Sans 10"/>
                <a:cs typeface="LM Sans 10"/>
              </a:rPr>
              <a:t>seu </a:t>
            </a:r>
            <a:r>
              <a:rPr sz="1400" dirty="0">
                <a:latin typeface="LM Sans 10"/>
                <a:cs typeface="LM Sans 10"/>
              </a:rPr>
              <a:t>produtor.</a:t>
            </a:r>
            <a:r>
              <a:rPr sz="1400" spc="2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Naturalmente,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músico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pode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produzir</a:t>
            </a:r>
            <a:r>
              <a:rPr sz="1400" spc="9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diversos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álbuns.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2867" y="7724679"/>
            <a:ext cx="164866" cy="16486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23496" y="7711661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4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3693" y="7652201"/>
            <a:ext cx="5823585" cy="22529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0320" marR="224790" indent="-8255">
              <a:lnSpc>
                <a:spcPct val="105100"/>
              </a:lnSpc>
              <a:spcBef>
                <a:spcPts val="30"/>
              </a:spcBef>
            </a:pPr>
            <a:r>
              <a:rPr sz="1550" dirty="0">
                <a:latin typeface="LM Sans 10"/>
                <a:cs typeface="LM Sans 10"/>
              </a:rPr>
              <a:t>(HEUSER,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2004)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Locadora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Vídeo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(adaptado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material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um </a:t>
            </a:r>
            <a:r>
              <a:rPr sz="1550" dirty="0">
                <a:latin typeface="LM Sans 10"/>
                <a:cs typeface="LM Sans 10"/>
              </a:rPr>
              <a:t>curso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modelagem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dados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Oracle).</a:t>
            </a:r>
            <a:endParaRPr sz="1550">
              <a:latin typeface="LM Sans 10"/>
              <a:cs typeface="LM Sans 10"/>
            </a:endParaRPr>
          </a:p>
          <a:p>
            <a:pPr marL="15875" marR="249554" indent="4445">
              <a:lnSpc>
                <a:spcPct val="105100"/>
              </a:lnSpc>
            </a:pPr>
            <a:r>
              <a:rPr sz="1550" dirty="0">
                <a:latin typeface="LM Sans 10"/>
                <a:cs typeface="LM Sans 10"/>
              </a:rPr>
              <a:t>Uma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pequena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locadora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vídeos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possui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redor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2.000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de </a:t>
            </a:r>
            <a:r>
              <a:rPr sz="1550" dirty="0">
                <a:latin typeface="LM Sans 10"/>
                <a:cs typeface="LM Sans 10"/>
              </a:rPr>
              <a:t>vídeo,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cujo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empréstimo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deve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controlado.</a:t>
            </a:r>
            <a:endParaRPr sz="1550">
              <a:latin typeface="LM Sans 10"/>
              <a:cs typeface="LM Sans 10"/>
            </a:endParaRPr>
          </a:p>
          <a:p>
            <a:pPr marL="20320" marR="5080">
              <a:lnSpc>
                <a:spcPct val="105100"/>
              </a:lnSpc>
            </a:pP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possui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número.</a:t>
            </a:r>
            <a:r>
              <a:rPr sz="1550" spc="19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filme,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necessário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saber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seu </a:t>
            </a:r>
            <a:r>
              <a:rPr sz="1550" dirty="0">
                <a:latin typeface="LM Sans 10"/>
                <a:cs typeface="LM Sans 10"/>
              </a:rPr>
              <a:t>título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sua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categoria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(comédia,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drama,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aventura).</a:t>
            </a:r>
            <a:r>
              <a:rPr sz="1550" spc="204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recebe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identificador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próprio.</a:t>
            </a:r>
            <a:r>
              <a:rPr sz="1550" spc="18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controlado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ela </a:t>
            </a:r>
            <a:r>
              <a:rPr sz="1550" dirty="0">
                <a:latin typeface="LM Sans 10"/>
                <a:cs typeface="LM Sans 10"/>
              </a:rPr>
              <a:t>contém.</a:t>
            </a:r>
            <a:r>
              <a:rPr sz="1550" spc="19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há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pelo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menos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fita,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contém </a:t>
            </a:r>
            <a:r>
              <a:rPr sz="1550" dirty="0">
                <a:latin typeface="LM Sans 10"/>
                <a:cs typeface="LM Sans 10"/>
              </a:rPr>
              <a:t>somente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filme.</a:t>
            </a:r>
            <a:r>
              <a:rPr sz="1550" spc="2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Alguns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poucos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necessitam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duas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fitas.</a:t>
            </a:r>
            <a:endParaRPr sz="1550">
              <a:latin typeface="LM Sans 10"/>
              <a:cs typeface="LM Sans 1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4226" y="10355060"/>
            <a:ext cx="6651625" cy="158750"/>
            <a:chOff x="454226" y="10355060"/>
            <a:chExt cx="6651625" cy="158750"/>
          </a:xfrm>
        </p:grpSpPr>
        <p:sp>
          <p:nvSpPr>
            <p:cNvPr id="32" name="object 32"/>
            <p:cNvSpPr/>
            <p:nvPr/>
          </p:nvSpPr>
          <p:spPr>
            <a:xfrm>
              <a:off x="454226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252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137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5B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8852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ED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8151" y="5561055"/>
            <a:ext cx="519651" cy="51965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26266" y="5561055"/>
            <a:ext cx="663004" cy="519651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477338" y="10325474"/>
            <a:ext cx="60579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668574" y="10325474"/>
            <a:ext cx="35560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66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884" y="288932"/>
            <a:ext cx="5911850" cy="38690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12750" algn="ctr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5" dirty="0">
                <a:solidFill>
                  <a:srgbClr val="5B6D84"/>
                </a:solidFill>
                <a:latin typeface="LM Sans 12"/>
                <a:cs typeface="LM Sans 12"/>
              </a:rPr>
              <a:t>VI</a:t>
            </a:r>
            <a:endParaRPr sz="205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050">
              <a:latin typeface="LM Sans 12"/>
              <a:cs typeface="LM Sans 12"/>
            </a:endParaRPr>
          </a:p>
          <a:p>
            <a:pPr marL="19050" marR="5080">
              <a:lnSpc>
                <a:spcPct val="105100"/>
              </a:lnSpc>
            </a:pP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podem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desejar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encontrar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estrelados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pelo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seu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spc="-20" dirty="0">
                <a:latin typeface="LM Sans 10"/>
                <a:cs typeface="LM Sans 10"/>
              </a:rPr>
              <a:t>ator </a:t>
            </a:r>
            <a:r>
              <a:rPr sz="1550" dirty="0">
                <a:latin typeface="LM Sans 10"/>
                <a:cs typeface="LM Sans 10"/>
              </a:rPr>
              <a:t>predileto.</a:t>
            </a:r>
            <a:r>
              <a:rPr sz="1550" spc="18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isso,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necessário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manter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informação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dos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atores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que </a:t>
            </a:r>
            <a:r>
              <a:rPr sz="1550" dirty="0">
                <a:latin typeface="LM Sans 10"/>
                <a:cs typeface="LM Sans 10"/>
              </a:rPr>
              <a:t>estrelam em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filme.</a:t>
            </a:r>
            <a:r>
              <a:rPr sz="1550" spc="17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Nem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todo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filme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possui estrelas.</a:t>
            </a:r>
            <a:r>
              <a:rPr sz="1550" spc="18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 </a:t>
            </a:r>
            <a:r>
              <a:rPr sz="1550" spc="-10" dirty="0">
                <a:latin typeface="LM Sans 10"/>
                <a:cs typeface="LM Sans 10"/>
              </a:rPr>
              <a:t>ator,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às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vezes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desejam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saber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nome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real,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bem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data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de </a:t>
            </a:r>
            <a:r>
              <a:rPr sz="1550" spc="-10" dirty="0">
                <a:latin typeface="LM Sans 10"/>
                <a:cs typeface="LM Sans 10"/>
              </a:rPr>
              <a:t>nascimento.</a:t>
            </a:r>
            <a:endParaRPr sz="1550">
              <a:latin typeface="LM Sans 10"/>
              <a:cs typeface="LM Sans 10"/>
            </a:endParaRPr>
          </a:p>
          <a:p>
            <a:pPr marL="19050" marR="5080" indent="-6985">
              <a:lnSpc>
                <a:spcPct val="105100"/>
              </a:lnSpc>
            </a:pP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locadora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possui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muitos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cadastrados.</a:t>
            </a:r>
            <a:r>
              <a:rPr sz="1550" spc="2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Somente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clientes </a:t>
            </a:r>
            <a:r>
              <a:rPr sz="1550" dirty="0">
                <a:latin typeface="LM Sans 10"/>
                <a:cs typeface="LM Sans 10"/>
              </a:rPr>
              <a:t>cadastrados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podem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alugar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fitas.</a:t>
            </a:r>
            <a:r>
              <a:rPr sz="1550" spc="20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necessário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saber </a:t>
            </a:r>
            <a:r>
              <a:rPr sz="1550" dirty="0">
                <a:latin typeface="LM Sans 10"/>
                <a:cs typeface="LM Sans 10"/>
              </a:rPr>
              <a:t>seu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prenome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seu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sobrenome,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seu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telefone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seu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endereço.</a:t>
            </a:r>
            <a:r>
              <a:rPr sz="1550" spc="1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Além</a:t>
            </a:r>
            <a:r>
              <a:rPr sz="1550" spc="-3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disso,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recebe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número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associado.</a:t>
            </a:r>
            <a:endParaRPr sz="1550">
              <a:latin typeface="LM Sans 10"/>
              <a:cs typeface="LM Sans 10"/>
            </a:endParaRPr>
          </a:p>
          <a:p>
            <a:pPr marL="19050" marR="197485" algn="just">
              <a:lnSpc>
                <a:spcPct val="105200"/>
              </a:lnSpc>
            </a:pPr>
            <a:r>
              <a:rPr sz="1550" dirty="0">
                <a:latin typeface="LM Sans 10"/>
                <a:cs typeface="LM Sans 10"/>
              </a:rPr>
              <a:t>Finalmente,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desejamos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saber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tem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emprestada.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ter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várias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fitas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instante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tempo.</a:t>
            </a:r>
            <a:r>
              <a:rPr sz="1550" spc="2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Não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são </a:t>
            </a:r>
            <a:r>
              <a:rPr sz="1550" dirty="0">
                <a:latin typeface="LM Sans 10"/>
                <a:cs typeface="LM Sans 10"/>
              </a:rPr>
              <a:t>mantidos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registros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históricos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aluguéis.</a:t>
            </a:r>
            <a:endParaRPr sz="155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226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252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6706" y="4996284"/>
            <a:ext cx="4127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LM Sans 8"/>
                <a:cs typeface="LM Sans 8"/>
              </a:rPr>
              <a:t>GES013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137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5B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7356" y="4996284"/>
            <a:ext cx="6057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852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6275" y="4996284"/>
            <a:ext cx="3752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5B6D84"/>
                </a:solidFill>
                <a:latin typeface="LM Sans 8"/>
                <a:cs typeface="LM Sans 8"/>
              </a:rPr>
              <a:t>2022/2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8592" y="4996284"/>
            <a:ext cx="3556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67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51" y="214990"/>
            <a:ext cx="519651" cy="5196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6266" y="214990"/>
            <a:ext cx="663004" cy="5196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33693" y="5634997"/>
            <a:ext cx="5885180" cy="4465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383540" algn="ctr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5" dirty="0">
                <a:solidFill>
                  <a:srgbClr val="5B6D84"/>
                </a:solidFill>
                <a:latin typeface="LM Sans 12"/>
                <a:cs typeface="LM Sans 12"/>
              </a:rPr>
              <a:t>VII</a:t>
            </a:r>
            <a:endParaRPr sz="205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550" dirty="0">
                <a:latin typeface="LM Sans 10"/>
                <a:cs typeface="LM Sans 10"/>
              </a:rPr>
              <a:t>(HEUSER,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2004)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passagens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aéreas:</a:t>
            </a:r>
            <a:endParaRPr sz="1550">
              <a:latin typeface="LM Sans 10"/>
              <a:cs typeface="LM Sans 10"/>
            </a:endParaRPr>
          </a:p>
          <a:p>
            <a:pPr marL="20320" marR="24130">
              <a:lnSpc>
                <a:spcPct val="105200"/>
              </a:lnSpc>
            </a:pP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objetivo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projetar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sistema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companhia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de </a:t>
            </a:r>
            <a:r>
              <a:rPr sz="1550" dirty="0">
                <a:latin typeface="LM Sans 10"/>
                <a:cs typeface="LM Sans 10"/>
              </a:rPr>
              <a:t>aviação.</a:t>
            </a:r>
            <a:r>
              <a:rPr sz="1550" spc="20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sistema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contará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banco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dados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central,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20" dirty="0">
                <a:latin typeface="LM Sans 10"/>
                <a:cs typeface="LM Sans 10"/>
              </a:rPr>
              <a:t>será </a:t>
            </a:r>
            <a:r>
              <a:rPr sz="1550" dirty="0">
                <a:latin typeface="LM Sans 10"/>
                <a:cs typeface="LM Sans 10"/>
              </a:rPr>
              <a:t>acessado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aplicações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clientes,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rodando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tanto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dentro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própria </a:t>
            </a:r>
            <a:r>
              <a:rPr sz="1550" dirty="0">
                <a:latin typeface="LM Sans 10"/>
                <a:cs typeface="LM Sans 10"/>
              </a:rPr>
              <a:t>companhia,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quanto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fora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dela.</a:t>
            </a:r>
            <a:endParaRPr sz="1550">
              <a:latin typeface="LM Sans 10"/>
              <a:cs typeface="LM Sans 10"/>
            </a:endParaRPr>
          </a:p>
          <a:p>
            <a:pPr marL="20320" marR="5080" indent="-6985">
              <a:lnSpc>
                <a:spcPct val="105200"/>
              </a:lnSpc>
            </a:pP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-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transação central do sistema é a</a:t>
            </a:r>
            <a:r>
              <a:rPr sz="1550" spc="-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reserva.</a:t>
            </a:r>
            <a:r>
              <a:rPr sz="1550" spc="17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Uma reserva é </a:t>
            </a:r>
            <a:r>
              <a:rPr sz="1550" spc="-10" dirty="0">
                <a:latin typeface="LM Sans 10"/>
                <a:cs typeface="LM Sans 10"/>
              </a:rPr>
              <a:t>identificada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código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gerado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pelo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sistema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computador.</a:t>
            </a:r>
            <a:r>
              <a:rPr sz="1550" spc="2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feita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único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passageiro,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qual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conhece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apenas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nome.</a:t>
            </a:r>
            <a:r>
              <a:rPr sz="1550" spc="210" dirty="0">
                <a:latin typeface="LM Sans 10"/>
                <a:cs typeface="LM Sans 10"/>
              </a:rPr>
              <a:t> </a:t>
            </a:r>
            <a:r>
              <a:rPr sz="1550" spc="-50" dirty="0">
                <a:latin typeface="LM Sans 10"/>
                <a:cs typeface="LM Sans 10"/>
              </a:rPr>
              <a:t>A </a:t>
            </a:r>
            <a:r>
              <a:rPr sz="1550" dirty="0">
                <a:latin typeface="LM Sans 10"/>
                <a:cs typeface="LM Sans 10"/>
              </a:rPr>
              <a:t>reserva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compreende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conjunto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trechos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voos,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acontecerão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determinada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data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hora.</a:t>
            </a:r>
            <a:r>
              <a:rPr sz="1550" spc="18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trecho,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feita</a:t>
            </a:r>
            <a:r>
              <a:rPr sz="1550" spc="1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em </a:t>
            </a:r>
            <a:r>
              <a:rPr sz="1550" dirty="0">
                <a:latin typeface="LM Sans 10"/>
                <a:cs typeface="LM Sans 10"/>
              </a:rPr>
              <a:t>uma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classe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(econômica,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executiva,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etc.).</a:t>
            </a:r>
            <a:endParaRPr sz="1550">
              <a:latin typeface="LM Sans 10"/>
              <a:cs typeface="LM Sans 10"/>
            </a:endParaRPr>
          </a:p>
          <a:p>
            <a:pPr marL="20320" marR="10160">
              <a:lnSpc>
                <a:spcPct val="105200"/>
              </a:lnSpc>
            </a:pP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identificado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código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possui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uma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origem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um </a:t>
            </a:r>
            <a:r>
              <a:rPr sz="1550" dirty="0">
                <a:latin typeface="LM Sans 10"/>
                <a:cs typeface="LM Sans 10"/>
              </a:rPr>
              <a:t>destino.</a:t>
            </a:r>
            <a:r>
              <a:rPr sz="1550" spc="19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exemplo,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595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sai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Porto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Alegre,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destino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spc="-50" dirty="0">
                <a:latin typeface="LM Sans 10"/>
                <a:cs typeface="LM Sans 10"/>
              </a:rPr>
              <a:t>a </a:t>
            </a:r>
            <a:r>
              <a:rPr sz="1550" dirty="0">
                <a:latin typeface="LM Sans 10"/>
                <a:cs typeface="LM Sans 10"/>
              </a:rPr>
              <a:t>São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Paulo.</a:t>
            </a:r>
            <a:r>
              <a:rPr sz="1550" spc="2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composto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vários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trechos,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correspondendo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às </a:t>
            </a:r>
            <a:r>
              <a:rPr sz="1550" dirty="0">
                <a:latin typeface="LM Sans 10"/>
                <a:cs typeface="LM Sans 10"/>
              </a:rPr>
              <a:t>escalas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intermediárias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voo.</a:t>
            </a:r>
            <a:r>
              <a:rPr sz="1550" spc="2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exemplo,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595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composto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de </a:t>
            </a:r>
            <a:r>
              <a:rPr sz="1550" dirty="0">
                <a:latin typeface="LM Sans 10"/>
                <a:cs typeface="LM Sans 10"/>
              </a:rPr>
              <a:t>dois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trechos,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Porto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Alegre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Londrina,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outro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Londrina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50" dirty="0">
                <a:latin typeface="LM Sans 10"/>
                <a:cs typeface="LM Sans 10"/>
              </a:rPr>
              <a:t>a</a:t>
            </a:r>
            <a:endParaRPr sz="1550">
              <a:latin typeface="LM Sans 10"/>
              <a:cs typeface="LM Sans 10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867" y="6181218"/>
            <a:ext cx="164866" cy="1648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23496" y="6168182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5</a:t>
            </a:r>
            <a:endParaRPr sz="850">
              <a:latin typeface="LM Sans 8"/>
              <a:cs typeface="LM Sans 8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4226" y="10355060"/>
            <a:ext cx="6651625" cy="158750"/>
            <a:chOff x="454226" y="10355060"/>
            <a:chExt cx="6651625" cy="158750"/>
          </a:xfrm>
        </p:grpSpPr>
        <p:sp>
          <p:nvSpPr>
            <p:cNvPr id="16" name="object 16"/>
            <p:cNvSpPr/>
            <p:nvPr/>
          </p:nvSpPr>
          <p:spPr>
            <a:xfrm>
              <a:off x="454226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252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137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5B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8852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ED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51" y="5561055"/>
            <a:ext cx="519651" cy="5196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6266" y="5561055"/>
            <a:ext cx="663004" cy="519651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77356" y="10325474"/>
            <a:ext cx="60579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668592" y="10325474"/>
            <a:ext cx="35560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68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884" y="288932"/>
            <a:ext cx="5885815" cy="4465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386715" algn="ctr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0" dirty="0">
                <a:solidFill>
                  <a:srgbClr val="5B6D84"/>
                </a:solidFill>
                <a:latin typeface="LM Sans 12"/>
                <a:cs typeface="LM Sans 12"/>
              </a:rPr>
              <a:t>VIII</a:t>
            </a:r>
            <a:endParaRPr sz="2050">
              <a:latin typeface="LM Sans 12"/>
              <a:cs typeface="LM Sans 12"/>
            </a:endParaRPr>
          </a:p>
          <a:p>
            <a:pPr marL="19050" marR="90805">
              <a:lnSpc>
                <a:spcPct val="105200"/>
              </a:lnSpc>
              <a:spcBef>
                <a:spcPts val="1175"/>
              </a:spcBef>
            </a:pPr>
            <a:r>
              <a:rPr sz="1550" dirty="0">
                <a:latin typeface="LM Sans 10"/>
                <a:cs typeface="LM Sans 10"/>
              </a:rPr>
              <a:t>São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Paulo.</a:t>
            </a:r>
            <a:r>
              <a:rPr sz="1550" spc="204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Cabe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salientar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há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cidades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são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servidas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vários </a:t>
            </a:r>
            <a:r>
              <a:rPr sz="1550" dirty="0">
                <a:latin typeface="LM Sans 10"/>
                <a:cs typeface="LM Sans 10"/>
              </a:rPr>
              <a:t>aeroportos.</a:t>
            </a:r>
            <a:r>
              <a:rPr sz="1550" spc="20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isso,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importante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informar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passageiro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faz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50" dirty="0">
                <a:latin typeface="LM Sans 10"/>
                <a:cs typeface="LM Sans 10"/>
              </a:rPr>
              <a:t>a </a:t>
            </a:r>
            <a:r>
              <a:rPr sz="1550" dirty="0">
                <a:latin typeface="LM Sans 10"/>
                <a:cs typeface="LM Sans 10"/>
              </a:rPr>
              <a:t>reserva,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qual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é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aeroporto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no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qual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passa.</a:t>
            </a:r>
            <a:endParaRPr sz="1550">
              <a:latin typeface="LM Sans 10"/>
              <a:cs typeface="LM Sans 10"/>
            </a:endParaRPr>
          </a:p>
          <a:p>
            <a:pPr marL="19050" marR="5080" indent="-6985">
              <a:lnSpc>
                <a:spcPct val="105100"/>
              </a:lnSpc>
              <a:spcBef>
                <a:spcPts val="5"/>
              </a:spcBef>
            </a:pPr>
            <a:r>
              <a:rPr sz="1550" dirty="0">
                <a:latin typeface="LM Sans 10"/>
                <a:cs typeface="LM Sans 10"/>
              </a:rPr>
              <a:t>Às vezes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 clientes, ao fazer a reserva, desejam saber</a:t>
            </a:r>
            <a:r>
              <a:rPr sz="1550" spc="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qual é o tipo </a:t>
            </a:r>
            <a:r>
              <a:rPr sz="1550" spc="-25" dirty="0">
                <a:latin typeface="LM Sans 10"/>
                <a:cs typeface="LM Sans 10"/>
              </a:rPr>
              <a:t>de </a:t>
            </a:r>
            <a:r>
              <a:rPr sz="1550" dirty="0">
                <a:latin typeface="LM Sans 10"/>
                <a:cs typeface="LM Sans 10"/>
              </a:rPr>
              <a:t>aeronave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será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utilizada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determinado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trecho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do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voo.</a:t>
            </a:r>
            <a:r>
              <a:rPr sz="1550" spc="2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Alguns </a:t>
            </a:r>
            <a:r>
              <a:rPr sz="1550" dirty="0">
                <a:latin typeface="LM Sans 10"/>
                <a:cs typeface="LM Sans 10"/>
              </a:rPr>
              <a:t>poucos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vôos,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principalmente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internacionais,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têm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troca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aeronave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em </a:t>
            </a:r>
            <a:r>
              <a:rPr sz="1550" dirty="0">
                <a:latin typeface="LM Sans 10"/>
                <a:cs typeface="LM Sans 10"/>
              </a:rPr>
              <a:t>determinadas</a:t>
            </a:r>
            <a:r>
              <a:rPr sz="1550" spc="9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escalas.</a:t>
            </a:r>
            <a:endParaRPr sz="1550">
              <a:latin typeface="LM Sans 10"/>
              <a:cs typeface="LM Sans 10"/>
            </a:endParaRPr>
          </a:p>
          <a:p>
            <a:pPr marL="19050" marR="241935">
              <a:lnSpc>
                <a:spcPct val="105100"/>
              </a:lnSpc>
            </a:pPr>
            <a:r>
              <a:rPr sz="1550" dirty="0">
                <a:latin typeface="LM Sans 10"/>
                <a:cs typeface="LM Sans 10"/>
              </a:rPr>
              <a:t>Nem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todos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operam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todos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dias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semana.</a:t>
            </a:r>
            <a:r>
              <a:rPr sz="1550" spc="23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Inclusive, </a:t>
            </a:r>
            <a:r>
              <a:rPr sz="1550" dirty="0">
                <a:latin typeface="LM Sans 10"/>
                <a:cs typeface="LM Sans 10"/>
              </a:rPr>
              <a:t>certos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têm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pequenas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mudanças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horário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certos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dias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da </a:t>
            </a:r>
            <a:r>
              <a:rPr sz="1550" spc="-10" dirty="0">
                <a:latin typeface="LM Sans 10"/>
                <a:cs typeface="LM Sans 10"/>
              </a:rPr>
              <a:t>semana.</a:t>
            </a:r>
            <a:endParaRPr sz="1550">
              <a:latin typeface="LM Sans 10"/>
              <a:cs typeface="LM Sans 10"/>
            </a:endParaRPr>
          </a:p>
          <a:p>
            <a:pPr marL="19050" marR="190500">
              <a:lnSpc>
                <a:spcPct val="105200"/>
              </a:lnSpc>
            </a:pPr>
            <a:r>
              <a:rPr sz="1550" dirty="0">
                <a:latin typeface="LM Sans 10"/>
                <a:cs typeface="LM Sans 10"/>
              </a:rPr>
              <a:t>Cada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possui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um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prazo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validade.</a:t>
            </a:r>
            <a:r>
              <a:rPr sz="1550" spc="2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Caso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bilhetes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não </a:t>
            </a:r>
            <a:r>
              <a:rPr sz="1550" dirty="0">
                <a:latin typeface="LM Sans 10"/>
                <a:cs typeface="LM Sans 10"/>
              </a:rPr>
              <a:t>tenham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sido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emitidos,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até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esgotar-</a:t>
            </a:r>
            <a:r>
              <a:rPr sz="1550" dirty="0">
                <a:latin typeface="LM Sans 10"/>
                <a:cs typeface="LM Sans 10"/>
              </a:rPr>
              <a:t>se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prazo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reserva,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mesma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50" dirty="0">
                <a:latin typeface="LM Sans 10"/>
                <a:cs typeface="LM Sans 10"/>
              </a:rPr>
              <a:t>é </a:t>
            </a:r>
            <a:r>
              <a:rPr sz="1550" dirty="0">
                <a:latin typeface="LM Sans 10"/>
                <a:cs typeface="LM Sans 10"/>
              </a:rPr>
              <a:t>cancelada.</a:t>
            </a:r>
            <a:r>
              <a:rPr sz="1550" spc="2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Reservas</a:t>
            </a:r>
            <a:r>
              <a:rPr sz="1550" spc="6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podem</a:t>
            </a:r>
            <a:r>
              <a:rPr sz="1550" spc="6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ser</a:t>
            </a:r>
            <a:r>
              <a:rPr sz="1550" spc="6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prorrogadas.</a:t>
            </a:r>
            <a:endParaRPr sz="1550">
              <a:latin typeface="LM Sans 10"/>
              <a:cs typeface="LM Sans 10"/>
            </a:endParaRPr>
          </a:p>
          <a:p>
            <a:pPr marL="19050" marR="9525" algn="just">
              <a:lnSpc>
                <a:spcPct val="105100"/>
              </a:lnSpc>
            </a:pPr>
            <a:r>
              <a:rPr sz="1550" dirty="0">
                <a:latin typeface="LM Sans 10"/>
                <a:cs typeface="LM Sans 10"/>
              </a:rPr>
              <a:t>Como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“check-in”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todos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voos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está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informatizado,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companhia </a:t>
            </a:r>
            <a:r>
              <a:rPr sz="1550" dirty="0">
                <a:latin typeface="LM Sans 10"/>
                <a:cs typeface="LM Sans 10"/>
              </a:rPr>
              <a:t>possibilita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assento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passageiro.</a:t>
            </a:r>
            <a:r>
              <a:rPr sz="1550" spc="19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Reservas</a:t>
            </a:r>
            <a:r>
              <a:rPr sz="1550" spc="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assento </a:t>
            </a:r>
            <a:r>
              <a:rPr sz="1550" dirty="0">
                <a:latin typeface="LM Sans 10"/>
                <a:cs typeface="LM Sans 10"/>
              </a:rPr>
              <a:t>podem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ser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feitas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com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até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6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meses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antecedência.</a:t>
            </a:r>
            <a:endParaRPr sz="155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226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252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6706" y="4996284"/>
            <a:ext cx="4127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LM Sans 8"/>
                <a:cs typeface="LM Sans 8"/>
              </a:rPr>
              <a:t>GES013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137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5B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7356" y="4996284"/>
            <a:ext cx="6057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852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6275" y="4996284"/>
            <a:ext cx="3752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5B6D84"/>
                </a:solidFill>
                <a:latin typeface="LM Sans 8"/>
                <a:cs typeface="LM Sans 8"/>
              </a:rPr>
              <a:t>2022/2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8592" y="4996284"/>
            <a:ext cx="3556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69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51" y="214990"/>
            <a:ext cx="519651" cy="5196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6266" y="214990"/>
            <a:ext cx="663004" cy="5196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78961" y="5634997"/>
            <a:ext cx="140271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dirty="0">
                <a:solidFill>
                  <a:srgbClr val="5B6D84"/>
                </a:solidFill>
                <a:latin typeface="LM Sans 12"/>
                <a:cs typeface="LM Sans 12"/>
              </a:rPr>
              <a:t>Exercícios</a:t>
            </a:r>
            <a:r>
              <a:rPr sz="2050" spc="85" dirty="0">
                <a:solidFill>
                  <a:srgbClr val="5B6D84"/>
                </a:solidFill>
                <a:latin typeface="LM Sans 12"/>
                <a:cs typeface="LM Sans 12"/>
              </a:rPr>
              <a:t> </a:t>
            </a:r>
            <a:r>
              <a:rPr sz="2050" spc="-25" dirty="0">
                <a:solidFill>
                  <a:srgbClr val="5B6D84"/>
                </a:solidFill>
                <a:latin typeface="LM Sans 12"/>
                <a:cs typeface="LM Sans 12"/>
              </a:rPr>
              <a:t>IX</a:t>
            </a:r>
            <a:endParaRPr sz="2050">
              <a:latin typeface="LM Sans 12"/>
              <a:cs typeface="LM Sans 1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4884" y="6898087"/>
            <a:ext cx="5664835" cy="514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9050" marR="5080" indent="-6985">
              <a:lnSpc>
                <a:spcPct val="105100"/>
              </a:lnSpc>
              <a:spcBef>
                <a:spcPts val="30"/>
              </a:spcBef>
            </a:pPr>
            <a:r>
              <a:rPr sz="1550" dirty="0">
                <a:latin typeface="LM Sans 10"/>
                <a:cs typeface="LM Sans 10"/>
              </a:rPr>
              <a:t>Além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efetivar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reservas,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sistema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deve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servir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vários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tipos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de </a:t>
            </a:r>
            <a:r>
              <a:rPr sz="1550" dirty="0">
                <a:latin typeface="LM Sans 10"/>
                <a:cs typeface="LM Sans 10"/>
              </a:rPr>
              <a:t>consultas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</a:t>
            </a:r>
            <a:r>
              <a:rPr sz="1550" spc="6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clientes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podem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querer</a:t>
            </a:r>
            <a:r>
              <a:rPr sz="1550" spc="5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fazer:</a:t>
            </a:r>
            <a:endParaRPr sz="1550">
              <a:latin typeface="LM Sans 10"/>
              <a:cs typeface="LM Sans 1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056" y="7521112"/>
            <a:ext cx="131892" cy="1318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31185" y="7500731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1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1474" y="7436366"/>
            <a:ext cx="5165725" cy="4641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0"/>
              </a:spcBef>
            </a:pPr>
            <a:r>
              <a:rPr sz="1400" dirty="0">
                <a:latin typeface="LM Sans 10"/>
                <a:cs typeface="LM Sans 10"/>
              </a:rPr>
              <a:t>possibilidades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viagem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cidade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aeroporto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para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spc="-50" dirty="0">
                <a:latin typeface="LM Sans 10"/>
                <a:cs typeface="LM Sans 10"/>
              </a:rPr>
              <a:t>o </a:t>
            </a:r>
            <a:r>
              <a:rPr sz="1400" spc="-10" dirty="0">
                <a:latin typeface="LM Sans 10"/>
                <a:cs typeface="LM Sans 10"/>
              </a:rPr>
              <a:t>outro;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7056" y="7976282"/>
            <a:ext cx="131892" cy="1318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7056" y="8212290"/>
            <a:ext cx="131892" cy="13189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31185" y="7874710"/>
            <a:ext cx="4485005" cy="4978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2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mesmo,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mas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restrito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determinados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dias</a:t>
            </a:r>
            <a:r>
              <a:rPr sz="1400" spc="6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da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semana;</a:t>
            </a:r>
            <a:endParaRPr sz="14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222885" algn="l"/>
              </a:tabLst>
            </a:pPr>
            <a:r>
              <a:rPr sz="1275" spc="-75" baseline="3267" dirty="0">
                <a:latin typeface="LM Sans 8"/>
                <a:cs typeface="LM Sans 8"/>
              </a:rPr>
              <a:t>3</a:t>
            </a:r>
            <a:r>
              <a:rPr sz="1275" baseline="3267" dirty="0">
                <a:latin typeface="LM Sans 8"/>
                <a:cs typeface="LM Sans 8"/>
              </a:rPr>
              <a:t>	</a:t>
            </a:r>
            <a:r>
              <a:rPr sz="1400" dirty="0">
                <a:latin typeface="LM Sans 10"/>
                <a:cs typeface="LM Sans 10"/>
              </a:rPr>
              <a:t>horários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chegada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ou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6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saída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determinados</a:t>
            </a:r>
            <a:r>
              <a:rPr sz="1400" spc="55" dirty="0">
                <a:latin typeface="LM Sans 10"/>
                <a:cs typeface="LM Sans 10"/>
              </a:rPr>
              <a:t> </a:t>
            </a:r>
            <a:r>
              <a:rPr sz="1400" spc="-10" dirty="0">
                <a:latin typeface="LM Sans 10"/>
                <a:cs typeface="LM Sans 10"/>
              </a:rPr>
              <a:t>voos;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056" y="8448281"/>
            <a:ext cx="131892" cy="1318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41474" y="8346690"/>
            <a:ext cx="4892675" cy="4978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LM Sans 10"/>
                <a:cs typeface="LM Sans 10"/>
              </a:rPr>
              <a:t>disponibilidade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7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vagas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trecho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75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voo;</a:t>
            </a:r>
            <a:endParaRPr sz="14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LM Sans 10"/>
                <a:cs typeface="LM Sans 10"/>
              </a:rPr>
              <a:t>disponibilidade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determinados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assentos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em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um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trecho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dirty="0">
                <a:latin typeface="LM Sans 10"/>
                <a:cs typeface="LM Sans 10"/>
              </a:rPr>
              <a:t>de</a:t>
            </a:r>
            <a:r>
              <a:rPr sz="1400" spc="90" dirty="0">
                <a:latin typeface="LM Sans 10"/>
                <a:cs typeface="LM Sans 10"/>
              </a:rPr>
              <a:t> </a:t>
            </a:r>
            <a:r>
              <a:rPr sz="1400" spc="-20" dirty="0">
                <a:latin typeface="LM Sans 10"/>
                <a:cs typeface="LM Sans 10"/>
              </a:rPr>
              <a:t>voo.</a:t>
            </a:r>
            <a:endParaRPr sz="1400">
              <a:latin typeface="LM Sans 10"/>
              <a:cs typeface="LM Sans 10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7056" y="8684290"/>
            <a:ext cx="131892" cy="13189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231185" y="8427900"/>
            <a:ext cx="8382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4</a:t>
            </a:r>
            <a:endParaRPr sz="85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50" spc="-50" dirty="0">
                <a:latin typeface="LM Sans 8"/>
                <a:cs typeface="LM Sans 8"/>
              </a:rPr>
              <a:t>5</a:t>
            </a:r>
            <a:endParaRPr sz="850">
              <a:latin typeface="LM Sans 8"/>
              <a:cs typeface="LM Sans 8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4226" y="10355060"/>
            <a:ext cx="6651625" cy="158750"/>
            <a:chOff x="454226" y="10355060"/>
            <a:chExt cx="6651625" cy="158750"/>
          </a:xfrm>
        </p:grpSpPr>
        <p:sp>
          <p:nvSpPr>
            <p:cNvPr id="25" name="object 25"/>
            <p:cNvSpPr/>
            <p:nvPr/>
          </p:nvSpPr>
          <p:spPr>
            <a:xfrm>
              <a:off x="454226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252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7137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5B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88527" y="10355060"/>
              <a:ext cx="2217420" cy="158750"/>
            </a:xfrm>
            <a:custGeom>
              <a:avLst/>
              <a:gdLst/>
              <a:ahLst/>
              <a:cxnLst/>
              <a:rect l="l" t="t" r="r" b="b"/>
              <a:pathLst>
                <a:path w="2217420" h="158750">
                  <a:moveTo>
                    <a:pt x="2217150" y="0"/>
                  </a:moveTo>
                  <a:lnTo>
                    <a:pt x="0" y="0"/>
                  </a:lnTo>
                  <a:lnTo>
                    <a:pt x="0" y="158280"/>
                  </a:lnTo>
                  <a:lnTo>
                    <a:pt x="2217150" y="158280"/>
                  </a:lnTo>
                  <a:lnTo>
                    <a:pt x="2217150" y="0"/>
                  </a:lnTo>
                  <a:close/>
                </a:path>
              </a:pathLst>
            </a:custGeom>
            <a:solidFill>
              <a:srgbClr val="EDEB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51" y="5561055"/>
            <a:ext cx="519651" cy="51965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6266" y="5561055"/>
            <a:ext cx="663004" cy="519651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GES013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477356" y="10325474"/>
            <a:ext cx="60579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pc="-10" dirty="0"/>
              <a:t>2022/2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668574" y="10325474"/>
            <a:ext cx="355600" cy="1866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70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5104" y="288932"/>
            <a:ext cx="123063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10" dirty="0">
                <a:solidFill>
                  <a:srgbClr val="5B6D84"/>
                </a:solidFill>
                <a:latin typeface="LM Sans 12"/>
                <a:cs typeface="LM Sans 12"/>
              </a:rPr>
              <a:t>Referências</a:t>
            </a:r>
            <a:endParaRPr sz="2050">
              <a:latin typeface="LM Sans 12"/>
              <a:cs typeface="LM Sans 12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867" y="1393955"/>
            <a:ext cx="164866" cy="1648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496" y="1380918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1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497" y="1321476"/>
            <a:ext cx="5910580" cy="18656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33020" indent="4445">
              <a:lnSpc>
                <a:spcPct val="105100"/>
              </a:lnSpc>
              <a:spcBef>
                <a:spcPts val="30"/>
              </a:spcBef>
            </a:pPr>
            <a:r>
              <a:rPr sz="1550" dirty="0">
                <a:latin typeface="LM Sans 10"/>
                <a:cs typeface="LM Sans 10"/>
              </a:rPr>
              <a:t>ELMASRI</a:t>
            </a:r>
            <a:r>
              <a:rPr sz="1550" spc="-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R.;</a:t>
            </a:r>
            <a:r>
              <a:rPr sz="1550" spc="-40" dirty="0">
                <a:latin typeface="LM Sans 10"/>
                <a:cs typeface="LM Sans 10"/>
              </a:rPr>
              <a:t> </a:t>
            </a:r>
            <a:r>
              <a:rPr sz="1550" spc="-60" dirty="0">
                <a:latin typeface="LM Sans 10"/>
                <a:cs typeface="LM Sans 10"/>
              </a:rPr>
              <a:t>NAVATHE,</a:t>
            </a:r>
            <a:r>
              <a:rPr sz="1550" spc="-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S.</a:t>
            </a:r>
            <a:r>
              <a:rPr sz="1550" spc="-45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Sistemas</a:t>
            </a:r>
            <a:r>
              <a:rPr sz="1550" i="1" spc="-40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de</a:t>
            </a:r>
            <a:r>
              <a:rPr sz="1550" i="1" spc="-40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banco</a:t>
            </a:r>
            <a:r>
              <a:rPr sz="1550" i="1" spc="-45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de</a:t>
            </a:r>
            <a:r>
              <a:rPr sz="1550" i="1" spc="-35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dados</a:t>
            </a:r>
            <a:r>
              <a:rPr sz="1550" dirty="0">
                <a:latin typeface="LM Sans 10"/>
                <a:cs typeface="LM Sans 10"/>
              </a:rPr>
              <a:t>,</a:t>
            </a:r>
            <a:r>
              <a:rPr sz="1550" spc="-4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Tradução</a:t>
            </a:r>
            <a:r>
              <a:rPr sz="1550" spc="-4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da </a:t>
            </a:r>
            <a:r>
              <a:rPr sz="1550" dirty="0">
                <a:latin typeface="LM Sans 10"/>
                <a:cs typeface="LM Sans 10"/>
              </a:rPr>
              <a:t>7a.</a:t>
            </a:r>
            <a:r>
              <a:rPr sz="1550" spc="16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edição,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Addison-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Wesley,</a:t>
            </a:r>
            <a:r>
              <a:rPr sz="1550" spc="-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São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Paulo,</a:t>
            </a:r>
            <a:r>
              <a:rPr sz="1550" spc="-10" dirty="0">
                <a:latin typeface="LM Sans 10"/>
                <a:cs typeface="LM Sans 10"/>
              </a:rPr>
              <a:t> 2018.</a:t>
            </a:r>
            <a:endParaRPr sz="1550">
              <a:latin typeface="LM Sans 10"/>
              <a:cs typeface="LM Sans 10"/>
            </a:endParaRPr>
          </a:p>
          <a:p>
            <a:pPr marL="17145" marR="5080">
              <a:lnSpc>
                <a:spcPct val="105100"/>
              </a:lnSpc>
              <a:spcBef>
                <a:spcPts val="430"/>
              </a:spcBef>
            </a:pPr>
            <a:r>
              <a:rPr sz="1550" dirty="0">
                <a:latin typeface="LM Sans 10"/>
                <a:cs typeface="LM Sans 10"/>
              </a:rPr>
              <a:t>HEUSER,</a:t>
            </a:r>
            <a:r>
              <a:rPr sz="1550" spc="-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C.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A.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Projeto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Banco</a:t>
            </a:r>
            <a:r>
              <a:rPr sz="1550" spc="-1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Dados,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5a.</a:t>
            </a:r>
            <a:r>
              <a:rPr sz="1550" spc="16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Edição,</a:t>
            </a:r>
            <a:r>
              <a:rPr sz="1550" spc="-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Porto</a:t>
            </a:r>
            <a:r>
              <a:rPr sz="1550" spc="-1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Alegre: </a:t>
            </a:r>
            <a:r>
              <a:rPr sz="1550" dirty="0">
                <a:latin typeface="LM Sans 10"/>
                <a:cs typeface="LM Sans 10"/>
              </a:rPr>
              <a:t>Sagra,</a:t>
            </a:r>
            <a:r>
              <a:rPr sz="1550" spc="20" dirty="0">
                <a:latin typeface="LM Sans 10"/>
                <a:cs typeface="LM Sans 10"/>
              </a:rPr>
              <a:t> </a:t>
            </a:r>
            <a:r>
              <a:rPr sz="1550" spc="-20" dirty="0">
                <a:latin typeface="LM Sans 10"/>
                <a:cs typeface="LM Sans 10"/>
              </a:rPr>
              <a:t>2004.</a:t>
            </a:r>
            <a:endParaRPr sz="1550">
              <a:latin typeface="LM Sans 10"/>
              <a:cs typeface="LM Sans 10"/>
            </a:endParaRPr>
          </a:p>
          <a:p>
            <a:pPr marL="17145" marR="219075" algn="just">
              <a:lnSpc>
                <a:spcPct val="105100"/>
              </a:lnSpc>
              <a:spcBef>
                <a:spcPts val="434"/>
              </a:spcBef>
            </a:pPr>
            <a:r>
              <a:rPr sz="1550" dirty="0">
                <a:latin typeface="LM Sans 10"/>
                <a:cs typeface="LM Sans 10"/>
              </a:rPr>
              <a:t>RAMAKRISHNAN,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R.;</a:t>
            </a:r>
            <a:r>
              <a:rPr sz="1550" spc="4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GEHRKE,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J.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Sistemas</a:t>
            </a:r>
            <a:r>
              <a:rPr sz="1550" i="1" spc="55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de</a:t>
            </a:r>
            <a:r>
              <a:rPr sz="1550" i="1" spc="50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Gerenciamento</a:t>
            </a:r>
            <a:r>
              <a:rPr sz="1550" i="1" spc="50" dirty="0">
                <a:latin typeface="LM Sans 10"/>
                <a:cs typeface="LM Sans 10"/>
              </a:rPr>
              <a:t> </a:t>
            </a:r>
            <a:r>
              <a:rPr sz="1550" i="1" spc="-25" dirty="0">
                <a:latin typeface="LM Sans 10"/>
                <a:cs typeface="LM Sans 10"/>
              </a:rPr>
              <a:t>de </a:t>
            </a:r>
            <a:r>
              <a:rPr sz="1550" i="1" dirty="0">
                <a:latin typeface="LM Sans 10"/>
                <a:cs typeface="LM Sans 10"/>
              </a:rPr>
              <a:t>Banco</a:t>
            </a:r>
            <a:r>
              <a:rPr sz="1550" i="1" spc="25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de</a:t>
            </a:r>
            <a:r>
              <a:rPr sz="1550" i="1" spc="35" dirty="0">
                <a:latin typeface="LM Sans 10"/>
                <a:cs typeface="LM Sans 10"/>
              </a:rPr>
              <a:t> </a:t>
            </a:r>
            <a:r>
              <a:rPr sz="1550" i="1" dirty="0">
                <a:latin typeface="LM Sans 10"/>
                <a:cs typeface="LM Sans 10"/>
              </a:rPr>
              <a:t>Dados</a:t>
            </a:r>
            <a:r>
              <a:rPr sz="1550" dirty="0">
                <a:latin typeface="LM Sans 10"/>
                <a:cs typeface="LM Sans 10"/>
              </a:rPr>
              <a:t>,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Tradução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da</a:t>
            </a:r>
            <a:r>
              <a:rPr sz="1550" spc="2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3a.</a:t>
            </a:r>
            <a:r>
              <a:rPr sz="1550" spc="21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Edição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Americana,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McGraw-</a:t>
            </a:r>
            <a:r>
              <a:rPr sz="1550" spc="-20" dirty="0">
                <a:latin typeface="LM Sans 10"/>
                <a:cs typeface="LM Sans 10"/>
              </a:rPr>
              <a:t>Hill </a:t>
            </a:r>
            <a:r>
              <a:rPr sz="1550" dirty="0">
                <a:latin typeface="LM Sans 10"/>
                <a:cs typeface="LM Sans 10"/>
              </a:rPr>
              <a:t>Interamericana,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2008.</a:t>
            </a:r>
            <a:endParaRPr sz="1550">
              <a:latin typeface="LM Sans 10"/>
              <a:cs typeface="LM Sans 1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867" y="1945516"/>
            <a:ext cx="164866" cy="1648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3496" y="1932498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2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867" y="2497095"/>
            <a:ext cx="164866" cy="1648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3496" y="2484059"/>
            <a:ext cx="838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50" dirty="0">
                <a:latin typeface="LM Sans 8"/>
                <a:cs typeface="LM Sans 8"/>
              </a:rPr>
              <a:t>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12" y="3224541"/>
            <a:ext cx="6276340" cy="762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LM Sans 10"/>
                <a:cs typeface="LM Sans 10"/>
              </a:rPr>
              <a:t>Os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materiais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parte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desta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seção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foram</a:t>
            </a:r>
            <a:r>
              <a:rPr sz="1550" spc="4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gentilmente</a:t>
            </a:r>
            <a:r>
              <a:rPr sz="1550" spc="3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cedidos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por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Bruno</a:t>
            </a:r>
            <a:r>
              <a:rPr sz="1550" spc="35" dirty="0">
                <a:latin typeface="LM Sans 10"/>
                <a:cs typeface="LM Sans 10"/>
              </a:rPr>
              <a:t> </a:t>
            </a:r>
            <a:r>
              <a:rPr sz="1550" spc="-25" dirty="0">
                <a:latin typeface="LM Sans 10"/>
                <a:cs typeface="LM Sans 10"/>
              </a:rPr>
              <a:t>A.</a:t>
            </a:r>
            <a:endParaRPr sz="1550">
              <a:latin typeface="LM Sans 10"/>
              <a:cs typeface="LM Sans 10"/>
            </a:endParaRPr>
          </a:p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LM Sans 10"/>
                <a:cs typeface="LM Sans 10"/>
              </a:rPr>
              <a:t>N.</a:t>
            </a:r>
            <a:r>
              <a:rPr sz="1550" spc="-2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Travençolo</a:t>
            </a:r>
            <a:r>
              <a:rPr sz="1550" spc="-15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(FACOM/UFU)</a:t>
            </a:r>
            <a:endParaRPr sz="15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LM Sans 10"/>
                <a:cs typeface="LM Sans 10"/>
              </a:rPr>
              <a:t>Adaptações:</a:t>
            </a:r>
            <a:r>
              <a:rPr sz="1550" spc="235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Renato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dirty="0">
                <a:latin typeface="LM Sans 10"/>
                <a:cs typeface="LM Sans 10"/>
              </a:rPr>
              <a:t>Pimentel,</a:t>
            </a:r>
            <a:r>
              <a:rPr sz="1550" spc="50" dirty="0">
                <a:latin typeface="LM Sans 10"/>
                <a:cs typeface="LM Sans 10"/>
              </a:rPr>
              <a:t> </a:t>
            </a:r>
            <a:r>
              <a:rPr sz="1550" spc="-10" dirty="0">
                <a:latin typeface="LM Sans 10"/>
                <a:cs typeface="LM Sans 10"/>
              </a:rPr>
              <a:t>FACOM/UFU</a:t>
            </a:r>
            <a:endParaRPr sz="155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226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252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6706" y="4996284"/>
            <a:ext cx="4127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LM Sans 8"/>
                <a:cs typeface="LM Sans 8"/>
              </a:rPr>
              <a:t>GES013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137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5B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7356" y="4996284"/>
            <a:ext cx="6057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FFFFFF"/>
                </a:solidFill>
                <a:latin typeface="LM Sans 8"/>
                <a:cs typeface="LM Sans 8"/>
              </a:rPr>
              <a:t>Sistema</a:t>
            </a:r>
            <a:r>
              <a:rPr sz="850" spc="2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LM Sans 8"/>
                <a:cs typeface="LM Sans 8"/>
              </a:rPr>
              <a:t>BD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8527" y="5008995"/>
            <a:ext cx="2217420" cy="158750"/>
          </a:xfrm>
          <a:custGeom>
            <a:avLst/>
            <a:gdLst/>
            <a:ahLst/>
            <a:cxnLst/>
            <a:rect l="l" t="t" r="r" b="b"/>
            <a:pathLst>
              <a:path w="2217420" h="158750">
                <a:moveTo>
                  <a:pt x="2217150" y="0"/>
                </a:moveTo>
                <a:lnTo>
                  <a:pt x="0" y="0"/>
                </a:lnTo>
                <a:lnTo>
                  <a:pt x="0" y="158280"/>
                </a:lnTo>
                <a:lnTo>
                  <a:pt x="2217150" y="158280"/>
                </a:lnTo>
                <a:lnTo>
                  <a:pt x="2217150" y="0"/>
                </a:lnTo>
                <a:close/>
              </a:path>
            </a:pathLst>
          </a:custGeom>
          <a:solidFill>
            <a:srgbClr val="ED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46256" y="4996284"/>
            <a:ext cx="3752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5B6D84"/>
                </a:solidFill>
                <a:latin typeface="LM Sans 8"/>
                <a:cs typeface="LM Sans 8"/>
              </a:rPr>
              <a:t>2022/2</a:t>
            </a:r>
            <a:endParaRPr sz="85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8574" y="4996284"/>
            <a:ext cx="3556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dirty="0">
                <a:solidFill>
                  <a:srgbClr val="5B6D84"/>
                </a:solidFill>
                <a:latin typeface="LM Sans 8"/>
                <a:cs typeface="LM Sans 8"/>
              </a:rPr>
              <a:t>/</a:t>
            </a:r>
            <a:r>
              <a:rPr sz="850" spc="-145" dirty="0">
                <a:solidFill>
                  <a:srgbClr val="5B6D84"/>
                </a:solidFill>
                <a:latin typeface="LM Sans 8"/>
                <a:cs typeface="LM Sans 8"/>
              </a:rPr>
              <a:t> </a:t>
            </a:r>
            <a:r>
              <a:rPr sz="850" spc="-25" dirty="0">
                <a:solidFill>
                  <a:srgbClr val="5B6D84"/>
                </a:solidFill>
                <a:latin typeface="LM Sans 8"/>
                <a:cs typeface="LM Sans 8"/>
              </a:rPr>
              <a:t>71</a:t>
            </a:r>
            <a:endParaRPr sz="850">
              <a:latin typeface="LM Sans 8"/>
              <a:cs typeface="LM Sans 8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151" y="214990"/>
            <a:ext cx="519651" cy="5196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26266" y="214990"/>
            <a:ext cx="663004" cy="5196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1698</Words>
  <Application>Microsoft Office PowerPoint</Application>
  <PresentationFormat>Personalizar</PresentationFormat>
  <Paragraphs>193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Courier New</vt:lpstr>
      <vt:lpstr>DejaVu Sans</vt:lpstr>
      <vt:lpstr>LM Sans 10</vt:lpstr>
      <vt:lpstr>LM Sans 12</vt:lpstr>
      <vt:lpstr>LM Sans 8</vt:lpstr>
      <vt:lpstr>LM Sans 9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entidade-relacionamento (MER)</dc:title>
  <dc:subject>Ciência da Computação</dc:subject>
  <dc:creator>Prof. Renato Pimentel</dc:creator>
  <cp:lastModifiedBy>Mauricio Luiz Sobrinho</cp:lastModifiedBy>
  <cp:revision>1</cp:revision>
  <dcterms:created xsi:type="dcterms:W3CDTF">2024-02-28T23:59:31Z</dcterms:created>
  <dcterms:modified xsi:type="dcterms:W3CDTF">2024-02-29T00:14:17Z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2024-02-28T00:00:00Z</vt:filetime>
  </property>
  <property fmtid="{D5CDD505-2E9C-101B-9397-08002B2CF9AE}" pid="5" name="PTEX.Fullbanner">
    <vt:lpwstr>This is MiKTeX-pdfTeX 4.14.0 (1.40.24)</vt:lpwstr>
  </property>
  <property fmtid="{D5CDD505-2E9C-101B-9397-08002B2CF9AE}" pid="6" name="Producer">
    <vt:lpwstr>3-Heights(TM) PDF Security Shell 4.8.25.2 (http://www.pdf-tools.com)</vt:lpwstr>
  </property>
</Properties>
</file>