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334" r:id="rId3"/>
    <p:sldId id="335" r:id="rId4"/>
    <p:sldId id="337" r:id="rId5"/>
    <p:sldId id="338" r:id="rId6"/>
    <p:sldId id="336" r:id="rId7"/>
    <p:sldId id="339" r:id="rId8"/>
    <p:sldId id="340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FF4F4F"/>
    <a:srgbClr val="5B9BD5"/>
    <a:srgbClr val="000000"/>
    <a:srgbClr val="FBE5D6"/>
    <a:srgbClr val="DEE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36" autoAdjust="0"/>
    <p:restoredTop sz="94660"/>
  </p:normalViewPr>
  <p:slideViewPr>
    <p:cSldViewPr snapToGrid="0">
      <p:cViewPr varScale="1">
        <p:scale>
          <a:sx n="63" d="100"/>
          <a:sy n="63" d="100"/>
        </p:scale>
        <p:origin x="418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0A9C5B-8FBF-4C41-8F91-2246A43F3D30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D1794-161F-44DE-B2CD-8F9850CDA7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0974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lang="zh-CN" altLang="en-US" sz="1200" b="1" dirty="0"/>
              <a:t>（</a:t>
            </a:r>
            <a:r>
              <a:rPr lang="en-US" altLang="zh-CN" sz="1200" b="1" dirty="0"/>
              <a:t>1</a:t>
            </a:r>
            <a:r>
              <a:rPr lang="zh-CN" altLang="en-US" sz="1200" b="1" dirty="0"/>
              <a:t>）算法设计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lang="zh-CN" altLang="en-US" sz="1200" b="1" dirty="0"/>
              <a:t>（</a:t>
            </a:r>
            <a:r>
              <a:rPr lang="en-US" altLang="zh-CN" sz="1200" b="1" dirty="0"/>
              <a:t>2</a:t>
            </a:r>
            <a:r>
              <a:rPr lang="zh-CN" altLang="en-US" sz="1200" b="1" dirty="0"/>
              <a:t>）数据结构设计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lang="zh-CN" altLang="en-US" sz="1200" b="1" dirty="0"/>
              <a:t>（</a:t>
            </a:r>
            <a:r>
              <a:rPr lang="en-US" altLang="zh-CN" sz="1200" b="1" dirty="0"/>
              <a:t>3</a:t>
            </a:r>
            <a:r>
              <a:rPr lang="zh-CN" altLang="en-US" sz="1200" b="1" dirty="0"/>
              <a:t>）模块接口细节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lang="zh-CN" altLang="en-US" sz="1200" b="1" dirty="0"/>
              <a:t>（</a:t>
            </a:r>
            <a:r>
              <a:rPr lang="en-US" altLang="zh-CN" sz="1200" b="1" dirty="0"/>
              <a:t>4</a:t>
            </a:r>
            <a:r>
              <a:rPr lang="zh-CN" altLang="en-US" sz="1200" b="1" dirty="0"/>
              <a:t>）测试用例设计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lang="zh-CN" altLang="en-US" sz="1200" b="1" dirty="0"/>
              <a:t>（</a:t>
            </a:r>
            <a:r>
              <a:rPr lang="en-US" altLang="zh-CN" sz="1200" b="1" dirty="0"/>
              <a:t>5</a:t>
            </a:r>
            <a:r>
              <a:rPr lang="zh-CN" altLang="en-US" sz="1200" b="1" dirty="0"/>
              <a:t>）数据库物理设计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lang="zh-CN" altLang="en-US" sz="1200" b="1" dirty="0"/>
              <a:t>（</a:t>
            </a:r>
            <a:r>
              <a:rPr lang="en-US" altLang="zh-CN" sz="1200" b="1" dirty="0"/>
              <a:t>6</a:t>
            </a:r>
            <a:r>
              <a:rPr lang="zh-CN" altLang="en-US" sz="1200" b="1" dirty="0"/>
              <a:t>）数据代码设计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lang="zh-CN" altLang="en-US" sz="1200" b="1" dirty="0"/>
              <a:t>（</a:t>
            </a:r>
            <a:r>
              <a:rPr lang="en-US" altLang="zh-CN" sz="1200" b="1" dirty="0"/>
              <a:t>7</a:t>
            </a:r>
            <a:r>
              <a:rPr lang="zh-CN" altLang="en-US" sz="1200" b="1" dirty="0"/>
              <a:t>）其他设计</a:t>
            </a:r>
            <a:endParaRPr lang="en-US" altLang="zh-CN" sz="1200" b="1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D1794-161F-44DE-B2CD-8F9850CDA7A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7326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lang="zh-CN" altLang="en-US" sz="1200" b="1" dirty="0"/>
              <a:t>（</a:t>
            </a:r>
            <a:r>
              <a:rPr lang="en-US" altLang="zh-CN" sz="1200" b="1" dirty="0"/>
              <a:t>1</a:t>
            </a:r>
            <a:r>
              <a:rPr lang="zh-CN" altLang="en-US" sz="1200" b="1" dirty="0"/>
              <a:t>）算法设计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lang="zh-CN" altLang="en-US" sz="1200" b="1" dirty="0"/>
              <a:t>（</a:t>
            </a:r>
            <a:r>
              <a:rPr lang="en-US" altLang="zh-CN" sz="1200" b="1" dirty="0"/>
              <a:t>2</a:t>
            </a:r>
            <a:r>
              <a:rPr lang="zh-CN" altLang="en-US" sz="1200" b="1" dirty="0"/>
              <a:t>）数据结构设计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lang="zh-CN" altLang="en-US" sz="1200" b="1" dirty="0"/>
              <a:t>（</a:t>
            </a:r>
            <a:r>
              <a:rPr lang="en-US" altLang="zh-CN" sz="1200" b="1" dirty="0"/>
              <a:t>3</a:t>
            </a:r>
            <a:r>
              <a:rPr lang="zh-CN" altLang="en-US" sz="1200" b="1" dirty="0"/>
              <a:t>）模块接口细节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lang="zh-CN" altLang="en-US" sz="1200" b="1" dirty="0"/>
              <a:t>（</a:t>
            </a:r>
            <a:r>
              <a:rPr lang="en-US" altLang="zh-CN" sz="1200" b="1" dirty="0"/>
              <a:t>4</a:t>
            </a:r>
            <a:r>
              <a:rPr lang="zh-CN" altLang="en-US" sz="1200" b="1" dirty="0"/>
              <a:t>）测试用例设计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lang="zh-CN" altLang="en-US" sz="1200" b="1" dirty="0"/>
              <a:t>（</a:t>
            </a:r>
            <a:r>
              <a:rPr lang="en-US" altLang="zh-CN" sz="1200" b="1" dirty="0"/>
              <a:t>5</a:t>
            </a:r>
            <a:r>
              <a:rPr lang="zh-CN" altLang="en-US" sz="1200" b="1" dirty="0"/>
              <a:t>）数据库物理设计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lang="zh-CN" altLang="en-US" sz="1200" b="1" dirty="0"/>
              <a:t>（</a:t>
            </a:r>
            <a:r>
              <a:rPr lang="en-US" altLang="zh-CN" sz="1200" b="1" dirty="0"/>
              <a:t>6</a:t>
            </a:r>
            <a:r>
              <a:rPr lang="zh-CN" altLang="en-US" sz="1200" b="1" dirty="0"/>
              <a:t>）数据代码设计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lang="zh-CN" altLang="en-US" sz="1200" b="1" dirty="0"/>
              <a:t>（</a:t>
            </a:r>
            <a:r>
              <a:rPr lang="en-US" altLang="zh-CN" sz="1200" b="1" dirty="0"/>
              <a:t>7</a:t>
            </a:r>
            <a:r>
              <a:rPr lang="zh-CN" altLang="en-US" sz="1200" b="1" dirty="0"/>
              <a:t>）其他设计</a:t>
            </a:r>
            <a:endParaRPr lang="en-US" altLang="zh-CN" sz="1200" b="1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D1794-161F-44DE-B2CD-8F9850CDA7A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17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lang="zh-CN" altLang="en-US" sz="1200" b="1" dirty="0"/>
              <a:t>（</a:t>
            </a:r>
            <a:r>
              <a:rPr lang="en-US" altLang="zh-CN" sz="1200" b="1" dirty="0"/>
              <a:t>1</a:t>
            </a:r>
            <a:r>
              <a:rPr lang="zh-CN" altLang="en-US" sz="1200" b="1" dirty="0"/>
              <a:t>）算法设计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lang="zh-CN" altLang="en-US" sz="1200" b="1" dirty="0"/>
              <a:t>（</a:t>
            </a:r>
            <a:r>
              <a:rPr lang="en-US" altLang="zh-CN" sz="1200" b="1" dirty="0"/>
              <a:t>2</a:t>
            </a:r>
            <a:r>
              <a:rPr lang="zh-CN" altLang="en-US" sz="1200" b="1" dirty="0"/>
              <a:t>）数据结构设计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lang="zh-CN" altLang="en-US" sz="1200" b="1" dirty="0"/>
              <a:t>（</a:t>
            </a:r>
            <a:r>
              <a:rPr lang="en-US" altLang="zh-CN" sz="1200" b="1" dirty="0"/>
              <a:t>3</a:t>
            </a:r>
            <a:r>
              <a:rPr lang="zh-CN" altLang="en-US" sz="1200" b="1" dirty="0"/>
              <a:t>）模块接口细节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lang="zh-CN" altLang="en-US" sz="1200" b="1" dirty="0"/>
              <a:t>（</a:t>
            </a:r>
            <a:r>
              <a:rPr lang="en-US" altLang="zh-CN" sz="1200" b="1" dirty="0"/>
              <a:t>4</a:t>
            </a:r>
            <a:r>
              <a:rPr lang="zh-CN" altLang="en-US" sz="1200" b="1" dirty="0"/>
              <a:t>）测试用例设计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lang="zh-CN" altLang="en-US" sz="1200" b="1" dirty="0"/>
              <a:t>（</a:t>
            </a:r>
            <a:r>
              <a:rPr lang="en-US" altLang="zh-CN" sz="1200" b="1" dirty="0"/>
              <a:t>5</a:t>
            </a:r>
            <a:r>
              <a:rPr lang="zh-CN" altLang="en-US" sz="1200" b="1" dirty="0"/>
              <a:t>）数据库物理设计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lang="zh-CN" altLang="en-US" sz="1200" b="1" dirty="0"/>
              <a:t>（</a:t>
            </a:r>
            <a:r>
              <a:rPr lang="en-US" altLang="zh-CN" sz="1200" b="1" dirty="0"/>
              <a:t>6</a:t>
            </a:r>
            <a:r>
              <a:rPr lang="zh-CN" altLang="en-US" sz="1200" b="1" dirty="0"/>
              <a:t>）数据代码设计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lang="zh-CN" altLang="en-US" sz="1200" b="1" dirty="0"/>
              <a:t>（</a:t>
            </a:r>
            <a:r>
              <a:rPr lang="en-US" altLang="zh-CN" sz="1200" b="1" dirty="0"/>
              <a:t>7</a:t>
            </a:r>
            <a:r>
              <a:rPr lang="zh-CN" altLang="en-US" sz="1200" b="1" dirty="0"/>
              <a:t>）其他设计</a:t>
            </a:r>
            <a:endParaRPr lang="en-US" altLang="zh-CN" sz="1200" b="1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D1794-161F-44DE-B2CD-8F9850CDA7A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53842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lang="zh-CN" altLang="en-US" sz="1200" b="1" dirty="0"/>
              <a:t>（</a:t>
            </a:r>
            <a:r>
              <a:rPr lang="en-US" altLang="zh-CN" sz="1200" b="1" dirty="0"/>
              <a:t>1</a:t>
            </a:r>
            <a:r>
              <a:rPr lang="zh-CN" altLang="en-US" sz="1200" b="1" dirty="0"/>
              <a:t>）算法设计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lang="zh-CN" altLang="en-US" sz="1200" b="1" dirty="0"/>
              <a:t>（</a:t>
            </a:r>
            <a:r>
              <a:rPr lang="en-US" altLang="zh-CN" sz="1200" b="1" dirty="0"/>
              <a:t>2</a:t>
            </a:r>
            <a:r>
              <a:rPr lang="zh-CN" altLang="en-US" sz="1200" b="1" dirty="0"/>
              <a:t>）数据结构设计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lang="zh-CN" altLang="en-US" sz="1200" b="1" dirty="0"/>
              <a:t>（</a:t>
            </a:r>
            <a:r>
              <a:rPr lang="en-US" altLang="zh-CN" sz="1200" b="1" dirty="0"/>
              <a:t>3</a:t>
            </a:r>
            <a:r>
              <a:rPr lang="zh-CN" altLang="en-US" sz="1200" b="1" dirty="0"/>
              <a:t>）模块接口细节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lang="zh-CN" altLang="en-US" sz="1200" b="1" dirty="0"/>
              <a:t>（</a:t>
            </a:r>
            <a:r>
              <a:rPr lang="en-US" altLang="zh-CN" sz="1200" b="1" dirty="0"/>
              <a:t>4</a:t>
            </a:r>
            <a:r>
              <a:rPr lang="zh-CN" altLang="en-US" sz="1200" b="1" dirty="0"/>
              <a:t>）测试用例设计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lang="zh-CN" altLang="en-US" sz="1200" b="1" dirty="0"/>
              <a:t>（</a:t>
            </a:r>
            <a:r>
              <a:rPr lang="en-US" altLang="zh-CN" sz="1200" b="1" dirty="0"/>
              <a:t>5</a:t>
            </a:r>
            <a:r>
              <a:rPr lang="zh-CN" altLang="en-US" sz="1200" b="1" dirty="0"/>
              <a:t>）数据库物理设计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lang="zh-CN" altLang="en-US" sz="1200" b="1" dirty="0"/>
              <a:t>（</a:t>
            </a:r>
            <a:r>
              <a:rPr lang="en-US" altLang="zh-CN" sz="1200" b="1" dirty="0"/>
              <a:t>6</a:t>
            </a:r>
            <a:r>
              <a:rPr lang="zh-CN" altLang="en-US" sz="1200" b="1" dirty="0"/>
              <a:t>）数据代码设计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lang="zh-CN" altLang="en-US" sz="1200" b="1" dirty="0"/>
              <a:t>（</a:t>
            </a:r>
            <a:r>
              <a:rPr lang="en-US" altLang="zh-CN" sz="1200" b="1" dirty="0"/>
              <a:t>7</a:t>
            </a:r>
            <a:r>
              <a:rPr lang="zh-CN" altLang="en-US" sz="1200" b="1" dirty="0"/>
              <a:t>）其他设计</a:t>
            </a:r>
            <a:endParaRPr lang="en-US" altLang="zh-CN" sz="1200" b="1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D1794-161F-44DE-B2CD-8F9850CDA7A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55412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lang="zh-CN" altLang="en-US" sz="1200" b="1" dirty="0"/>
              <a:t>（</a:t>
            </a:r>
            <a:r>
              <a:rPr lang="en-US" altLang="zh-CN" sz="1200" b="1" dirty="0"/>
              <a:t>1</a:t>
            </a:r>
            <a:r>
              <a:rPr lang="zh-CN" altLang="en-US" sz="1200" b="1" dirty="0"/>
              <a:t>）算法设计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lang="zh-CN" altLang="en-US" sz="1200" b="1" dirty="0"/>
              <a:t>（</a:t>
            </a:r>
            <a:r>
              <a:rPr lang="en-US" altLang="zh-CN" sz="1200" b="1" dirty="0"/>
              <a:t>2</a:t>
            </a:r>
            <a:r>
              <a:rPr lang="zh-CN" altLang="en-US" sz="1200" b="1" dirty="0"/>
              <a:t>）数据结构设计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lang="zh-CN" altLang="en-US" sz="1200" b="1" dirty="0"/>
              <a:t>（</a:t>
            </a:r>
            <a:r>
              <a:rPr lang="en-US" altLang="zh-CN" sz="1200" b="1" dirty="0"/>
              <a:t>3</a:t>
            </a:r>
            <a:r>
              <a:rPr lang="zh-CN" altLang="en-US" sz="1200" b="1" dirty="0"/>
              <a:t>）模块接口细节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lang="zh-CN" altLang="en-US" sz="1200" b="1" dirty="0"/>
              <a:t>（</a:t>
            </a:r>
            <a:r>
              <a:rPr lang="en-US" altLang="zh-CN" sz="1200" b="1" dirty="0"/>
              <a:t>4</a:t>
            </a:r>
            <a:r>
              <a:rPr lang="zh-CN" altLang="en-US" sz="1200" b="1" dirty="0"/>
              <a:t>）测试用例设计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lang="zh-CN" altLang="en-US" sz="1200" b="1" dirty="0"/>
              <a:t>（</a:t>
            </a:r>
            <a:r>
              <a:rPr lang="en-US" altLang="zh-CN" sz="1200" b="1" dirty="0"/>
              <a:t>5</a:t>
            </a:r>
            <a:r>
              <a:rPr lang="zh-CN" altLang="en-US" sz="1200" b="1" dirty="0"/>
              <a:t>）数据库物理设计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lang="zh-CN" altLang="en-US" sz="1200" b="1" dirty="0"/>
              <a:t>（</a:t>
            </a:r>
            <a:r>
              <a:rPr lang="en-US" altLang="zh-CN" sz="1200" b="1" dirty="0"/>
              <a:t>6</a:t>
            </a:r>
            <a:r>
              <a:rPr lang="zh-CN" altLang="en-US" sz="1200" b="1" dirty="0"/>
              <a:t>）数据代码设计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lang="zh-CN" altLang="en-US" sz="1200" b="1" dirty="0"/>
              <a:t>（</a:t>
            </a:r>
            <a:r>
              <a:rPr lang="en-US" altLang="zh-CN" sz="1200" b="1" dirty="0"/>
              <a:t>7</a:t>
            </a:r>
            <a:r>
              <a:rPr lang="zh-CN" altLang="en-US" sz="1200" b="1" dirty="0"/>
              <a:t>）其他设计</a:t>
            </a:r>
            <a:endParaRPr lang="en-US" altLang="zh-CN" sz="1200" b="1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D1794-161F-44DE-B2CD-8F9850CDA7A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5800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lang="zh-CN" altLang="en-US" sz="1200" b="1" dirty="0"/>
              <a:t>（</a:t>
            </a:r>
            <a:r>
              <a:rPr lang="en-US" altLang="zh-CN" sz="1200" b="1" dirty="0"/>
              <a:t>1</a:t>
            </a:r>
            <a:r>
              <a:rPr lang="zh-CN" altLang="en-US" sz="1200" b="1" dirty="0"/>
              <a:t>）算法设计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lang="zh-CN" altLang="en-US" sz="1200" b="1" dirty="0"/>
              <a:t>（</a:t>
            </a:r>
            <a:r>
              <a:rPr lang="en-US" altLang="zh-CN" sz="1200" b="1" dirty="0"/>
              <a:t>2</a:t>
            </a:r>
            <a:r>
              <a:rPr lang="zh-CN" altLang="en-US" sz="1200" b="1" dirty="0"/>
              <a:t>）数据结构设计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lang="zh-CN" altLang="en-US" sz="1200" b="1" dirty="0"/>
              <a:t>（</a:t>
            </a:r>
            <a:r>
              <a:rPr lang="en-US" altLang="zh-CN" sz="1200" b="1" dirty="0"/>
              <a:t>3</a:t>
            </a:r>
            <a:r>
              <a:rPr lang="zh-CN" altLang="en-US" sz="1200" b="1" dirty="0"/>
              <a:t>）模块接口细节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lang="zh-CN" altLang="en-US" sz="1200" b="1" dirty="0"/>
              <a:t>（</a:t>
            </a:r>
            <a:r>
              <a:rPr lang="en-US" altLang="zh-CN" sz="1200" b="1" dirty="0"/>
              <a:t>4</a:t>
            </a:r>
            <a:r>
              <a:rPr lang="zh-CN" altLang="en-US" sz="1200" b="1" dirty="0"/>
              <a:t>）测试用例设计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lang="zh-CN" altLang="en-US" sz="1200" b="1" dirty="0"/>
              <a:t>（</a:t>
            </a:r>
            <a:r>
              <a:rPr lang="en-US" altLang="zh-CN" sz="1200" b="1" dirty="0"/>
              <a:t>5</a:t>
            </a:r>
            <a:r>
              <a:rPr lang="zh-CN" altLang="en-US" sz="1200" b="1" dirty="0"/>
              <a:t>）数据库物理设计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lang="zh-CN" altLang="en-US" sz="1200" b="1" dirty="0"/>
              <a:t>（</a:t>
            </a:r>
            <a:r>
              <a:rPr lang="en-US" altLang="zh-CN" sz="1200" b="1" dirty="0"/>
              <a:t>6</a:t>
            </a:r>
            <a:r>
              <a:rPr lang="zh-CN" altLang="en-US" sz="1200" b="1" dirty="0"/>
              <a:t>）数据代码设计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lang="zh-CN" altLang="en-US" sz="1200" b="1" dirty="0"/>
              <a:t>（</a:t>
            </a:r>
            <a:r>
              <a:rPr lang="en-US" altLang="zh-CN" sz="1200" b="1" dirty="0"/>
              <a:t>7</a:t>
            </a:r>
            <a:r>
              <a:rPr lang="zh-CN" altLang="en-US" sz="1200" b="1" dirty="0"/>
              <a:t>）其他设计</a:t>
            </a:r>
            <a:endParaRPr lang="en-US" altLang="zh-CN" sz="1200" b="1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D1794-161F-44DE-B2CD-8F9850CDA7A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58970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lang="zh-CN" altLang="en-US" sz="1200" b="1" dirty="0"/>
              <a:t>（</a:t>
            </a:r>
            <a:r>
              <a:rPr lang="en-US" altLang="zh-CN" sz="1200" b="1" dirty="0"/>
              <a:t>1</a:t>
            </a:r>
            <a:r>
              <a:rPr lang="zh-CN" altLang="en-US" sz="1200" b="1" dirty="0"/>
              <a:t>）算法设计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lang="zh-CN" altLang="en-US" sz="1200" b="1" dirty="0"/>
              <a:t>（</a:t>
            </a:r>
            <a:r>
              <a:rPr lang="en-US" altLang="zh-CN" sz="1200" b="1" dirty="0"/>
              <a:t>2</a:t>
            </a:r>
            <a:r>
              <a:rPr lang="zh-CN" altLang="en-US" sz="1200" b="1" dirty="0"/>
              <a:t>）数据结构设计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lang="zh-CN" altLang="en-US" sz="1200" b="1" dirty="0"/>
              <a:t>（</a:t>
            </a:r>
            <a:r>
              <a:rPr lang="en-US" altLang="zh-CN" sz="1200" b="1" dirty="0"/>
              <a:t>3</a:t>
            </a:r>
            <a:r>
              <a:rPr lang="zh-CN" altLang="en-US" sz="1200" b="1" dirty="0"/>
              <a:t>）模块接口细节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lang="zh-CN" altLang="en-US" sz="1200" b="1" dirty="0"/>
              <a:t>（</a:t>
            </a:r>
            <a:r>
              <a:rPr lang="en-US" altLang="zh-CN" sz="1200" b="1" dirty="0"/>
              <a:t>4</a:t>
            </a:r>
            <a:r>
              <a:rPr lang="zh-CN" altLang="en-US" sz="1200" b="1" dirty="0"/>
              <a:t>）测试用例设计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lang="zh-CN" altLang="en-US" sz="1200" b="1" dirty="0"/>
              <a:t>（</a:t>
            </a:r>
            <a:r>
              <a:rPr lang="en-US" altLang="zh-CN" sz="1200" b="1" dirty="0"/>
              <a:t>5</a:t>
            </a:r>
            <a:r>
              <a:rPr lang="zh-CN" altLang="en-US" sz="1200" b="1" dirty="0"/>
              <a:t>）数据库物理设计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lang="zh-CN" altLang="en-US" sz="1200" b="1" dirty="0"/>
              <a:t>（</a:t>
            </a:r>
            <a:r>
              <a:rPr lang="en-US" altLang="zh-CN" sz="1200" b="1" dirty="0"/>
              <a:t>6</a:t>
            </a:r>
            <a:r>
              <a:rPr lang="zh-CN" altLang="en-US" sz="1200" b="1" dirty="0"/>
              <a:t>）数据代码设计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lang="zh-CN" altLang="en-US" sz="1200" b="1" dirty="0"/>
              <a:t>（</a:t>
            </a:r>
            <a:r>
              <a:rPr lang="en-US" altLang="zh-CN" sz="1200" b="1" dirty="0"/>
              <a:t>7</a:t>
            </a:r>
            <a:r>
              <a:rPr lang="zh-CN" altLang="en-US" sz="1200" b="1" dirty="0"/>
              <a:t>）其他设计</a:t>
            </a:r>
            <a:endParaRPr lang="en-US" altLang="zh-CN" sz="1200" b="1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D1794-161F-44DE-B2CD-8F9850CDA7A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3123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4FD8A-8315-4A6D-8649-CA21EB353EAC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81DEC-20A7-4E58-87EE-95F88644F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474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4FD8A-8315-4A6D-8649-CA21EB353EAC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81DEC-20A7-4E58-87EE-95F88644F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454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4FD8A-8315-4A6D-8649-CA21EB353EAC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81DEC-20A7-4E58-87EE-95F88644F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7230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424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82030"/>
            <a:ext cx="10515600" cy="4994934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4FD8A-8315-4A6D-8649-CA21EB353EAC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81DEC-20A7-4E58-87EE-95F88644F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0297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4FD8A-8315-4A6D-8649-CA21EB353EAC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81DEC-20A7-4E58-87EE-95F88644F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5793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4FD8A-8315-4A6D-8649-CA21EB353EAC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81DEC-20A7-4E58-87EE-95F88644F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984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4FD8A-8315-4A6D-8649-CA21EB353EAC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81DEC-20A7-4E58-87EE-95F88644F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2845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4FD8A-8315-4A6D-8649-CA21EB353EAC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81DEC-20A7-4E58-87EE-95F88644F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2910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4FD8A-8315-4A6D-8649-CA21EB353EAC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81DEC-20A7-4E58-87EE-95F88644F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232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4FD8A-8315-4A6D-8649-CA21EB353EAC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81DEC-20A7-4E58-87EE-95F88644F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301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4FD8A-8315-4A6D-8649-CA21EB353EAC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81DEC-20A7-4E58-87EE-95F88644F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8775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4FD8A-8315-4A6D-8649-CA21EB353EAC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681DEC-20A7-4E58-87EE-95F88644FEA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杭电校徽.jpg"/>
          <p:cNvPicPr>
            <a:picLocks noChangeAspect="1"/>
          </p:cNvPicPr>
          <p:nvPr userDrawn="1"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5316" y="365125"/>
            <a:ext cx="864096" cy="868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664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j-ea"/>
          <a:ea typeface="+mj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j-ea"/>
          <a:ea typeface="+mj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j-ea"/>
          <a:ea typeface="+mj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j-ea"/>
          <a:ea typeface="+mj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j-ea"/>
          <a:ea typeface="+mj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软件工程（</a:t>
            </a:r>
            <a:r>
              <a:rPr lang="en-US" altLang="zh-CN" sz="4000" dirty="0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Software Engineering</a:t>
            </a:r>
            <a:r>
              <a: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）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Calibri" panose="020F0502020204030204" pitchFamily="34" charset="0"/>
            </a:endParaRPr>
          </a:p>
          <a:p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Calibri" panose="020F0502020204030204" pitchFamily="34" charset="0"/>
            </a:endParaRPr>
          </a:p>
          <a:p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Yuxiang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 Wang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Calibri" panose="020F0502020204030204" pitchFamily="34" charset="0"/>
            </a:endParaRPr>
          </a:p>
          <a:p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Hangzhou </a:t>
            </a:r>
            <a:r>
              <a:rPr lang="en-US" altLang="zh-CN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Dianzi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 University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1347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等线 Light" panose="02010600030101010101" pitchFamily="2" charset="-122"/>
                <a:ea typeface="等线 Light" panose="02010600030101010101" pitchFamily="2" charset="-122"/>
                <a:cs typeface="Calibri" panose="020F0502020204030204" pitchFamily="34" charset="0"/>
              </a:rPr>
              <a:t>考试题目类型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CN" altLang="en-US" sz="24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0908A95-6EC3-470D-BDB9-C15EDFBDCF97}"/>
              </a:ext>
            </a:extLst>
          </p:cNvPr>
          <p:cNvSpPr/>
          <p:nvPr/>
        </p:nvSpPr>
        <p:spPr>
          <a:xfrm>
            <a:off x="1353312" y="2670048"/>
            <a:ext cx="2609088" cy="156057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2000" dirty="0">
                <a:latin typeface="+mj-ea"/>
                <a:ea typeface="+mj-ea"/>
              </a:rPr>
              <a:t>选择题</a:t>
            </a:r>
            <a:endParaRPr lang="en-US" altLang="zh-CN" sz="2000" dirty="0">
              <a:latin typeface="+mj-ea"/>
              <a:ea typeface="+mj-ea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000" dirty="0">
                <a:latin typeface="+mj-ea"/>
                <a:ea typeface="+mj-ea"/>
              </a:rPr>
              <a:t>20</a:t>
            </a:r>
            <a:r>
              <a:rPr lang="zh-CN" altLang="en-US" sz="2000" dirty="0">
                <a:latin typeface="+mj-ea"/>
                <a:ea typeface="+mj-ea"/>
              </a:rPr>
              <a:t>题</a:t>
            </a:r>
            <a:r>
              <a:rPr lang="en-US" altLang="zh-CN" sz="2000" dirty="0">
                <a:latin typeface="+mj-ea"/>
                <a:ea typeface="+mj-ea"/>
              </a:rPr>
              <a:t> 1.5</a:t>
            </a:r>
            <a:r>
              <a:rPr lang="zh-CN" altLang="en-US" sz="2000" dirty="0">
                <a:latin typeface="+mj-ea"/>
                <a:ea typeface="+mj-ea"/>
              </a:rPr>
              <a:t>分</a:t>
            </a:r>
            <a:r>
              <a:rPr lang="en-US" altLang="zh-CN" sz="2000" dirty="0">
                <a:latin typeface="+mj-ea"/>
                <a:ea typeface="+mj-ea"/>
              </a:rPr>
              <a:t>/</a:t>
            </a:r>
            <a:r>
              <a:rPr lang="zh-CN" altLang="en-US" sz="2000" dirty="0">
                <a:latin typeface="+mj-ea"/>
                <a:ea typeface="+mj-ea"/>
              </a:rPr>
              <a:t>题</a:t>
            </a:r>
            <a:r>
              <a:rPr lang="en-US" altLang="zh-CN" sz="2000" dirty="0">
                <a:latin typeface="+mj-ea"/>
                <a:ea typeface="+mj-ea"/>
              </a:rPr>
              <a:t> 30</a:t>
            </a:r>
            <a:r>
              <a:rPr lang="zh-CN" altLang="en-US" sz="2000" dirty="0">
                <a:latin typeface="+mj-ea"/>
                <a:ea typeface="+mj-ea"/>
              </a:rPr>
              <a:t>分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2D55B16-354F-4E14-9C54-05DC4D391214}"/>
              </a:ext>
            </a:extLst>
          </p:cNvPr>
          <p:cNvSpPr/>
          <p:nvPr/>
        </p:nvSpPr>
        <p:spPr>
          <a:xfrm>
            <a:off x="4791456" y="2648712"/>
            <a:ext cx="2609088" cy="156057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2000" dirty="0">
                <a:latin typeface="+mj-ea"/>
                <a:ea typeface="+mj-ea"/>
              </a:rPr>
              <a:t>判断题</a:t>
            </a:r>
            <a:endParaRPr lang="en-US" altLang="zh-CN" sz="2000" dirty="0">
              <a:latin typeface="+mj-ea"/>
              <a:ea typeface="+mj-ea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000" dirty="0">
                <a:latin typeface="+mj-ea"/>
                <a:ea typeface="+mj-ea"/>
              </a:rPr>
              <a:t>15</a:t>
            </a:r>
            <a:r>
              <a:rPr lang="zh-CN" altLang="en-US" sz="2000" dirty="0">
                <a:latin typeface="+mj-ea"/>
                <a:ea typeface="+mj-ea"/>
              </a:rPr>
              <a:t>题</a:t>
            </a:r>
            <a:r>
              <a:rPr lang="en-US" altLang="zh-CN" sz="2000" dirty="0">
                <a:latin typeface="+mj-ea"/>
                <a:ea typeface="+mj-ea"/>
              </a:rPr>
              <a:t> 1</a:t>
            </a:r>
            <a:r>
              <a:rPr lang="zh-CN" altLang="en-US" sz="2000" dirty="0">
                <a:latin typeface="+mj-ea"/>
                <a:ea typeface="+mj-ea"/>
              </a:rPr>
              <a:t>分</a:t>
            </a:r>
            <a:r>
              <a:rPr lang="en-US" altLang="zh-CN" sz="2000" dirty="0">
                <a:latin typeface="+mj-ea"/>
                <a:ea typeface="+mj-ea"/>
              </a:rPr>
              <a:t>/</a:t>
            </a:r>
            <a:r>
              <a:rPr lang="zh-CN" altLang="en-US" sz="2000" dirty="0">
                <a:latin typeface="+mj-ea"/>
                <a:ea typeface="+mj-ea"/>
              </a:rPr>
              <a:t>题</a:t>
            </a:r>
            <a:r>
              <a:rPr lang="en-US" altLang="zh-CN" sz="2000" dirty="0">
                <a:latin typeface="+mj-ea"/>
                <a:ea typeface="+mj-ea"/>
              </a:rPr>
              <a:t> 15</a:t>
            </a:r>
            <a:r>
              <a:rPr lang="zh-CN" altLang="en-US" sz="2000" dirty="0">
                <a:latin typeface="+mj-ea"/>
                <a:ea typeface="+mj-ea"/>
              </a:rPr>
              <a:t>分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E5E4D8B-84CB-4807-8FCB-E5F414DDD4D3}"/>
              </a:ext>
            </a:extLst>
          </p:cNvPr>
          <p:cNvSpPr/>
          <p:nvPr/>
        </p:nvSpPr>
        <p:spPr>
          <a:xfrm>
            <a:off x="8229600" y="2670048"/>
            <a:ext cx="2609088" cy="1560576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2000" dirty="0">
                <a:latin typeface="+mj-ea"/>
                <a:ea typeface="+mj-ea"/>
              </a:rPr>
              <a:t>综合应用题</a:t>
            </a:r>
            <a:endParaRPr lang="en-US" altLang="zh-CN" sz="2000" dirty="0">
              <a:latin typeface="+mj-ea"/>
              <a:ea typeface="+mj-ea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000" dirty="0">
                <a:latin typeface="+mj-ea"/>
                <a:ea typeface="+mj-ea"/>
              </a:rPr>
              <a:t>3</a:t>
            </a:r>
            <a:r>
              <a:rPr lang="zh-CN" altLang="en-US" sz="2000" dirty="0">
                <a:latin typeface="+mj-ea"/>
                <a:ea typeface="+mj-ea"/>
              </a:rPr>
              <a:t>题</a:t>
            </a:r>
            <a:r>
              <a:rPr lang="en-US" altLang="zh-CN" sz="2000" dirty="0">
                <a:latin typeface="+mj-ea"/>
                <a:ea typeface="+mj-ea"/>
              </a:rPr>
              <a:t> 1</a:t>
            </a:r>
            <a:r>
              <a:rPr lang="zh-CN" altLang="en-US" sz="2000" dirty="0">
                <a:latin typeface="+mj-ea"/>
                <a:ea typeface="+mj-ea"/>
              </a:rPr>
              <a:t>分</a:t>
            </a:r>
            <a:r>
              <a:rPr lang="en-US" altLang="zh-CN" sz="2000" dirty="0">
                <a:latin typeface="+mj-ea"/>
                <a:ea typeface="+mj-ea"/>
              </a:rPr>
              <a:t>/</a:t>
            </a:r>
            <a:r>
              <a:rPr lang="zh-CN" altLang="en-US" sz="2000" dirty="0">
                <a:latin typeface="+mj-ea"/>
                <a:ea typeface="+mj-ea"/>
              </a:rPr>
              <a:t>题</a:t>
            </a:r>
            <a:r>
              <a:rPr lang="en-US" altLang="zh-CN" sz="2000" dirty="0">
                <a:latin typeface="+mj-ea"/>
                <a:ea typeface="+mj-ea"/>
              </a:rPr>
              <a:t> 55</a:t>
            </a:r>
            <a:r>
              <a:rPr lang="zh-CN" altLang="en-US" sz="2000" dirty="0">
                <a:latin typeface="+mj-ea"/>
                <a:ea typeface="+mj-ea"/>
              </a:rPr>
              <a:t>分</a:t>
            </a:r>
            <a:endParaRPr lang="en-US" altLang="zh-CN" sz="2000" dirty="0">
              <a:latin typeface="+mj-ea"/>
              <a:ea typeface="+mj-ea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000" dirty="0">
                <a:latin typeface="+mj-ea"/>
                <a:ea typeface="+mj-ea"/>
              </a:rPr>
              <a:t>20/10/25</a:t>
            </a:r>
            <a:endParaRPr lang="zh-CN" altLang="en-US" sz="2000" dirty="0">
              <a:latin typeface="+mj-ea"/>
              <a:ea typeface="+mj-ea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8083C190-53ED-4029-B786-52029BE655BD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>
            <a:off x="2657856" y="4230624"/>
            <a:ext cx="1603248" cy="792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3E6B2E6B-6073-4FE7-B613-DE5299D3F943}"/>
              </a:ext>
            </a:extLst>
          </p:cNvPr>
          <p:cNvSpPr txBox="1"/>
          <p:nvPr/>
        </p:nvSpPr>
        <p:spPr>
          <a:xfrm>
            <a:off x="2791968" y="5023104"/>
            <a:ext cx="2938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+mj-ea"/>
                <a:ea typeface="+mj-ea"/>
              </a:rPr>
              <a:t>基本概念的理解和判断</a:t>
            </a:r>
            <a:endParaRPr lang="en-US" altLang="zh-CN" sz="2000" dirty="0">
              <a:latin typeface="+mj-ea"/>
              <a:ea typeface="+mj-ea"/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88548E1C-3ED0-4CE7-BEA4-086F62388ABF}"/>
              </a:ext>
            </a:extLst>
          </p:cNvPr>
          <p:cNvCxnSpPr>
            <a:stCxn id="13" idx="2"/>
            <a:endCxn id="12" idx="0"/>
          </p:cNvCxnSpPr>
          <p:nvPr/>
        </p:nvCxnSpPr>
        <p:spPr>
          <a:xfrm flipH="1">
            <a:off x="4261104" y="4209288"/>
            <a:ext cx="1834896" cy="813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CB96E0AF-CAB8-473D-80D5-5C0B8FCE5F4F}"/>
              </a:ext>
            </a:extLst>
          </p:cNvPr>
          <p:cNvSpPr txBox="1"/>
          <p:nvPr/>
        </p:nvSpPr>
        <p:spPr>
          <a:xfrm>
            <a:off x="8086344" y="5023104"/>
            <a:ext cx="2938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+mj-ea"/>
                <a:ea typeface="+mj-ea"/>
              </a:rPr>
              <a:t>设计</a:t>
            </a:r>
            <a:r>
              <a:rPr lang="en-US" altLang="zh-CN" sz="2000" dirty="0">
                <a:latin typeface="+mj-ea"/>
                <a:ea typeface="+mj-ea"/>
              </a:rPr>
              <a:t>/</a:t>
            </a:r>
            <a:r>
              <a:rPr lang="zh-CN" altLang="en-US" sz="2000" dirty="0">
                <a:latin typeface="+mj-ea"/>
                <a:ea typeface="+mj-ea"/>
              </a:rPr>
              <a:t>测试过程的应用</a:t>
            </a:r>
            <a:endParaRPr lang="en-US" altLang="zh-CN" sz="2000" dirty="0">
              <a:latin typeface="+mj-ea"/>
              <a:ea typeface="+mj-ea"/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88E3C255-4B6D-44CD-B808-8A9F307A890F}"/>
              </a:ext>
            </a:extLst>
          </p:cNvPr>
          <p:cNvCxnSpPr>
            <a:stCxn id="17" idx="2"/>
            <a:endCxn id="21" idx="0"/>
          </p:cNvCxnSpPr>
          <p:nvPr/>
        </p:nvCxnSpPr>
        <p:spPr>
          <a:xfrm>
            <a:off x="9534144" y="4230624"/>
            <a:ext cx="21336" cy="792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8812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等线 Light" panose="02010600030101010101" pitchFamily="2" charset="-122"/>
                <a:ea typeface="等线 Light" panose="02010600030101010101" pitchFamily="2" charset="-122"/>
                <a:cs typeface="Calibri" panose="020F0502020204030204" pitchFamily="34" charset="0"/>
              </a:rPr>
              <a:t>考试题目形式 </a:t>
            </a:r>
            <a:r>
              <a:rPr lang="en-US" altLang="zh-CN" dirty="0">
                <a:latin typeface="等线 Light" panose="02010600030101010101" pitchFamily="2" charset="-122"/>
                <a:ea typeface="等线 Light" panose="02010600030101010101" pitchFamily="2" charset="-122"/>
                <a:cs typeface="Calibri" panose="020F0502020204030204" pitchFamily="34" charset="0"/>
              </a:rPr>
              <a:t>— </a:t>
            </a:r>
            <a:r>
              <a:rPr lang="zh-CN" altLang="en-US" dirty="0">
                <a:latin typeface="等线 Light" panose="02010600030101010101" pitchFamily="2" charset="-122"/>
                <a:ea typeface="等线 Light" panose="02010600030101010101" pitchFamily="2" charset="-122"/>
                <a:cs typeface="Calibri" panose="020F0502020204030204" pitchFamily="34" charset="0"/>
              </a:rPr>
              <a:t>选择题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B29F9A19-1007-481E-9A4B-95696358A7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48942"/>
            <a:ext cx="7160160" cy="3683762"/>
          </a:xfr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A38CBD1-F6E7-42C2-B9F9-14F8E1176010}"/>
              </a:ext>
            </a:extLst>
          </p:cNvPr>
          <p:cNvSpPr txBox="1"/>
          <p:nvPr/>
        </p:nvSpPr>
        <p:spPr>
          <a:xfrm>
            <a:off x="8327136" y="2934755"/>
            <a:ext cx="3197352" cy="1712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+mj-ea"/>
                <a:ea typeface="+mj-ea"/>
              </a:rPr>
              <a:t>例如：</a:t>
            </a:r>
            <a:endParaRPr lang="en-US" altLang="zh-CN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C00000"/>
                </a:solidFill>
                <a:latin typeface="+mj-ea"/>
                <a:ea typeface="+mj-ea"/>
              </a:rPr>
              <a:t>提供一段概念描述，包含多个空格，为每个空格选择一个合适的答案</a:t>
            </a:r>
          </a:p>
        </p:txBody>
      </p:sp>
    </p:spTree>
    <p:extLst>
      <p:ext uri="{BB962C8B-B14F-4D97-AF65-F5344CB8AC3E}">
        <p14:creationId xmlns:p14="http://schemas.microsoft.com/office/powerpoint/2010/main" val="1165888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等线 Light" panose="02010600030101010101" pitchFamily="2" charset="-122"/>
                <a:ea typeface="等线 Light" panose="02010600030101010101" pitchFamily="2" charset="-122"/>
                <a:cs typeface="Calibri" panose="020F0502020204030204" pitchFamily="34" charset="0"/>
              </a:rPr>
              <a:t>考试题目形式 </a:t>
            </a:r>
            <a:r>
              <a:rPr lang="en-US" altLang="zh-CN" dirty="0">
                <a:latin typeface="等线 Light" panose="02010600030101010101" pitchFamily="2" charset="-122"/>
                <a:ea typeface="等线 Light" panose="02010600030101010101" pitchFamily="2" charset="-122"/>
                <a:cs typeface="Calibri" panose="020F0502020204030204" pitchFamily="34" charset="0"/>
              </a:rPr>
              <a:t>— </a:t>
            </a:r>
            <a:r>
              <a:rPr lang="zh-CN" altLang="en-US" dirty="0">
                <a:latin typeface="等线 Light" panose="02010600030101010101" pitchFamily="2" charset="-122"/>
                <a:ea typeface="等线 Light" panose="02010600030101010101" pitchFamily="2" charset="-122"/>
                <a:cs typeface="Calibri" panose="020F0502020204030204" pitchFamily="34" charset="0"/>
              </a:rPr>
              <a:t>判断题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A38CBD1-F6E7-42C2-B9F9-14F8E1176010}"/>
              </a:ext>
            </a:extLst>
          </p:cNvPr>
          <p:cNvSpPr txBox="1"/>
          <p:nvPr/>
        </p:nvSpPr>
        <p:spPr>
          <a:xfrm>
            <a:off x="8529523" y="2816772"/>
            <a:ext cx="3197352" cy="881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+mj-ea"/>
                <a:ea typeface="+mj-ea"/>
              </a:rPr>
              <a:t>例如：</a:t>
            </a:r>
            <a:endParaRPr lang="en-US" altLang="zh-CN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C00000"/>
                </a:solidFill>
                <a:latin typeface="+mj-ea"/>
                <a:ea typeface="+mj-ea"/>
              </a:rPr>
              <a:t>判断某概念的正确性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C04361F9-443A-4530-ADA8-FD19A1DE88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25" y="2934753"/>
            <a:ext cx="7837627" cy="1064895"/>
          </a:xfrm>
        </p:spPr>
      </p:pic>
    </p:spTree>
    <p:extLst>
      <p:ext uri="{BB962C8B-B14F-4D97-AF65-F5344CB8AC3E}">
        <p14:creationId xmlns:p14="http://schemas.microsoft.com/office/powerpoint/2010/main" val="1034971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等线 Light" panose="02010600030101010101" pitchFamily="2" charset="-122"/>
                <a:ea typeface="等线 Light" panose="02010600030101010101" pitchFamily="2" charset="-122"/>
                <a:cs typeface="Calibri" panose="020F0502020204030204" pitchFamily="34" charset="0"/>
              </a:rPr>
              <a:t>考试题目形式 </a:t>
            </a:r>
            <a:r>
              <a:rPr lang="en-US" altLang="zh-CN" dirty="0">
                <a:latin typeface="等线 Light" panose="02010600030101010101" pitchFamily="2" charset="-122"/>
                <a:ea typeface="等线 Light" panose="02010600030101010101" pitchFamily="2" charset="-122"/>
                <a:cs typeface="Calibri" panose="020F0502020204030204" pitchFamily="34" charset="0"/>
              </a:rPr>
              <a:t>— </a:t>
            </a:r>
            <a:r>
              <a:rPr lang="zh-CN" altLang="en-US" dirty="0">
                <a:latin typeface="等线 Light" panose="02010600030101010101" pitchFamily="2" charset="-122"/>
                <a:ea typeface="等线 Light" panose="02010600030101010101" pitchFamily="2" charset="-122"/>
                <a:cs typeface="Calibri" panose="020F0502020204030204" pitchFamily="34" charset="0"/>
              </a:rPr>
              <a:t>综合应用题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A38CBD1-F6E7-42C2-B9F9-14F8E1176010}"/>
              </a:ext>
            </a:extLst>
          </p:cNvPr>
          <p:cNvSpPr txBox="1"/>
          <p:nvPr/>
        </p:nvSpPr>
        <p:spPr>
          <a:xfrm>
            <a:off x="7399019" y="1612499"/>
            <a:ext cx="3197352" cy="212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+mj-ea"/>
                <a:ea typeface="+mj-ea"/>
              </a:rPr>
              <a:t>例如：</a:t>
            </a:r>
            <a:endParaRPr lang="en-US" altLang="zh-CN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C00000"/>
                </a:solidFill>
                <a:latin typeface="+mj-ea"/>
                <a:ea typeface="+mj-ea"/>
              </a:rPr>
              <a:t>提供一段需求描述，根据理解</a:t>
            </a:r>
            <a:endParaRPr lang="en-US" altLang="zh-CN" dirty="0">
              <a:solidFill>
                <a:srgbClr val="C00000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>
                <a:solidFill>
                  <a:srgbClr val="C00000"/>
                </a:solidFill>
                <a:latin typeface="+mj-ea"/>
                <a:ea typeface="+mj-ea"/>
              </a:rPr>
              <a:t>对数据流图进行完善</a:t>
            </a:r>
            <a:endParaRPr lang="en-US" altLang="zh-CN" dirty="0">
              <a:solidFill>
                <a:srgbClr val="C00000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>
                <a:solidFill>
                  <a:srgbClr val="C00000"/>
                </a:solidFill>
                <a:latin typeface="+mj-ea"/>
                <a:ea typeface="+mj-ea"/>
              </a:rPr>
              <a:t>提供测试方案</a:t>
            </a:r>
            <a:endParaRPr lang="en-US" altLang="zh-CN" dirty="0">
              <a:solidFill>
                <a:srgbClr val="C00000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dirty="0">
                <a:solidFill>
                  <a:srgbClr val="C00000"/>
                </a:solidFill>
                <a:latin typeface="+mj-ea"/>
                <a:ea typeface="+mj-ea"/>
              </a:rPr>
              <a:t>……</a:t>
            </a:r>
            <a:endParaRPr lang="zh-CN" altLang="en-US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F71A646B-A46D-41D6-BC14-1741448D84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908" y="4293267"/>
            <a:ext cx="4981575" cy="2324100"/>
          </a:xfr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E2547A6-1ABD-4C3A-8BA9-CCBA0AD523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50" y="1290447"/>
            <a:ext cx="5543550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704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等线 Light" panose="02010600030101010101" pitchFamily="2" charset="-122"/>
                <a:ea typeface="等线 Light" panose="02010600030101010101" pitchFamily="2" charset="-122"/>
                <a:cs typeface="Calibri" panose="020F0502020204030204" pitchFamily="34" charset="0"/>
              </a:rPr>
              <a:t>考试题目范围 </a:t>
            </a:r>
            <a:r>
              <a:rPr lang="en-US" altLang="zh-CN" dirty="0">
                <a:latin typeface="等线 Light" panose="02010600030101010101" pitchFamily="2" charset="-122"/>
                <a:ea typeface="等线 Light" panose="02010600030101010101" pitchFamily="2" charset="-122"/>
                <a:cs typeface="Calibri" panose="020F0502020204030204" pitchFamily="34" charset="0"/>
              </a:rPr>
              <a:t>— </a:t>
            </a:r>
            <a:r>
              <a:rPr lang="zh-CN" altLang="en-US" dirty="0">
                <a:latin typeface="等线 Light" panose="02010600030101010101" pitchFamily="2" charset="-122"/>
                <a:ea typeface="等线 Light" panose="02010600030101010101" pitchFamily="2" charset="-122"/>
                <a:cs typeface="Calibri" panose="020F0502020204030204" pitchFamily="34" charset="0"/>
              </a:rPr>
              <a:t>选择题</a:t>
            </a:r>
          </a:p>
        </p:txBody>
      </p:sp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307CD1F5-D49D-4B85-BB47-1486229FB2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5592455"/>
              </p:ext>
            </p:extLst>
          </p:nvPr>
        </p:nvGraphicFramePr>
        <p:xfrm>
          <a:off x="2170176" y="1059366"/>
          <a:ext cx="3499104" cy="5626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9104">
                  <a:extLst>
                    <a:ext uri="{9D8B030D-6E8A-4147-A177-3AD203B41FA5}">
                      <a16:colId xmlns:a16="http://schemas.microsoft.com/office/drawing/2014/main" val="414917913"/>
                    </a:ext>
                  </a:extLst>
                </a:gridCol>
              </a:tblGrid>
              <a:tr h="35166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 dirty="0">
                          <a:latin typeface="+mj-ea"/>
                          <a:ea typeface="+mj-ea"/>
                        </a:rPr>
                        <a:t>概念范围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0733747"/>
                  </a:ext>
                </a:extLst>
              </a:tr>
              <a:tr h="35166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 dirty="0">
                          <a:latin typeface="+mj-ea"/>
                          <a:ea typeface="+mj-ea"/>
                        </a:rPr>
                        <a:t>瀑布模型的特点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077308"/>
                  </a:ext>
                </a:extLst>
              </a:tr>
              <a:tr h="35166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 dirty="0">
                          <a:latin typeface="+mj-ea"/>
                          <a:ea typeface="+mj-ea"/>
                        </a:rPr>
                        <a:t>软件开发流程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2591052"/>
                  </a:ext>
                </a:extLst>
              </a:tr>
              <a:tr h="35166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 dirty="0">
                          <a:latin typeface="+mj-ea"/>
                          <a:ea typeface="+mj-ea"/>
                        </a:rPr>
                        <a:t>单元测试的设计依据是什么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75661"/>
                  </a:ext>
                </a:extLst>
              </a:tr>
              <a:tr h="35166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 dirty="0">
                          <a:latin typeface="+mj-ea"/>
                          <a:ea typeface="+mj-ea"/>
                        </a:rPr>
                        <a:t>组装测试是什么，合适制定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884264"/>
                  </a:ext>
                </a:extLst>
              </a:tr>
              <a:tr h="35166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 dirty="0">
                          <a:latin typeface="+mj-ea"/>
                          <a:ea typeface="+mj-ea"/>
                        </a:rPr>
                        <a:t>确认测试是什么，何时制定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1031810"/>
                  </a:ext>
                </a:extLst>
              </a:tr>
              <a:tr h="35166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 dirty="0">
                          <a:latin typeface="+mj-ea"/>
                          <a:ea typeface="+mj-ea"/>
                        </a:rPr>
                        <a:t>测试目的是什么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5036222"/>
                  </a:ext>
                </a:extLst>
              </a:tr>
              <a:tr h="35166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 dirty="0">
                          <a:latin typeface="+mj-ea"/>
                          <a:ea typeface="+mj-ea"/>
                        </a:rPr>
                        <a:t>需求分析的任务有什么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929081"/>
                  </a:ext>
                </a:extLst>
              </a:tr>
              <a:tr h="35166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 dirty="0">
                          <a:latin typeface="+mj-ea"/>
                          <a:ea typeface="+mj-ea"/>
                        </a:rPr>
                        <a:t>需求分析的工具有哪些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1233793"/>
                  </a:ext>
                </a:extLst>
              </a:tr>
              <a:tr h="35166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 dirty="0">
                          <a:latin typeface="+mj-ea"/>
                          <a:ea typeface="+mj-ea"/>
                        </a:rPr>
                        <a:t>需求规格说明书的作用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598247"/>
                  </a:ext>
                </a:extLst>
              </a:tr>
              <a:tr h="35166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 dirty="0">
                          <a:latin typeface="+mj-ea"/>
                          <a:ea typeface="+mj-ea"/>
                        </a:rPr>
                        <a:t>软件设计的原则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6923089"/>
                  </a:ext>
                </a:extLst>
              </a:tr>
              <a:tr h="35166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 dirty="0">
                          <a:latin typeface="+mj-ea"/>
                          <a:ea typeface="+mj-ea"/>
                        </a:rPr>
                        <a:t>高内聚低耦合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1891155"/>
                  </a:ext>
                </a:extLst>
              </a:tr>
              <a:tr h="35166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 dirty="0">
                          <a:latin typeface="+mj-ea"/>
                          <a:ea typeface="+mj-ea"/>
                        </a:rPr>
                        <a:t>程序的三个基本控制结构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082205"/>
                  </a:ext>
                </a:extLst>
              </a:tr>
              <a:tr h="35166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 dirty="0">
                          <a:latin typeface="+mj-ea"/>
                          <a:ea typeface="+mj-ea"/>
                        </a:rPr>
                        <a:t>软件系统的可维护性有哪些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520119"/>
                  </a:ext>
                </a:extLst>
              </a:tr>
              <a:tr h="35166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 dirty="0">
                          <a:latin typeface="+mj-ea"/>
                          <a:ea typeface="+mj-ea"/>
                        </a:rPr>
                        <a:t>降低软件维护成本的措施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8348969"/>
                  </a:ext>
                </a:extLst>
              </a:tr>
              <a:tr h="35166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 dirty="0">
                          <a:latin typeface="+mj-ea"/>
                          <a:ea typeface="+mj-ea"/>
                        </a:rPr>
                        <a:t>软件文档的分类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098451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340A46AD-C9EB-4DC3-A701-830659250FF3}"/>
              </a:ext>
            </a:extLst>
          </p:cNvPr>
          <p:cNvSpPr txBox="1"/>
          <p:nvPr/>
        </p:nvSpPr>
        <p:spPr>
          <a:xfrm>
            <a:off x="7181088" y="2825027"/>
            <a:ext cx="3197352" cy="881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C00000"/>
                </a:solidFill>
                <a:latin typeface="+mj-ea"/>
                <a:ea typeface="+mj-ea"/>
              </a:rPr>
              <a:t>先回去翻阅书本</a:t>
            </a:r>
            <a:r>
              <a:rPr lang="en-US" altLang="zh-CN" dirty="0">
                <a:solidFill>
                  <a:srgbClr val="C00000"/>
                </a:solidFill>
                <a:latin typeface="+mj-ea"/>
                <a:ea typeface="+mj-ea"/>
              </a:rPr>
              <a:t>+</a:t>
            </a:r>
            <a:r>
              <a:rPr lang="zh-CN" altLang="en-US" dirty="0">
                <a:solidFill>
                  <a:srgbClr val="C00000"/>
                </a:solidFill>
                <a:latin typeface="+mj-ea"/>
                <a:ea typeface="+mj-ea"/>
              </a:rPr>
              <a:t>课件</a:t>
            </a:r>
            <a:r>
              <a:rPr lang="en-US" altLang="zh-CN" dirty="0">
                <a:solidFill>
                  <a:srgbClr val="C00000"/>
                </a:solidFill>
                <a:latin typeface="+mj-ea"/>
                <a:ea typeface="+mj-ea"/>
              </a:rPr>
              <a:t>+</a:t>
            </a:r>
            <a:r>
              <a:rPr lang="zh-CN" altLang="en-US" dirty="0">
                <a:solidFill>
                  <a:srgbClr val="C00000"/>
                </a:solidFill>
                <a:latin typeface="+mj-ea"/>
                <a:ea typeface="+mj-ea"/>
              </a:rPr>
              <a:t>百度</a:t>
            </a:r>
            <a:endParaRPr lang="en-US" altLang="zh-CN" dirty="0">
              <a:solidFill>
                <a:srgbClr val="C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C00000"/>
                </a:solidFill>
                <a:latin typeface="+mj-ea"/>
                <a:ea typeface="+mj-ea"/>
              </a:rPr>
              <a:t>明确这些概念的内容</a:t>
            </a:r>
          </a:p>
        </p:txBody>
      </p:sp>
    </p:spTree>
    <p:extLst>
      <p:ext uri="{BB962C8B-B14F-4D97-AF65-F5344CB8AC3E}">
        <p14:creationId xmlns:p14="http://schemas.microsoft.com/office/powerpoint/2010/main" val="713016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等线 Light" panose="02010600030101010101" pitchFamily="2" charset="-122"/>
                <a:ea typeface="等线 Light" panose="02010600030101010101" pitchFamily="2" charset="-122"/>
                <a:cs typeface="Calibri" panose="020F0502020204030204" pitchFamily="34" charset="0"/>
              </a:rPr>
              <a:t>考试题目范围 </a:t>
            </a:r>
            <a:r>
              <a:rPr lang="en-US" altLang="zh-CN" dirty="0">
                <a:latin typeface="等线 Light" panose="02010600030101010101" pitchFamily="2" charset="-122"/>
                <a:ea typeface="等线 Light" panose="02010600030101010101" pitchFamily="2" charset="-122"/>
                <a:cs typeface="Calibri" panose="020F0502020204030204" pitchFamily="34" charset="0"/>
              </a:rPr>
              <a:t>— </a:t>
            </a:r>
            <a:r>
              <a:rPr lang="zh-CN" altLang="en-US" dirty="0">
                <a:latin typeface="等线 Light" panose="02010600030101010101" pitchFamily="2" charset="-122"/>
                <a:ea typeface="等线 Light" panose="02010600030101010101" pitchFamily="2" charset="-122"/>
                <a:cs typeface="Calibri" panose="020F0502020204030204" pitchFamily="34" charset="0"/>
              </a:rPr>
              <a:t>判断题</a:t>
            </a:r>
          </a:p>
        </p:txBody>
      </p:sp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307CD1F5-D49D-4B85-BB47-1486229FB2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9470050"/>
              </p:ext>
            </p:extLst>
          </p:nvPr>
        </p:nvGraphicFramePr>
        <p:xfrm>
          <a:off x="2182368" y="1254906"/>
          <a:ext cx="3499104" cy="490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9104">
                  <a:extLst>
                    <a:ext uri="{9D8B030D-6E8A-4147-A177-3AD203B41FA5}">
                      <a16:colId xmlns:a16="http://schemas.microsoft.com/office/drawing/2014/main" val="414917913"/>
                    </a:ext>
                  </a:extLst>
                </a:gridCol>
              </a:tblGrid>
              <a:tr h="4902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+mj-ea"/>
                          <a:ea typeface="+mj-ea"/>
                        </a:rPr>
                        <a:t>概念范围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0733747"/>
                  </a:ext>
                </a:extLst>
              </a:tr>
              <a:tr h="4902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+mj-ea"/>
                          <a:ea typeface="+mj-ea"/>
                        </a:rPr>
                        <a:t>软件的复杂性来自哪里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1077308"/>
                  </a:ext>
                </a:extLst>
              </a:tr>
              <a:tr h="4902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+mj-ea"/>
                          <a:ea typeface="+mj-ea"/>
                        </a:rPr>
                        <a:t>软件危机的原因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2591052"/>
                  </a:ext>
                </a:extLst>
              </a:tr>
              <a:tr h="4902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+mj-ea"/>
                          <a:ea typeface="+mj-ea"/>
                        </a:rPr>
                        <a:t>生命周期方法学的目的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775661"/>
                  </a:ext>
                </a:extLst>
              </a:tr>
              <a:tr h="4902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+mj-ea"/>
                          <a:ea typeface="+mj-ea"/>
                        </a:rPr>
                        <a:t>需求分析的基本任务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3884264"/>
                  </a:ext>
                </a:extLst>
              </a:tr>
              <a:tr h="4902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+mj-ea"/>
                          <a:ea typeface="+mj-ea"/>
                        </a:rPr>
                        <a:t>UML</a:t>
                      </a:r>
                      <a:r>
                        <a:rPr lang="zh-CN" altLang="en-US" sz="1800" dirty="0">
                          <a:latin typeface="+mj-ea"/>
                          <a:ea typeface="+mj-ea"/>
                        </a:rPr>
                        <a:t>是什么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1031810"/>
                  </a:ext>
                </a:extLst>
              </a:tr>
              <a:tr h="4902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+mj-ea"/>
                          <a:ea typeface="+mj-ea"/>
                        </a:rPr>
                        <a:t>程序质量的决定因素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5036222"/>
                  </a:ext>
                </a:extLst>
              </a:tr>
              <a:tr h="4902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+mj-ea"/>
                          <a:ea typeface="+mj-ea"/>
                        </a:rPr>
                        <a:t>原型化开发方法的适用场景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8929081"/>
                  </a:ext>
                </a:extLst>
              </a:tr>
              <a:tr h="4902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+mj-ea"/>
                          <a:ea typeface="+mj-ea"/>
                        </a:rPr>
                        <a:t>软件测试的目的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1233793"/>
                  </a:ext>
                </a:extLst>
              </a:tr>
              <a:tr h="4902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+mj-ea"/>
                          <a:ea typeface="+mj-ea"/>
                        </a:rPr>
                        <a:t>大量软件维护工作主要由何引起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7598247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340A46AD-C9EB-4DC3-A701-830659250FF3}"/>
              </a:ext>
            </a:extLst>
          </p:cNvPr>
          <p:cNvSpPr txBox="1"/>
          <p:nvPr/>
        </p:nvSpPr>
        <p:spPr>
          <a:xfrm>
            <a:off x="7120128" y="2988430"/>
            <a:ext cx="3197352" cy="881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C00000"/>
                </a:solidFill>
                <a:latin typeface="+mj-ea"/>
                <a:ea typeface="+mj-ea"/>
              </a:rPr>
              <a:t>先回去翻阅书本</a:t>
            </a:r>
            <a:r>
              <a:rPr lang="en-US" altLang="zh-CN" dirty="0">
                <a:solidFill>
                  <a:srgbClr val="C00000"/>
                </a:solidFill>
                <a:latin typeface="+mj-ea"/>
                <a:ea typeface="+mj-ea"/>
              </a:rPr>
              <a:t>+</a:t>
            </a:r>
            <a:r>
              <a:rPr lang="zh-CN" altLang="en-US" dirty="0">
                <a:solidFill>
                  <a:srgbClr val="C00000"/>
                </a:solidFill>
                <a:latin typeface="+mj-ea"/>
                <a:ea typeface="+mj-ea"/>
              </a:rPr>
              <a:t>课件</a:t>
            </a:r>
            <a:r>
              <a:rPr lang="en-US" altLang="zh-CN" dirty="0">
                <a:solidFill>
                  <a:srgbClr val="C00000"/>
                </a:solidFill>
                <a:latin typeface="+mj-ea"/>
                <a:ea typeface="+mj-ea"/>
              </a:rPr>
              <a:t>+</a:t>
            </a:r>
            <a:r>
              <a:rPr lang="zh-CN" altLang="en-US" dirty="0">
                <a:solidFill>
                  <a:srgbClr val="C00000"/>
                </a:solidFill>
                <a:latin typeface="+mj-ea"/>
                <a:ea typeface="+mj-ea"/>
              </a:rPr>
              <a:t>百度</a:t>
            </a:r>
            <a:endParaRPr lang="en-US" altLang="zh-CN" dirty="0">
              <a:solidFill>
                <a:srgbClr val="C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C00000"/>
                </a:solidFill>
                <a:latin typeface="+mj-ea"/>
                <a:ea typeface="+mj-ea"/>
              </a:rPr>
              <a:t>明确这些概念的内容</a:t>
            </a:r>
          </a:p>
        </p:txBody>
      </p:sp>
    </p:spTree>
    <p:extLst>
      <p:ext uri="{BB962C8B-B14F-4D97-AF65-F5344CB8AC3E}">
        <p14:creationId xmlns:p14="http://schemas.microsoft.com/office/powerpoint/2010/main" val="2654798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等线 Light" panose="02010600030101010101" pitchFamily="2" charset="-122"/>
                <a:ea typeface="等线 Light" panose="02010600030101010101" pitchFamily="2" charset="-122"/>
                <a:cs typeface="Calibri" panose="020F0502020204030204" pitchFamily="34" charset="0"/>
              </a:rPr>
              <a:t>考试题目范围 </a:t>
            </a:r>
            <a:r>
              <a:rPr lang="en-US" altLang="zh-CN" dirty="0">
                <a:latin typeface="等线 Light" panose="02010600030101010101" pitchFamily="2" charset="-122"/>
                <a:ea typeface="等线 Light" panose="02010600030101010101" pitchFamily="2" charset="-122"/>
                <a:cs typeface="Calibri" panose="020F0502020204030204" pitchFamily="34" charset="0"/>
              </a:rPr>
              <a:t>— </a:t>
            </a:r>
            <a:r>
              <a:rPr lang="zh-CN" altLang="en-US" dirty="0">
                <a:latin typeface="等线 Light" panose="02010600030101010101" pitchFamily="2" charset="-122"/>
                <a:ea typeface="等线 Light" panose="02010600030101010101" pitchFamily="2" charset="-122"/>
                <a:cs typeface="Calibri" panose="020F0502020204030204" pitchFamily="34" charset="0"/>
              </a:rPr>
              <a:t>综合应用题</a:t>
            </a:r>
          </a:p>
        </p:txBody>
      </p:sp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307CD1F5-D49D-4B85-BB47-1486229FB2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9470013"/>
              </p:ext>
            </p:extLst>
          </p:nvPr>
        </p:nvGraphicFramePr>
        <p:xfrm>
          <a:off x="1572768" y="1961086"/>
          <a:ext cx="4608576" cy="38169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8576">
                  <a:extLst>
                    <a:ext uri="{9D8B030D-6E8A-4147-A177-3AD203B41FA5}">
                      <a16:colId xmlns:a16="http://schemas.microsoft.com/office/drawing/2014/main" val="414917913"/>
                    </a:ext>
                  </a:extLst>
                </a:gridCol>
              </a:tblGrid>
              <a:tr h="63616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+mj-ea"/>
                          <a:ea typeface="+mj-ea"/>
                        </a:rPr>
                        <a:t>概念范围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0733747"/>
                  </a:ext>
                </a:extLst>
              </a:tr>
              <a:tr h="63616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+mj-ea"/>
                          <a:ea typeface="+mj-ea"/>
                        </a:rPr>
                        <a:t>数据流图的绘制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1077308"/>
                  </a:ext>
                </a:extLst>
              </a:tr>
              <a:tr h="63616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+mj-ea"/>
                          <a:ea typeface="+mj-ea"/>
                        </a:rPr>
                        <a:t>实体、加工、输入输出流、数据存储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2591052"/>
                  </a:ext>
                </a:extLst>
              </a:tr>
              <a:tr h="6361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+mj-ea"/>
                          <a:ea typeface="+mj-ea"/>
                        </a:rPr>
                        <a:t>N-S</a:t>
                      </a:r>
                      <a:r>
                        <a:rPr lang="zh-CN" altLang="en-US" sz="1800" dirty="0">
                          <a:latin typeface="+mj-ea"/>
                          <a:ea typeface="+mj-ea"/>
                        </a:rPr>
                        <a:t>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775661"/>
                  </a:ext>
                </a:extLst>
              </a:tr>
              <a:tr h="63616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+mj-ea"/>
                          <a:ea typeface="+mj-ea"/>
                        </a:rPr>
                        <a:t>结构化程序、非结构程序，及转化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3884264"/>
                  </a:ext>
                </a:extLst>
              </a:tr>
              <a:tr h="63616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+mj-ea"/>
                          <a:ea typeface="+mj-ea"/>
                        </a:rPr>
                        <a:t>黑盒测试方法：等价类、边界值、因果图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1031810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340A46AD-C9EB-4DC3-A701-830659250FF3}"/>
              </a:ext>
            </a:extLst>
          </p:cNvPr>
          <p:cNvSpPr txBox="1"/>
          <p:nvPr/>
        </p:nvSpPr>
        <p:spPr>
          <a:xfrm>
            <a:off x="7571232" y="2220334"/>
            <a:ext cx="3197352" cy="465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C00000"/>
                </a:solidFill>
                <a:latin typeface="+mj-ea"/>
                <a:ea typeface="+mj-ea"/>
              </a:rPr>
              <a:t>根据需求描述，完善数据流图</a:t>
            </a: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01A8DA23-FF83-4C67-A80A-313BFF7191C5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6181344" y="2453154"/>
            <a:ext cx="1389888" cy="716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F43143C9-44C7-47EF-92EB-79FD301B3EAE}"/>
              </a:ext>
            </a:extLst>
          </p:cNvPr>
          <p:cNvSpPr txBox="1"/>
          <p:nvPr/>
        </p:nvSpPr>
        <p:spPr>
          <a:xfrm>
            <a:off x="7571232" y="3136780"/>
            <a:ext cx="3197352" cy="881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C00000"/>
                </a:solidFill>
                <a:latin typeface="+mj-ea"/>
                <a:ea typeface="+mj-ea"/>
              </a:rPr>
              <a:t>先学习下，达到根据流程图可完善</a:t>
            </a:r>
            <a:r>
              <a:rPr lang="en-US" altLang="zh-CN" dirty="0">
                <a:solidFill>
                  <a:srgbClr val="C00000"/>
                </a:solidFill>
                <a:latin typeface="+mj-ea"/>
                <a:ea typeface="+mj-ea"/>
              </a:rPr>
              <a:t>N-S</a:t>
            </a:r>
            <a:r>
              <a:rPr lang="zh-CN" altLang="en-US" dirty="0">
                <a:solidFill>
                  <a:srgbClr val="C00000"/>
                </a:solidFill>
                <a:latin typeface="+mj-ea"/>
                <a:ea typeface="+mj-ea"/>
              </a:rPr>
              <a:t>图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24FD2DBB-9744-4B93-B349-E19848A3C4DB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6169152" y="3577350"/>
            <a:ext cx="1402080" cy="592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14D3A5F5-9868-4663-A711-50D24CE170A1}"/>
              </a:ext>
            </a:extLst>
          </p:cNvPr>
          <p:cNvSpPr txBox="1"/>
          <p:nvPr/>
        </p:nvSpPr>
        <p:spPr>
          <a:xfrm>
            <a:off x="7571232" y="4345614"/>
            <a:ext cx="3197352" cy="881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C00000"/>
                </a:solidFill>
                <a:latin typeface="+mj-ea"/>
                <a:ea typeface="+mj-ea"/>
              </a:rPr>
              <a:t>先补下结构化程序、非结构化程序的概念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5AB8B2C4-629A-4D62-B66E-CF159C871870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6169152" y="4613936"/>
            <a:ext cx="1402080" cy="172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4CCF9B41-C979-4F08-BFFF-18B1BCD56EED}"/>
              </a:ext>
            </a:extLst>
          </p:cNvPr>
          <p:cNvSpPr txBox="1"/>
          <p:nvPr/>
        </p:nvSpPr>
        <p:spPr>
          <a:xfrm>
            <a:off x="7571232" y="5517872"/>
            <a:ext cx="4255008" cy="1296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C00000"/>
                </a:solidFill>
                <a:latin typeface="+mj-ea"/>
                <a:ea typeface="+mj-ea"/>
              </a:rPr>
              <a:t>理解方法的思路、流程、及</a:t>
            </a:r>
            <a:r>
              <a:rPr lang="en-US" altLang="zh-CN" dirty="0">
                <a:solidFill>
                  <a:srgbClr val="C00000"/>
                </a:solidFill>
                <a:latin typeface="+mj-ea"/>
                <a:ea typeface="+mj-ea"/>
              </a:rPr>
              <a:t>PPT</a:t>
            </a:r>
            <a:r>
              <a:rPr lang="zh-CN" altLang="en-US" dirty="0">
                <a:solidFill>
                  <a:srgbClr val="C00000"/>
                </a:solidFill>
                <a:latin typeface="+mj-ea"/>
                <a:ea typeface="+mj-ea"/>
              </a:rPr>
              <a:t>中的例子</a:t>
            </a:r>
            <a:endParaRPr lang="en-US" altLang="zh-CN" dirty="0">
              <a:solidFill>
                <a:srgbClr val="C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C00000"/>
                </a:solidFill>
                <a:latin typeface="+mj-ea"/>
                <a:ea typeface="+mj-ea"/>
              </a:rPr>
              <a:t>可根据功能写出具体的测试思路、方法、可行的测试方案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5CF5B8F1-9475-4552-AD58-93EDF75FB15E}"/>
              </a:ext>
            </a:extLst>
          </p:cNvPr>
          <p:cNvCxnSpPr>
            <a:endCxn id="16" idx="1"/>
          </p:cNvCxnSpPr>
          <p:nvPr/>
        </p:nvCxnSpPr>
        <p:spPr>
          <a:xfrm>
            <a:off x="6169152" y="5352288"/>
            <a:ext cx="1402080" cy="813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7921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83794</TotalTime>
  <Words>635</Words>
  <Application>Microsoft Office PowerPoint</Application>
  <PresentationFormat>宽屏</PresentationFormat>
  <Paragraphs>127</Paragraphs>
  <Slides>8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软件工程（Software Engineering）</vt:lpstr>
      <vt:lpstr>考试题目类型</vt:lpstr>
      <vt:lpstr>考试题目形式 — 选择题</vt:lpstr>
      <vt:lpstr>考试题目形式 — 判断题</vt:lpstr>
      <vt:lpstr>考试题目形式 — 综合应用题</vt:lpstr>
      <vt:lpstr>考试题目范围 — 选择题</vt:lpstr>
      <vt:lpstr>考试题目范围 — 判断题</vt:lpstr>
      <vt:lpstr>考试题目范围 — 综合应用题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Summary of Research</dc:title>
  <dc:creator>微软用户</dc:creator>
  <cp:lastModifiedBy>微软用户</cp:lastModifiedBy>
  <cp:revision>2236</cp:revision>
  <dcterms:created xsi:type="dcterms:W3CDTF">2018-08-07T00:13:31Z</dcterms:created>
  <dcterms:modified xsi:type="dcterms:W3CDTF">2018-12-28T00:54:33Z</dcterms:modified>
</cp:coreProperties>
</file>