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8" r:id="rId3"/>
    <p:sldId id="282" r:id="rId4"/>
    <p:sldId id="283" r:id="rId5"/>
    <p:sldId id="299" r:id="rId6"/>
    <p:sldId id="284" r:id="rId7"/>
    <p:sldId id="285" r:id="rId8"/>
    <p:sldId id="286" r:id="rId9"/>
    <p:sldId id="287" r:id="rId10"/>
    <p:sldId id="300" r:id="rId11"/>
    <p:sldId id="288" r:id="rId12"/>
    <p:sldId id="301" r:id="rId13"/>
    <p:sldId id="289" r:id="rId14"/>
    <p:sldId id="303" r:id="rId15"/>
    <p:sldId id="290" r:id="rId16"/>
    <p:sldId id="304" r:id="rId17"/>
    <p:sldId id="291" r:id="rId18"/>
    <p:sldId id="302" r:id="rId19"/>
    <p:sldId id="292" r:id="rId20"/>
    <p:sldId id="305" r:id="rId21"/>
    <p:sldId id="293" r:id="rId22"/>
    <p:sldId id="294" r:id="rId23"/>
    <p:sldId id="306" r:id="rId24"/>
    <p:sldId id="307" r:id="rId25"/>
    <p:sldId id="296" r:id="rId26"/>
    <p:sldId id="297" r:id="rId27"/>
    <p:sldId id="308" r:id="rId28"/>
    <p:sldId id="257" r:id="rId29"/>
    <p:sldId id="273" r:id="rId30"/>
    <p:sldId id="259" r:id="rId31"/>
    <p:sldId id="260" r:id="rId32"/>
    <p:sldId id="261" r:id="rId33"/>
    <p:sldId id="262" r:id="rId34"/>
    <p:sldId id="274" r:id="rId35"/>
    <p:sldId id="263" r:id="rId36"/>
    <p:sldId id="275" r:id="rId37"/>
    <p:sldId id="276" r:id="rId38"/>
    <p:sldId id="264" r:id="rId39"/>
    <p:sldId id="265" r:id="rId40"/>
    <p:sldId id="277" r:id="rId41"/>
    <p:sldId id="266" r:id="rId42"/>
    <p:sldId id="278" r:id="rId43"/>
    <p:sldId id="267" r:id="rId44"/>
    <p:sldId id="279" r:id="rId45"/>
    <p:sldId id="268" r:id="rId46"/>
    <p:sldId id="269" r:id="rId47"/>
    <p:sldId id="280" r:id="rId48"/>
    <p:sldId id="270" r:id="rId49"/>
    <p:sldId id="271" r:id="rId50"/>
    <p:sldId id="281" r:id="rId51"/>
    <p:sldId id="272"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B3FC9B-B143-4CBE-B01B-16147BEB050C}" type="datetimeFigureOut">
              <a:rPr lang="en-US" smtClean="0"/>
              <a:t>6/24/2025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851066-1644-4B90-B61A-5D08F333C733}" type="slidenum">
              <a:rPr lang="en-US" smtClean="0"/>
              <a:t>‹#›</a:t>
            </a:fld>
            <a:endParaRPr lang="en-US"/>
          </a:p>
        </p:txBody>
      </p:sp>
    </p:spTree>
    <p:extLst>
      <p:ext uri="{BB962C8B-B14F-4D97-AF65-F5344CB8AC3E}">
        <p14:creationId xmlns:p14="http://schemas.microsoft.com/office/powerpoint/2010/main" val="1971126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B3FC9B-B143-4CBE-B01B-16147BEB050C}" type="datetimeFigureOut">
              <a:rPr lang="en-US" smtClean="0"/>
              <a:t>6/24/2025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851066-1644-4B90-B61A-5D08F333C733}" type="slidenum">
              <a:rPr lang="en-US" smtClean="0"/>
              <a:t>‹#›</a:t>
            </a:fld>
            <a:endParaRPr lang="en-US"/>
          </a:p>
        </p:txBody>
      </p:sp>
    </p:spTree>
    <p:extLst>
      <p:ext uri="{BB962C8B-B14F-4D97-AF65-F5344CB8AC3E}">
        <p14:creationId xmlns:p14="http://schemas.microsoft.com/office/powerpoint/2010/main" val="602523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B3FC9B-B143-4CBE-B01B-16147BEB050C}" type="datetimeFigureOut">
              <a:rPr lang="en-US" smtClean="0"/>
              <a:t>6/24/2025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851066-1644-4B90-B61A-5D08F333C733}" type="slidenum">
              <a:rPr lang="en-US" smtClean="0"/>
              <a:t>‹#›</a:t>
            </a:fld>
            <a:endParaRPr lang="en-US"/>
          </a:p>
        </p:txBody>
      </p:sp>
    </p:spTree>
    <p:extLst>
      <p:ext uri="{BB962C8B-B14F-4D97-AF65-F5344CB8AC3E}">
        <p14:creationId xmlns:p14="http://schemas.microsoft.com/office/powerpoint/2010/main" val="543908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B3FC9B-B143-4CBE-B01B-16147BEB050C}" type="datetimeFigureOut">
              <a:rPr lang="en-US" smtClean="0"/>
              <a:t>6/24/2025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851066-1644-4B90-B61A-5D08F333C733}" type="slidenum">
              <a:rPr lang="en-US" smtClean="0"/>
              <a:t>‹#›</a:t>
            </a:fld>
            <a:endParaRPr lang="en-US"/>
          </a:p>
        </p:txBody>
      </p:sp>
    </p:spTree>
    <p:extLst>
      <p:ext uri="{BB962C8B-B14F-4D97-AF65-F5344CB8AC3E}">
        <p14:creationId xmlns:p14="http://schemas.microsoft.com/office/powerpoint/2010/main" val="2926003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B3FC9B-B143-4CBE-B01B-16147BEB050C}" type="datetimeFigureOut">
              <a:rPr lang="en-US" smtClean="0"/>
              <a:t>6/24/2025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851066-1644-4B90-B61A-5D08F333C733}" type="slidenum">
              <a:rPr lang="en-US" smtClean="0"/>
              <a:t>‹#›</a:t>
            </a:fld>
            <a:endParaRPr lang="en-US"/>
          </a:p>
        </p:txBody>
      </p:sp>
    </p:spTree>
    <p:extLst>
      <p:ext uri="{BB962C8B-B14F-4D97-AF65-F5344CB8AC3E}">
        <p14:creationId xmlns:p14="http://schemas.microsoft.com/office/powerpoint/2010/main" val="1743814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B3FC9B-B143-4CBE-B01B-16147BEB050C}" type="datetimeFigureOut">
              <a:rPr lang="en-US" smtClean="0"/>
              <a:t>6/24/2025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851066-1644-4B90-B61A-5D08F333C733}" type="slidenum">
              <a:rPr lang="en-US" smtClean="0"/>
              <a:t>‹#›</a:t>
            </a:fld>
            <a:endParaRPr lang="en-US"/>
          </a:p>
        </p:txBody>
      </p:sp>
    </p:spTree>
    <p:extLst>
      <p:ext uri="{BB962C8B-B14F-4D97-AF65-F5344CB8AC3E}">
        <p14:creationId xmlns:p14="http://schemas.microsoft.com/office/powerpoint/2010/main" val="2100886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B3FC9B-B143-4CBE-B01B-16147BEB050C}" type="datetimeFigureOut">
              <a:rPr lang="en-US" smtClean="0"/>
              <a:t>6/24/2025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851066-1644-4B90-B61A-5D08F333C733}" type="slidenum">
              <a:rPr lang="en-US" smtClean="0"/>
              <a:t>‹#›</a:t>
            </a:fld>
            <a:endParaRPr lang="en-US"/>
          </a:p>
        </p:txBody>
      </p:sp>
    </p:spTree>
    <p:extLst>
      <p:ext uri="{BB962C8B-B14F-4D97-AF65-F5344CB8AC3E}">
        <p14:creationId xmlns:p14="http://schemas.microsoft.com/office/powerpoint/2010/main" val="1373478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B3FC9B-B143-4CBE-B01B-16147BEB050C}" type="datetimeFigureOut">
              <a:rPr lang="en-US" smtClean="0"/>
              <a:t>6/24/2025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851066-1644-4B90-B61A-5D08F333C733}" type="slidenum">
              <a:rPr lang="en-US" smtClean="0"/>
              <a:t>‹#›</a:t>
            </a:fld>
            <a:endParaRPr lang="en-US"/>
          </a:p>
        </p:txBody>
      </p:sp>
    </p:spTree>
    <p:extLst>
      <p:ext uri="{BB962C8B-B14F-4D97-AF65-F5344CB8AC3E}">
        <p14:creationId xmlns:p14="http://schemas.microsoft.com/office/powerpoint/2010/main" val="2829854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B3FC9B-B143-4CBE-B01B-16147BEB050C}" type="datetimeFigureOut">
              <a:rPr lang="en-US" smtClean="0"/>
              <a:t>6/24/2025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851066-1644-4B90-B61A-5D08F333C733}" type="slidenum">
              <a:rPr lang="en-US" smtClean="0"/>
              <a:t>‹#›</a:t>
            </a:fld>
            <a:endParaRPr lang="en-US"/>
          </a:p>
        </p:txBody>
      </p:sp>
    </p:spTree>
    <p:extLst>
      <p:ext uri="{BB962C8B-B14F-4D97-AF65-F5344CB8AC3E}">
        <p14:creationId xmlns:p14="http://schemas.microsoft.com/office/powerpoint/2010/main" val="3113756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B3FC9B-B143-4CBE-B01B-16147BEB050C}" type="datetimeFigureOut">
              <a:rPr lang="en-US" smtClean="0"/>
              <a:t>6/24/2025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851066-1644-4B90-B61A-5D08F333C733}" type="slidenum">
              <a:rPr lang="en-US" smtClean="0"/>
              <a:t>‹#›</a:t>
            </a:fld>
            <a:endParaRPr lang="en-US"/>
          </a:p>
        </p:txBody>
      </p:sp>
    </p:spTree>
    <p:extLst>
      <p:ext uri="{BB962C8B-B14F-4D97-AF65-F5344CB8AC3E}">
        <p14:creationId xmlns:p14="http://schemas.microsoft.com/office/powerpoint/2010/main" val="4024367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B3FC9B-B143-4CBE-B01B-16147BEB050C}" type="datetimeFigureOut">
              <a:rPr lang="en-US" smtClean="0"/>
              <a:t>6/24/2025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851066-1644-4B90-B61A-5D08F333C733}" type="slidenum">
              <a:rPr lang="en-US" smtClean="0"/>
              <a:t>‹#›</a:t>
            </a:fld>
            <a:endParaRPr lang="en-US"/>
          </a:p>
        </p:txBody>
      </p:sp>
    </p:spTree>
    <p:extLst>
      <p:ext uri="{BB962C8B-B14F-4D97-AF65-F5344CB8AC3E}">
        <p14:creationId xmlns:p14="http://schemas.microsoft.com/office/powerpoint/2010/main" val="3278750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B3FC9B-B143-4CBE-B01B-16147BEB050C}" type="datetimeFigureOut">
              <a:rPr lang="en-US" smtClean="0"/>
              <a:t>6/24/2025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851066-1644-4B90-B61A-5D08F333C733}" type="slidenum">
              <a:rPr lang="en-US" smtClean="0"/>
              <a:t>‹#›</a:t>
            </a:fld>
            <a:endParaRPr lang="en-US"/>
          </a:p>
        </p:txBody>
      </p:sp>
    </p:spTree>
    <p:extLst>
      <p:ext uri="{BB962C8B-B14F-4D97-AF65-F5344CB8AC3E}">
        <p14:creationId xmlns:p14="http://schemas.microsoft.com/office/powerpoint/2010/main" val="26734016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658159"/>
          </a:xfrm>
        </p:spPr>
        <p:txBody>
          <a:bodyPr>
            <a:normAutofit/>
          </a:bodyPr>
          <a:lstStyle/>
          <a:p>
            <a:r>
              <a:rPr lang="en-US" dirty="0" smtClean="0"/>
              <a:t>Church </a:t>
            </a:r>
            <a:r>
              <a:rPr lang="en-US" dirty="0" smtClean="0"/>
              <a:t>Discipline</a:t>
            </a:r>
            <a:endParaRPr lang="en-US" dirty="0"/>
          </a:p>
        </p:txBody>
      </p:sp>
      <p:sp>
        <p:nvSpPr>
          <p:cNvPr id="3" name="Subtitle 2"/>
          <p:cNvSpPr>
            <a:spLocks noGrp="1"/>
          </p:cNvSpPr>
          <p:nvPr>
            <p:ph type="subTitle" idx="1"/>
          </p:nvPr>
        </p:nvSpPr>
        <p:spPr/>
        <p:txBody>
          <a:bodyPr/>
          <a:lstStyle/>
          <a:p>
            <a:r>
              <a:rPr lang="en-US" dirty="0" smtClean="0"/>
              <a:t>EMMANUEL J OFORI</a:t>
            </a:r>
          </a:p>
          <a:p>
            <a:r>
              <a:rPr lang="en-US" dirty="0" smtClean="0"/>
              <a:t>JUNE 2025</a:t>
            </a:r>
            <a:endParaRPr lang="en-US" dirty="0"/>
          </a:p>
        </p:txBody>
      </p:sp>
    </p:spTree>
    <p:extLst>
      <p:ext uri="{BB962C8B-B14F-4D97-AF65-F5344CB8AC3E}">
        <p14:creationId xmlns:p14="http://schemas.microsoft.com/office/powerpoint/2010/main" val="2146539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 THE PROBLEM OF SELF-CENTEREDNESS</a:t>
            </a:r>
            <a:endParaRPr lang="en-US" dirty="0"/>
          </a:p>
        </p:txBody>
      </p:sp>
      <p:sp>
        <p:nvSpPr>
          <p:cNvPr id="3" name="Content Placeholder 2"/>
          <p:cNvSpPr>
            <a:spLocks noGrp="1"/>
          </p:cNvSpPr>
          <p:nvPr>
            <p:ph idx="1"/>
          </p:nvPr>
        </p:nvSpPr>
        <p:spPr/>
        <p:txBody>
          <a:bodyPr>
            <a:normAutofit/>
          </a:bodyPr>
          <a:lstStyle/>
          <a:p>
            <a:pPr marL="0" indent="0">
              <a:buNone/>
            </a:pPr>
            <a:r>
              <a:rPr lang="en-US" sz="4000" dirty="0"/>
              <a:t>2. Several years ago, some churches allowed themselves to be analyzed in this way; here is what was discovered:</a:t>
            </a:r>
          </a:p>
          <a:p>
            <a:pPr marL="0" indent="0">
              <a:buNone/>
            </a:pPr>
            <a:r>
              <a:rPr lang="en-US" sz="4000" dirty="0"/>
              <a:t>a. The great majority of members knew a very small percentage of the people</a:t>
            </a:r>
            <a:endParaRPr lang="en-US" sz="4000" dirty="0"/>
          </a:p>
        </p:txBody>
      </p:sp>
    </p:spTree>
    <p:extLst>
      <p:ext uri="{BB962C8B-B14F-4D97-AF65-F5344CB8AC3E}">
        <p14:creationId xmlns:p14="http://schemas.microsoft.com/office/powerpoint/2010/main" val="805055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 THE PROBLEM OF SELF-CENTEREDNESS</a:t>
            </a:r>
            <a:endParaRPr lang="en-US" dirty="0"/>
          </a:p>
        </p:txBody>
      </p:sp>
      <p:sp>
        <p:nvSpPr>
          <p:cNvPr id="3" name="Content Placeholder 2"/>
          <p:cNvSpPr>
            <a:spLocks noGrp="1"/>
          </p:cNvSpPr>
          <p:nvPr>
            <p:ph idx="1"/>
          </p:nvPr>
        </p:nvSpPr>
        <p:spPr/>
        <p:txBody>
          <a:bodyPr>
            <a:normAutofit/>
          </a:bodyPr>
          <a:lstStyle/>
          <a:p>
            <a:pPr marL="0" indent="0">
              <a:buNone/>
            </a:pPr>
            <a:r>
              <a:rPr lang="en-US" sz="4000" dirty="0"/>
              <a:t>3. The bottom line was this:</a:t>
            </a:r>
          </a:p>
          <a:p>
            <a:pPr marL="0" indent="0">
              <a:buNone/>
            </a:pPr>
            <a:r>
              <a:rPr lang="en-US" sz="4000" dirty="0"/>
              <a:t>a. The churches that were analyzed consisted of members who were </a:t>
            </a:r>
            <a:r>
              <a:rPr lang="en-US" sz="4000" b="1" dirty="0"/>
              <a:t>“self-centered</a:t>
            </a:r>
            <a:r>
              <a:rPr lang="en-US" sz="4000" b="1" dirty="0" smtClean="0"/>
              <a:t>”</a:t>
            </a:r>
            <a:endParaRPr lang="en-US" sz="4000" b="1" dirty="0"/>
          </a:p>
        </p:txBody>
      </p:sp>
    </p:spTree>
    <p:extLst>
      <p:ext uri="{BB962C8B-B14F-4D97-AF65-F5344CB8AC3E}">
        <p14:creationId xmlns:p14="http://schemas.microsoft.com/office/powerpoint/2010/main" val="4183471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 THE PROBLEM OF SELF-CENTEREDNESS</a:t>
            </a:r>
            <a:endParaRPr lang="en-US" dirty="0"/>
          </a:p>
        </p:txBody>
      </p:sp>
      <p:sp>
        <p:nvSpPr>
          <p:cNvPr id="3" name="Content Placeholder 2"/>
          <p:cNvSpPr>
            <a:spLocks noGrp="1"/>
          </p:cNvSpPr>
          <p:nvPr>
            <p:ph idx="1"/>
          </p:nvPr>
        </p:nvSpPr>
        <p:spPr/>
        <p:txBody>
          <a:bodyPr>
            <a:normAutofit/>
          </a:bodyPr>
          <a:lstStyle/>
          <a:p>
            <a:pPr marL="0" indent="0">
              <a:buNone/>
            </a:pPr>
            <a:r>
              <a:rPr lang="en-US" sz="3200" dirty="0"/>
              <a:t>b. Therefore, very little fellowship of any sort was taking place!</a:t>
            </a:r>
          </a:p>
          <a:p>
            <a:pPr marL="0" indent="0">
              <a:buNone/>
            </a:pPr>
            <a:r>
              <a:rPr lang="en-US" sz="3200" dirty="0"/>
              <a:t>[Please do not jump to conclusions. I am not suggesting that the same condition exists here. For the most part, I think it does not. But as we grow in number, the potential is there for losing the kind of fellowship we should experience. The purpose of this study is to ward off the kind of “self-centeredness” which can destroy the spiritual fellowship God would have us experience in the church.]</a:t>
            </a:r>
            <a:endParaRPr lang="en-US" sz="3200" dirty="0"/>
          </a:p>
        </p:txBody>
      </p:sp>
    </p:spTree>
    <p:extLst>
      <p:ext uri="{BB962C8B-B14F-4D97-AF65-F5344CB8AC3E}">
        <p14:creationId xmlns:p14="http://schemas.microsoft.com/office/powerpoint/2010/main" val="1733240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 THE PROBLEM OF SELF-CENTEREDNESS</a:t>
            </a:r>
            <a:endParaRPr lang="en-US" dirty="0"/>
          </a:p>
        </p:txBody>
      </p:sp>
      <p:sp>
        <p:nvSpPr>
          <p:cNvPr id="3" name="Content Placeholder 2"/>
          <p:cNvSpPr>
            <a:spLocks noGrp="1"/>
          </p:cNvSpPr>
          <p:nvPr>
            <p:ph idx="1"/>
          </p:nvPr>
        </p:nvSpPr>
        <p:spPr/>
        <p:txBody>
          <a:bodyPr>
            <a:normAutofit/>
          </a:bodyPr>
          <a:lstStyle/>
          <a:p>
            <a:pPr marL="0" indent="0">
              <a:buNone/>
            </a:pPr>
            <a:r>
              <a:rPr lang="en-US" sz="4000" b="1" dirty="0"/>
              <a:t>B. SOME REASONS FOR "SELF-CENTEREDNESS" IN CHURCHES...</a:t>
            </a:r>
          </a:p>
          <a:p>
            <a:pPr marL="0" indent="0">
              <a:buNone/>
            </a:pPr>
            <a:r>
              <a:rPr lang="en-US" sz="4000" dirty="0"/>
              <a:t>1. Most of us lived through the </a:t>
            </a:r>
            <a:r>
              <a:rPr lang="en-US" sz="4000" b="1" dirty="0"/>
              <a:t>“Me Decade”</a:t>
            </a:r>
          </a:p>
          <a:p>
            <a:pPr marL="0" indent="0">
              <a:buNone/>
            </a:pPr>
            <a:r>
              <a:rPr lang="en-US" sz="4000" dirty="0"/>
              <a:t>a. The 1970's, viewed as being distinguished by self-centered attitudes and </a:t>
            </a:r>
            <a:r>
              <a:rPr lang="en-US" sz="4000" dirty="0" smtClean="0"/>
              <a:t>self-indulgent behavior</a:t>
            </a:r>
            <a:endParaRPr lang="en-US" sz="4000" dirty="0"/>
          </a:p>
        </p:txBody>
      </p:sp>
    </p:spTree>
    <p:extLst>
      <p:ext uri="{BB962C8B-B14F-4D97-AF65-F5344CB8AC3E}">
        <p14:creationId xmlns:p14="http://schemas.microsoft.com/office/powerpoint/2010/main" val="765623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 THE PROBLEM OF SELF-CENTEREDNESS</a:t>
            </a:r>
            <a:endParaRPr lang="en-US" dirty="0"/>
          </a:p>
        </p:txBody>
      </p:sp>
      <p:sp>
        <p:nvSpPr>
          <p:cNvPr id="3" name="Content Placeholder 2"/>
          <p:cNvSpPr>
            <a:spLocks noGrp="1"/>
          </p:cNvSpPr>
          <p:nvPr>
            <p:ph idx="1"/>
          </p:nvPr>
        </p:nvSpPr>
        <p:spPr/>
        <p:txBody>
          <a:bodyPr>
            <a:noAutofit/>
          </a:bodyPr>
          <a:lstStyle/>
          <a:p>
            <a:pPr marL="0" indent="0">
              <a:buNone/>
            </a:pPr>
            <a:r>
              <a:rPr lang="en-US" sz="3000" dirty="0"/>
              <a:t>b. A time in which there was...</a:t>
            </a:r>
          </a:p>
          <a:p>
            <a:pPr marL="0" indent="0">
              <a:buNone/>
            </a:pPr>
            <a:r>
              <a:rPr lang="en-US" sz="3000" dirty="0"/>
              <a:t>1) A rapid rise of crime against others - rape, theft, assault, murder</a:t>
            </a:r>
          </a:p>
          <a:p>
            <a:pPr marL="0" indent="0">
              <a:buNone/>
            </a:pPr>
            <a:r>
              <a:rPr lang="en-US" sz="3000" dirty="0"/>
              <a:t>2) An increased use of drugs and alcohol as a way of escape</a:t>
            </a:r>
          </a:p>
          <a:p>
            <a:pPr marL="0" indent="0">
              <a:buNone/>
            </a:pPr>
            <a:r>
              <a:rPr lang="en-US" sz="3000" dirty="0"/>
              <a:t>3) A turn to philosophies and religions which involve preoccupation with self:</a:t>
            </a:r>
          </a:p>
          <a:p>
            <a:pPr marL="0" indent="0">
              <a:buNone/>
            </a:pPr>
            <a:r>
              <a:rPr lang="en-US" sz="3000" dirty="0"/>
              <a:t>a) “Looking Out For #1”</a:t>
            </a:r>
          </a:p>
          <a:p>
            <a:pPr marL="0" indent="0">
              <a:buNone/>
            </a:pPr>
            <a:r>
              <a:rPr lang="en-US" sz="3000" dirty="0"/>
              <a:t>b) Transcendental Meditation (TM) and Yoga</a:t>
            </a:r>
          </a:p>
          <a:p>
            <a:pPr marL="0" indent="0">
              <a:buNone/>
            </a:pPr>
            <a:r>
              <a:rPr lang="en-US" sz="3000" dirty="0"/>
              <a:t>4) An emphasis on consumerism and materialistic gain</a:t>
            </a:r>
          </a:p>
          <a:p>
            <a:endParaRPr lang="en-US" sz="3000" dirty="0"/>
          </a:p>
        </p:txBody>
      </p:sp>
    </p:spTree>
    <p:extLst>
      <p:ext uri="{BB962C8B-B14F-4D97-AF65-F5344CB8AC3E}">
        <p14:creationId xmlns:p14="http://schemas.microsoft.com/office/powerpoint/2010/main" val="1757686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 THE PROBLEM OF SELF-CENTEREDNESS</a:t>
            </a:r>
            <a:endParaRPr lang="en-US" dirty="0"/>
          </a:p>
        </p:txBody>
      </p:sp>
      <p:sp>
        <p:nvSpPr>
          <p:cNvPr id="3" name="Content Placeholder 2"/>
          <p:cNvSpPr>
            <a:spLocks noGrp="1"/>
          </p:cNvSpPr>
          <p:nvPr>
            <p:ph idx="1"/>
          </p:nvPr>
        </p:nvSpPr>
        <p:spPr/>
        <p:txBody>
          <a:bodyPr>
            <a:normAutofit/>
          </a:bodyPr>
          <a:lstStyle/>
          <a:p>
            <a:pPr marL="0" indent="0">
              <a:buNone/>
            </a:pPr>
            <a:r>
              <a:rPr lang="en-US" sz="4000" dirty="0"/>
              <a:t>c. A decade followed by the </a:t>
            </a:r>
            <a:r>
              <a:rPr lang="en-US" sz="4000" b="1" dirty="0"/>
              <a:t>“Greed Decade” </a:t>
            </a:r>
            <a:r>
              <a:rPr lang="en-US" sz="4000" dirty="0"/>
              <a:t>(the 1980's)</a:t>
            </a:r>
          </a:p>
          <a:p>
            <a:pPr marL="0" indent="0">
              <a:buNone/>
            </a:pPr>
            <a:r>
              <a:rPr lang="en-US" sz="4000" dirty="0"/>
              <a:t>-- Such cultural trends have produced many self-centered people!</a:t>
            </a:r>
          </a:p>
          <a:p>
            <a:pPr marL="0" indent="0">
              <a:buNone/>
            </a:pPr>
            <a:r>
              <a:rPr lang="en-US" sz="4000" dirty="0"/>
              <a:t>2. We live in a highly mobile society</a:t>
            </a:r>
          </a:p>
          <a:p>
            <a:pPr marL="0" indent="0">
              <a:buNone/>
            </a:pPr>
            <a:r>
              <a:rPr lang="en-US" sz="4000" dirty="0"/>
              <a:t>a. New families move in, and others move </a:t>
            </a:r>
            <a:r>
              <a:rPr lang="en-US" sz="4000" dirty="0" smtClean="0"/>
              <a:t>away</a:t>
            </a:r>
            <a:endParaRPr lang="en-US" sz="4000" dirty="0"/>
          </a:p>
        </p:txBody>
      </p:sp>
    </p:spTree>
    <p:extLst>
      <p:ext uri="{BB962C8B-B14F-4D97-AF65-F5344CB8AC3E}">
        <p14:creationId xmlns:p14="http://schemas.microsoft.com/office/powerpoint/2010/main" val="2844050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 THE PROBLEM OF SELF-CENTEREDNESS</a:t>
            </a:r>
            <a:endParaRPr lang="en-US" dirty="0"/>
          </a:p>
        </p:txBody>
      </p:sp>
      <p:sp>
        <p:nvSpPr>
          <p:cNvPr id="3" name="Content Placeholder 2"/>
          <p:cNvSpPr>
            <a:spLocks noGrp="1"/>
          </p:cNvSpPr>
          <p:nvPr>
            <p:ph idx="1"/>
          </p:nvPr>
        </p:nvSpPr>
        <p:spPr/>
        <p:txBody>
          <a:bodyPr/>
          <a:lstStyle/>
          <a:p>
            <a:pPr marL="0" indent="0">
              <a:buNone/>
            </a:pPr>
            <a:r>
              <a:rPr lang="en-US" sz="4000" dirty="0"/>
              <a:t>b. Many live great distances from the place of worship and from each other</a:t>
            </a:r>
          </a:p>
          <a:p>
            <a:pPr marL="0" indent="0">
              <a:buNone/>
            </a:pPr>
            <a:r>
              <a:rPr lang="en-US" sz="4000" dirty="0"/>
              <a:t>c. These facts do not prevent us from having proper fellowship, they just make it easier </a:t>
            </a:r>
            <a:r>
              <a:rPr lang="en-US" sz="4000" dirty="0" smtClean="0"/>
              <a:t>to become </a:t>
            </a:r>
            <a:r>
              <a:rPr lang="en-US" sz="4000" dirty="0"/>
              <a:t>isolated from the fellowship unintentionally</a:t>
            </a:r>
          </a:p>
          <a:p>
            <a:endParaRPr lang="en-US" dirty="0"/>
          </a:p>
        </p:txBody>
      </p:sp>
    </p:spTree>
    <p:extLst>
      <p:ext uri="{BB962C8B-B14F-4D97-AF65-F5344CB8AC3E}">
        <p14:creationId xmlns:p14="http://schemas.microsoft.com/office/powerpoint/2010/main" val="38540508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 THE PROBLEM OF SELF-CENTEREDNESS</a:t>
            </a:r>
            <a:endParaRPr lang="en-US" dirty="0"/>
          </a:p>
        </p:txBody>
      </p:sp>
      <p:sp>
        <p:nvSpPr>
          <p:cNvPr id="3" name="Content Placeholder 2"/>
          <p:cNvSpPr>
            <a:spLocks noGrp="1"/>
          </p:cNvSpPr>
          <p:nvPr>
            <p:ph idx="1"/>
          </p:nvPr>
        </p:nvSpPr>
        <p:spPr/>
        <p:txBody>
          <a:bodyPr>
            <a:normAutofit/>
          </a:bodyPr>
          <a:lstStyle/>
          <a:p>
            <a:pPr marL="0" indent="0">
              <a:buNone/>
            </a:pPr>
            <a:r>
              <a:rPr lang="en-US" sz="4000" dirty="0"/>
              <a:t>3. Technology designed to bring us closer together, can easily move us apart</a:t>
            </a:r>
          </a:p>
          <a:p>
            <a:pPr marL="0" indent="0">
              <a:buNone/>
            </a:pPr>
            <a:r>
              <a:rPr lang="en-US" sz="4000" dirty="0"/>
              <a:t>a. Phones, e-mail, etc., greatly increase our ability to communicate</a:t>
            </a:r>
          </a:p>
          <a:p>
            <a:pPr marL="0" indent="0">
              <a:buNone/>
            </a:pPr>
            <a:r>
              <a:rPr lang="en-US" sz="4000" dirty="0"/>
              <a:t>b. But we can become stretched out so thin through such technology that we do </a:t>
            </a:r>
            <a:r>
              <a:rPr lang="en-US" sz="4000" dirty="0" smtClean="0"/>
              <a:t>not develop </a:t>
            </a:r>
            <a:r>
              <a:rPr lang="en-US" sz="4000" dirty="0"/>
              <a:t>any meaningful relationships</a:t>
            </a:r>
          </a:p>
          <a:p>
            <a:endParaRPr lang="en-US" sz="4000" dirty="0"/>
          </a:p>
        </p:txBody>
      </p:sp>
    </p:spTree>
    <p:extLst>
      <p:ext uri="{BB962C8B-B14F-4D97-AF65-F5344CB8AC3E}">
        <p14:creationId xmlns:p14="http://schemas.microsoft.com/office/powerpoint/2010/main" val="2920811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 THE PROBLEM OF SELF-CENTEREDNESS</a:t>
            </a:r>
            <a:endParaRPr lang="en-US" dirty="0"/>
          </a:p>
        </p:txBody>
      </p:sp>
      <p:sp>
        <p:nvSpPr>
          <p:cNvPr id="3" name="Content Placeholder 2"/>
          <p:cNvSpPr>
            <a:spLocks noGrp="1"/>
          </p:cNvSpPr>
          <p:nvPr>
            <p:ph idx="1"/>
          </p:nvPr>
        </p:nvSpPr>
        <p:spPr/>
        <p:txBody>
          <a:bodyPr>
            <a:normAutofit/>
          </a:bodyPr>
          <a:lstStyle/>
          <a:p>
            <a:pPr marL="0" indent="0">
              <a:buNone/>
            </a:pPr>
            <a:r>
              <a:rPr lang="en-US" sz="4000" dirty="0"/>
              <a:t>4. A failure to appreciate the Biblical teaching about </a:t>
            </a:r>
            <a:r>
              <a:rPr lang="en-US" sz="4000" b="1" dirty="0"/>
              <a:t>“Our Life Together”</a:t>
            </a:r>
          </a:p>
          <a:p>
            <a:pPr marL="0" indent="0">
              <a:buNone/>
            </a:pPr>
            <a:r>
              <a:rPr lang="en-US" sz="4000" dirty="0"/>
              <a:t>[It is this last point that I want to expand upon in this lesson. While societal trends may be nourishing the spirit of self-centeredness, I believe God has designed the church to point us in a different direction...]</a:t>
            </a:r>
            <a:endParaRPr lang="en-US" sz="4000" dirty="0"/>
          </a:p>
        </p:txBody>
      </p:sp>
    </p:spTree>
    <p:extLst>
      <p:ext uri="{BB962C8B-B14F-4D97-AF65-F5344CB8AC3E}">
        <p14:creationId xmlns:p14="http://schemas.microsoft.com/office/powerpoint/2010/main" val="4073497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b="1" dirty="0"/>
              <a:t>II. THE CHURCH: A FELLOWSHIP FREE FROM SELF-CENTEREDNESS</a:t>
            </a:r>
            <a:endParaRPr lang="en-US" b="1" dirty="0"/>
          </a:p>
        </p:txBody>
      </p:sp>
      <p:sp>
        <p:nvSpPr>
          <p:cNvPr id="3" name="Content Placeholder 2"/>
          <p:cNvSpPr>
            <a:spLocks noGrp="1"/>
          </p:cNvSpPr>
          <p:nvPr>
            <p:ph idx="1"/>
          </p:nvPr>
        </p:nvSpPr>
        <p:spPr/>
        <p:txBody>
          <a:bodyPr>
            <a:normAutofit/>
          </a:bodyPr>
          <a:lstStyle/>
          <a:p>
            <a:pPr marL="514350" indent="-514350">
              <a:buAutoNum type="alphaUcPeriod"/>
            </a:pPr>
            <a:r>
              <a:rPr lang="en-US" sz="3600" b="1" dirty="0" smtClean="0"/>
              <a:t>THIS </a:t>
            </a:r>
            <a:r>
              <a:rPr lang="en-US" sz="3600" b="1" dirty="0"/>
              <a:t>TRUTH “EMPHASIZED” IN THE APOSTLES’ </a:t>
            </a:r>
            <a:r>
              <a:rPr lang="en-US" sz="3600" b="1" dirty="0" smtClean="0"/>
              <a:t>DOCTRINE…</a:t>
            </a:r>
            <a:endParaRPr lang="en-US" sz="3600" b="1" dirty="0"/>
          </a:p>
          <a:p>
            <a:pPr marL="0" indent="0">
              <a:buNone/>
            </a:pPr>
            <a:r>
              <a:rPr lang="en-US" sz="3600" dirty="0"/>
              <a:t>1. We are to be hospitable to one another - </a:t>
            </a:r>
            <a:r>
              <a:rPr lang="en-US" sz="3600" b="1" dirty="0"/>
              <a:t>1 </a:t>
            </a:r>
            <a:r>
              <a:rPr lang="en-US" sz="3600" b="1" dirty="0" err="1"/>
              <a:t>Pe</a:t>
            </a:r>
            <a:r>
              <a:rPr lang="en-US" sz="3600" b="1" dirty="0"/>
              <a:t> 4:9</a:t>
            </a:r>
          </a:p>
          <a:p>
            <a:pPr marL="0" indent="0">
              <a:buNone/>
            </a:pPr>
            <a:r>
              <a:rPr lang="en-US" sz="3600" dirty="0"/>
              <a:t>2. We are to have a care for one another - </a:t>
            </a:r>
            <a:r>
              <a:rPr lang="en-US" sz="3600" b="1" dirty="0"/>
              <a:t>1 Co 12:26</a:t>
            </a:r>
          </a:p>
          <a:p>
            <a:pPr marL="0" indent="0">
              <a:buNone/>
            </a:pPr>
            <a:r>
              <a:rPr lang="en-US" sz="3600" dirty="0"/>
              <a:t>3. We are to pray for one another - </a:t>
            </a:r>
            <a:r>
              <a:rPr lang="en-US" sz="3600" b="1" dirty="0"/>
              <a:t>Ja </a:t>
            </a:r>
            <a:r>
              <a:rPr lang="en-US" sz="3600" b="1" dirty="0" smtClean="0"/>
              <a:t>5:16</a:t>
            </a:r>
            <a:endParaRPr lang="en-US" sz="3600" b="1" dirty="0"/>
          </a:p>
        </p:txBody>
      </p:sp>
    </p:spTree>
    <p:extLst>
      <p:ext uri="{BB962C8B-B14F-4D97-AF65-F5344CB8AC3E}">
        <p14:creationId xmlns:p14="http://schemas.microsoft.com/office/powerpoint/2010/main" val="312776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endParaRPr lang="en-US" sz="7200" b="1" dirty="0" smtClean="0"/>
          </a:p>
          <a:p>
            <a:pPr marL="0" indent="0" algn="ctr">
              <a:buNone/>
            </a:pPr>
            <a:r>
              <a:rPr lang="en-US" sz="7200" b="1" dirty="0" smtClean="0"/>
              <a:t>A </a:t>
            </a:r>
            <a:r>
              <a:rPr lang="en-US" sz="7200" b="1" dirty="0"/>
              <a:t>Call To Fellowship</a:t>
            </a:r>
          </a:p>
          <a:p>
            <a:endParaRPr lang="en-US" dirty="0"/>
          </a:p>
        </p:txBody>
      </p:sp>
    </p:spTree>
    <p:extLst>
      <p:ext uri="{BB962C8B-B14F-4D97-AF65-F5344CB8AC3E}">
        <p14:creationId xmlns:p14="http://schemas.microsoft.com/office/powerpoint/2010/main" val="11767910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II. THE CHURCH: A FELLOWSHIP FREE FROM SELF-CENTEREDNESS</a:t>
            </a:r>
            <a:endParaRPr lang="en-US" dirty="0"/>
          </a:p>
        </p:txBody>
      </p:sp>
      <p:sp>
        <p:nvSpPr>
          <p:cNvPr id="3" name="Content Placeholder 2"/>
          <p:cNvSpPr>
            <a:spLocks noGrp="1"/>
          </p:cNvSpPr>
          <p:nvPr>
            <p:ph idx="1"/>
          </p:nvPr>
        </p:nvSpPr>
        <p:spPr/>
        <p:txBody>
          <a:bodyPr>
            <a:normAutofit/>
          </a:bodyPr>
          <a:lstStyle/>
          <a:p>
            <a:pPr marL="0" indent="0">
              <a:buNone/>
            </a:pPr>
            <a:r>
              <a:rPr lang="en-US" sz="4000" dirty="0"/>
              <a:t>4. We are to restore one another - </a:t>
            </a:r>
            <a:r>
              <a:rPr lang="en-US" sz="4000" b="1" dirty="0"/>
              <a:t>Ja 5:19-20</a:t>
            </a:r>
          </a:p>
          <a:p>
            <a:pPr marL="0" indent="0">
              <a:buNone/>
            </a:pPr>
            <a:r>
              <a:rPr lang="en-US" sz="4000" dirty="0"/>
              <a:t>5. We are to teach and admonish one another - </a:t>
            </a:r>
            <a:r>
              <a:rPr lang="en-US" sz="4000" b="1" dirty="0"/>
              <a:t>Co 3:16</a:t>
            </a:r>
          </a:p>
          <a:p>
            <a:pPr marL="0" indent="0">
              <a:buNone/>
            </a:pPr>
            <a:r>
              <a:rPr lang="en-US" sz="4000" dirty="0"/>
              <a:t>6. We are to serve one another in love - </a:t>
            </a:r>
            <a:r>
              <a:rPr lang="en-US" sz="4000" b="1" dirty="0"/>
              <a:t>Ga 5:13</a:t>
            </a:r>
            <a:r>
              <a:rPr lang="en-US" sz="4000" dirty="0"/>
              <a:t>”)</a:t>
            </a:r>
          </a:p>
          <a:p>
            <a:endParaRPr lang="en-US" sz="4000" dirty="0"/>
          </a:p>
        </p:txBody>
      </p:sp>
    </p:spTree>
    <p:extLst>
      <p:ext uri="{BB962C8B-B14F-4D97-AF65-F5344CB8AC3E}">
        <p14:creationId xmlns:p14="http://schemas.microsoft.com/office/powerpoint/2010/main" val="18243121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II. THE CHURCH: A FELLOWSHIP FREE FROM SELF-CENTEREDNESS</a:t>
            </a:r>
            <a:endParaRPr lang="en-US" dirty="0"/>
          </a:p>
        </p:txBody>
      </p:sp>
      <p:sp>
        <p:nvSpPr>
          <p:cNvPr id="3" name="Content Placeholder 2"/>
          <p:cNvSpPr>
            <a:spLocks noGrp="1"/>
          </p:cNvSpPr>
          <p:nvPr>
            <p:ph idx="1"/>
          </p:nvPr>
        </p:nvSpPr>
        <p:spPr/>
        <p:txBody>
          <a:bodyPr>
            <a:normAutofit/>
          </a:bodyPr>
          <a:lstStyle/>
          <a:p>
            <a:pPr marL="0" indent="0">
              <a:buNone/>
            </a:pPr>
            <a:r>
              <a:rPr lang="en-US" sz="4000" b="1" dirty="0"/>
              <a:t>B. THIS TRUTH “EXEMPLIFIED” IN THE EARLY CHURCH...</a:t>
            </a:r>
          </a:p>
          <a:p>
            <a:pPr marL="0" indent="0">
              <a:buNone/>
            </a:pPr>
            <a:r>
              <a:rPr lang="en-US" sz="4000" dirty="0"/>
              <a:t>1. By the church in Jerusalem - </a:t>
            </a:r>
            <a:r>
              <a:rPr lang="en-US" sz="4000" b="1" dirty="0"/>
              <a:t>Ac 2:42-46</a:t>
            </a:r>
          </a:p>
          <a:p>
            <a:pPr marL="0" indent="0">
              <a:buNone/>
            </a:pPr>
            <a:r>
              <a:rPr lang="en-US" sz="4000" dirty="0"/>
              <a:t>2. By the church in Antioch - </a:t>
            </a:r>
            <a:r>
              <a:rPr lang="en-US" sz="4000" b="1" dirty="0"/>
              <a:t>Ac 11:27-30</a:t>
            </a:r>
          </a:p>
          <a:p>
            <a:pPr marL="0" indent="0">
              <a:buNone/>
            </a:pPr>
            <a:r>
              <a:rPr lang="en-US" sz="4000" dirty="0"/>
              <a:t>3. By the churches in Macedonia - </a:t>
            </a:r>
            <a:r>
              <a:rPr lang="en-US" sz="4000" b="1" dirty="0"/>
              <a:t>2 Co 8:1-5</a:t>
            </a:r>
          </a:p>
          <a:p>
            <a:pPr marL="0" indent="0">
              <a:buNone/>
            </a:pPr>
            <a:r>
              <a:rPr lang="en-US" sz="4000" dirty="0"/>
              <a:t>4. By the churches in Achaia - </a:t>
            </a:r>
            <a:r>
              <a:rPr lang="en-US" sz="4000" b="1" dirty="0"/>
              <a:t>Ro </a:t>
            </a:r>
            <a:r>
              <a:rPr lang="en-US" sz="4000" b="1" dirty="0" smtClean="0"/>
              <a:t>15:26</a:t>
            </a:r>
            <a:endParaRPr lang="en-US" sz="4000" b="1" dirty="0"/>
          </a:p>
        </p:txBody>
      </p:sp>
    </p:spTree>
    <p:extLst>
      <p:ext uri="{BB962C8B-B14F-4D97-AF65-F5344CB8AC3E}">
        <p14:creationId xmlns:p14="http://schemas.microsoft.com/office/powerpoint/2010/main" val="37641996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II. THE CHURCH: A FELLOWSHIP FREE FROM SELF-CENTEREDNESS</a:t>
            </a:r>
            <a:endParaRPr lang="en-US" dirty="0"/>
          </a:p>
        </p:txBody>
      </p:sp>
      <p:sp>
        <p:nvSpPr>
          <p:cNvPr id="3" name="Content Placeholder 2"/>
          <p:cNvSpPr>
            <a:spLocks noGrp="1"/>
          </p:cNvSpPr>
          <p:nvPr>
            <p:ph idx="1"/>
          </p:nvPr>
        </p:nvSpPr>
        <p:spPr/>
        <p:txBody>
          <a:bodyPr>
            <a:normAutofit/>
          </a:bodyPr>
          <a:lstStyle/>
          <a:p>
            <a:pPr marL="0" indent="0">
              <a:buNone/>
            </a:pPr>
            <a:r>
              <a:rPr lang="en-US" sz="4000" b="1" dirty="0"/>
              <a:t>C. SUCH FELLOWSHIP IS A NATURAL CONSEQUENCE OF THE TEACHING </a:t>
            </a:r>
            <a:r>
              <a:rPr lang="en-US" sz="4000" b="1" dirty="0" smtClean="0"/>
              <a:t>OF CHRIST</a:t>
            </a:r>
            <a:r>
              <a:rPr lang="en-US" sz="4000" b="1" dirty="0"/>
              <a:t>...</a:t>
            </a:r>
          </a:p>
          <a:p>
            <a:pPr marL="0" indent="0">
              <a:buNone/>
            </a:pPr>
            <a:r>
              <a:rPr lang="en-US" sz="4000" dirty="0"/>
              <a:t>1. The kingdom consists of those who love both God and their brethren - </a:t>
            </a:r>
            <a:r>
              <a:rPr lang="en-US" sz="4000" b="1" dirty="0"/>
              <a:t>Mk </a:t>
            </a:r>
            <a:r>
              <a:rPr lang="en-US" sz="4000" b="1" dirty="0" smtClean="0"/>
              <a:t>12:28-34</a:t>
            </a:r>
            <a:endParaRPr lang="en-US" sz="4000" b="1" dirty="0"/>
          </a:p>
        </p:txBody>
      </p:sp>
    </p:spTree>
    <p:extLst>
      <p:ext uri="{BB962C8B-B14F-4D97-AF65-F5344CB8AC3E}">
        <p14:creationId xmlns:p14="http://schemas.microsoft.com/office/powerpoint/2010/main" val="6265220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II. THE CHURCH: A FELLOWSHIP FREE FROM SELF-CENTEREDNESS</a:t>
            </a:r>
            <a:endParaRPr lang="en-US" dirty="0"/>
          </a:p>
        </p:txBody>
      </p:sp>
      <p:sp>
        <p:nvSpPr>
          <p:cNvPr id="3" name="Content Placeholder 2"/>
          <p:cNvSpPr>
            <a:spLocks noGrp="1"/>
          </p:cNvSpPr>
          <p:nvPr>
            <p:ph idx="1"/>
          </p:nvPr>
        </p:nvSpPr>
        <p:spPr/>
        <p:txBody>
          <a:bodyPr>
            <a:normAutofit/>
          </a:bodyPr>
          <a:lstStyle/>
          <a:p>
            <a:pPr marL="0" indent="0">
              <a:buNone/>
            </a:pPr>
            <a:r>
              <a:rPr lang="en-US" sz="4000" dirty="0"/>
              <a:t>2. Thus the fellowship we are to enjoy in the church is both </a:t>
            </a:r>
            <a:r>
              <a:rPr lang="en-US" sz="4000" b="1" dirty="0"/>
              <a:t>“vertical” </a:t>
            </a:r>
            <a:r>
              <a:rPr lang="en-US" sz="4000" dirty="0"/>
              <a:t>and </a:t>
            </a:r>
            <a:r>
              <a:rPr lang="en-US" sz="4000" b="1" dirty="0"/>
              <a:t>“horizontal”</a:t>
            </a:r>
          </a:p>
          <a:p>
            <a:pPr marL="0" indent="0">
              <a:buNone/>
            </a:pPr>
            <a:r>
              <a:rPr lang="en-US" sz="4000" dirty="0"/>
              <a:t>a. With God...</a:t>
            </a:r>
          </a:p>
          <a:p>
            <a:pPr marL="0" indent="0">
              <a:buNone/>
            </a:pPr>
            <a:r>
              <a:rPr lang="en-US" sz="4000" dirty="0"/>
              <a:t>1) We enjoy a “vertical” relationship - cf. </a:t>
            </a:r>
            <a:r>
              <a:rPr lang="en-US" sz="4000" b="1" dirty="0"/>
              <a:t>2 Co 5:20</a:t>
            </a:r>
          </a:p>
          <a:p>
            <a:pPr marL="0" indent="0">
              <a:buNone/>
            </a:pPr>
            <a:r>
              <a:rPr lang="en-US" sz="4000" dirty="0"/>
              <a:t>2) An overemphasis on this aspect can cause insensitivity to the needs of </a:t>
            </a:r>
            <a:r>
              <a:rPr lang="en-US" sz="4000" dirty="0" smtClean="0"/>
              <a:t>others</a:t>
            </a:r>
            <a:endParaRPr lang="en-US" sz="4000" dirty="0"/>
          </a:p>
        </p:txBody>
      </p:sp>
    </p:spTree>
    <p:extLst>
      <p:ext uri="{BB962C8B-B14F-4D97-AF65-F5344CB8AC3E}">
        <p14:creationId xmlns:p14="http://schemas.microsoft.com/office/powerpoint/2010/main" val="5949742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II. THE CHURCH: A FELLOWSHIP FREE FROM SELF-CENTEREDNESS</a:t>
            </a:r>
            <a:endParaRPr lang="en-US" dirty="0"/>
          </a:p>
        </p:txBody>
      </p:sp>
      <p:sp>
        <p:nvSpPr>
          <p:cNvPr id="3" name="Content Placeholder 2"/>
          <p:cNvSpPr>
            <a:spLocks noGrp="1"/>
          </p:cNvSpPr>
          <p:nvPr>
            <p:ph idx="1"/>
          </p:nvPr>
        </p:nvSpPr>
        <p:spPr/>
        <p:txBody>
          <a:bodyPr>
            <a:normAutofit/>
          </a:bodyPr>
          <a:lstStyle/>
          <a:p>
            <a:pPr marL="0" indent="0">
              <a:buNone/>
            </a:pPr>
            <a:r>
              <a:rPr lang="en-US" sz="4000" dirty="0"/>
              <a:t>b. With fellow Christians...</a:t>
            </a:r>
          </a:p>
          <a:p>
            <a:pPr marL="0" indent="0">
              <a:buNone/>
            </a:pPr>
            <a:r>
              <a:rPr lang="en-US" sz="4000" dirty="0"/>
              <a:t>1) We enjoy a "horizontal" relationship - cf. </a:t>
            </a:r>
            <a:r>
              <a:rPr lang="en-US" sz="4000" b="1" dirty="0"/>
              <a:t>Ep 2:14-16</a:t>
            </a:r>
          </a:p>
          <a:p>
            <a:pPr marL="0" indent="0">
              <a:buNone/>
            </a:pPr>
            <a:r>
              <a:rPr lang="en-US" sz="4000" dirty="0"/>
              <a:t>2) Of course, an undue emphasis on this aspect may cause one to neglect God</a:t>
            </a:r>
            <a:endParaRPr lang="en-US" sz="4000" dirty="0"/>
          </a:p>
        </p:txBody>
      </p:sp>
    </p:spTree>
    <p:extLst>
      <p:ext uri="{BB962C8B-B14F-4D97-AF65-F5344CB8AC3E}">
        <p14:creationId xmlns:p14="http://schemas.microsoft.com/office/powerpoint/2010/main" val="10924028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b="1"/>
              <a:t>CONCLUSION</a:t>
            </a:r>
            <a:endParaRPr lang="en-US" b="1" dirty="0"/>
          </a:p>
        </p:txBody>
      </p:sp>
      <p:sp>
        <p:nvSpPr>
          <p:cNvPr id="3" name="Content Placeholder 2"/>
          <p:cNvSpPr>
            <a:spLocks noGrp="1"/>
          </p:cNvSpPr>
          <p:nvPr>
            <p:ph idx="1"/>
          </p:nvPr>
        </p:nvSpPr>
        <p:spPr/>
        <p:txBody>
          <a:bodyPr>
            <a:normAutofit/>
          </a:bodyPr>
          <a:lstStyle/>
          <a:p>
            <a:pPr marL="0" indent="0">
              <a:buNone/>
            </a:pPr>
            <a:r>
              <a:rPr lang="en-US" sz="4000" dirty="0" smtClean="0"/>
              <a:t>1. </a:t>
            </a:r>
            <a:r>
              <a:rPr lang="en-US" sz="4000" dirty="0"/>
              <a:t>T</a:t>
            </a:r>
            <a:r>
              <a:rPr lang="en-US" sz="4000" dirty="0" smtClean="0"/>
              <a:t>his </a:t>
            </a:r>
            <a:r>
              <a:rPr lang="en-US" sz="4000" dirty="0"/>
              <a:t>lesson I have sought to stress...</a:t>
            </a:r>
          </a:p>
          <a:p>
            <a:pPr marL="0" indent="0">
              <a:buNone/>
            </a:pPr>
            <a:r>
              <a:rPr lang="en-US" sz="4000" dirty="0"/>
              <a:t>a. The importance of fellowship in the local church</a:t>
            </a:r>
          </a:p>
          <a:p>
            <a:pPr marL="0" indent="0">
              <a:buNone/>
            </a:pPr>
            <a:r>
              <a:rPr lang="en-US" sz="4000" dirty="0"/>
              <a:t>b. The danger of allowing “self-centeredness” to disrupt our </a:t>
            </a:r>
            <a:r>
              <a:rPr lang="en-US" sz="4000" dirty="0" smtClean="0"/>
              <a:t>fellowship</a:t>
            </a:r>
            <a:endParaRPr lang="en-US" sz="4000" dirty="0"/>
          </a:p>
        </p:txBody>
      </p:sp>
    </p:spTree>
    <p:extLst>
      <p:ext uri="{BB962C8B-B14F-4D97-AF65-F5344CB8AC3E}">
        <p14:creationId xmlns:p14="http://schemas.microsoft.com/office/powerpoint/2010/main" val="10362476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b="1"/>
              <a:t>CONCLUSION</a:t>
            </a:r>
            <a:endParaRPr lang="en-US" b="1"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3. For now, here are some practical suggestions that will enhance our ability to provide the </a:t>
            </a:r>
            <a:r>
              <a:rPr lang="en-US" dirty="0" smtClean="0"/>
              <a:t>proper fellowship</a:t>
            </a:r>
            <a:r>
              <a:rPr lang="en-US" dirty="0"/>
              <a:t>:</a:t>
            </a:r>
          </a:p>
          <a:p>
            <a:pPr marL="0" indent="0">
              <a:buNone/>
            </a:pPr>
            <a:r>
              <a:rPr lang="en-US" dirty="0"/>
              <a:t>a. Learn the names of </a:t>
            </a:r>
            <a:r>
              <a:rPr lang="en-US" b="1" dirty="0"/>
              <a:t>every </a:t>
            </a:r>
            <a:r>
              <a:rPr lang="en-US" dirty="0"/>
              <a:t>member (make use of the church directory!)</a:t>
            </a:r>
          </a:p>
          <a:p>
            <a:pPr marL="0" indent="0">
              <a:buNone/>
            </a:pPr>
            <a:r>
              <a:rPr lang="en-US" dirty="0"/>
              <a:t>b. Take notice of the cares and the joys of fellow Christians (listen to the announcements!)</a:t>
            </a:r>
          </a:p>
          <a:p>
            <a:pPr marL="0" indent="0">
              <a:buNone/>
            </a:pPr>
            <a:r>
              <a:rPr lang="en-US" dirty="0"/>
              <a:t>c. Pray for those with special needs, mentioning them by name in your private prayers</a:t>
            </a:r>
          </a:p>
          <a:p>
            <a:pPr marL="0" indent="0">
              <a:buNone/>
            </a:pPr>
            <a:r>
              <a:rPr lang="en-US" dirty="0"/>
              <a:t>d. Allow yourself to have...</a:t>
            </a:r>
          </a:p>
          <a:p>
            <a:pPr marL="0" indent="0">
              <a:buNone/>
            </a:pPr>
            <a:r>
              <a:rPr lang="en-US" dirty="0"/>
              <a:t>1) An </a:t>
            </a:r>
            <a:r>
              <a:rPr lang="en-US" b="1" dirty="0"/>
              <a:t>“approachable personality” </a:t>
            </a:r>
            <a:r>
              <a:rPr lang="en-US" dirty="0"/>
              <a:t>(where people feel comfortable in your presence)</a:t>
            </a:r>
          </a:p>
          <a:p>
            <a:pPr marL="0" indent="0">
              <a:buNone/>
            </a:pPr>
            <a:r>
              <a:rPr lang="en-US" dirty="0"/>
              <a:t>2) A </a:t>
            </a:r>
            <a:r>
              <a:rPr lang="en-US" b="1" dirty="0"/>
              <a:t>“transparent lifestyle” </a:t>
            </a:r>
            <a:r>
              <a:rPr lang="en-US" dirty="0"/>
              <a:t>(where you are not afraid to let others know the “real you</a:t>
            </a:r>
          </a:p>
          <a:p>
            <a:endParaRPr lang="en-US" dirty="0"/>
          </a:p>
        </p:txBody>
      </p:sp>
    </p:spTree>
    <p:extLst>
      <p:ext uri="{BB962C8B-B14F-4D97-AF65-F5344CB8AC3E}">
        <p14:creationId xmlns:p14="http://schemas.microsoft.com/office/powerpoint/2010/main" val="8074540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sz="6000" b="1" dirty="0" smtClean="0"/>
          </a:p>
          <a:p>
            <a:pPr marL="0" indent="0">
              <a:buNone/>
            </a:pPr>
            <a:r>
              <a:rPr lang="en-US" sz="6000" b="1" dirty="0" smtClean="0"/>
              <a:t>Limitations </a:t>
            </a:r>
            <a:r>
              <a:rPr lang="en-US" sz="6000" b="1" dirty="0"/>
              <a:t>On Our Fellowship</a:t>
            </a:r>
            <a:r>
              <a:rPr lang="en-US" b="1" dirty="0"/>
              <a:t/>
            </a:r>
            <a:br>
              <a:rPr lang="en-US" b="1" dirty="0"/>
            </a:br>
            <a:endParaRPr lang="en-US" dirty="0"/>
          </a:p>
        </p:txBody>
      </p:sp>
    </p:spTree>
    <p:extLst>
      <p:ext uri="{BB962C8B-B14F-4D97-AF65-F5344CB8AC3E}">
        <p14:creationId xmlns:p14="http://schemas.microsoft.com/office/powerpoint/2010/main" val="5169425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b="1" dirty="0" smtClean="0"/>
              <a:t>INTRODUCTION</a:t>
            </a:r>
            <a:endParaRPr lang="en-US" b="1" dirty="0"/>
          </a:p>
        </p:txBody>
      </p:sp>
      <p:sp>
        <p:nvSpPr>
          <p:cNvPr id="3" name="Content Placeholder 2"/>
          <p:cNvSpPr>
            <a:spLocks noGrp="1"/>
          </p:cNvSpPr>
          <p:nvPr>
            <p:ph idx="1"/>
          </p:nvPr>
        </p:nvSpPr>
        <p:spPr/>
        <p:txBody>
          <a:bodyPr>
            <a:normAutofit/>
          </a:bodyPr>
          <a:lstStyle/>
          <a:p>
            <a:pPr marL="0" indent="0">
              <a:buNone/>
            </a:pPr>
            <a:r>
              <a:rPr lang="en-US" sz="4000" dirty="0" smtClean="0"/>
              <a:t>1</a:t>
            </a:r>
            <a:r>
              <a:rPr lang="en-US" sz="4000" dirty="0"/>
              <a:t>. </a:t>
            </a:r>
            <a:r>
              <a:rPr lang="en-US" sz="4000" dirty="0" smtClean="0"/>
              <a:t>Christians have obligation to enhance </a:t>
            </a:r>
            <a:r>
              <a:rPr lang="en-US" sz="4000" dirty="0"/>
              <a:t>the fellowship </a:t>
            </a:r>
            <a:r>
              <a:rPr lang="en-US" sz="4000" dirty="0" smtClean="0"/>
              <a:t>that we </a:t>
            </a:r>
            <a:r>
              <a:rPr lang="en-US" sz="4000" dirty="0"/>
              <a:t>have in </a:t>
            </a:r>
            <a:r>
              <a:rPr lang="en-US" sz="4000" dirty="0" smtClean="0"/>
              <a:t>Christ, which was made </a:t>
            </a:r>
            <a:r>
              <a:rPr lang="en-US" sz="4000" dirty="0"/>
              <a:t>possible by His precious death on the cross - cf. </a:t>
            </a:r>
            <a:r>
              <a:rPr lang="en-US" sz="4000" b="1" dirty="0"/>
              <a:t>Ep 2:14-22</a:t>
            </a:r>
          </a:p>
          <a:p>
            <a:pPr marL="0" indent="0">
              <a:buNone/>
            </a:pPr>
            <a:r>
              <a:rPr lang="en-US" sz="4000" dirty="0"/>
              <a:t>a. Jesus died that He might reconcile us back to God “in one body” - </a:t>
            </a:r>
            <a:r>
              <a:rPr lang="en-US" sz="4000" b="1" dirty="0"/>
              <a:t>Ep </a:t>
            </a:r>
            <a:r>
              <a:rPr lang="en-US" sz="4000" b="1" dirty="0" smtClean="0"/>
              <a:t>2:16</a:t>
            </a:r>
            <a:endParaRPr lang="en-US" sz="4000" b="1" dirty="0"/>
          </a:p>
        </p:txBody>
      </p:sp>
    </p:spTree>
    <p:extLst>
      <p:ext uri="{BB962C8B-B14F-4D97-AF65-F5344CB8AC3E}">
        <p14:creationId xmlns:p14="http://schemas.microsoft.com/office/powerpoint/2010/main" val="6482375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dirty="0"/>
          </a:p>
        </p:txBody>
      </p:sp>
      <p:sp>
        <p:nvSpPr>
          <p:cNvPr id="3" name="Content Placeholder 2"/>
          <p:cNvSpPr>
            <a:spLocks noGrp="1"/>
          </p:cNvSpPr>
          <p:nvPr>
            <p:ph idx="1"/>
          </p:nvPr>
        </p:nvSpPr>
        <p:spPr/>
        <p:txBody>
          <a:bodyPr>
            <a:normAutofit/>
          </a:bodyPr>
          <a:lstStyle/>
          <a:p>
            <a:pPr marL="0" indent="0">
              <a:buNone/>
            </a:pPr>
            <a:r>
              <a:rPr lang="en-US" sz="4000" dirty="0" smtClean="0"/>
              <a:t>b. We are now “fellow-citizens with the saints and members of the household of God” - </a:t>
            </a:r>
            <a:r>
              <a:rPr lang="en-US" sz="4000" b="1" dirty="0" smtClean="0"/>
              <a:t>Ep 2:19</a:t>
            </a:r>
          </a:p>
          <a:p>
            <a:pPr marL="0" indent="0">
              <a:buNone/>
            </a:pPr>
            <a:r>
              <a:rPr lang="en-US" sz="4000" dirty="0" smtClean="0"/>
              <a:t>c. We have been “joined together” as a holy temple in the Lord - </a:t>
            </a:r>
            <a:r>
              <a:rPr lang="en-US" sz="4000" b="1" dirty="0" smtClean="0"/>
              <a:t>Ep 2:21</a:t>
            </a:r>
            <a:endParaRPr lang="en-US" sz="4000" b="1" dirty="0"/>
          </a:p>
        </p:txBody>
      </p:sp>
    </p:spTree>
    <p:extLst>
      <p:ext uri="{BB962C8B-B14F-4D97-AF65-F5344CB8AC3E}">
        <p14:creationId xmlns:p14="http://schemas.microsoft.com/office/powerpoint/2010/main" val="1296970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b="1" dirty="0"/>
              <a:t>INTRODUCTION</a:t>
            </a:r>
            <a:endParaRPr lang="en-US" b="1" dirty="0"/>
          </a:p>
        </p:txBody>
      </p:sp>
      <p:sp>
        <p:nvSpPr>
          <p:cNvPr id="3" name="Content Placeholder 2"/>
          <p:cNvSpPr>
            <a:spLocks noGrp="1"/>
          </p:cNvSpPr>
          <p:nvPr>
            <p:ph idx="1"/>
          </p:nvPr>
        </p:nvSpPr>
        <p:spPr/>
        <p:txBody>
          <a:bodyPr>
            <a:noAutofit/>
          </a:bodyPr>
          <a:lstStyle/>
          <a:p>
            <a:pPr marL="0" indent="0">
              <a:buNone/>
            </a:pPr>
            <a:r>
              <a:rPr lang="en-US" sz="3600" dirty="0" smtClean="0"/>
              <a:t>1</a:t>
            </a:r>
            <a:r>
              <a:rPr lang="en-US" sz="3600" dirty="0"/>
              <a:t>. In </a:t>
            </a:r>
            <a:r>
              <a:rPr lang="en-US" sz="3600" b="1" dirty="0"/>
              <a:t>Ac 2:42</a:t>
            </a:r>
            <a:r>
              <a:rPr lang="en-US" sz="3600" dirty="0"/>
              <a:t>, we have this account of the early church:</a:t>
            </a:r>
          </a:p>
          <a:p>
            <a:pPr marL="0" indent="0">
              <a:buNone/>
            </a:pPr>
            <a:r>
              <a:rPr lang="en-US" sz="3600" b="1" i="1" dirty="0"/>
              <a:t>“And they continued steadfastly in the apostles’ doctrine and fellowship, in </a:t>
            </a:r>
            <a:r>
              <a:rPr lang="en-US" sz="3600" b="1" i="1" dirty="0" smtClean="0"/>
              <a:t>the breaking </a:t>
            </a:r>
            <a:r>
              <a:rPr lang="en-US" sz="3600" b="1" i="1" dirty="0"/>
              <a:t>of bread, and in prayers.”</a:t>
            </a:r>
          </a:p>
          <a:p>
            <a:pPr marL="0" indent="0">
              <a:buNone/>
            </a:pPr>
            <a:r>
              <a:rPr lang="en-US" sz="3600" dirty="0"/>
              <a:t>2. Today, many churches place great importance to being true to the Word of God, observing </a:t>
            </a:r>
            <a:r>
              <a:rPr lang="en-US" sz="3600" dirty="0" smtClean="0"/>
              <a:t>the Lord’s </a:t>
            </a:r>
            <a:r>
              <a:rPr lang="en-US" sz="3600" dirty="0"/>
              <a:t>Supper, and being fervent in </a:t>
            </a:r>
            <a:r>
              <a:rPr lang="en-US" sz="3600" dirty="0" smtClean="0"/>
              <a:t>prayer</a:t>
            </a:r>
            <a:endParaRPr lang="en-US" sz="3600" dirty="0"/>
          </a:p>
        </p:txBody>
      </p:sp>
    </p:spTree>
    <p:extLst>
      <p:ext uri="{BB962C8B-B14F-4D97-AF65-F5344CB8AC3E}">
        <p14:creationId xmlns:p14="http://schemas.microsoft.com/office/powerpoint/2010/main" val="24309395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dirty="0"/>
          </a:p>
        </p:txBody>
      </p:sp>
      <p:sp>
        <p:nvSpPr>
          <p:cNvPr id="3" name="Content Placeholder 2"/>
          <p:cNvSpPr>
            <a:spLocks noGrp="1"/>
          </p:cNvSpPr>
          <p:nvPr>
            <p:ph idx="1"/>
          </p:nvPr>
        </p:nvSpPr>
        <p:spPr/>
        <p:txBody>
          <a:bodyPr>
            <a:normAutofit/>
          </a:bodyPr>
          <a:lstStyle/>
          <a:p>
            <a:pPr marL="0" indent="0">
              <a:buNone/>
            </a:pPr>
            <a:r>
              <a:rPr lang="en-US" sz="4000" dirty="0"/>
              <a:t>2</a:t>
            </a:r>
            <a:r>
              <a:rPr lang="en-US" sz="4000" dirty="0" smtClean="0"/>
              <a:t>. </a:t>
            </a:r>
            <a:r>
              <a:rPr lang="en-US" sz="4000" dirty="0"/>
              <a:t>W</a:t>
            </a:r>
            <a:r>
              <a:rPr lang="en-US" sz="4000" dirty="0" smtClean="0"/>
              <a:t>hile fellowship among brethren is wonderful, sometimes we are called upon to withhold our fellowship from a brother or sister in Christ...</a:t>
            </a:r>
          </a:p>
          <a:p>
            <a:pPr marL="0" indent="0">
              <a:buNone/>
            </a:pPr>
            <a:r>
              <a:rPr lang="en-US" sz="4000" dirty="0" smtClean="0"/>
              <a:t>a. We may have to view a fellow disciple as </a:t>
            </a:r>
            <a:r>
              <a:rPr lang="en-US" sz="4000" b="1" i="1" dirty="0" smtClean="0"/>
              <a:t>“a heathen and a tax collector” </a:t>
            </a:r>
            <a:r>
              <a:rPr lang="en-US" sz="4000" dirty="0" smtClean="0"/>
              <a:t>- cf. </a:t>
            </a:r>
            <a:r>
              <a:rPr lang="en-US" sz="4000" b="1" dirty="0" smtClean="0"/>
              <a:t>Mt 18:17</a:t>
            </a:r>
          </a:p>
          <a:p>
            <a:pPr marL="0" indent="0">
              <a:buNone/>
            </a:pPr>
            <a:r>
              <a:rPr lang="en-US" sz="4000" dirty="0" smtClean="0"/>
              <a:t>b. We may have to </a:t>
            </a:r>
            <a:r>
              <a:rPr lang="en-US" sz="4000" b="1" i="1" dirty="0" smtClean="0"/>
              <a:t>“avoid them” </a:t>
            </a:r>
            <a:r>
              <a:rPr lang="en-US" sz="4000" dirty="0" smtClean="0"/>
              <a:t>- cf. </a:t>
            </a:r>
            <a:r>
              <a:rPr lang="en-US" sz="4000" b="1" dirty="0" smtClean="0"/>
              <a:t>Ro 16:17</a:t>
            </a:r>
          </a:p>
        </p:txBody>
      </p:sp>
    </p:spTree>
    <p:extLst>
      <p:ext uri="{BB962C8B-B14F-4D97-AF65-F5344CB8AC3E}">
        <p14:creationId xmlns:p14="http://schemas.microsoft.com/office/powerpoint/2010/main" val="6406437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dirty="0"/>
          </a:p>
        </p:txBody>
      </p:sp>
      <p:sp>
        <p:nvSpPr>
          <p:cNvPr id="3" name="Content Placeholder 2"/>
          <p:cNvSpPr>
            <a:spLocks noGrp="1"/>
          </p:cNvSpPr>
          <p:nvPr>
            <p:ph idx="1"/>
          </p:nvPr>
        </p:nvSpPr>
        <p:spPr/>
        <p:txBody>
          <a:bodyPr/>
          <a:lstStyle/>
          <a:p>
            <a:pPr marL="0" indent="0">
              <a:buNone/>
            </a:pPr>
            <a:r>
              <a:rPr lang="en-US" sz="4000" dirty="0" smtClean="0"/>
              <a:t>c. We might have to </a:t>
            </a:r>
            <a:r>
              <a:rPr lang="en-US" sz="4000" b="1" i="1" dirty="0" smtClean="0"/>
              <a:t>“put away from yourselves that wicked person” </a:t>
            </a:r>
            <a:r>
              <a:rPr lang="en-US" sz="4000" dirty="0" smtClean="0"/>
              <a:t>- cf. </a:t>
            </a:r>
            <a:r>
              <a:rPr lang="en-US" sz="4000" b="1" dirty="0" smtClean="0"/>
              <a:t>1 Co 5:13</a:t>
            </a:r>
          </a:p>
          <a:p>
            <a:pPr marL="0" indent="0">
              <a:buNone/>
            </a:pPr>
            <a:r>
              <a:rPr lang="en-US" sz="4000" dirty="0" smtClean="0"/>
              <a:t>d. We might have to </a:t>
            </a:r>
            <a:r>
              <a:rPr lang="en-US" sz="4000" b="1" i="1" dirty="0" smtClean="0"/>
              <a:t>“withdraw” </a:t>
            </a:r>
            <a:r>
              <a:rPr lang="en-US" sz="4000" dirty="0" smtClean="0"/>
              <a:t>ourselves and </a:t>
            </a:r>
            <a:r>
              <a:rPr lang="en-US" sz="4000" b="1" i="1" dirty="0" smtClean="0"/>
              <a:t>“not keep company” </a:t>
            </a:r>
            <a:r>
              <a:rPr lang="en-US" sz="4000" dirty="0" smtClean="0"/>
              <a:t>with a fellow disciple - cf. </a:t>
            </a:r>
            <a:r>
              <a:rPr lang="en-US" sz="4000" b="1" dirty="0" smtClean="0"/>
              <a:t>2 </a:t>
            </a:r>
            <a:r>
              <a:rPr lang="en-US" sz="4000" b="1" dirty="0" err="1" smtClean="0"/>
              <a:t>Th</a:t>
            </a:r>
            <a:r>
              <a:rPr lang="en-US" sz="4000" b="1" dirty="0" smtClean="0"/>
              <a:t> 3:6,14</a:t>
            </a:r>
          </a:p>
          <a:p>
            <a:pPr marL="0" indent="0">
              <a:buNone/>
            </a:pPr>
            <a:r>
              <a:rPr lang="en-US" sz="4000" dirty="0" smtClean="0"/>
              <a:t>e. We might not be able to </a:t>
            </a:r>
            <a:r>
              <a:rPr lang="en-US" sz="4000" b="1" i="1" dirty="0" smtClean="0"/>
              <a:t>“receive him into your house nor greet him” </a:t>
            </a:r>
            <a:r>
              <a:rPr lang="en-US" sz="4000" dirty="0" smtClean="0"/>
              <a:t>- cf. </a:t>
            </a:r>
            <a:r>
              <a:rPr lang="en-US" sz="4000" b="1" dirty="0" smtClean="0"/>
              <a:t>2 </a:t>
            </a:r>
            <a:r>
              <a:rPr lang="en-US" sz="4000" b="1" dirty="0" err="1" smtClean="0"/>
              <a:t>Jn</a:t>
            </a:r>
            <a:r>
              <a:rPr lang="en-US" sz="4000" b="1" dirty="0" smtClean="0"/>
              <a:t> 10</a:t>
            </a:r>
            <a:endParaRPr lang="en-US" sz="4000" dirty="0" smtClean="0"/>
          </a:p>
          <a:p>
            <a:endParaRPr lang="en-US" dirty="0"/>
          </a:p>
        </p:txBody>
      </p:sp>
    </p:spTree>
    <p:extLst>
      <p:ext uri="{BB962C8B-B14F-4D97-AF65-F5344CB8AC3E}">
        <p14:creationId xmlns:p14="http://schemas.microsoft.com/office/powerpoint/2010/main" val="26371048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dirty="0"/>
          </a:p>
        </p:txBody>
      </p:sp>
      <p:sp>
        <p:nvSpPr>
          <p:cNvPr id="3" name="Content Placeholder 2"/>
          <p:cNvSpPr>
            <a:spLocks noGrp="1"/>
          </p:cNvSpPr>
          <p:nvPr>
            <p:ph idx="1"/>
          </p:nvPr>
        </p:nvSpPr>
        <p:spPr/>
        <p:txBody>
          <a:bodyPr>
            <a:normAutofit/>
          </a:bodyPr>
          <a:lstStyle/>
          <a:p>
            <a:pPr marL="0" indent="0">
              <a:buNone/>
            </a:pPr>
            <a:r>
              <a:rPr lang="en-US" sz="4000" dirty="0"/>
              <a:t>4. Indeed, there are </a:t>
            </a:r>
            <a:r>
              <a:rPr lang="en-US" sz="4000" b="1" dirty="0"/>
              <a:t>“Limitations On Our Fellowship” </a:t>
            </a:r>
            <a:r>
              <a:rPr lang="en-US" sz="4000" dirty="0"/>
              <a:t>we must respect if we are to be true </a:t>
            </a:r>
            <a:r>
              <a:rPr lang="en-US" sz="4000" dirty="0" smtClean="0"/>
              <a:t>to the </a:t>
            </a:r>
            <a:r>
              <a:rPr lang="en-US" sz="4000" dirty="0"/>
              <a:t>teachings of Jesus and His apostles!</a:t>
            </a:r>
          </a:p>
          <a:p>
            <a:pPr marL="0" indent="0">
              <a:buNone/>
            </a:pPr>
            <a:r>
              <a:rPr lang="en-US" sz="4000" dirty="0"/>
              <a:t>[These “limitations” are related to the subject of </a:t>
            </a:r>
            <a:r>
              <a:rPr lang="en-US" sz="4000" b="1" dirty="0"/>
              <a:t>“Church Discipline”</a:t>
            </a:r>
            <a:r>
              <a:rPr lang="en-US" sz="4000" dirty="0"/>
              <a:t>, and in this </a:t>
            </a:r>
            <a:r>
              <a:rPr lang="en-US" sz="4000" dirty="0" smtClean="0"/>
              <a:t>study, </a:t>
            </a:r>
            <a:r>
              <a:rPr lang="en-US" sz="4000" dirty="0"/>
              <a:t>we will briefly touch upon what the Scriptures teach in this regard</a:t>
            </a:r>
            <a:r>
              <a:rPr lang="en-US" sz="4000" dirty="0" smtClean="0"/>
              <a:t>...]</a:t>
            </a:r>
            <a:endParaRPr lang="en-US" sz="4000" dirty="0"/>
          </a:p>
        </p:txBody>
      </p:sp>
    </p:spTree>
    <p:extLst>
      <p:ext uri="{BB962C8B-B14F-4D97-AF65-F5344CB8AC3E}">
        <p14:creationId xmlns:p14="http://schemas.microsoft.com/office/powerpoint/2010/main" val="31401113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pPr marL="0" indent="0"/>
            <a:r>
              <a:rPr lang="en-US" b="1" dirty="0" smtClean="0"/>
              <a:t>I. THE COMMAND TO WITHHOLD FELLOWSHIP</a:t>
            </a:r>
          </a:p>
        </p:txBody>
      </p:sp>
      <p:sp>
        <p:nvSpPr>
          <p:cNvPr id="3" name="Content Placeholder 2"/>
          <p:cNvSpPr>
            <a:spLocks noGrp="1"/>
          </p:cNvSpPr>
          <p:nvPr>
            <p:ph idx="1"/>
          </p:nvPr>
        </p:nvSpPr>
        <p:spPr/>
        <p:txBody>
          <a:bodyPr>
            <a:normAutofit/>
          </a:bodyPr>
          <a:lstStyle/>
          <a:p>
            <a:pPr marL="0" indent="0">
              <a:buNone/>
            </a:pPr>
            <a:r>
              <a:rPr lang="en-US" sz="4000" b="1" dirty="0" smtClean="0"/>
              <a:t>A. AS COMMANDED BY JESUS HIMSELF...</a:t>
            </a:r>
          </a:p>
          <a:p>
            <a:pPr marL="0" indent="0">
              <a:buNone/>
            </a:pPr>
            <a:r>
              <a:rPr lang="en-US" sz="4000" dirty="0" smtClean="0"/>
              <a:t>1. In the case of a brother who has sinned and refuses to repent - </a:t>
            </a:r>
            <a:r>
              <a:rPr lang="en-US" sz="4000" b="1" dirty="0" smtClean="0"/>
              <a:t>Mt 18:15-17</a:t>
            </a:r>
          </a:p>
          <a:p>
            <a:pPr marL="0" indent="0">
              <a:buNone/>
            </a:pPr>
            <a:r>
              <a:rPr lang="en-US" sz="4000" dirty="0" smtClean="0"/>
              <a:t>2. Jesus’ own words: “...let him be to you like a heathen and a tax collector.”</a:t>
            </a:r>
          </a:p>
          <a:p>
            <a:pPr marL="0" indent="0">
              <a:buNone/>
            </a:pPr>
            <a:r>
              <a:rPr lang="en-US" sz="4000" dirty="0" smtClean="0"/>
              <a:t>a. Spoken in the context of social relations at the time</a:t>
            </a:r>
          </a:p>
          <a:p>
            <a:endParaRPr lang="en-US" dirty="0"/>
          </a:p>
        </p:txBody>
      </p:sp>
    </p:spTree>
    <p:extLst>
      <p:ext uri="{BB962C8B-B14F-4D97-AF65-F5344CB8AC3E}">
        <p14:creationId xmlns:p14="http://schemas.microsoft.com/office/powerpoint/2010/main" val="4692906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 THE COMMAND TO WITHHOLD FELLOWSHIP</a:t>
            </a:r>
            <a:endParaRPr lang="en-US" dirty="0"/>
          </a:p>
        </p:txBody>
      </p:sp>
      <p:sp>
        <p:nvSpPr>
          <p:cNvPr id="3" name="Content Placeholder 2"/>
          <p:cNvSpPr>
            <a:spLocks noGrp="1"/>
          </p:cNvSpPr>
          <p:nvPr>
            <p:ph idx="1"/>
          </p:nvPr>
        </p:nvSpPr>
        <p:spPr/>
        <p:txBody>
          <a:bodyPr/>
          <a:lstStyle/>
          <a:p>
            <a:pPr marL="0" indent="0">
              <a:buNone/>
            </a:pPr>
            <a:r>
              <a:rPr lang="en-US" sz="4000" dirty="0" smtClean="0"/>
              <a:t>b. Jews had no social dealings with Gentiles, nor with their Jewish brethren who worked for the Roman government as tax collectors</a:t>
            </a:r>
          </a:p>
          <a:p>
            <a:pPr marL="0" indent="0">
              <a:buNone/>
            </a:pPr>
            <a:r>
              <a:rPr lang="en-US" sz="4000" dirty="0" smtClean="0"/>
              <a:t>3. The point is to withdraw social association from a brother who refuses to repent</a:t>
            </a:r>
          </a:p>
          <a:p>
            <a:endParaRPr lang="en-US" dirty="0"/>
          </a:p>
        </p:txBody>
      </p:sp>
    </p:spTree>
    <p:extLst>
      <p:ext uri="{BB962C8B-B14F-4D97-AF65-F5344CB8AC3E}">
        <p14:creationId xmlns:p14="http://schemas.microsoft.com/office/powerpoint/2010/main" val="4758801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 THE COMMAND TO WITHHOLD FELLOWSHIP</a:t>
            </a:r>
            <a:endParaRPr lang="en-US" dirty="0"/>
          </a:p>
        </p:txBody>
      </p:sp>
      <p:sp>
        <p:nvSpPr>
          <p:cNvPr id="3" name="Content Placeholder 2"/>
          <p:cNvSpPr>
            <a:spLocks noGrp="1"/>
          </p:cNvSpPr>
          <p:nvPr>
            <p:ph idx="1"/>
          </p:nvPr>
        </p:nvSpPr>
        <p:spPr/>
        <p:txBody>
          <a:bodyPr>
            <a:normAutofit/>
          </a:bodyPr>
          <a:lstStyle/>
          <a:p>
            <a:pPr marL="0" indent="0">
              <a:buNone/>
            </a:pPr>
            <a:r>
              <a:rPr lang="en-US" sz="4000" b="1" dirty="0" smtClean="0"/>
              <a:t>B. AS COMMANDED BY HIS APOSTLES...</a:t>
            </a:r>
            <a:r>
              <a:rPr lang="en-US" sz="4000" dirty="0"/>
              <a:t> </a:t>
            </a:r>
            <a:endParaRPr lang="en-US" sz="4000" dirty="0" smtClean="0"/>
          </a:p>
          <a:p>
            <a:pPr marL="0" indent="0">
              <a:buNone/>
            </a:pPr>
            <a:r>
              <a:rPr lang="en-US" sz="4000" dirty="0" smtClean="0"/>
              <a:t>1</a:t>
            </a:r>
            <a:r>
              <a:rPr lang="en-US" sz="4000" dirty="0"/>
              <a:t>. Paul’s charge to the church at Rome - </a:t>
            </a:r>
            <a:r>
              <a:rPr lang="en-US" sz="4000" b="1" dirty="0"/>
              <a:t>Ro 16:17-18</a:t>
            </a:r>
          </a:p>
          <a:p>
            <a:pPr marL="0" indent="0">
              <a:buNone/>
            </a:pPr>
            <a:r>
              <a:rPr lang="en-US" sz="4000" dirty="0"/>
              <a:t>a. Involving those who “cause divisions and offenses”</a:t>
            </a:r>
          </a:p>
          <a:p>
            <a:pPr marL="0" indent="0">
              <a:buNone/>
            </a:pPr>
            <a:r>
              <a:rPr lang="en-US" sz="4000" dirty="0"/>
              <a:t>b. The brethren were to “note” and “avoid them</a:t>
            </a:r>
            <a:r>
              <a:rPr lang="en-US" sz="4000" dirty="0" smtClean="0"/>
              <a:t>”</a:t>
            </a:r>
            <a:endParaRPr lang="en-US" sz="4000" dirty="0"/>
          </a:p>
        </p:txBody>
      </p:sp>
    </p:spTree>
    <p:extLst>
      <p:ext uri="{BB962C8B-B14F-4D97-AF65-F5344CB8AC3E}">
        <p14:creationId xmlns:p14="http://schemas.microsoft.com/office/powerpoint/2010/main" val="33436505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 THE COMMAND TO WITHHOLD FELLOWSHIP</a:t>
            </a:r>
            <a:endParaRPr lang="en-US" dirty="0"/>
          </a:p>
        </p:txBody>
      </p:sp>
      <p:sp>
        <p:nvSpPr>
          <p:cNvPr id="3" name="Content Placeholder 2"/>
          <p:cNvSpPr>
            <a:spLocks noGrp="1"/>
          </p:cNvSpPr>
          <p:nvPr>
            <p:ph idx="1"/>
          </p:nvPr>
        </p:nvSpPr>
        <p:spPr/>
        <p:txBody>
          <a:bodyPr>
            <a:normAutofit/>
          </a:bodyPr>
          <a:lstStyle/>
          <a:p>
            <a:pPr marL="0" indent="0">
              <a:buNone/>
            </a:pPr>
            <a:r>
              <a:rPr lang="en-US" sz="4000" dirty="0" smtClean="0"/>
              <a:t>2. Paul’s charge to the church at Corinth - </a:t>
            </a:r>
            <a:r>
              <a:rPr lang="en-US" sz="4000" b="1" dirty="0" smtClean="0"/>
              <a:t>1 Co 5:1-13</a:t>
            </a:r>
          </a:p>
          <a:p>
            <a:pPr marL="0" indent="0">
              <a:buNone/>
            </a:pPr>
            <a:r>
              <a:rPr lang="en-US" sz="4000" dirty="0" smtClean="0"/>
              <a:t>a. Involving a man who had his father’s wife</a:t>
            </a:r>
          </a:p>
          <a:p>
            <a:pPr marL="0" indent="0">
              <a:buNone/>
            </a:pPr>
            <a:r>
              <a:rPr lang="en-US" sz="4000" dirty="0" smtClean="0"/>
              <a:t>b. The church was instructed:</a:t>
            </a:r>
          </a:p>
          <a:p>
            <a:pPr marL="0" indent="0">
              <a:buNone/>
            </a:pPr>
            <a:r>
              <a:rPr lang="en-US" sz="4000" dirty="0" smtClean="0"/>
              <a:t>1) To “deliver such a one to Satan...” - </a:t>
            </a:r>
            <a:r>
              <a:rPr lang="en-US" sz="4000" b="1" dirty="0" smtClean="0"/>
              <a:t>1 Co 5:5</a:t>
            </a:r>
          </a:p>
          <a:p>
            <a:endParaRPr lang="en-US" sz="4000" dirty="0"/>
          </a:p>
        </p:txBody>
      </p:sp>
    </p:spTree>
    <p:extLst>
      <p:ext uri="{BB962C8B-B14F-4D97-AF65-F5344CB8AC3E}">
        <p14:creationId xmlns:p14="http://schemas.microsoft.com/office/powerpoint/2010/main" val="4548356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 THE COMMAND TO WITHHOLD FELLOWSHIP</a:t>
            </a:r>
            <a:endParaRPr lang="en-US" dirty="0"/>
          </a:p>
        </p:txBody>
      </p:sp>
      <p:sp>
        <p:nvSpPr>
          <p:cNvPr id="3" name="Content Placeholder 2"/>
          <p:cNvSpPr>
            <a:spLocks noGrp="1"/>
          </p:cNvSpPr>
          <p:nvPr>
            <p:ph idx="1"/>
          </p:nvPr>
        </p:nvSpPr>
        <p:spPr/>
        <p:txBody>
          <a:bodyPr>
            <a:normAutofit/>
          </a:bodyPr>
          <a:lstStyle/>
          <a:p>
            <a:pPr marL="0" indent="0">
              <a:buNone/>
            </a:pPr>
            <a:r>
              <a:rPr lang="en-US" sz="4000" dirty="0" smtClean="0"/>
              <a:t>2) To “purge out the old leaven” - </a:t>
            </a:r>
            <a:r>
              <a:rPr lang="en-US" sz="4000" b="1" dirty="0" smtClean="0"/>
              <a:t>1 Co 5:7</a:t>
            </a:r>
          </a:p>
          <a:p>
            <a:pPr marL="0" indent="0">
              <a:buNone/>
            </a:pPr>
            <a:r>
              <a:rPr lang="en-US" sz="4000" dirty="0" smtClean="0"/>
              <a:t>3) To “not keep company” - </a:t>
            </a:r>
            <a:r>
              <a:rPr lang="en-US" sz="4000" b="1" dirty="0" smtClean="0"/>
              <a:t>1 Co 5:11</a:t>
            </a:r>
          </a:p>
          <a:p>
            <a:pPr marL="0" indent="0">
              <a:buNone/>
            </a:pPr>
            <a:r>
              <a:rPr lang="en-US" sz="4000" dirty="0" smtClean="0"/>
              <a:t>4) “not even to eat with such a person” - </a:t>
            </a:r>
            <a:r>
              <a:rPr lang="en-US" sz="4000" b="1" dirty="0" smtClean="0"/>
              <a:t>1 Co 5:11</a:t>
            </a:r>
          </a:p>
          <a:p>
            <a:pPr marL="0" indent="0">
              <a:buNone/>
            </a:pPr>
            <a:r>
              <a:rPr lang="en-US" sz="4000" dirty="0" smtClean="0"/>
              <a:t>5) To “put away from yourselves that wicked person.” - </a:t>
            </a:r>
            <a:r>
              <a:rPr lang="en-US" sz="4000" b="1" dirty="0" smtClean="0"/>
              <a:t>1 Co 5:13</a:t>
            </a:r>
          </a:p>
        </p:txBody>
      </p:sp>
    </p:spTree>
    <p:extLst>
      <p:ext uri="{BB962C8B-B14F-4D97-AF65-F5344CB8AC3E}">
        <p14:creationId xmlns:p14="http://schemas.microsoft.com/office/powerpoint/2010/main" val="20953952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 THE COMMAND TO WITHHOLD FELLOWSHIP</a:t>
            </a:r>
            <a:endParaRPr lang="en-US" dirty="0"/>
          </a:p>
        </p:txBody>
      </p:sp>
      <p:sp>
        <p:nvSpPr>
          <p:cNvPr id="3" name="Content Placeholder 2"/>
          <p:cNvSpPr>
            <a:spLocks noGrp="1"/>
          </p:cNvSpPr>
          <p:nvPr>
            <p:ph idx="1"/>
          </p:nvPr>
        </p:nvSpPr>
        <p:spPr/>
        <p:txBody>
          <a:bodyPr>
            <a:noAutofit/>
          </a:bodyPr>
          <a:lstStyle/>
          <a:p>
            <a:pPr marL="0" indent="0">
              <a:buNone/>
            </a:pPr>
            <a:r>
              <a:rPr lang="en-US" sz="3000" dirty="0" smtClean="0"/>
              <a:t>3. Paul’s charge to the church at Thessalonica - </a:t>
            </a:r>
            <a:r>
              <a:rPr lang="en-US" sz="3000" b="1" dirty="0" smtClean="0"/>
              <a:t>2 </a:t>
            </a:r>
            <a:r>
              <a:rPr lang="en-US" sz="3000" b="1" dirty="0" err="1" smtClean="0"/>
              <a:t>Th</a:t>
            </a:r>
            <a:r>
              <a:rPr lang="en-US" sz="3000" b="1" dirty="0" smtClean="0"/>
              <a:t> 3:6-15</a:t>
            </a:r>
          </a:p>
          <a:p>
            <a:pPr marL="0" indent="0">
              <a:buNone/>
            </a:pPr>
            <a:r>
              <a:rPr lang="en-US" sz="3000" dirty="0" smtClean="0"/>
              <a:t>a. Involving those who would not work and support themselves</a:t>
            </a:r>
          </a:p>
          <a:p>
            <a:pPr marL="0" indent="0">
              <a:buNone/>
            </a:pPr>
            <a:r>
              <a:rPr lang="en-US" sz="3000" dirty="0" smtClean="0"/>
              <a:t>b. The church was instructed:</a:t>
            </a:r>
          </a:p>
          <a:p>
            <a:pPr marL="0" indent="0">
              <a:buNone/>
            </a:pPr>
            <a:r>
              <a:rPr lang="en-US" sz="3000" dirty="0" smtClean="0"/>
              <a:t>1) To “withdraw from every brother who walks disorderly and not according to the</a:t>
            </a:r>
          </a:p>
          <a:p>
            <a:pPr marL="0" indent="0">
              <a:buNone/>
            </a:pPr>
            <a:r>
              <a:rPr lang="en-US" sz="3000" dirty="0" smtClean="0"/>
              <a:t>tradition which he received from us” - </a:t>
            </a:r>
            <a:r>
              <a:rPr lang="en-US" sz="3000" b="1" dirty="0" smtClean="0"/>
              <a:t>2 </a:t>
            </a:r>
            <a:r>
              <a:rPr lang="en-US" sz="3000" b="1" dirty="0" err="1" smtClean="0"/>
              <a:t>Th</a:t>
            </a:r>
            <a:r>
              <a:rPr lang="en-US" sz="3000" b="1" dirty="0" smtClean="0"/>
              <a:t> 3:6</a:t>
            </a:r>
          </a:p>
          <a:p>
            <a:pPr marL="0" indent="0">
              <a:buNone/>
            </a:pPr>
            <a:r>
              <a:rPr lang="en-US" sz="3000" dirty="0" smtClean="0"/>
              <a:t>2) To “note that person and do not keep company with him” - </a:t>
            </a:r>
            <a:r>
              <a:rPr lang="en-US" sz="3000" b="1" dirty="0" smtClean="0"/>
              <a:t>2 </a:t>
            </a:r>
            <a:r>
              <a:rPr lang="en-US" sz="3000" b="1" dirty="0" err="1" smtClean="0"/>
              <a:t>Th</a:t>
            </a:r>
            <a:r>
              <a:rPr lang="en-US" sz="3000" b="1" dirty="0" smtClean="0"/>
              <a:t> 3:14</a:t>
            </a:r>
          </a:p>
        </p:txBody>
      </p:sp>
    </p:spTree>
    <p:extLst>
      <p:ext uri="{BB962C8B-B14F-4D97-AF65-F5344CB8AC3E}">
        <p14:creationId xmlns:p14="http://schemas.microsoft.com/office/powerpoint/2010/main" val="39871524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b="1" dirty="0" smtClean="0"/>
              <a:t>II. THE PURPOSE FOR WITHHOLDING FELLOWSHIP</a:t>
            </a:r>
          </a:p>
        </p:txBody>
      </p:sp>
      <p:sp>
        <p:nvSpPr>
          <p:cNvPr id="3" name="Content Placeholder 2"/>
          <p:cNvSpPr>
            <a:spLocks noGrp="1"/>
          </p:cNvSpPr>
          <p:nvPr>
            <p:ph idx="1"/>
          </p:nvPr>
        </p:nvSpPr>
        <p:spPr/>
        <p:txBody>
          <a:bodyPr>
            <a:normAutofit/>
          </a:bodyPr>
          <a:lstStyle/>
          <a:p>
            <a:pPr marL="0" indent="0">
              <a:buNone/>
            </a:pPr>
            <a:r>
              <a:rPr lang="en-US" sz="4000" b="1" dirty="0" smtClean="0"/>
              <a:t>A. TO SAVE THE SOUL IN ERROR...</a:t>
            </a:r>
          </a:p>
          <a:p>
            <a:pPr marL="0" indent="0">
              <a:buNone/>
            </a:pPr>
            <a:r>
              <a:rPr lang="en-US" sz="4000" dirty="0" smtClean="0"/>
              <a:t>1. One who refuses to repent of sin is in a lost state - cf. </a:t>
            </a:r>
            <a:r>
              <a:rPr lang="en-US" sz="4000" b="1" dirty="0" smtClean="0"/>
              <a:t>He 10:26-31</a:t>
            </a:r>
          </a:p>
          <a:p>
            <a:pPr marL="0" indent="0">
              <a:buNone/>
            </a:pPr>
            <a:r>
              <a:rPr lang="en-US" sz="4000" dirty="0" smtClean="0"/>
              <a:t>2. By making him “ashamed” of his sin, perhaps he may repent - cf. </a:t>
            </a:r>
            <a:r>
              <a:rPr lang="en-US" sz="4000" b="1" dirty="0" smtClean="0"/>
              <a:t>2 </a:t>
            </a:r>
            <a:r>
              <a:rPr lang="en-US" sz="4000" b="1" dirty="0" err="1" smtClean="0"/>
              <a:t>Th</a:t>
            </a:r>
            <a:r>
              <a:rPr lang="en-US" sz="4000" b="1" dirty="0" smtClean="0"/>
              <a:t> 3:14</a:t>
            </a:r>
          </a:p>
        </p:txBody>
      </p:sp>
    </p:spTree>
    <p:extLst>
      <p:ext uri="{BB962C8B-B14F-4D97-AF65-F5344CB8AC3E}">
        <p14:creationId xmlns:p14="http://schemas.microsoft.com/office/powerpoint/2010/main" val="1860361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INTRODUCTION</a:t>
            </a:r>
            <a:r>
              <a:rPr lang="en-US" b="1" dirty="0"/>
              <a:t/>
            </a:r>
            <a:br>
              <a:rPr lang="en-US" b="1" dirty="0"/>
            </a:br>
            <a:endParaRPr lang="en-US" dirty="0"/>
          </a:p>
        </p:txBody>
      </p:sp>
      <p:sp>
        <p:nvSpPr>
          <p:cNvPr id="3" name="Content Placeholder 2"/>
          <p:cNvSpPr>
            <a:spLocks noGrp="1"/>
          </p:cNvSpPr>
          <p:nvPr>
            <p:ph idx="1"/>
          </p:nvPr>
        </p:nvSpPr>
        <p:spPr/>
        <p:txBody>
          <a:bodyPr>
            <a:normAutofit/>
          </a:bodyPr>
          <a:lstStyle/>
          <a:p>
            <a:pPr marL="0" indent="0">
              <a:buNone/>
            </a:pPr>
            <a:r>
              <a:rPr lang="en-US" sz="4000" dirty="0"/>
              <a:t>3. These things are certainly important, but what of “fellowship”?</a:t>
            </a:r>
          </a:p>
          <a:p>
            <a:pPr marL="0" indent="0">
              <a:buNone/>
            </a:pPr>
            <a:r>
              <a:rPr lang="en-US" sz="4000" dirty="0"/>
              <a:t>a. Do we properly understand this facet of the Lord's church?</a:t>
            </a:r>
          </a:p>
          <a:p>
            <a:pPr marL="0" indent="0">
              <a:buNone/>
            </a:pPr>
            <a:r>
              <a:rPr lang="en-US" sz="4000" dirty="0"/>
              <a:t>b. Are we practicing it in a way consistent with the example of the early church</a:t>
            </a:r>
            <a:r>
              <a:rPr lang="en-US" sz="4000" dirty="0" smtClean="0"/>
              <a:t>?</a:t>
            </a:r>
            <a:endParaRPr lang="en-US" sz="4000" dirty="0"/>
          </a:p>
        </p:txBody>
      </p:sp>
    </p:spTree>
    <p:extLst>
      <p:ext uri="{BB962C8B-B14F-4D97-AF65-F5344CB8AC3E}">
        <p14:creationId xmlns:p14="http://schemas.microsoft.com/office/powerpoint/2010/main" val="4363414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II. THE PURPOSE FOR WITHHOLDING FELLOWSHIP</a:t>
            </a:r>
            <a:endParaRPr lang="en-US" dirty="0"/>
          </a:p>
        </p:txBody>
      </p:sp>
      <p:sp>
        <p:nvSpPr>
          <p:cNvPr id="3" name="Content Placeholder 2"/>
          <p:cNvSpPr>
            <a:spLocks noGrp="1"/>
          </p:cNvSpPr>
          <p:nvPr>
            <p:ph idx="1"/>
          </p:nvPr>
        </p:nvSpPr>
        <p:spPr/>
        <p:txBody>
          <a:bodyPr/>
          <a:lstStyle/>
          <a:p>
            <a:pPr marL="0" indent="0">
              <a:buNone/>
            </a:pPr>
            <a:r>
              <a:rPr lang="en-US" sz="4000" dirty="0" smtClean="0"/>
              <a:t>3. Consider Paul’s words in </a:t>
            </a:r>
            <a:r>
              <a:rPr lang="en-US" sz="4000" b="1" dirty="0" smtClean="0"/>
              <a:t>1 Co 5:5</a:t>
            </a:r>
            <a:r>
              <a:rPr lang="en-US" sz="4000" dirty="0" smtClean="0"/>
              <a:t>...</a:t>
            </a:r>
          </a:p>
          <a:p>
            <a:pPr marL="0" indent="0">
              <a:buNone/>
            </a:pPr>
            <a:r>
              <a:rPr lang="en-US" sz="4000" dirty="0" smtClean="0"/>
              <a:t>a. The church is to </a:t>
            </a:r>
            <a:r>
              <a:rPr lang="en-US" sz="4000" b="1" i="1" dirty="0" smtClean="0"/>
              <a:t>“deliver such a one to Satan”</a:t>
            </a:r>
          </a:p>
          <a:p>
            <a:pPr marL="0" indent="0">
              <a:buNone/>
            </a:pPr>
            <a:r>
              <a:rPr lang="en-US" sz="4000" dirty="0" smtClean="0"/>
              <a:t>1) That is, to remove all godly influence from that person</a:t>
            </a:r>
          </a:p>
          <a:p>
            <a:pPr marL="0" indent="0">
              <a:buNone/>
            </a:pPr>
            <a:r>
              <a:rPr lang="en-US" sz="4000" dirty="0" smtClean="0"/>
              <a:t>2) This is done by withdrawing fellowship</a:t>
            </a:r>
          </a:p>
          <a:p>
            <a:endParaRPr lang="en-US" dirty="0"/>
          </a:p>
        </p:txBody>
      </p:sp>
    </p:spTree>
    <p:extLst>
      <p:ext uri="{BB962C8B-B14F-4D97-AF65-F5344CB8AC3E}">
        <p14:creationId xmlns:p14="http://schemas.microsoft.com/office/powerpoint/2010/main" val="42321407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II. THE PURPOSE FOR WITHHOLDING FELLOWSHIP</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sz="4000" dirty="0" smtClean="0"/>
              <a:t>b. The purpose is </a:t>
            </a:r>
            <a:r>
              <a:rPr lang="en-US" sz="4000" b="1" i="1" dirty="0" smtClean="0"/>
              <a:t>“for the destruction of the flesh”</a:t>
            </a:r>
          </a:p>
          <a:p>
            <a:pPr marL="0" indent="0">
              <a:buNone/>
            </a:pPr>
            <a:r>
              <a:rPr lang="en-US" sz="4000" dirty="0" smtClean="0"/>
              <a:t>1) It is “fleshly desires” (of which pride plays a great part) that encourage one </a:t>
            </a:r>
            <a:r>
              <a:rPr lang="en-US" sz="4000" dirty="0" err="1" smtClean="0"/>
              <a:t>topersist</a:t>
            </a:r>
            <a:r>
              <a:rPr lang="en-US" sz="4000" dirty="0" smtClean="0"/>
              <a:t> in sin</a:t>
            </a:r>
          </a:p>
          <a:p>
            <a:pPr marL="0" indent="0">
              <a:buNone/>
            </a:pPr>
            <a:r>
              <a:rPr lang="en-US" sz="4000" dirty="0" smtClean="0"/>
              <a:t>2) But “shame” can go a long way to destroying these things of the flesh</a:t>
            </a:r>
          </a:p>
          <a:p>
            <a:pPr marL="0" indent="0">
              <a:buNone/>
            </a:pPr>
            <a:r>
              <a:rPr lang="en-US" sz="4000" dirty="0" smtClean="0"/>
              <a:t>3) Therefore the command to publicly note and withdraw from such a person - cf. </a:t>
            </a:r>
            <a:r>
              <a:rPr lang="en-US" sz="4000" b="1" dirty="0" smtClean="0"/>
              <a:t>1 Co 5:4,13</a:t>
            </a:r>
          </a:p>
          <a:p>
            <a:endParaRPr lang="en-US" dirty="0"/>
          </a:p>
        </p:txBody>
      </p:sp>
    </p:spTree>
    <p:extLst>
      <p:ext uri="{BB962C8B-B14F-4D97-AF65-F5344CB8AC3E}">
        <p14:creationId xmlns:p14="http://schemas.microsoft.com/office/powerpoint/2010/main" val="33694422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II. THE PURPOSE FOR WITHHOLDING FELLOWSHIP</a:t>
            </a:r>
            <a:endParaRPr lang="en-US" dirty="0"/>
          </a:p>
        </p:txBody>
      </p:sp>
      <p:sp>
        <p:nvSpPr>
          <p:cNvPr id="3" name="Content Placeholder 2"/>
          <p:cNvSpPr>
            <a:spLocks noGrp="1"/>
          </p:cNvSpPr>
          <p:nvPr>
            <p:ph idx="1"/>
          </p:nvPr>
        </p:nvSpPr>
        <p:spPr/>
        <p:txBody>
          <a:bodyPr>
            <a:noAutofit/>
          </a:bodyPr>
          <a:lstStyle/>
          <a:p>
            <a:pPr marL="0" indent="0">
              <a:buNone/>
            </a:pPr>
            <a:r>
              <a:rPr lang="en-US" sz="3600" dirty="0" smtClean="0"/>
              <a:t>c. The ultimate goal: </a:t>
            </a:r>
            <a:r>
              <a:rPr lang="en-US" sz="3600" b="1" i="1" dirty="0" smtClean="0"/>
              <a:t>“that his spirit may be saved in the day of the Lord Jesus”</a:t>
            </a:r>
          </a:p>
          <a:p>
            <a:pPr marL="0" indent="0">
              <a:buNone/>
            </a:pPr>
            <a:r>
              <a:rPr lang="en-US" sz="3600" dirty="0" smtClean="0"/>
              <a:t>1) Our concern is not his (or even our own) temporary happiness</a:t>
            </a:r>
          </a:p>
          <a:p>
            <a:pPr marL="0" indent="0">
              <a:buNone/>
            </a:pPr>
            <a:r>
              <a:rPr lang="en-US" sz="3600" dirty="0" smtClean="0"/>
              <a:t>2) But the salvation of his soul on the day of judgment!</a:t>
            </a:r>
          </a:p>
          <a:p>
            <a:pPr marL="0" indent="0">
              <a:buNone/>
            </a:pPr>
            <a:r>
              <a:rPr lang="en-US" sz="3600" dirty="0" smtClean="0"/>
              <a:t>3) Therefore the need for “tough love” by withholding fellowship</a:t>
            </a:r>
          </a:p>
        </p:txBody>
      </p:sp>
    </p:spTree>
    <p:extLst>
      <p:ext uri="{BB962C8B-B14F-4D97-AF65-F5344CB8AC3E}">
        <p14:creationId xmlns:p14="http://schemas.microsoft.com/office/powerpoint/2010/main" val="4681958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II. THE PURPOSE FOR WITHHOLDING FELLOWSHIP</a:t>
            </a:r>
            <a:endParaRPr lang="en-US" dirty="0"/>
          </a:p>
        </p:txBody>
      </p:sp>
      <p:sp>
        <p:nvSpPr>
          <p:cNvPr id="3" name="Content Placeholder 2"/>
          <p:cNvSpPr>
            <a:spLocks noGrp="1"/>
          </p:cNvSpPr>
          <p:nvPr>
            <p:ph idx="1"/>
          </p:nvPr>
        </p:nvSpPr>
        <p:spPr/>
        <p:txBody>
          <a:bodyPr>
            <a:normAutofit/>
          </a:bodyPr>
          <a:lstStyle/>
          <a:p>
            <a:pPr marL="0" indent="0">
              <a:buNone/>
            </a:pPr>
            <a:r>
              <a:rPr lang="en-US" sz="4000" b="1" dirty="0" smtClean="0"/>
              <a:t>B. TO SAVE THE SOULS OF THE OTHER MEMBERS IN THE CHURCH...</a:t>
            </a:r>
            <a:endParaRPr lang="en-US" sz="4000" dirty="0" smtClean="0"/>
          </a:p>
          <a:p>
            <a:pPr marL="0" indent="0">
              <a:buNone/>
            </a:pPr>
            <a:r>
              <a:rPr lang="en-US" sz="4000" dirty="0" smtClean="0"/>
              <a:t>1. This is Paul’s point about the need to purge out the “leaven” - cf. </a:t>
            </a:r>
            <a:r>
              <a:rPr lang="en-US" sz="4000" b="1" dirty="0" smtClean="0"/>
              <a:t>1 Co 5:6-8</a:t>
            </a:r>
          </a:p>
          <a:p>
            <a:pPr marL="0" indent="0">
              <a:buNone/>
            </a:pPr>
            <a:r>
              <a:rPr lang="en-US" sz="4000" dirty="0" smtClean="0"/>
              <a:t>2. Just as leaven infects the whole loaf, so can “sin in the camp”!</a:t>
            </a:r>
          </a:p>
          <a:p>
            <a:pPr marL="0" indent="0">
              <a:buNone/>
            </a:pPr>
            <a:endParaRPr lang="en-US" b="1" dirty="0" smtClean="0"/>
          </a:p>
          <a:p>
            <a:pPr marL="0" indent="0">
              <a:buNone/>
            </a:pPr>
            <a:endParaRPr lang="en-US" b="1" dirty="0"/>
          </a:p>
        </p:txBody>
      </p:sp>
    </p:spTree>
    <p:extLst>
      <p:ext uri="{BB962C8B-B14F-4D97-AF65-F5344CB8AC3E}">
        <p14:creationId xmlns:p14="http://schemas.microsoft.com/office/powerpoint/2010/main" val="39328924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II. THE PURPOSE FOR WITHHOLDING FELLOWSHIP</a:t>
            </a:r>
            <a:endParaRPr lang="en-US" dirty="0"/>
          </a:p>
        </p:txBody>
      </p:sp>
      <p:sp>
        <p:nvSpPr>
          <p:cNvPr id="3" name="Content Placeholder 2"/>
          <p:cNvSpPr>
            <a:spLocks noGrp="1"/>
          </p:cNvSpPr>
          <p:nvPr>
            <p:ph idx="1"/>
          </p:nvPr>
        </p:nvSpPr>
        <p:spPr/>
        <p:txBody>
          <a:bodyPr>
            <a:normAutofit/>
          </a:bodyPr>
          <a:lstStyle/>
          <a:p>
            <a:pPr marL="0" indent="0">
              <a:buNone/>
            </a:pPr>
            <a:r>
              <a:rPr lang="en-US" sz="3200" dirty="0" smtClean="0"/>
              <a:t>3. Sin left unchecked will destroy the other members in the congregation</a:t>
            </a:r>
          </a:p>
          <a:p>
            <a:pPr marL="0" indent="0">
              <a:buNone/>
            </a:pPr>
            <a:r>
              <a:rPr lang="en-US" sz="3200" dirty="0" smtClean="0"/>
              <a:t>a. Either by tempting them to sin in similar fashion</a:t>
            </a:r>
          </a:p>
          <a:p>
            <a:pPr marL="0" indent="0">
              <a:buNone/>
            </a:pPr>
            <a:r>
              <a:rPr lang="en-US" sz="3200" dirty="0" smtClean="0"/>
              <a:t>b. Or by their failure to exercise the proper discipline</a:t>
            </a:r>
          </a:p>
          <a:p>
            <a:pPr marL="0" indent="0">
              <a:buNone/>
            </a:pPr>
            <a:r>
              <a:rPr lang="en-US" sz="3200" dirty="0" smtClean="0"/>
              <a:t>1) For they would then be guilty before the Lord on that basis!</a:t>
            </a:r>
          </a:p>
          <a:p>
            <a:pPr marL="0" indent="0">
              <a:buNone/>
            </a:pPr>
            <a:r>
              <a:rPr lang="en-US" sz="3200" dirty="0" smtClean="0"/>
              <a:t>2) As was the church in </a:t>
            </a:r>
            <a:r>
              <a:rPr lang="en-US" sz="3200" dirty="0" err="1" smtClean="0"/>
              <a:t>Pergamos</a:t>
            </a:r>
            <a:r>
              <a:rPr lang="en-US" sz="3200" dirty="0" smtClean="0"/>
              <a:t> - cf. </a:t>
            </a:r>
            <a:r>
              <a:rPr lang="en-US" sz="3200" b="1" dirty="0" smtClean="0"/>
              <a:t>Re 2:14-16</a:t>
            </a:r>
          </a:p>
          <a:p>
            <a:pPr marL="0" indent="0">
              <a:buNone/>
            </a:pPr>
            <a:r>
              <a:rPr lang="en-US" sz="3200" b="1" dirty="0" smtClean="0"/>
              <a:t> </a:t>
            </a:r>
            <a:r>
              <a:rPr lang="en-US" sz="3200" dirty="0" smtClean="0"/>
              <a:t>4. Even if the erring brother does not repent, the church will still be saved!</a:t>
            </a:r>
          </a:p>
        </p:txBody>
      </p:sp>
    </p:spTree>
    <p:extLst>
      <p:ext uri="{BB962C8B-B14F-4D97-AF65-F5344CB8AC3E}">
        <p14:creationId xmlns:p14="http://schemas.microsoft.com/office/powerpoint/2010/main" val="40891274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II. THE PURPOSE FOR WITHHOLDING FELLOWSHIP</a:t>
            </a:r>
            <a:endParaRPr lang="en-US" dirty="0"/>
          </a:p>
        </p:txBody>
      </p:sp>
      <p:sp>
        <p:nvSpPr>
          <p:cNvPr id="3" name="Content Placeholder 2"/>
          <p:cNvSpPr>
            <a:spLocks noGrp="1"/>
          </p:cNvSpPr>
          <p:nvPr>
            <p:ph idx="1"/>
          </p:nvPr>
        </p:nvSpPr>
        <p:spPr/>
        <p:txBody>
          <a:bodyPr>
            <a:normAutofit/>
          </a:bodyPr>
          <a:lstStyle/>
          <a:p>
            <a:pPr marL="0" indent="0">
              <a:buNone/>
            </a:pPr>
            <a:r>
              <a:rPr lang="en-US" sz="3000" b="1" dirty="0" smtClean="0"/>
              <a:t>C. TO MAGNIFY THE LORD AND HIS CHURCH IN THE EYES OF THE WORLD...</a:t>
            </a:r>
          </a:p>
          <a:p>
            <a:pPr marL="0" indent="0">
              <a:buNone/>
            </a:pPr>
            <a:r>
              <a:rPr lang="en-US" sz="3000" dirty="0" smtClean="0"/>
              <a:t>1. This was an effect of the first case of “church discipline” recorded in the NT</a:t>
            </a:r>
          </a:p>
          <a:p>
            <a:pPr marL="0" indent="0">
              <a:buNone/>
            </a:pPr>
            <a:r>
              <a:rPr lang="en-US" sz="3000" dirty="0" smtClean="0"/>
              <a:t>a. The example of Ananias and </a:t>
            </a:r>
            <a:r>
              <a:rPr lang="en-US" sz="3000" dirty="0" err="1" smtClean="0"/>
              <a:t>Sapphira</a:t>
            </a:r>
            <a:r>
              <a:rPr lang="en-US" sz="3000" dirty="0" smtClean="0"/>
              <a:t> illustrates how seriously the Lord Himself views “sin in the camp” - cf. </a:t>
            </a:r>
            <a:r>
              <a:rPr lang="en-US" sz="3000" b="1" dirty="0" smtClean="0"/>
              <a:t>Ac 5:1-10</a:t>
            </a:r>
          </a:p>
          <a:p>
            <a:pPr marL="0" indent="0">
              <a:buNone/>
            </a:pPr>
            <a:r>
              <a:rPr lang="en-US" sz="3000" dirty="0" smtClean="0"/>
              <a:t>b. The result was one of “fear”, yet great “esteem”, which lead to many conversions</a:t>
            </a:r>
          </a:p>
          <a:p>
            <a:pPr marL="0" indent="0">
              <a:buNone/>
            </a:pPr>
            <a:r>
              <a:rPr lang="en-US" sz="3000" dirty="0" smtClean="0"/>
              <a:t>- </a:t>
            </a:r>
            <a:r>
              <a:rPr lang="en-US" sz="3000" b="1" dirty="0" smtClean="0"/>
              <a:t>Ac 5:11-14</a:t>
            </a:r>
          </a:p>
        </p:txBody>
      </p:sp>
    </p:spTree>
    <p:extLst>
      <p:ext uri="{BB962C8B-B14F-4D97-AF65-F5344CB8AC3E}">
        <p14:creationId xmlns:p14="http://schemas.microsoft.com/office/powerpoint/2010/main" val="38353493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II. THE PURPOSE FOR WITHHOLDING FELLOWSHIP</a:t>
            </a:r>
            <a:endParaRPr lang="en-US" dirty="0"/>
          </a:p>
        </p:txBody>
      </p:sp>
      <p:sp>
        <p:nvSpPr>
          <p:cNvPr id="3" name="Content Placeholder 2"/>
          <p:cNvSpPr>
            <a:spLocks noGrp="1"/>
          </p:cNvSpPr>
          <p:nvPr>
            <p:ph idx="1"/>
          </p:nvPr>
        </p:nvSpPr>
        <p:spPr/>
        <p:txBody>
          <a:bodyPr>
            <a:normAutofit/>
          </a:bodyPr>
          <a:lstStyle/>
          <a:p>
            <a:pPr marL="0" indent="0">
              <a:buNone/>
            </a:pPr>
            <a:r>
              <a:rPr lang="en-US" sz="4000" dirty="0" smtClean="0"/>
              <a:t>2. The world is not going to take the gospel call to holiness seriously if the church does not deal properly with “sin in the camp”</a:t>
            </a:r>
          </a:p>
          <a:p>
            <a:pPr marL="0" indent="0">
              <a:buNone/>
            </a:pPr>
            <a:r>
              <a:rPr lang="en-US" sz="4000" dirty="0" smtClean="0"/>
              <a:t>3. But when a church deals with unrepentant sin in the manner of withholding fellowship, the reputation of the church is held in high esteem</a:t>
            </a:r>
          </a:p>
          <a:p>
            <a:endParaRPr lang="en-US" dirty="0"/>
          </a:p>
        </p:txBody>
      </p:sp>
    </p:spTree>
    <p:extLst>
      <p:ext uri="{BB962C8B-B14F-4D97-AF65-F5344CB8AC3E}">
        <p14:creationId xmlns:p14="http://schemas.microsoft.com/office/powerpoint/2010/main" val="7215738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II. THE PURPOSE FOR WITHHOLDING FELLOWSHIP</a:t>
            </a:r>
            <a:endParaRPr lang="en-US" dirty="0"/>
          </a:p>
        </p:txBody>
      </p:sp>
      <p:sp>
        <p:nvSpPr>
          <p:cNvPr id="3" name="Content Placeholder 2"/>
          <p:cNvSpPr>
            <a:spLocks noGrp="1"/>
          </p:cNvSpPr>
          <p:nvPr>
            <p:ph idx="1"/>
          </p:nvPr>
        </p:nvSpPr>
        <p:spPr/>
        <p:txBody>
          <a:bodyPr>
            <a:normAutofit/>
          </a:bodyPr>
          <a:lstStyle/>
          <a:p>
            <a:pPr marL="0" indent="0">
              <a:buNone/>
            </a:pPr>
            <a:r>
              <a:rPr lang="en-US" sz="4000" dirty="0" smtClean="0"/>
              <a:t>4. When people decide to get serious about sin, where do you think they will go?</a:t>
            </a:r>
          </a:p>
          <a:p>
            <a:pPr marL="0" indent="0">
              <a:buNone/>
            </a:pPr>
            <a:r>
              <a:rPr lang="en-US" sz="4000" dirty="0" smtClean="0"/>
              <a:t>a. To a church that winks at sin?</a:t>
            </a:r>
          </a:p>
          <a:p>
            <a:pPr marL="0" indent="0">
              <a:buNone/>
            </a:pPr>
            <a:r>
              <a:rPr lang="en-US" sz="4000" dirty="0" smtClean="0"/>
              <a:t>b. Or one that provides every proper motivation to turn from sin?</a:t>
            </a:r>
          </a:p>
        </p:txBody>
      </p:sp>
    </p:spTree>
    <p:extLst>
      <p:ext uri="{BB962C8B-B14F-4D97-AF65-F5344CB8AC3E}">
        <p14:creationId xmlns:p14="http://schemas.microsoft.com/office/powerpoint/2010/main" val="21867207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CONCLUSION</a:t>
            </a:r>
            <a:br>
              <a:rPr lang="en-US" b="1" dirty="0" smtClean="0"/>
            </a:br>
            <a:endParaRPr lang="en-US" dirty="0"/>
          </a:p>
        </p:txBody>
      </p:sp>
      <p:sp>
        <p:nvSpPr>
          <p:cNvPr id="3" name="Content Placeholder 2"/>
          <p:cNvSpPr>
            <a:spLocks noGrp="1"/>
          </p:cNvSpPr>
          <p:nvPr>
            <p:ph idx="1"/>
          </p:nvPr>
        </p:nvSpPr>
        <p:spPr/>
        <p:txBody>
          <a:bodyPr>
            <a:noAutofit/>
          </a:bodyPr>
          <a:lstStyle/>
          <a:p>
            <a:pPr marL="0" indent="0">
              <a:buNone/>
            </a:pPr>
            <a:r>
              <a:rPr lang="en-US" sz="3600" dirty="0" smtClean="0"/>
              <a:t>1. There is much more that can be said on the subject of “withholding fellowship” as it relates to church</a:t>
            </a:r>
          </a:p>
          <a:p>
            <a:pPr marL="0" indent="0">
              <a:buNone/>
            </a:pPr>
            <a:r>
              <a:rPr lang="en-US" sz="3600" dirty="0" smtClean="0"/>
              <a:t>discipline...</a:t>
            </a:r>
          </a:p>
          <a:p>
            <a:pPr marL="0" indent="0">
              <a:buNone/>
            </a:pPr>
            <a:r>
              <a:rPr lang="en-US" sz="3600" dirty="0" smtClean="0"/>
              <a:t>a. Indeed, an entire series can be presented on this subject</a:t>
            </a:r>
          </a:p>
          <a:p>
            <a:pPr marL="0" indent="0">
              <a:buNone/>
            </a:pPr>
            <a:r>
              <a:rPr lang="en-US" sz="3600" dirty="0" smtClean="0"/>
              <a:t>b. Which I plan to do myself another time, the Lord willing</a:t>
            </a:r>
          </a:p>
        </p:txBody>
      </p:sp>
    </p:spTree>
    <p:extLst>
      <p:ext uri="{BB962C8B-B14F-4D97-AF65-F5344CB8AC3E}">
        <p14:creationId xmlns:p14="http://schemas.microsoft.com/office/powerpoint/2010/main" val="9732551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CONCLUSION</a:t>
            </a:r>
            <a:br>
              <a:rPr lang="en-US" b="1" dirty="0" smtClean="0"/>
            </a:br>
            <a:endParaRPr lang="en-US" dirty="0"/>
          </a:p>
        </p:txBody>
      </p:sp>
      <p:sp>
        <p:nvSpPr>
          <p:cNvPr id="3" name="Content Placeholder 2"/>
          <p:cNvSpPr>
            <a:spLocks noGrp="1"/>
          </p:cNvSpPr>
          <p:nvPr>
            <p:ph idx="1"/>
          </p:nvPr>
        </p:nvSpPr>
        <p:spPr/>
        <p:txBody>
          <a:bodyPr>
            <a:normAutofit fontScale="92500"/>
          </a:bodyPr>
          <a:lstStyle/>
          <a:p>
            <a:pPr marL="0" indent="0">
              <a:buNone/>
            </a:pPr>
            <a:r>
              <a:rPr lang="en-US" sz="4000" dirty="0"/>
              <a:t>2. But I trust this will suffice to make two points about </a:t>
            </a:r>
            <a:r>
              <a:rPr lang="en-US" sz="4000" b="1" dirty="0"/>
              <a:t>“Our Life Together”</a:t>
            </a:r>
            <a:r>
              <a:rPr lang="en-US" sz="4000" dirty="0"/>
              <a:t>...</a:t>
            </a:r>
          </a:p>
          <a:p>
            <a:pPr marL="0" indent="0">
              <a:buNone/>
            </a:pPr>
            <a:r>
              <a:rPr lang="en-US" sz="4000" dirty="0"/>
              <a:t>a. Our fellowship together in Christ has </a:t>
            </a:r>
            <a:r>
              <a:rPr lang="en-US" sz="4000" b="1" dirty="0"/>
              <a:t>limitations</a:t>
            </a:r>
          </a:p>
          <a:p>
            <a:pPr marL="0" indent="0">
              <a:buNone/>
            </a:pPr>
            <a:r>
              <a:rPr lang="en-US" sz="4000" dirty="0"/>
              <a:t>1) While it is true we are to have “a receiving fellowship”</a:t>
            </a:r>
          </a:p>
          <a:p>
            <a:pPr marL="0" indent="0">
              <a:buNone/>
            </a:pPr>
            <a:r>
              <a:rPr lang="en-US" sz="4000" dirty="0"/>
              <a:t>2) ...there may come a time when we must have “a rejecting fellowship”!</a:t>
            </a:r>
          </a:p>
          <a:p>
            <a:pPr marL="0" indent="0">
              <a:buNone/>
            </a:pPr>
            <a:endParaRPr lang="en-US" dirty="0"/>
          </a:p>
        </p:txBody>
      </p:sp>
    </p:spTree>
    <p:extLst>
      <p:ext uri="{BB962C8B-B14F-4D97-AF65-F5344CB8AC3E}">
        <p14:creationId xmlns:p14="http://schemas.microsoft.com/office/powerpoint/2010/main" val="3089875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INTRODUCTION</a:t>
            </a:r>
            <a:r>
              <a:rPr lang="en-US" b="1" dirty="0"/>
              <a:t/>
            </a:r>
            <a:br>
              <a:rPr lang="en-US" b="1" dirty="0"/>
            </a:br>
            <a:endParaRPr lang="en-US" dirty="0"/>
          </a:p>
        </p:txBody>
      </p:sp>
      <p:sp>
        <p:nvSpPr>
          <p:cNvPr id="3" name="Content Placeholder 2"/>
          <p:cNvSpPr>
            <a:spLocks noGrp="1"/>
          </p:cNvSpPr>
          <p:nvPr>
            <p:ph idx="1"/>
          </p:nvPr>
        </p:nvSpPr>
        <p:spPr/>
        <p:txBody>
          <a:bodyPr/>
          <a:lstStyle/>
          <a:p>
            <a:pPr marL="0" indent="0">
              <a:buNone/>
            </a:pPr>
            <a:r>
              <a:rPr lang="en-US" sz="4000" dirty="0"/>
              <a:t>4. Beginning with this lesson...</a:t>
            </a:r>
          </a:p>
          <a:p>
            <a:pPr marL="0" indent="0">
              <a:buNone/>
            </a:pPr>
            <a:r>
              <a:rPr lang="en-US" sz="4000" dirty="0"/>
              <a:t>a. I want to examine the subject of “fellowship” in the light of the Scriptures</a:t>
            </a:r>
          </a:p>
          <a:p>
            <a:pPr marL="0" indent="0">
              <a:buNone/>
            </a:pPr>
            <a:r>
              <a:rPr lang="en-US" sz="4000" dirty="0"/>
              <a:t>b. With the objective in mind of ensuring a proper understanding and application of this Biblical subject</a:t>
            </a:r>
          </a:p>
          <a:p>
            <a:pPr marL="0" indent="0">
              <a:buNone/>
            </a:pPr>
            <a:r>
              <a:rPr lang="en-US" sz="4000" dirty="0"/>
              <a:t>[Let's start by first noticing...]</a:t>
            </a:r>
          </a:p>
          <a:p>
            <a:endParaRPr lang="en-US" dirty="0"/>
          </a:p>
        </p:txBody>
      </p:sp>
    </p:spTree>
    <p:extLst>
      <p:ext uri="{BB962C8B-B14F-4D97-AF65-F5344CB8AC3E}">
        <p14:creationId xmlns:p14="http://schemas.microsoft.com/office/powerpoint/2010/main" val="5490189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CONCLUSION</a:t>
            </a:r>
            <a:br>
              <a:rPr lang="en-US" b="1" dirty="0" smtClean="0"/>
            </a:br>
            <a:endParaRPr lang="en-US" dirty="0"/>
          </a:p>
        </p:txBody>
      </p:sp>
      <p:sp>
        <p:nvSpPr>
          <p:cNvPr id="3" name="Content Placeholder 2"/>
          <p:cNvSpPr>
            <a:spLocks noGrp="1"/>
          </p:cNvSpPr>
          <p:nvPr>
            <p:ph idx="1"/>
          </p:nvPr>
        </p:nvSpPr>
        <p:spPr/>
        <p:txBody>
          <a:bodyPr>
            <a:normAutofit/>
          </a:bodyPr>
          <a:lstStyle/>
          <a:p>
            <a:pPr marL="0" indent="0">
              <a:buNone/>
            </a:pPr>
            <a:r>
              <a:rPr lang="en-US" sz="4000" dirty="0" smtClean="0"/>
              <a:t>b. Our fellowship together in Christ needs to be </a:t>
            </a:r>
            <a:r>
              <a:rPr lang="en-US" sz="4000" b="1" dirty="0" smtClean="0"/>
              <a:t>very special</a:t>
            </a:r>
          </a:p>
          <a:p>
            <a:pPr marL="0" indent="0">
              <a:buNone/>
            </a:pPr>
            <a:r>
              <a:rPr lang="en-US" sz="4000" dirty="0" smtClean="0"/>
              <a:t>1) Not only so we might enjoy all the blessings Christ intended in the family of God</a:t>
            </a:r>
          </a:p>
          <a:p>
            <a:pPr marL="0" indent="0">
              <a:buNone/>
            </a:pPr>
            <a:r>
              <a:rPr lang="en-US" sz="4000" dirty="0" smtClean="0"/>
              <a:t>2) But should it ever be necessary to withhold fellowship as a last effort to save a brother’s soul, what is withheld will really be missed!</a:t>
            </a:r>
            <a:endParaRPr lang="en-US" sz="4000" dirty="0"/>
          </a:p>
        </p:txBody>
      </p:sp>
    </p:spTree>
    <p:extLst>
      <p:ext uri="{BB962C8B-B14F-4D97-AF65-F5344CB8AC3E}">
        <p14:creationId xmlns:p14="http://schemas.microsoft.com/office/powerpoint/2010/main" val="38490398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CONCLUSION</a:t>
            </a:r>
            <a:br>
              <a:rPr lang="en-US" b="1" dirty="0" smtClean="0"/>
            </a:br>
            <a:endParaRPr lang="en-US" dirty="0"/>
          </a:p>
        </p:txBody>
      </p:sp>
      <p:sp>
        <p:nvSpPr>
          <p:cNvPr id="3" name="Content Placeholder 2"/>
          <p:cNvSpPr>
            <a:spLocks noGrp="1"/>
          </p:cNvSpPr>
          <p:nvPr>
            <p:ph idx="1"/>
          </p:nvPr>
        </p:nvSpPr>
        <p:spPr/>
        <p:txBody>
          <a:bodyPr>
            <a:normAutofit/>
          </a:bodyPr>
          <a:lstStyle/>
          <a:p>
            <a:pPr marL="0" indent="0">
              <a:buNone/>
            </a:pPr>
            <a:r>
              <a:rPr lang="en-US" sz="3200" dirty="0" smtClean="0"/>
              <a:t>-- Church discipline often fails because the fellowship never was what it should have been!</a:t>
            </a:r>
          </a:p>
          <a:p>
            <a:pPr marL="0" indent="0">
              <a:buNone/>
            </a:pPr>
            <a:r>
              <a:rPr lang="en-US" sz="3200" dirty="0" smtClean="0"/>
              <a:t>3. So Christian fellowship serves a twofold purpose...</a:t>
            </a:r>
          </a:p>
          <a:p>
            <a:pPr marL="0" indent="0">
              <a:buNone/>
            </a:pPr>
            <a:r>
              <a:rPr lang="en-US" sz="3200" dirty="0" smtClean="0"/>
              <a:t>a. To </a:t>
            </a:r>
            <a:r>
              <a:rPr lang="en-US" sz="3200" b="1" dirty="0" smtClean="0"/>
              <a:t>“enhance” </a:t>
            </a:r>
            <a:r>
              <a:rPr lang="en-US" sz="3200" dirty="0" smtClean="0"/>
              <a:t>the relationship we have in the family of God</a:t>
            </a:r>
          </a:p>
          <a:p>
            <a:pPr marL="0" indent="0">
              <a:buNone/>
            </a:pPr>
            <a:r>
              <a:rPr lang="en-US" sz="3200" dirty="0" smtClean="0"/>
              <a:t>b. To </a:t>
            </a:r>
            <a:r>
              <a:rPr lang="en-US" sz="3200" b="1" dirty="0" smtClean="0"/>
              <a:t>“preserve” </a:t>
            </a:r>
            <a:r>
              <a:rPr lang="en-US" sz="3200" dirty="0" smtClean="0"/>
              <a:t>the relationship we have in the family of God</a:t>
            </a:r>
          </a:p>
          <a:p>
            <a:pPr marL="0" indent="0">
              <a:buNone/>
            </a:pPr>
            <a:r>
              <a:rPr lang="en-US" sz="3200" dirty="0" smtClean="0"/>
              <a:t>To enjoy the fullest blessings of Christian fellowship, let us all do what we can to strengthen </a:t>
            </a:r>
            <a:r>
              <a:rPr lang="en-US" sz="3200" b="1" dirty="0" smtClean="0"/>
              <a:t>“Our Life Together”</a:t>
            </a:r>
            <a:r>
              <a:rPr lang="en-US" sz="3200" dirty="0" smtClean="0"/>
              <a:t>!</a:t>
            </a:r>
            <a:endParaRPr lang="en-US" sz="3200" dirty="0"/>
          </a:p>
        </p:txBody>
      </p:sp>
    </p:spTree>
    <p:extLst>
      <p:ext uri="{BB962C8B-B14F-4D97-AF65-F5344CB8AC3E}">
        <p14:creationId xmlns:p14="http://schemas.microsoft.com/office/powerpoint/2010/main" val="1014173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b="1" dirty="0"/>
              <a:t>I. THE PROBLEM OF SELF-CENTEREDNESS</a:t>
            </a:r>
            <a:endParaRPr lang="en-US" b="1" dirty="0"/>
          </a:p>
        </p:txBody>
      </p:sp>
      <p:sp>
        <p:nvSpPr>
          <p:cNvPr id="3" name="Content Placeholder 2"/>
          <p:cNvSpPr>
            <a:spLocks noGrp="1"/>
          </p:cNvSpPr>
          <p:nvPr>
            <p:ph idx="1"/>
          </p:nvPr>
        </p:nvSpPr>
        <p:spPr/>
        <p:txBody>
          <a:bodyPr>
            <a:normAutofit/>
          </a:bodyPr>
          <a:lstStyle/>
          <a:p>
            <a:pPr marL="0" indent="0">
              <a:buNone/>
            </a:pPr>
            <a:r>
              <a:rPr lang="en-US" sz="3200" b="1" dirty="0" smtClean="0"/>
              <a:t>A</a:t>
            </a:r>
            <a:r>
              <a:rPr lang="en-US" sz="3200" b="1" dirty="0"/>
              <a:t>. AS OFTEN MANIFESTED IN A LOCAL CONGREGATION...</a:t>
            </a:r>
          </a:p>
          <a:p>
            <a:pPr marL="0" indent="0">
              <a:buNone/>
            </a:pPr>
            <a:r>
              <a:rPr lang="en-US" sz="3200" dirty="0"/>
              <a:t>1. What if an observer came to make a careful analysis of the church’s life in reference </a:t>
            </a:r>
            <a:r>
              <a:rPr lang="en-US" sz="3200" dirty="0" smtClean="0"/>
              <a:t>to fellowship</a:t>
            </a:r>
            <a:r>
              <a:rPr lang="en-US" sz="3200" dirty="0"/>
              <a:t>?</a:t>
            </a:r>
          </a:p>
          <a:p>
            <a:pPr marL="0" indent="0">
              <a:buNone/>
            </a:pPr>
            <a:r>
              <a:rPr lang="en-US" sz="3200" dirty="0"/>
              <a:t>a. Someone who was a specialist in studying how groups work together</a:t>
            </a:r>
          </a:p>
          <a:p>
            <a:pPr marL="0" indent="0">
              <a:buNone/>
            </a:pPr>
            <a:r>
              <a:rPr lang="en-US" sz="3200" dirty="0"/>
              <a:t>b. Who intended to compare us with other groups that have some sort of </a:t>
            </a:r>
            <a:r>
              <a:rPr lang="en-US" sz="3200" dirty="0" smtClean="0"/>
              <a:t>interaction among </a:t>
            </a:r>
            <a:r>
              <a:rPr lang="en-US" sz="3200" dirty="0"/>
              <a:t>its members (like civic clubs, garden clubs, etc</a:t>
            </a:r>
            <a:r>
              <a:rPr lang="en-US" sz="3200" dirty="0" smtClean="0"/>
              <a:t>.)</a:t>
            </a:r>
            <a:endParaRPr lang="en-US" sz="3200" dirty="0"/>
          </a:p>
        </p:txBody>
      </p:sp>
    </p:spTree>
    <p:extLst>
      <p:ext uri="{BB962C8B-B14F-4D97-AF65-F5344CB8AC3E}">
        <p14:creationId xmlns:p14="http://schemas.microsoft.com/office/powerpoint/2010/main" val="4294130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 THE PROBLEM OF SELF-CENTEREDNESS</a:t>
            </a:r>
            <a:endParaRPr lang="en-US" dirty="0"/>
          </a:p>
        </p:txBody>
      </p:sp>
      <p:sp>
        <p:nvSpPr>
          <p:cNvPr id="3" name="Content Placeholder 2"/>
          <p:cNvSpPr>
            <a:spLocks noGrp="1"/>
          </p:cNvSpPr>
          <p:nvPr>
            <p:ph idx="1"/>
          </p:nvPr>
        </p:nvSpPr>
        <p:spPr/>
        <p:txBody>
          <a:bodyPr>
            <a:normAutofit/>
          </a:bodyPr>
          <a:lstStyle/>
          <a:p>
            <a:pPr marL="0" indent="0">
              <a:buNone/>
            </a:pPr>
            <a:r>
              <a:rPr lang="en-US" sz="3200" dirty="0"/>
              <a:t>c. Who would examine such things like:</a:t>
            </a:r>
          </a:p>
          <a:p>
            <a:pPr marL="0" indent="0">
              <a:buNone/>
            </a:pPr>
            <a:r>
              <a:rPr lang="en-US" sz="3200" dirty="0"/>
              <a:t>1) How we relate to one another when we assemble for worship</a:t>
            </a:r>
          </a:p>
          <a:p>
            <a:pPr marL="0" indent="0">
              <a:buNone/>
            </a:pPr>
            <a:r>
              <a:rPr lang="en-US" sz="3200" dirty="0"/>
              <a:t>2) How we interact with each other away from our assemblies</a:t>
            </a:r>
          </a:p>
          <a:p>
            <a:pPr marL="0" indent="0">
              <a:buNone/>
            </a:pPr>
            <a:r>
              <a:rPr lang="en-US" sz="3200" dirty="0"/>
              <a:t>3) Our group loyalties</a:t>
            </a:r>
          </a:p>
          <a:p>
            <a:pPr marL="0" indent="0">
              <a:buNone/>
            </a:pPr>
            <a:r>
              <a:rPr lang="en-US" sz="3200" dirty="0"/>
              <a:t>4) Our willingness to support each other in time of need</a:t>
            </a:r>
          </a:p>
          <a:p>
            <a:pPr marL="0" indent="0">
              <a:buNone/>
            </a:pPr>
            <a:r>
              <a:rPr lang="en-US" sz="3200" dirty="0"/>
              <a:t>5) The amount of time we spend in the company of others in the </a:t>
            </a:r>
            <a:r>
              <a:rPr lang="en-US" sz="3200" dirty="0" smtClean="0"/>
              <a:t>church</a:t>
            </a:r>
            <a:endParaRPr lang="en-US" sz="3200" dirty="0"/>
          </a:p>
        </p:txBody>
      </p:sp>
    </p:spTree>
    <p:extLst>
      <p:ext uri="{BB962C8B-B14F-4D97-AF65-F5344CB8AC3E}">
        <p14:creationId xmlns:p14="http://schemas.microsoft.com/office/powerpoint/2010/main" val="2717251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 THE PROBLEM OF SELF-CENTEREDNESS</a:t>
            </a:r>
            <a:endParaRPr lang="en-US" dirty="0"/>
          </a:p>
        </p:txBody>
      </p:sp>
      <p:sp>
        <p:nvSpPr>
          <p:cNvPr id="3" name="Content Placeholder 2"/>
          <p:cNvSpPr>
            <a:spLocks noGrp="1"/>
          </p:cNvSpPr>
          <p:nvPr>
            <p:ph idx="1"/>
          </p:nvPr>
        </p:nvSpPr>
        <p:spPr/>
        <p:txBody>
          <a:bodyPr>
            <a:normAutofit/>
          </a:bodyPr>
          <a:lstStyle/>
          <a:p>
            <a:pPr marL="0" indent="0">
              <a:buNone/>
            </a:pPr>
            <a:r>
              <a:rPr lang="en-US" sz="4000" dirty="0"/>
              <a:t>d. I.e., seeking to learn how well those who sit by each other during the assembly </a:t>
            </a:r>
            <a:r>
              <a:rPr lang="en-US" sz="4000" dirty="0" smtClean="0"/>
              <a:t>Sunday after </a:t>
            </a:r>
            <a:r>
              <a:rPr lang="en-US" sz="4000" dirty="0"/>
              <a:t>Sunday really know each other</a:t>
            </a:r>
          </a:p>
          <a:p>
            <a:pPr marL="0" indent="0">
              <a:buNone/>
            </a:pPr>
            <a:r>
              <a:rPr lang="en-US" sz="4000" dirty="0"/>
              <a:t>-- What would we expect him to discover?</a:t>
            </a:r>
          </a:p>
          <a:p>
            <a:endParaRPr lang="en-US" dirty="0"/>
          </a:p>
          <a:p>
            <a:endParaRPr lang="en-US" dirty="0"/>
          </a:p>
        </p:txBody>
      </p:sp>
    </p:spTree>
    <p:extLst>
      <p:ext uri="{BB962C8B-B14F-4D97-AF65-F5344CB8AC3E}">
        <p14:creationId xmlns:p14="http://schemas.microsoft.com/office/powerpoint/2010/main" val="2538351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 THE PROBLEM OF SELF-CENTEREDNESS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b. Those who gathered for worship were mostly an anonymous group of worshippers</a:t>
            </a:r>
          </a:p>
          <a:p>
            <a:pPr marL="0" indent="0">
              <a:buNone/>
            </a:pPr>
            <a:r>
              <a:rPr lang="en-US" dirty="0"/>
              <a:t>c. They were not a genuine community of souls prepared to bear one another's burdens</a:t>
            </a:r>
          </a:p>
          <a:p>
            <a:pPr marL="0" indent="0">
              <a:buNone/>
            </a:pPr>
            <a:r>
              <a:rPr lang="en-US" dirty="0"/>
              <a:t>d. They expressed little interest in becoming more involved in each other's lives</a:t>
            </a:r>
          </a:p>
          <a:p>
            <a:pPr marL="0" indent="0">
              <a:buNone/>
            </a:pPr>
            <a:r>
              <a:rPr lang="en-US" dirty="0"/>
              <a:t>e. I.e., they came to worship only for the sake of their own spiritual life and </a:t>
            </a:r>
            <a:r>
              <a:rPr lang="en-US" dirty="0" smtClean="0"/>
              <a:t>personal salvation</a:t>
            </a:r>
            <a:r>
              <a:rPr lang="en-US" dirty="0"/>
              <a:t>!</a:t>
            </a:r>
          </a:p>
          <a:p>
            <a:pPr marL="0" indent="0">
              <a:buNone/>
            </a:pPr>
            <a:r>
              <a:rPr lang="en-US" dirty="0"/>
              <a:t>-- It was said, </a:t>
            </a:r>
            <a:r>
              <a:rPr lang="en-US" b="1" dirty="0"/>
              <a:t>“Many go to church as they would go to the movie theater</a:t>
            </a:r>
            <a:r>
              <a:rPr lang="en-US" b="1" dirty="0" smtClean="0"/>
              <a:t>”</a:t>
            </a:r>
            <a:endParaRPr lang="en-US" b="1" dirty="0"/>
          </a:p>
        </p:txBody>
      </p:sp>
    </p:spTree>
    <p:extLst>
      <p:ext uri="{BB962C8B-B14F-4D97-AF65-F5344CB8AC3E}">
        <p14:creationId xmlns:p14="http://schemas.microsoft.com/office/powerpoint/2010/main" val="8981210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TotalTime>
  <Words>3002</Words>
  <Application>Microsoft Office PowerPoint</Application>
  <PresentationFormat>Widescreen</PresentationFormat>
  <Paragraphs>226</Paragraphs>
  <Slides>51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51</vt:i4>
      </vt:variant>
    </vt:vector>
  </HeadingPairs>
  <TitlesOfParts>
    <vt:vector size="55" baseType="lpstr">
      <vt:lpstr>Arial</vt:lpstr>
      <vt:lpstr>Calibri</vt:lpstr>
      <vt:lpstr>Calibri Light</vt:lpstr>
      <vt:lpstr>Office Theme</vt:lpstr>
      <vt:lpstr>Church Discipline</vt:lpstr>
      <vt:lpstr>PowerPoint Presentation</vt:lpstr>
      <vt:lpstr>INTRODUCTION</vt:lpstr>
      <vt:lpstr> INTRODUCTION </vt:lpstr>
      <vt:lpstr> INTRODUCTION </vt:lpstr>
      <vt:lpstr>I. THE PROBLEM OF SELF-CENTEREDNESS</vt:lpstr>
      <vt:lpstr>I. THE PROBLEM OF SELF-CENTEREDNESS</vt:lpstr>
      <vt:lpstr>I. THE PROBLEM OF SELF-CENTEREDNESS</vt:lpstr>
      <vt:lpstr>I. THE PROBLEM OF SELF-CENTEREDNESS</vt:lpstr>
      <vt:lpstr>I. THE PROBLEM OF SELF-CENTEREDNESS</vt:lpstr>
      <vt:lpstr>I. THE PROBLEM OF SELF-CENTEREDNESS</vt:lpstr>
      <vt:lpstr>I. THE PROBLEM OF SELF-CENTEREDNESS</vt:lpstr>
      <vt:lpstr>I. THE PROBLEM OF SELF-CENTEREDNESS</vt:lpstr>
      <vt:lpstr>I. THE PROBLEM OF SELF-CENTEREDNESS</vt:lpstr>
      <vt:lpstr>I. THE PROBLEM OF SELF-CENTEREDNESS</vt:lpstr>
      <vt:lpstr>I. THE PROBLEM OF SELF-CENTEREDNESS</vt:lpstr>
      <vt:lpstr>I. THE PROBLEM OF SELF-CENTEREDNESS</vt:lpstr>
      <vt:lpstr>I. THE PROBLEM OF SELF-CENTEREDNESS</vt:lpstr>
      <vt:lpstr>II. THE CHURCH: A FELLOWSHIP FREE FROM SELF-CENTEREDNESS</vt:lpstr>
      <vt:lpstr>II. THE CHURCH: A FELLOWSHIP FREE FROM SELF-CENTEREDNESS</vt:lpstr>
      <vt:lpstr>II. THE CHURCH: A FELLOWSHIP FREE FROM SELF-CENTEREDNESS</vt:lpstr>
      <vt:lpstr>II. THE CHURCH: A FELLOWSHIP FREE FROM SELF-CENTEREDNESS</vt:lpstr>
      <vt:lpstr>II. THE CHURCH: A FELLOWSHIP FREE FROM SELF-CENTEREDNESS</vt:lpstr>
      <vt:lpstr>II. THE CHURCH: A FELLOWSHIP FREE FROM SELF-CENTEREDNESS</vt:lpstr>
      <vt:lpstr>CONCLUSION</vt:lpstr>
      <vt:lpstr>CONCLUSION</vt:lpstr>
      <vt:lpstr>PowerPoint Presentation</vt:lpstr>
      <vt:lpstr>INTRODUCTION</vt:lpstr>
      <vt:lpstr>INTRODUCTION</vt:lpstr>
      <vt:lpstr>INTRODUCTION</vt:lpstr>
      <vt:lpstr>INTRODUCTION</vt:lpstr>
      <vt:lpstr>INTRODUCTION</vt:lpstr>
      <vt:lpstr>I. THE COMMAND TO WITHHOLD FELLOWSHIP</vt:lpstr>
      <vt:lpstr>I. THE COMMAND TO WITHHOLD FELLOWSHIP</vt:lpstr>
      <vt:lpstr>I. THE COMMAND TO WITHHOLD FELLOWSHIP</vt:lpstr>
      <vt:lpstr>I. THE COMMAND TO WITHHOLD FELLOWSHIP</vt:lpstr>
      <vt:lpstr>I. THE COMMAND TO WITHHOLD FELLOWSHIP</vt:lpstr>
      <vt:lpstr>I. THE COMMAND TO WITHHOLD FELLOWSHIP</vt:lpstr>
      <vt:lpstr>II. THE PURPOSE FOR WITHHOLDING FELLOWSHIP</vt:lpstr>
      <vt:lpstr>II. THE PURPOSE FOR WITHHOLDING FELLOWSHIP</vt:lpstr>
      <vt:lpstr>II. THE PURPOSE FOR WITHHOLDING FELLOWSHIP</vt:lpstr>
      <vt:lpstr>II. THE PURPOSE FOR WITHHOLDING FELLOWSHIP</vt:lpstr>
      <vt:lpstr>II. THE PURPOSE FOR WITHHOLDING FELLOWSHIP</vt:lpstr>
      <vt:lpstr>II. THE PURPOSE FOR WITHHOLDING FELLOWSHIP</vt:lpstr>
      <vt:lpstr>II. THE PURPOSE FOR WITHHOLDING FELLOWSHIP</vt:lpstr>
      <vt:lpstr>II. THE PURPOSE FOR WITHHOLDING FELLOWSHIP</vt:lpstr>
      <vt:lpstr>II. THE PURPOSE FOR WITHHOLDING FELLOWSHIP</vt:lpstr>
      <vt:lpstr> CONCLUSION </vt:lpstr>
      <vt:lpstr> CONCLUSION </vt:lpstr>
      <vt:lpstr> CONCLUSION </vt:lpstr>
      <vt:lpstr> 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Church Discipline: Limitations On Our Fellowship </dc:title>
  <dc:creator>Emmanuel Justice Ofori</dc:creator>
  <cp:lastModifiedBy>Emmanuel Justice Ofori</cp:lastModifiedBy>
  <cp:revision>13</cp:revision>
  <dcterms:created xsi:type="dcterms:W3CDTF">2025-06-18T07:47:09Z</dcterms:created>
  <dcterms:modified xsi:type="dcterms:W3CDTF">2025-06-24T08:53:21Z</dcterms:modified>
</cp:coreProperties>
</file>