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8" r:id="rId5"/>
    <p:sldId id="270" r:id="rId6"/>
    <p:sldId id="259" r:id="rId7"/>
    <p:sldId id="271" r:id="rId8"/>
    <p:sldId id="280" r:id="rId9"/>
    <p:sldId id="260" r:id="rId10"/>
    <p:sldId id="272" r:id="rId11"/>
    <p:sldId id="261" r:id="rId12"/>
    <p:sldId id="262" r:id="rId13"/>
    <p:sldId id="274" r:id="rId14"/>
    <p:sldId id="263" r:id="rId15"/>
    <p:sldId id="273" r:id="rId16"/>
    <p:sldId id="281" r:id="rId17"/>
    <p:sldId id="264" r:id="rId18"/>
    <p:sldId id="265" r:id="rId19"/>
    <p:sldId id="266" r:id="rId20"/>
    <p:sldId id="275" r:id="rId21"/>
    <p:sldId id="267" r:id="rId22"/>
    <p:sldId id="276" r:id="rId23"/>
    <p:sldId id="282" r:id="rId24"/>
    <p:sldId id="284" r:id="rId25"/>
    <p:sldId id="283" r:id="rId26"/>
    <p:sldId id="285" r:id="rId27"/>
    <p:sldId id="268" r:id="rId28"/>
    <p:sldId id="277" r:id="rId29"/>
    <p:sldId id="269"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9809C-4975-4B5D-8F27-1BB9CF83A37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213669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9809C-4975-4B5D-8F27-1BB9CF83A37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299872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9809C-4975-4B5D-8F27-1BB9CF83A37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409721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69809C-4975-4B5D-8F27-1BB9CF83A37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344844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69809C-4975-4B5D-8F27-1BB9CF83A373}"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383756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69809C-4975-4B5D-8F27-1BB9CF83A373}"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356034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69809C-4975-4B5D-8F27-1BB9CF83A373}"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43328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69809C-4975-4B5D-8F27-1BB9CF83A373}"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275598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9809C-4975-4B5D-8F27-1BB9CF83A373}"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137221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69809C-4975-4B5D-8F27-1BB9CF83A373}"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994609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69809C-4975-4B5D-8F27-1BB9CF83A373}"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11C72-4F29-42B9-B4CD-C363178FF269}" type="slidenum">
              <a:rPr lang="en-US" smtClean="0"/>
              <a:t>‹#›</a:t>
            </a:fld>
            <a:endParaRPr lang="en-US"/>
          </a:p>
        </p:txBody>
      </p:sp>
    </p:spTree>
    <p:extLst>
      <p:ext uri="{BB962C8B-B14F-4D97-AF65-F5344CB8AC3E}">
        <p14:creationId xmlns:p14="http://schemas.microsoft.com/office/powerpoint/2010/main" val="22939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9809C-4975-4B5D-8F27-1BB9CF83A373}" type="datetimeFigureOut">
              <a:rPr lang="en-US" smtClean="0"/>
              <a:t>7/14/2025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11C72-4F29-42B9-B4CD-C363178FF269}" type="slidenum">
              <a:rPr lang="en-US" smtClean="0"/>
              <a:t>‹#›</a:t>
            </a:fld>
            <a:endParaRPr lang="en-US"/>
          </a:p>
        </p:txBody>
      </p:sp>
    </p:spTree>
    <p:extLst>
      <p:ext uri="{BB962C8B-B14F-4D97-AF65-F5344CB8AC3E}">
        <p14:creationId xmlns:p14="http://schemas.microsoft.com/office/powerpoint/2010/main" val="95708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THE OLD AND NEW COVENANT</a:t>
            </a:r>
            <a:r>
              <a:rPr lang="en-US" dirty="0"/>
              <a:t/>
            </a:r>
            <a:br>
              <a:rPr lang="en-US" dirty="0"/>
            </a:br>
            <a:r>
              <a:rPr lang="en-GB" b="1" dirty="0"/>
              <a:t>THE THREE DISPENSATIONS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EMMANUEL J OFORI</a:t>
            </a:r>
          </a:p>
          <a:p>
            <a:r>
              <a:rPr lang="en-US" dirty="0" smtClean="0"/>
              <a:t>JULY 2025</a:t>
            </a:r>
            <a:endParaRPr lang="en-US" dirty="0"/>
          </a:p>
        </p:txBody>
      </p:sp>
    </p:spTree>
    <p:extLst>
      <p:ext uri="{BB962C8B-B14F-4D97-AF65-F5344CB8AC3E}">
        <p14:creationId xmlns:p14="http://schemas.microsoft.com/office/powerpoint/2010/main" val="3086245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JEWISH (MOSAICAL) AGE</a:t>
            </a:r>
            <a:endParaRPr lang="en-US" dirty="0"/>
          </a:p>
        </p:txBody>
      </p:sp>
      <p:sp>
        <p:nvSpPr>
          <p:cNvPr id="3" name="Content Placeholder 2"/>
          <p:cNvSpPr>
            <a:spLocks noGrp="1"/>
          </p:cNvSpPr>
          <p:nvPr>
            <p:ph idx="1"/>
          </p:nvPr>
        </p:nvSpPr>
        <p:spPr/>
        <p:txBody>
          <a:bodyPr>
            <a:normAutofit lnSpcReduction="10000"/>
          </a:bodyPr>
          <a:lstStyle/>
          <a:p>
            <a:pPr lvl="0"/>
            <a:r>
              <a:rPr lang="en-GB" sz="4000" dirty="0" smtClean="0"/>
              <a:t>The Old Testament is specifically addressed to the Jewish nation (Deuteronomy 4:8, 5: 1-3).</a:t>
            </a:r>
            <a:endParaRPr lang="en-US" sz="4000" dirty="0" smtClean="0"/>
          </a:p>
          <a:p>
            <a:pPr lvl="0"/>
            <a:r>
              <a:rPr lang="en-GB" sz="4000" dirty="0" smtClean="0"/>
              <a:t>After Moses led the people out of Egyptian bondage, God gave Moses His law at Mount Sinai (Ex. 20-31). </a:t>
            </a:r>
          </a:p>
          <a:p>
            <a:pPr lvl="0"/>
            <a:r>
              <a:rPr lang="en-GB" sz="4000" dirty="0" smtClean="0"/>
              <a:t>This law was for both religious and political use.  The Ten Commandments was the basis of the law.</a:t>
            </a:r>
            <a:endParaRPr lang="en-US" sz="4000" dirty="0" smtClean="0"/>
          </a:p>
          <a:p>
            <a:endParaRPr lang="en-US" dirty="0"/>
          </a:p>
        </p:txBody>
      </p:sp>
    </p:spTree>
    <p:extLst>
      <p:ext uri="{BB962C8B-B14F-4D97-AF65-F5344CB8AC3E}">
        <p14:creationId xmlns:p14="http://schemas.microsoft.com/office/powerpoint/2010/main" val="399308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JEWISH (MOSAICAL) AGE</a:t>
            </a:r>
            <a:endParaRPr lang="en-US" dirty="0"/>
          </a:p>
        </p:txBody>
      </p:sp>
      <p:sp>
        <p:nvSpPr>
          <p:cNvPr id="3" name="Content Placeholder 2"/>
          <p:cNvSpPr>
            <a:spLocks noGrp="1"/>
          </p:cNvSpPr>
          <p:nvPr>
            <p:ph idx="1"/>
          </p:nvPr>
        </p:nvSpPr>
        <p:spPr/>
        <p:txBody>
          <a:bodyPr>
            <a:normAutofit lnSpcReduction="10000"/>
          </a:bodyPr>
          <a:lstStyle/>
          <a:p>
            <a:pPr lvl="0"/>
            <a:r>
              <a:rPr lang="en-GB" sz="3200" dirty="0"/>
              <a:t>The ten commandment and other moral, ceremonial and civil laws formed one covenant or law (Lev. 24:22; Joshua 1:7-8).</a:t>
            </a:r>
            <a:endParaRPr lang="en-US" sz="3200" dirty="0"/>
          </a:p>
          <a:p>
            <a:pPr lvl="0"/>
            <a:r>
              <a:rPr lang="en-GB" sz="3200" dirty="0"/>
              <a:t>The Jews were punished severely when they disobeyed any part of the law (Deut. 19:21; 28:58-68).  </a:t>
            </a:r>
          </a:p>
          <a:p>
            <a:pPr lvl="0"/>
            <a:r>
              <a:rPr lang="en-GB" sz="3200" dirty="0" smtClean="0"/>
              <a:t>Death sentence for adultery (Deut. 22:22-24), Sabbath breaking (Num. 15:32-36).</a:t>
            </a:r>
            <a:endParaRPr lang="en-US" sz="3200" dirty="0" smtClean="0"/>
          </a:p>
          <a:p>
            <a:pPr lvl="0"/>
            <a:r>
              <a:rPr lang="en-GB" sz="3200" dirty="0" smtClean="0"/>
              <a:t>The law was designed primary to prepare the people for Christ’s coming (Gal. 3:24-25).</a:t>
            </a:r>
            <a:endParaRPr lang="en-US" sz="3200" dirty="0"/>
          </a:p>
        </p:txBody>
      </p:sp>
    </p:spTree>
    <p:extLst>
      <p:ext uri="{BB962C8B-B14F-4D97-AF65-F5344CB8AC3E}">
        <p14:creationId xmlns:p14="http://schemas.microsoft.com/office/powerpoint/2010/main" val="171557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JEWISH (MOSAICAL) AGE</a:t>
            </a:r>
            <a:endParaRPr lang="en-US" dirty="0"/>
          </a:p>
        </p:txBody>
      </p:sp>
      <p:sp>
        <p:nvSpPr>
          <p:cNvPr id="3" name="Content Placeholder 2"/>
          <p:cNvSpPr>
            <a:spLocks noGrp="1"/>
          </p:cNvSpPr>
          <p:nvPr>
            <p:ph idx="1"/>
          </p:nvPr>
        </p:nvSpPr>
        <p:spPr/>
        <p:txBody>
          <a:bodyPr>
            <a:normAutofit/>
          </a:bodyPr>
          <a:lstStyle/>
          <a:p>
            <a:pPr lvl="0"/>
            <a:r>
              <a:rPr lang="en-GB" sz="4000" dirty="0" smtClean="0"/>
              <a:t>After 400 years of rule by judges the Jews pleaded for a king and God granted their request.</a:t>
            </a:r>
            <a:endParaRPr lang="en-US" sz="4000" dirty="0" smtClean="0"/>
          </a:p>
          <a:p>
            <a:pPr lvl="0"/>
            <a:r>
              <a:rPr lang="en-GB" sz="4000" dirty="0" smtClean="0"/>
              <a:t>Under Saul, David and Solomon, Israel advanced in power, wealth and glory because they were faithful to God(1 Kings 3-4). </a:t>
            </a:r>
            <a:endParaRPr lang="en-US" sz="4000" dirty="0" smtClean="0"/>
          </a:p>
          <a:p>
            <a:endParaRPr lang="en-US" sz="4000" dirty="0" smtClean="0"/>
          </a:p>
          <a:p>
            <a:endParaRPr lang="en-US" dirty="0"/>
          </a:p>
        </p:txBody>
      </p:sp>
    </p:spTree>
    <p:extLst>
      <p:ext uri="{BB962C8B-B14F-4D97-AF65-F5344CB8AC3E}">
        <p14:creationId xmlns:p14="http://schemas.microsoft.com/office/powerpoint/2010/main" val="4079476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JEWISH (MOSAICAL) AGE</a:t>
            </a:r>
            <a:endParaRPr lang="en-US" dirty="0"/>
          </a:p>
        </p:txBody>
      </p:sp>
      <p:sp>
        <p:nvSpPr>
          <p:cNvPr id="3" name="Content Placeholder 2"/>
          <p:cNvSpPr>
            <a:spLocks noGrp="1"/>
          </p:cNvSpPr>
          <p:nvPr>
            <p:ph idx="1"/>
          </p:nvPr>
        </p:nvSpPr>
        <p:spPr/>
        <p:txBody>
          <a:bodyPr>
            <a:normAutofit/>
          </a:bodyPr>
          <a:lstStyle/>
          <a:p>
            <a:pPr lvl="0"/>
            <a:r>
              <a:rPr lang="en-GB" sz="3600" dirty="0" smtClean="0"/>
              <a:t>Solomon and the people later fell into idolatry and God punished them by dividing their kingdom and diminish their greatness (1 Kings 11:1-13.</a:t>
            </a:r>
          </a:p>
          <a:p>
            <a:pPr lvl="0"/>
            <a:r>
              <a:rPr lang="en-GB" sz="3600" dirty="0" smtClean="0"/>
              <a:t> The ten tribe of the north were called Israel and the two tribes of the south were called Judah.</a:t>
            </a:r>
            <a:endParaRPr lang="en-US" sz="3600" dirty="0" smtClean="0"/>
          </a:p>
          <a:p>
            <a:pPr lvl="0"/>
            <a:r>
              <a:rPr lang="en-GB" sz="3600" dirty="0" smtClean="0"/>
              <a:t>God allowed Judah and Israel to be carried into captivity ( 2 Kings 17; 24:10-17 ; 2 Chronicles 36:17-20).</a:t>
            </a:r>
            <a:endParaRPr lang="en-US" sz="3600" dirty="0" smtClean="0"/>
          </a:p>
        </p:txBody>
      </p:sp>
    </p:spTree>
    <p:extLst>
      <p:ext uri="{BB962C8B-B14F-4D97-AF65-F5344CB8AC3E}">
        <p14:creationId xmlns:p14="http://schemas.microsoft.com/office/powerpoint/2010/main" val="421913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JEWISH (MOSAICAL) AGE</a:t>
            </a:r>
            <a:endParaRPr lang="en-US" dirty="0"/>
          </a:p>
        </p:txBody>
      </p:sp>
      <p:sp>
        <p:nvSpPr>
          <p:cNvPr id="3" name="Content Placeholder 2"/>
          <p:cNvSpPr>
            <a:spLocks noGrp="1"/>
          </p:cNvSpPr>
          <p:nvPr>
            <p:ph idx="1"/>
          </p:nvPr>
        </p:nvSpPr>
        <p:spPr/>
        <p:txBody>
          <a:bodyPr>
            <a:normAutofit/>
          </a:bodyPr>
          <a:lstStyle/>
          <a:p>
            <a:pPr lvl="0"/>
            <a:r>
              <a:rPr lang="en-GB" sz="4000" dirty="0" smtClean="0"/>
              <a:t>The ten tribe of Israel completely lost their identity. Only Judah remains, keeping her identity.  This was to facilitate the coming of Christ through the lineage of the tribe of Judah.</a:t>
            </a:r>
            <a:endParaRPr lang="en-US" sz="4000" dirty="0" smtClean="0"/>
          </a:p>
          <a:p>
            <a:pPr lvl="0"/>
            <a:r>
              <a:rPr lang="en-GB" sz="4000" dirty="0" smtClean="0"/>
              <a:t>Isaiah, Jeremiah, Ezekiel Daniel and other prophets admonished the people and prophesied of the coming of Christ.</a:t>
            </a:r>
            <a:endParaRPr lang="en-US" sz="4000" dirty="0" smtClean="0"/>
          </a:p>
        </p:txBody>
      </p:sp>
    </p:spTree>
    <p:extLst>
      <p:ext uri="{BB962C8B-B14F-4D97-AF65-F5344CB8AC3E}">
        <p14:creationId xmlns:p14="http://schemas.microsoft.com/office/powerpoint/2010/main" val="94870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JEWISH (MOSAICAL) AGE</a:t>
            </a:r>
            <a:endParaRPr lang="en-US" dirty="0"/>
          </a:p>
        </p:txBody>
      </p:sp>
      <p:sp>
        <p:nvSpPr>
          <p:cNvPr id="3" name="Content Placeholder 2"/>
          <p:cNvSpPr>
            <a:spLocks noGrp="1"/>
          </p:cNvSpPr>
          <p:nvPr>
            <p:ph idx="1"/>
          </p:nvPr>
        </p:nvSpPr>
        <p:spPr/>
        <p:txBody>
          <a:bodyPr>
            <a:normAutofit/>
          </a:bodyPr>
          <a:lstStyle/>
          <a:p>
            <a:r>
              <a:rPr lang="en-GB" sz="4000" dirty="0" smtClean="0"/>
              <a:t>Jeremiah prophesied that in the last days of the Jewish age God would replace the old covenant with a new covenant (Jeremiah 31:31-34). </a:t>
            </a:r>
          </a:p>
          <a:p>
            <a:r>
              <a:rPr lang="en-GB" sz="4000" dirty="0" smtClean="0"/>
              <a:t>The Jewish age was a preparation for a new and a better age to come.</a:t>
            </a:r>
            <a:endParaRPr lang="en-US" sz="4000" dirty="0" smtClean="0"/>
          </a:p>
          <a:p>
            <a:endParaRPr lang="en-US" sz="4000" dirty="0"/>
          </a:p>
        </p:txBody>
      </p:sp>
    </p:spTree>
    <p:extLst>
      <p:ext uri="{BB962C8B-B14F-4D97-AF65-F5344CB8AC3E}">
        <p14:creationId xmlns:p14="http://schemas.microsoft.com/office/powerpoint/2010/main" val="408741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CHRISTIAN </a:t>
            </a:r>
            <a:r>
              <a:rPr lang="en-GB" b="1" dirty="0"/>
              <a:t>AGE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4000" dirty="0"/>
              <a:t>The </a:t>
            </a:r>
            <a:r>
              <a:rPr lang="en-US" sz="4000" b="1" dirty="0"/>
              <a:t>Christian Dispensation</a:t>
            </a:r>
            <a:r>
              <a:rPr lang="en-US" sz="4000" dirty="0"/>
              <a:t> began on the day of Pentecost and will be terminated at the return of Christ (Isa. 2:2-4; Dan. 2:44; Joel 2:28-30; 1 Cor. 15:24-26). </a:t>
            </a:r>
            <a:endParaRPr lang="en-US" sz="4000" dirty="0" smtClean="0"/>
          </a:p>
          <a:p>
            <a:r>
              <a:rPr lang="en-US" sz="4000" dirty="0" smtClean="0"/>
              <a:t>At </a:t>
            </a:r>
            <a:r>
              <a:rPr lang="en-US" sz="4000" dirty="0"/>
              <a:t>that point, the eternal order of all things will be set.</a:t>
            </a:r>
          </a:p>
        </p:txBody>
      </p:sp>
    </p:spTree>
    <p:extLst>
      <p:ext uri="{BB962C8B-B14F-4D97-AF65-F5344CB8AC3E}">
        <p14:creationId xmlns:p14="http://schemas.microsoft.com/office/powerpoint/2010/main" val="1553180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CHRISTIAN AGE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GB" sz="4000" dirty="0" smtClean="0"/>
              <a:t>“</a:t>
            </a:r>
            <a:r>
              <a:rPr lang="en-GB" sz="4000" dirty="0"/>
              <a:t>When the fullness of time was come” God began this new age through His Son, Jesus Christ (Gal. 4:4-5; Eph. 1:9-10). </a:t>
            </a:r>
            <a:endParaRPr lang="en-US" sz="4000" dirty="0"/>
          </a:p>
          <a:p>
            <a:pPr lvl="0"/>
            <a:r>
              <a:rPr lang="en-GB" sz="4000" dirty="0"/>
              <a:t>Christ became” the mediator” of the New Testament and began the new age prophesied by Jeremiah (Heb. 8:6-13; 9:15).</a:t>
            </a:r>
            <a:endParaRPr lang="en-US" sz="4000" dirty="0"/>
          </a:p>
          <a:p>
            <a:pPr marL="0" indent="0">
              <a:buNone/>
            </a:pPr>
            <a:r>
              <a:rPr lang="en-GB" sz="4000" dirty="0"/>
              <a:t> </a:t>
            </a:r>
            <a:endParaRPr lang="en-US" sz="4000" dirty="0"/>
          </a:p>
          <a:p>
            <a:endParaRPr lang="en-US" dirty="0"/>
          </a:p>
        </p:txBody>
      </p:sp>
    </p:spTree>
    <p:extLst>
      <p:ext uri="{BB962C8B-B14F-4D97-AF65-F5344CB8AC3E}">
        <p14:creationId xmlns:p14="http://schemas.microsoft.com/office/powerpoint/2010/main" val="88327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smtClean="0"/>
              <a:t>THE END OF THE OLD TESTAMENT</a:t>
            </a:r>
            <a:endParaRPr lang="en-US" dirty="0" smtClean="0"/>
          </a:p>
        </p:txBody>
      </p:sp>
      <p:sp>
        <p:nvSpPr>
          <p:cNvPr id="3" name="Content Placeholder 2"/>
          <p:cNvSpPr>
            <a:spLocks noGrp="1"/>
          </p:cNvSpPr>
          <p:nvPr>
            <p:ph idx="1"/>
          </p:nvPr>
        </p:nvSpPr>
        <p:spPr/>
        <p:txBody>
          <a:bodyPr/>
          <a:lstStyle/>
          <a:p>
            <a:pPr lvl="0"/>
            <a:r>
              <a:rPr lang="en-GB" sz="3200" dirty="0" smtClean="0"/>
              <a:t>The Jewish age and the Christian age overlap in Christ. He is the end of one and the beginning of the other.  Jesus was born a Jew and lived under the Old Testament law (Gal. 4:4-5).</a:t>
            </a:r>
            <a:endParaRPr lang="en-US" sz="3200" dirty="0" smtClean="0"/>
          </a:p>
          <a:p>
            <a:pPr lvl="0"/>
            <a:r>
              <a:rPr lang="en-GB" sz="3200" dirty="0" smtClean="0"/>
              <a:t>God never intended to make the Old Testament a permanent covenant; otherwise Jeremiah would not have prophesied of a new covenant (Jer.31:31; Heb. 8:6-9).</a:t>
            </a:r>
            <a:endParaRPr lang="en-US" sz="3200" dirty="0" smtClean="0"/>
          </a:p>
          <a:p>
            <a:pPr lvl="0"/>
            <a:r>
              <a:rPr lang="en-GB" sz="3200" dirty="0" smtClean="0"/>
              <a:t>The first was a shadow of good things to come and a school master (Heb. 10:1; Gal. 3:24)</a:t>
            </a:r>
            <a:endParaRPr lang="en-US" sz="3200" dirty="0" smtClean="0"/>
          </a:p>
          <a:p>
            <a:endParaRPr lang="en-US" dirty="0"/>
          </a:p>
        </p:txBody>
      </p:sp>
    </p:spTree>
    <p:extLst>
      <p:ext uri="{BB962C8B-B14F-4D97-AF65-F5344CB8AC3E}">
        <p14:creationId xmlns:p14="http://schemas.microsoft.com/office/powerpoint/2010/main" val="229808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END OF THE OLD TESTAMENT</a:t>
            </a:r>
            <a:endParaRPr lang="en-US" dirty="0"/>
          </a:p>
        </p:txBody>
      </p:sp>
      <p:sp>
        <p:nvSpPr>
          <p:cNvPr id="3" name="Content Placeholder 2"/>
          <p:cNvSpPr>
            <a:spLocks noGrp="1"/>
          </p:cNvSpPr>
          <p:nvPr>
            <p:ph idx="1"/>
          </p:nvPr>
        </p:nvSpPr>
        <p:spPr/>
        <p:txBody>
          <a:bodyPr>
            <a:normAutofit/>
          </a:bodyPr>
          <a:lstStyle/>
          <a:p>
            <a:pPr lvl="0"/>
            <a:r>
              <a:rPr lang="en-GB" sz="3600" dirty="0"/>
              <a:t>After faith is come we are no longer under school master (Gal. 3:25) and therefore, no longer under the old Testament law.</a:t>
            </a:r>
            <a:endParaRPr lang="en-US" sz="3600" dirty="0"/>
          </a:p>
          <a:p>
            <a:pPr lvl="0"/>
            <a:r>
              <a:rPr lang="en-GB" sz="3600" dirty="0"/>
              <a:t>Christ died to remove the Old law and instituted the New law (Heb. 9:15-17; Col. 2:14; Eph. 2:14-15).</a:t>
            </a:r>
            <a:endParaRPr lang="en-US" sz="3600" dirty="0"/>
          </a:p>
          <a:p>
            <a:pPr lvl="0"/>
            <a:r>
              <a:rPr lang="en-GB" sz="3600" dirty="0"/>
              <a:t>Therefore the Christian is not bound to keep the Sabbath, new moon etc., which were part of the old law (Col.2:16-17</a:t>
            </a:r>
            <a:r>
              <a:rPr lang="en-GB" sz="3600" dirty="0" smtClean="0"/>
              <a:t>).</a:t>
            </a:r>
            <a:endParaRPr lang="en-US" sz="3600" dirty="0"/>
          </a:p>
        </p:txBody>
      </p:sp>
    </p:spTree>
    <p:extLst>
      <p:ext uri="{BB962C8B-B14F-4D97-AF65-F5344CB8AC3E}">
        <p14:creationId xmlns:p14="http://schemas.microsoft.com/office/powerpoint/2010/main" val="226159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I</a:t>
            </a:r>
            <a:r>
              <a:rPr lang="en-GB" b="1" dirty="0" smtClean="0"/>
              <a:t>NTRODUCTION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3600" dirty="0" smtClean="0"/>
              <a:t>There </a:t>
            </a:r>
            <a:r>
              <a:rPr lang="en-GB" sz="3600" dirty="0"/>
              <a:t>are three main ages (Dispensation) in the Bible; </a:t>
            </a:r>
            <a:endParaRPr lang="en-GB" sz="3600" dirty="0" smtClean="0"/>
          </a:p>
          <a:p>
            <a:pPr>
              <a:buFont typeface="Wingdings" panose="05000000000000000000" pitchFamily="2" charset="2"/>
              <a:buChar char="Ø"/>
            </a:pPr>
            <a:r>
              <a:rPr lang="en-GB" sz="3600" dirty="0" smtClean="0"/>
              <a:t>The </a:t>
            </a:r>
            <a:r>
              <a:rPr lang="en-GB" sz="3600" dirty="0"/>
              <a:t>Patriarchal Age, </a:t>
            </a:r>
            <a:endParaRPr lang="en-GB" sz="3600" dirty="0" smtClean="0"/>
          </a:p>
          <a:p>
            <a:pPr>
              <a:buFont typeface="Wingdings" panose="05000000000000000000" pitchFamily="2" charset="2"/>
              <a:buChar char="Ø"/>
            </a:pPr>
            <a:r>
              <a:rPr lang="en-GB" sz="3600" dirty="0"/>
              <a:t>T</a:t>
            </a:r>
            <a:r>
              <a:rPr lang="en-GB" sz="3600" dirty="0" smtClean="0"/>
              <a:t>he </a:t>
            </a:r>
            <a:r>
              <a:rPr lang="en-GB" sz="3600" dirty="0"/>
              <a:t>Jewish (Mosaic) Age </a:t>
            </a:r>
            <a:endParaRPr lang="en-GB" sz="3600" dirty="0" smtClean="0"/>
          </a:p>
          <a:p>
            <a:pPr>
              <a:buFont typeface="Wingdings" panose="05000000000000000000" pitchFamily="2" charset="2"/>
              <a:buChar char="Ø"/>
            </a:pPr>
            <a:r>
              <a:rPr lang="en-GB" sz="3600" dirty="0"/>
              <a:t>T</a:t>
            </a:r>
            <a:r>
              <a:rPr lang="en-GB" sz="3600" dirty="0" smtClean="0"/>
              <a:t>he </a:t>
            </a:r>
            <a:r>
              <a:rPr lang="en-GB" sz="3600" dirty="0"/>
              <a:t>Christian Age. </a:t>
            </a:r>
            <a:endParaRPr lang="en-GB" sz="3600" dirty="0" smtClean="0"/>
          </a:p>
          <a:p>
            <a:r>
              <a:rPr lang="en-GB" sz="3600" dirty="0" smtClean="0"/>
              <a:t>A </a:t>
            </a:r>
            <a:r>
              <a:rPr lang="en-GB" sz="3600" dirty="0"/>
              <a:t>study of these three ages helps Christians to rightly divide the word of God and appropriately interpret the scriptures</a:t>
            </a:r>
            <a:r>
              <a:rPr lang="en-GB" dirty="0" smtClean="0"/>
              <a:t>.</a:t>
            </a:r>
            <a:endParaRPr lang="en-US" dirty="0"/>
          </a:p>
        </p:txBody>
      </p:sp>
    </p:spTree>
    <p:extLst>
      <p:ext uri="{BB962C8B-B14F-4D97-AF65-F5344CB8AC3E}">
        <p14:creationId xmlns:p14="http://schemas.microsoft.com/office/powerpoint/2010/main" val="139784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END OF THE OLD TESTAMENT</a:t>
            </a:r>
            <a:endParaRPr lang="en-US" dirty="0"/>
          </a:p>
        </p:txBody>
      </p:sp>
      <p:sp>
        <p:nvSpPr>
          <p:cNvPr id="3" name="Content Placeholder 2"/>
          <p:cNvSpPr>
            <a:spLocks noGrp="1"/>
          </p:cNvSpPr>
          <p:nvPr>
            <p:ph idx="1"/>
          </p:nvPr>
        </p:nvSpPr>
        <p:spPr/>
        <p:txBody>
          <a:bodyPr>
            <a:normAutofit/>
          </a:bodyPr>
          <a:lstStyle/>
          <a:p>
            <a:pPr lvl="0"/>
            <a:r>
              <a:rPr lang="en-GB" sz="4000" dirty="0" smtClean="0"/>
              <a:t>Those who teach the necessity of the old law are obligated to keep the whole law and in so doing “are fallen from grace” (Gal. 5:3-4). </a:t>
            </a:r>
            <a:endParaRPr lang="en-US" sz="4000" dirty="0" smtClean="0"/>
          </a:p>
          <a:p>
            <a:pPr lvl="0"/>
            <a:r>
              <a:rPr lang="en-GB" sz="4000" dirty="0" smtClean="0"/>
              <a:t>The Old Testament still has value as Gods word and should be studied for example and admonition (Rom. 15:4; 1 Cor. 10:11).</a:t>
            </a:r>
            <a:endParaRPr lang="en-US" sz="4000" dirty="0" smtClean="0"/>
          </a:p>
          <a:p>
            <a:endParaRPr lang="en-US" sz="4000" dirty="0"/>
          </a:p>
        </p:txBody>
      </p:sp>
    </p:spTree>
    <p:extLst>
      <p:ext uri="{BB962C8B-B14F-4D97-AF65-F5344CB8AC3E}">
        <p14:creationId xmlns:p14="http://schemas.microsoft.com/office/powerpoint/2010/main" val="355654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smtClean="0"/>
              <a:t>THE LAW OF THE NEW COVENANT</a:t>
            </a:r>
            <a:endParaRPr lang="en-US" dirty="0" smtClean="0"/>
          </a:p>
        </p:txBody>
      </p:sp>
      <p:sp>
        <p:nvSpPr>
          <p:cNvPr id="3" name="Content Placeholder 2"/>
          <p:cNvSpPr>
            <a:spLocks noGrp="1"/>
          </p:cNvSpPr>
          <p:nvPr>
            <p:ph idx="1"/>
          </p:nvPr>
        </p:nvSpPr>
        <p:spPr/>
        <p:txBody>
          <a:bodyPr>
            <a:normAutofit/>
          </a:bodyPr>
          <a:lstStyle/>
          <a:p>
            <a:pPr lvl="0"/>
            <a:r>
              <a:rPr lang="en-GB" sz="4000" dirty="0" smtClean="0"/>
              <a:t>Although we are not bound to keep the Mosaic Law today, this does not free us to steal, kill etc. </a:t>
            </a:r>
          </a:p>
          <a:p>
            <a:pPr lvl="0"/>
            <a:r>
              <a:rPr lang="en-GB" sz="4000" dirty="0" smtClean="0"/>
              <a:t>This principle of morality are taught even stronger in the new covenant (John 13:34; Rom. 13:8-10). </a:t>
            </a:r>
          </a:p>
        </p:txBody>
      </p:sp>
    </p:spTree>
    <p:extLst>
      <p:ext uri="{BB962C8B-B14F-4D97-AF65-F5344CB8AC3E}">
        <p14:creationId xmlns:p14="http://schemas.microsoft.com/office/powerpoint/2010/main" val="382775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LAW OF THE NEW COVENANT</a:t>
            </a:r>
            <a:endParaRPr lang="en-US" dirty="0"/>
          </a:p>
        </p:txBody>
      </p:sp>
      <p:sp>
        <p:nvSpPr>
          <p:cNvPr id="3" name="Content Placeholder 2"/>
          <p:cNvSpPr>
            <a:spLocks noGrp="1"/>
          </p:cNvSpPr>
          <p:nvPr>
            <p:ph idx="1"/>
          </p:nvPr>
        </p:nvSpPr>
        <p:spPr/>
        <p:txBody>
          <a:bodyPr>
            <a:normAutofit/>
          </a:bodyPr>
          <a:lstStyle/>
          <a:p>
            <a:pPr lvl="0"/>
            <a:r>
              <a:rPr lang="en-GB" sz="3600" dirty="0" smtClean="0"/>
              <a:t>Apart from the Sabbath all other part of the Ten Commandments are included in the new covenant. </a:t>
            </a:r>
          </a:p>
          <a:p>
            <a:pPr lvl="0"/>
            <a:r>
              <a:rPr lang="en-GB" sz="3600" dirty="0" smtClean="0"/>
              <a:t>The early Church worship on Sunday (Act 20:7, 1Cor. 16:1-2).</a:t>
            </a:r>
            <a:endParaRPr lang="en-US" sz="3600" dirty="0" smtClean="0"/>
          </a:p>
          <a:p>
            <a:pPr lvl="0"/>
            <a:r>
              <a:rPr lang="en-GB" sz="3600" dirty="0" smtClean="0"/>
              <a:t>Christian are under the new law and must obey it else we risk more punishment than that of the old law (Heb. 10:26-31).</a:t>
            </a:r>
            <a:endParaRPr lang="en-US" sz="3600" dirty="0" smtClean="0"/>
          </a:p>
          <a:p>
            <a:endParaRPr lang="en-US" sz="3600" dirty="0"/>
          </a:p>
        </p:txBody>
      </p:sp>
    </p:spTree>
    <p:extLst>
      <p:ext uri="{BB962C8B-B14F-4D97-AF65-F5344CB8AC3E}">
        <p14:creationId xmlns:p14="http://schemas.microsoft.com/office/powerpoint/2010/main" val="3554544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LAW OF THE NEW COVENANT</a:t>
            </a:r>
            <a:endParaRPr lang="en-US" dirty="0"/>
          </a:p>
        </p:txBody>
      </p:sp>
      <p:sp>
        <p:nvSpPr>
          <p:cNvPr id="3" name="Content Placeholder 2"/>
          <p:cNvSpPr>
            <a:spLocks noGrp="1"/>
          </p:cNvSpPr>
          <p:nvPr>
            <p:ph idx="1"/>
          </p:nvPr>
        </p:nvSpPr>
        <p:spPr/>
        <p:txBody>
          <a:bodyPr>
            <a:noAutofit/>
          </a:bodyPr>
          <a:lstStyle/>
          <a:p>
            <a:pPr marL="0" indent="0">
              <a:buNone/>
            </a:pPr>
            <a:r>
              <a:rPr lang="en-US" sz="3200" dirty="0"/>
              <a:t>Here are the Ten Commandments, along with their repetition or reflection in the New Testament</a:t>
            </a:r>
            <a:r>
              <a:rPr lang="en-US" sz="3200" dirty="0" smtClean="0"/>
              <a:t>:</a:t>
            </a:r>
          </a:p>
          <a:p>
            <a:r>
              <a:rPr lang="en-US" sz="3200" dirty="0" smtClean="0"/>
              <a:t>Worship </a:t>
            </a:r>
            <a:r>
              <a:rPr lang="en-US" sz="3200" dirty="0"/>
              <a:t>only God (Exodus 20:3, Deuteronomy 5:7)    - New Testament reflection: Matthew 4:10, 1 Corinthians 8:5-62. </a:t>
            </a:r>
            <a:endParaRPr lang="en-US" sz="3200" dirty="0" smtClean="0"/>
          </a:p>
          <a:p>
            <a:r>
              <a:rPr lang="en-US" sz="3200" dirty="0" smtClean="0"/>
              <a:t>Make </a:t>
            </a:r>
            <a:r>
              <a:rPr lang="en-US" sz="3200" dirty="0"/>
              <a:t>no idols (Exodus 20:4, Deuteronomy 5:8)    - New Testament reflection: 1 Corinthians 10:14, 1 John </a:t>
            </a:r>
            <a:r>
              <a:rPr lang="en-US" sz="3200" dirty="0" smtClean="0"/>
              <a:t>5:21. </a:t>
            </a:r>
          </a:p>
          <a:p>
            <a:r>
              <a:rPr lang="en-US" sz="3200" dirty="0" smtClean="0"/>
              <a:t>Do </a:t>
            </a:r>
            <a:r>
              <a:rPr lang="en-US" sz="3200" dirty="0"/>
              <a:t>not take God's name in vain (Exodus 20:7, Deuteronomy 5:11)    - New Testament reflection: Matthew 5:33-37, James </a:t>
            </a:r>
            <a:r>
              <a:rPr lang="en-US" sz="3200" dirty="0" smtClean="0"/>
              <a:t>5:12. </a:t>
            </a:r>
          </a:p>
        </p:txBody>
      </p:sp>
    </p:spTree>
    <p:extLst>
      <p:ext uri="{BB962C8B-B14F-4D97-AF65-F5344CB8AC3E}">
        <p14:creationId xmlns:p14="http://schemas.microsoft.com/office/powerpoint/2010/main" val="41663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LAW OF THE NEW COVENANT</a:t>
            </a:r>
            <a:endParaRPr lang="en-US" dirty="0"/>
          </a:p>
        </p:txBody>
      </p:sp>
      <p:sp>
        <p:nvSpPr>
          <p:cNvPr id="3" name="Content Placeholder 2"/>
          <p:cNvSpPr>
            <a:spLocks noGrp="1"/>
          </p:cNvSpPr>
          <p:nvPr>
            <p:ph idx="1"/>
          </p:nvPr>
        </p:nvSpPr>
        <p:spPr/>
        <p:txBody>
          <a:bodyPr>
            <a:normAutofit fontScale="92500"/>
          </a:bodyPr>
          <a:lstStyle/>
          <a:p>
            <a:r>
              <a:rPr lang="en-US" sz="3200" dirty="0"/>
              <a:t>Remember the Sabbath (Exodus 20:8-11, Deuteronomy 5:12-15)    - New Testament reflection: Matthew 12:1-8, Colossians </a:t>
            </a:r>
            <a:r>
              <a:rPr lang="en-US" sz="3200" dirty="0" smtClean="0"/>
              <a:t>2:16-17. </a:t>
            </a:r>
            <a:endParaRPr lang="en-US" sz="3200" dirty="0"/>
          </a:p>
          <a:p>
            <a:r>
              <a:rPr lang="en-US" sz="3200" dirty="0"/>
              <a:t>Honor your father and mother (Exodus 20:12, Deuteronomy 5:16)    - New Testament reflection: Ephesians 6:1-3, Matthew </a:t>
            </a:r>
            <a:r>
              <a:rPr lang="en-US" sz="3200" dirty="0" smtClean="0"/>
              <a:t>15:4-6. </a:t>
            </a:r>
            <a:endParaRPr lang="en-US" sz="3200" dirty="0"/>
          </a:p>
          <a:p>
            <a:r>
              <a:rPr lang="en-US" sz="3200" dirty="0"/>
              <a:t>Do not murder (Exodus 20:13, Deuteronomy 5:17)    - New Testament reflection: Matthew 5:21-22, Romans </a:t>
            </a:r>
            <a:r>
              <a:rPr lang="en-US" sz="3200" dirty="0" smtClean="0"/>
              <a:t>13:9. </a:t>
            </a:r>
            <a:endParaRPr lang="en-US" sz="3200" dirty="0"/>
          </a:p>
          <a:p>
            <a:r>
              <a:rPr lang="en-US" sz="3200" dirty="0"/>
              <a:t>Do not commit adultery (Exodus 20:17, Deuteronomy 5:18)    - New Testament reflection: Matthew 5:27-28, 1 Corinthians </a:t>
            </a:r>
            <a:r>
              <a:rPr lang="en-US" sz="3200" dirty="0" smtClean="0"/>
              <a:t>6:18</a:t>
            </a:r>
            <a:endParaRPr lang="en-US" sz="3200" dirty="0"/>
          </a:p>
          <a:p>
            <a:endParaRPr lang="en-US" dirty="0"/>
          </a:p>
        </p:txBody>
      </p:sp>
    </p:spTree>
    <p:extLst>
      <p:ext uri="{BB962C8B-B14F-4D97-AF65-F5344CB8AC3E}">
        <p14:creationId xmlns:p14="http://schemas.microsoft.com/office/powerpoint/2010/main" val="3131981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LAW OF THE NEW COVENANT</a:t>
            </a:r>
            <a:endParaRPr lang="en-US" dirty="0"/>
          </a:p>
        </p:txBody>
      </p:sp>
      <p:sp>
        <p:nvSpPr>
          <p:cNvPr id="3" name="Content Placeholder 2"/>
          <p:cNvSpPr>
            <a:spLocks noGrp="1"/>
          </p:cNvSpPr>
          <p:nvPr>
            <p:ph idx="1"/>
          </p:nvPr>
        </p:nvSpPr>
        <p:spPr/>
        <p:txBody>
          <a:bodyPr>
            <a:normAutofit/>
          </a:bodyPr>
          <a:lstStyle/>
          <a:p>
            <a:r>
              <a:rPr lang="en-US" sz="3600" dirty="0" smtClean="0"/>
              <a:t>Do </a:t>
            </a:r>
            <a:r>
              <a:rPr lang="en-US" sz="3600" dirty="0"/>
              <a:t>not steal (Exodus 20:15, Deuteronomy 5:19)    - New Testament reflection: Ephesians 4:28, Romans </a:t>
            </a:r>
            <a:r>
              <a:rPr lang="en-US" sz="3600" dirty="0" smtClean="0"/>
              <a:t>13:9. </a:t>
            </a:r>
          </a:p>
          <a:p>
            <a:r>
              <a:rPr lang="en-US" sz="3600" dirty="0" smtClean="0"/>
              <a:t>Do </a:t>
            </a:r>
            <a:r>
              <a:rPr lang="en-US" sz="3600" dirty="0"/>
              <a:t>not bear false witness (Exodus 20:16, Deuteronomy 5:20)    - New Testament reflection: Matthew 19:18, Colossians </a:t>
            </a:r>
            <a:r>
              <a:rPr lang="en-US" sz="3600" dirty="0" smtClean="0"/>
              <a:t>3:9-10. </a:t>
            </a:r>
          </a:p>
          <a:p>
            <a:r>
              <a:rPr lang="en-US" sz="3600" dirty="0" smtClean="0"/>
              <a:t>Do </a:t>
            </a:r>
            <a:r>
              <a:rPr lang="en-US" sz="3600" dirty="0"/>
              <a:t>not covet (Exodus 20:17, Deuteronomy 5:21)- New Testament reflection: Romans 7:7-8, 1 Timothy 6:6-10</a:t>
            </a:r>
          </a:p>
        </p:txBody>
      </p:sp>
    </p:spTree>
    <p:extLst>
      <p:ext uri="{BB962C8B-B14F-4D97-AF65-F5344CB8AC3E}">
        <p14:creationId xmlns:p14="http://schemas.microsoft.com/office/powerpoint/2010/main" val="1689504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LAW OF THE NEW COVENANT</a:t>
            </a:r>
            <a:endParaRPr lang="en-US" dirty="0"/>
          </a:p>
        </p:txBody>
      </p:sp>
      <p:sp>
        <p:nvSpPr>
          <p:cNvPr id="3" name="Content Placeholder 2"/>
          <p:cNvSpPr>
            <a:spLocks noGrp="1"/>
          </p:cNvSpPr>
          <p:nvPr>
            <p:ph idx="1"/>
          </p:nvPr>
        </p:nvSpPr>
        <p:spPr/>
        <p:txBody>
          <a:bodyPr>
            <a:normAutofit/>
          </a:bodyPr>
          <a:lstStyle/>
          <a:p>
            <a:r>
              <a:rPr lang="en-US" sz="4000" dirty="0"/>
              <a:t>The Old Testament prophets declared that the new administration would constitute a “law” from God (Isa. 2:2-4; Jer. 31:31-34). </a:t>
            </a:r>
            <a:endParaRPr lang="en-US" sz="4000" dirty="0" smtClean="0"/>
          </a:p>
          <a:p>
            <a:r>
              <a:rPr lang="en-US" sz="4000" dirty="0" smtClean="0"/>
              <a:t>The </a:t>
            </a:r>
            <a:r>
              <a:rPr lang="en-US" sz="4000" dirty="0"/>
              <a:t>sacred New Testament writers spoke of the “law of Christ” (Gal. 6:2; cf. 1 Cor. 9:21).</a:t>
            </a:r>
            <a:endParaRPr lang="en-US" sz="4000" dirty="0"/>
          </a:p>
        </p:txBody>
      </p:sp>
    </p:spTree>
    <p:extLst>
      <p:ext uri="{BB962C8B-B14F-4D97-AF65-F5344CB8AC3E}">
        <p14:creationId xmlns:p14="http://schemas.microsoft.com/office/powerpoint/2010/main" val="1313329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LAW OF THE NEW COVENANT</a:t>
            </a:r>
            <a:endParaRPr lang="en-US" dirty="0"/>
          </a:p>
        </p:txBody>
      </p:sp>
      <p:sp>
        <p:nvSpPr>
          <p:cNvPr id="3" name="Content Placeholder 2"/>
          <p:cNvSpPr>
            <a:spLocks noGrp="1"/>
          </p:cNvSpPr>
          <p:nvPr>
            <p:ph idx="1"/>
          </p:nvPr>
        </p:nvSpPr>
        <p:spPr/>
        <p:txBody>
          <a:bodyPr>
            <a:normAutofit/>
          </a:bodyPr>
          <a:lstStyle/>
          <a:p>
            <a:pPr lvl="0"/>
            <a:r>
              <a:rPr lang="en-GB" sz="4000" dirty="0" smtClean="0"/>
              <a:t>Christ is the author of eternal salvation to all that obey him (Heb. 5:19). </a:t>
            </a:r>
            <a:endParaRPr lang="en-US" sz="4000" dirty="0" smtClean="0"/>
          </a:p>
          <a:p>
            <a:pPr lvl="0"/>
            <a:r>
              <a:rPr lang="en-GB" sz="4000" dirty="0" smtClean="0"/>
              <a:t>Grace and truth came by Jesus Christ (1 John 1:17).</a:t>
            </a:r>
            <a:endParaRPr lang="en-US" sz="4000" dirty="0" smtClean="0"/>
          </a:p>
          <a:p>
            <a:pPr lvl="0"/>
            <a:r>
              <a:rPr lang="en-GB" sz="4000" dirty="0" smtClean="0"/>
              <a:t>Christ taught his apostles and the Holy Spirit reminded them of his teaching which is given in the New Testament (John 14:26; 16:13).</a:t>
            </a:r>
            <a:endParaRPr lang="en-US" sz="4000" dirty="0" smtClean="0"/>
          </a:p>
          <a:p>
            <a:endParaRPr lang="en-US" dirty="0"/>
          </a:p>
        </p:txBody>
      </p:sp>
    </p:spTree>
    <p:extLst>
      <p:ext uri="{BB962C8B-B14F-4D97-AF65-F5344CB8AC3E}">
        <p14:creationId xmlns:p14="http://schemas.microsoft.com/office/powerpoint/2010/main" val="896997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LAW OF THE NEW COVENANT</a:t>
            </a:r>
            <a:endParaRPr lang="en-US" dirty="0"/>
          </a:p>
        </p:txBody>
      </p:sp>
      <p:sp>
        <p:nvSpPr>
          <p:cNvPr id="3" name="Content Placeholder 2"/>
          <p:cNvSpPr>
            <a:spLocks noGrp="1"/>
          </p:cNvSpPr>
          <p:nvPr>
            <p:ph idx="1"/>
          </p:nvPr>
        </p:nvSpPr>
        <p:spPr/>
        <p:txBody>
          <a:bodyPr>
            <a:normAutofit/>
          </a:bodyPr>
          <a:lstStyle/>
          <a:p>
            <a:pPr lvl="0"/>
            <a:r>
              <a:rPr lang="en-GB" sz="4000" dirty="0" smtClean="0"/>
              <a:t>Those who obey the gospel of Christ are added to the Church (Act 2:47)</a:t>
            </a:r>
            <a:endParaRPr lang="en-US" sz="4000" dirty="0" smtClean="0"/>
          </a:p>
          <a:p>
            <a:pPr lvl="0"/>
            <a:r>
              <a:rPr lang="en-GB" sz="4000" dirty="0" smtClean="0"/>
              <a:t>The Church will last throughout the Christian Age (Eph. 3:21; Matt. 16:18).</a:t>
            </a:r>
            <a:endParaRPr lang="en-US" sz="4000" dirty="0" smtClean="0"/>
          </a:p>
          <a:p>
            <a:pPr lvl="0"/>
            <a:r>
              <a:rPr lang="en-GB" sz="4000" dirty="0" smtClean="0"/>
              <a:t>The Church will continue till Christ come again (Heb. 9:27-28).</a:t>
            </a:r>
            <a:endParaRPr lang="en-US" sz="4000" dirty="0" smtClean="0"/>
          </a:p>
        </p:txBody>
      </p:sp>
    </p:spTree>
    <p:extLst>
      <p:ext uri="{BB962C8B-B14F-4D97-AF65-F5344CB8AC3E}">
        <p14:creationId xmlns:p14="http://schemas.microsoft.com/office/powerpoint/2010/main" val="192020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GB" sz="4000" dirty="0" smtClean="0"/>
              <a:t>The </a:t>
            </a:r>
            <a:r>
              <a:rPr lang="en-GB" sz="4000" dirty="0"/>
              <a:t>Patriarchal Age was ushered in during creation, Jewish (Mosaic) Age prepared mankind for the coming of Christ. </a:t>
            </a:r>
            <a:endParaRPr lang="en-GB" sz="4000" dirty="0" smtClean="0"/>
          </a:p>
          <a:p>
            <a:r>
              <a:rPr lang="en-GB" sz="4000" dirty="0" smtClean="0"/>
              <a:t>Christ </a:t>
            </a:r>
            <a:r>
              <a:rPr lang="en-GB" sz="4000" dirty="0"/>
              <a:t>is the author of the New Covenant which is in force during this Christian Age.  </a:t>
            </a:r>
            <a:endParaRPr lang="en-GB" sz="4000" dirty="0" smtClean="0"/>
          </a:p>
          <a:p>
            <a:r>
              <a:rPr lang="en-GB" sz="4000" dirty="0" smtClean="0"/>
              <a:t>The </a:t>
            </a:r>
            <a:r>
              <a:rPr lang="en-GB" sz="4000" dirty="0"/>
              <a:t>New covenant will be in force to the end of world. </a:t>
            </a:r>
            <a:endParaRPr lang="en-US" sz="4000" dirty="0"/>
          </a:p>
          <a:p>
            <a:pPr marL="0" indent="0">
              <a:buNone/>
            </a:pPr>
            <a:r>
              <a:rPr lang="en-GB" dirty="0"/>
              <a:t> </a:t>
            </a:r>
            <a:endParaRPr lang="en-US" dirty="0"/>
          </a:p>
          <a:p>
            <a:endParaRPr lang="en-US" dirty="0"/>
          </a:p>
        </p:txBody>
      </p:sp>
    </p:spTree>
    <p:extLst>
      <p:ext uri="{BB962C8B-B14F-4D97-AF65-F5344CB8AC3E}">
        <p14:creationId xmlns:p14="http://schemas.microsoft.com/office/powerpoint/2010/main" val="76531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THE </a:t>
            </a:r>
            <a:r>
              <a:rPr lang="en-GB" b="1" dirty="0"/>
              <a:t>PATRIACAL AGE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600" dirty="0"/>
              <a:t>The </a:t>
            </a:r>
            <a:r>
              <a:rPr lang="en-US" sz="3600" b="1" dirty="0"/>
              <a:t>Patriarchal Dispensation</a:t>
            </a:r>
            <a:r>
              <a:rPr lang="en-US" sz="3600" dirty="0"/>
              <a:t> extended from the creation to the commencement of the Mosaic period, at which point God selected the Hebrews as a special people through whom he would send the Christ (Gen. 12:1ff; Dt. 7:6).</a:t>
            </a:r>
          </a:p>
          <a:p>
            <a:r>
              <a:rPr lang="en-US" sz="3600" dirty="0"/>
              <a:t>In the patriarchal age, God spoke to man through select prophets. Worship was administered by the fathers of each family (cf. Job 1).</a:t>
            </a:r>
          </a:p>
          <a:p>
            <a:endParaRPr lang="en-US" sz="3600" dirty="0"/>
          </a:p>
        </p:txBody>
      </p:sp>
    </p:spTree>
    <p:extLst>
      <p:ext uri="{BB962C8B-B14F-4D97-AF65-F5344CB8AC3E}">
        <p14:creationId xmlns:p14="http://schemas.microsoft.com/office/powerpoint/2010/main" val="3371397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844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THE PATRIACAL AGE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sz="4000" dirty="0" smtClean="0"/>
              <a:t>God revealed Himself to the heads of families known as patriarchs.</a:t>
            </a:r>
            <a:endParaRPr lang="en-US" sz="4000" dirty="0" smtClean="0"/>
          </a:p>
          <a:p>
            <a:r>
              <a:rPr lang="en-GB" sz="4000" dirty="0" smtClean="0"/>
              <a:t>The first book of the Bible, Genesis, covers this age.</a:t>
            </a:r>
            <a:endParaRPr lang="en-US" sz="4000" dirty="0"/>
          </a:p>
          <a:p>
            <a:r>
              <a:rPr lang="en-GB" sz="4000" dirty="0" smtClean="0"/>
              <a:t>It covers important events as man’s creation (Gen. 1), Adam’s sin and punishment (Gen. 3), the world’s destruction by flood (Gen. 6).</a:t>
            </a:r>
            <a:endParaRPr lang="en-US" sz="4000" dirty="0" smtClean="0"/>
          </a:p>
        </p:txBody>
      </p:sp>
    </p:spTree>
    <p:extLst>
      <p:ext uri="{BB962C8B-B14F-4D97-AF65-F5344CB8AC3E}">
        <p14:creationId xmlns:p14="http://schemas.microsoft.com/office/powerpoint/2010/main" val="275527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PATRIACAL AGE</a:t>
            </a:r>
            <a:endParaRPr lang="en-US" dirty="0"/>
          </a:p>
        </p:txBody>
      </p:sp>
      <p:sp>
        <p:nvSpPr>
          <p:cNvPr id="3" name="Content Placeholder 2"/>
          <p:cNvSpPr>
            <a:spLocks noGrp="1"/>
          </p:cNvSpPr>
          <p:nvPr>
            <p:ph idx="1"/>
          </p:nvPr>
        </p:nvSpPr>
        <p:spPr/>
        <p:txBody>
          <a:bodyPr>
            <a:normAutofit/>
          </a:bodyPr>
          <a:lstStyle/>
          <a:p>
            <a:r>
              <a:rPr lang="en-GB" sz="4000" dirty="0" smtClean="0"/>
              <a:t>During this age God made a three- fold promise to the godly man, Abraham. His descendants were to:</a:t>
            </a:r>
            <a:r>
              <a:rPr lang="en-US" sz="4000" dirty="0" smtClean="0"/>
              <a:t> </a:t>
            </a:r>
          </a:p>
          <a:p>
            <a:pPr lvl="0">
              <a:buFont typeface="Wingdings" panose="05000000000000000000" pitchFamily="2" charset="2"/>
              <a:buChar char="Ø"/>
            </a:pPr>
            <a:r>
              <a:rPr lang="en-GB" sz="4000" dirty="0" smtClean="0"/>
              <a:t>Become great nation,</a:t>
            </a:r>
            <a:r>
              <a:rPr lang="en-US" sz="4000" dirty="0" smtClean="0"/>
              <a:t> </a:t>
            </a:r>
          </a:p>
          <a:p>
            <a:pPr lvl="0">
              <a:buFont typeface="Wingdings" panose="05000000000000000000" pitchFamily="2" charset="2"/>
              <a:buChar char="Ø"/>
            </a:pPr>
            <a:r>
              <a:rPr lang="en-GB" sz="4000" dirty="0" smtClean="0"/>
              <a:t>Receive a land</a:t>
            </a:r>
            <a:r>
              <a:rPr lang="en-US" sz="4000" dirty="0" smtClean="0"/>
              <a:t> </a:t>
            </a:r>
          </a:p>
          <a:p>
            <a:pPr lvl="0">
              <a:buFont typeface="Wingdings" panose="05000000000000000000" pitchFamily="2" charset="2"/>
              <a:buChar char="Ø"/>
            </a:pPr>
            <a:r>
              <a:rPr lang="en-GB" sz="4000" dirty="0" smtClean="0"/>
              <a:t>Bless all nation of the earth (Gen. 12: 1-3; 22: 17-18).</a:t>
            </a:r>
            <a:endParaRPr lang="en-US" sz="4000" dirty="0" smtClean="0"/>
          </a:p>
        </p:txBody>
      </p:sp>
    </p:spTree>
    <p:extLst>
      <p:ext uri="{BB962C8B-B14F-4D97-AF65-F5344CB8AC3E}">
        <p14:creationId xmlns:p14="http://schemas.microsoft.com/office/powerpoint/2010/main" val="396213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PATRIACAL AGE</a:t>
            </a:r>
            <a:endParaRPr lang="en-US" dirty="0"/>
          </a:p>
        </p:txBody>
      </p:sp>
      <p:sp>
        <p:nvSpPr>
          <p:cNvPr id="3" name="Content Placeholder 2"/>
          <p:cNvSpPr>
            <a:spLocks noGrp="1"/>
          </p:cNvSpPr>
          <p:nvPr>
            <p:ph idx="1"/>
          </p:nvPr>
        </p:nvSpPr>
        <p:spPr/>
        <p:txBody>
          <a:bodyPr>
            <a:normAutofit/>
          </a:bodyPr>
          <a:lstStyle/>
          <a:p>
            <a:r>
              <a:rPr lang="en-GB" sz="4000" dirty="0" smtClean="0"/>
              <a:t>Abraham’s descendants later formed the twelve tribe of Israel (the Jewish nation).</a:t>
            </a:r>
            <a:endParaRPr lang="en-US" sz="4000" dirty="0" smtClean="0"/>
          </a:p>
          <a:p>
            <a:r>
              <a:rPr lang="en-GB" sz="4000" dirty="0" smtClean="0"/>
              <a:t>Famine forced Israel to move to Egypt (Gen. 45-46), where they later became slaves (Exodus 1:7-11).</a:t>
            </a:r>
            <a:endParaRPr lang="en-US" sz="4000" dirty="0" smtClean="0"/>
          </a:p>
          <a:p>
            <a:pPr marL="0" lvl="0" indent="0">
              <a:buNone/>
            </a:pPr>
            <a:endParaRPr lang="en-US" sz="4000" dirty="0" smtClean="0"/>
          </a:p>
          <a:p>
            <a:endParaRPr lang="en-US" dirty="0"/>
          </a:p>
        </p:txBody>
      </p:sp>
    </p:spTree>
    <p:extLst>
      <p:ext uri="{BB962C8B-B14F-4D97-AF65-F5344CB8AC3E}">
        <p14:creationId xmlns:p14="http://schemas.microsoft.com/office/powerpoint/2010/main" val="70048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THE PATRIACAL AGE</a:t>
            </a:r>
            <a:endParaRPr lang="en-US" dirty="0"/>
          </a:p>
        </p:txBody>
      </p:sp>
      <p:sp>
        <p:nvSpPr>
          <p:cNvPr id="3" name="Content Placeholder 2"/>
          <p:cNvSpPr>
            <a:spLocks noGrp="1"/>
          </p:cNvSpPr>
          <p:nvPr>
            <p:ph idx="1"/>
          </p:nvPr>
        </p:nvSpPr>
        <p:spPr/>
        <p:txBody>
          <a:bodyPr/>
          <a:lstStyle/>
          <a:p>
            <a:r>
              <a:rPr lang="en-GB" sz="3600" dirty="0" smtClean="0"/>
              <a:t>Finally God raised up Moses to deliver the people and lead them to the land of Canaan (Ex. 3: 1-10), where they became a great nation. This fulfilled the first two promises (Joshua 21: 43-45).</a:t>
            </a:r>
            <a:endParaRPr lang="en-US" sz="3600" dirty="0"/>
          </a:p>
          <a:p>
            <a:r>
              <a:rPr lang="en-GB" sz="3600" dirty="0" smtClean="0"/>
              <a:t>The third promise, all nation would be blessed through Abraham’s seed, was fulfilled with Christ’s coming. He died for mankind and made salvation possible for all men.</a:t>
            </a:r>
            <a:endParaRPr lang="en-US" sz="3600" dirty="0" smtClean="0"/>
          </a:p>
          <a:p>
            <a:endParaRPr lang="en-US" dirty="0"/>
          </a:p>
        </p:txBody>
      </p:sp>
    </p:spTree>
    <p:extLst>
      <p:ext uri="{BB962C8B-B14F-4D97-AF65-F5344CB8AC3E}">
        <p14:creationId xmlns:p14="http://schemas.microsoft.com/office/powerpoint/2010/main" val="33310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THE JEWISH (MOSAICAL) AGE</a:t>
            </a:r>
            <a:endParaRPr lang="en-US" dirty="0"/>
          </a:p>
        </p:txBody>
      </p:sp>
      <p:sp>
        <p:nvSpPr>
          <p:cNvPr id="3" name="Content Placeholder 2"/>
          <p:cNvSpPr>
            <a:spLocks noGrp="1"/>
          </p:cNvSpPr>
          <p:nvPr>
            <p:ph idx="1"/>
          </p:nvPr>
        </p:nvSpPr>
        <p:spPr/>
        <p:txBody>
          <a:bodyPr/>
          <a:lstStyle/>
          <a:p>
            <a:r>
              <a:rPr lang="en-US" sz="3200" dirty="0"/>
              <a:t>The </a:t>
            </a:r>
            <a:r>
              <a:rPr lang="en-US" sz="3200" b="1" dirty="0"/>
              <a:t>Mosaic Dispensation</a:t>
            </a:r>
            <a:r>
              <a:rPr lang="en-US" sz="3200" dirty="0"/>
              <a:t> began at Sinai, when Jehovah gave the law of Moses to the Hebrews. By doing so, he separated them from the other nations of the world as his own special people. They would be a redemptive tool preliminary to the sending of his Son (Gal. 3:24-25; 4:4).</a:t>
            </a:r>
          </a:p>
          <a:p>
            <a:r>
              <a:rPr lang="en-US" sz="3200" dirty="0"/>
              <a:t>Only Israel was under this code. The </a:t>
            </a:r>
            <a:r>
              <a:rPr lang="en-US" sz="3200" dirty="0" smtClean="0"/>
              <a:t>rest </a:t>
            </a:r>
            <a:r>
              <a:rPr lang="en-US" sz="3200" dirty="0"/>
              <a:t>of humanity remained under the patriarchal system. The Mosaic religion was terminated at the cross (Col. 2:14ff). It ended in a political sense with the destruction of Jerusalem in A.D. 70.</a:t>
            </a:r>
          </a:p>
          <a:p>
            <a:endParaRPr lang="en-US" dirty="0"/>
          </a:p>
        </p:txBody>
      </p:sp>
    </p:spTree>
    <p:extLst>
      <p:ext uri="{BB962C8B-B14F-4D97-AF65-F5344CB8AC3E}">
        <p14:creationId xmlns:p14="http://schemas.microsoft.com/office/powerpoint/2010/main" val="158763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b="1" dirty="0" smtClean="0"/>
              <a:t>THE JEWISH (MOSAICAL) AGE</a:t>
            </a:r>
            <a:endParaRPr lang="en-US" dirty="0"/>
          </a:p>
        </p:txBody>
      </p:sp>
      <p:sp>
        <p:nvSpPr>
          <p:cNvPr id="3" name="Content Placeholder 2"/>
          <p:cNvSpPr>
            <a:spLocks noGrp="1"/>
          </p:cNvSpPr>
          <p:nvPr>
            <p:ph idx="1"/>
          </p:nvPr>
        </p:nvSpPr>
        <p:spPr/>
        <p:txBody>
          <a:bodyPr>
            <a:normAutofit/>
          </a:bodyPr>
          <a:lstStyle/>
          <a:p>
            <a:pPr lvl="0"/>
            <a:r>
              <a:rPr lang="en-GB" sz="4000" dirty="0" smtClean="0"/>
              <a:t>The </a:t>
            </a:r>
            <a:r>
              <a:rPr lang="en-GB" sz="4000" dirty="0"/>
              <a:t>Jewish age covers approximately 1500 years: from the time of Moses to Jesus’ death on the cross. </a:t>
            </a:r>
            <a:endParaRPr lang="en-US" sz="4000" dirty="0"/>
          </a:p>
          <a:p>
            <a:pPr lvl="0"/>
            <a:r>
              <a:rPr lang="en-GB" sz="4000" dirty="0"/>
              <a:t>Except for the book of Genesis this age includes all of the Old Testament and also the life of Christ in the New Testament.</a:t>
            </a:r>
            <a:endParaRPr lang="en-US" sz="4000" dirty="0"/>
          </a:p>
          <a:p>
            <a:endParaRPr lang="en-US" dirty="0"/>
          </a:p>
        </p:txBody>
      </p:sp>
    </p:spTree>
    <p:extLst>
      <p:ext uri="{BB962C8B-B14F-4D97-AF65-F5344CB8AC3E}">
        <p14:creationId xmlns:p14="http://schemas.microsoft.com/office/powerpoint/2010/main" val="1611002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1863</Words>
  <Application>Microsoft Office PowerPoint</Application>
  <PresentationFormat>Widescreen</PresentationFormat>
  <Paragraphs>110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THE OLD AND NEW COVENANT THE THREE DISPENSATIONS </vt:lpstr>
      <vt:lpstr> INTRODUCTION </vt:lpstr>
      <vt:lpstr> THE PATRIACAL AGE </vt:lpstr>
      <vt:lpstr> THE PATRIACAL AGE </vt:lpstr>
      <vt:lpstr>THE PATRIACAL AGE</vt:lpstr>
      <vt:lpstr>THE PATRIACAL AGE</vt:lpstr>
      <vt:lpstr>THE PATRIACAL AGE</vt:lpstr>
      <vt:lpstr>THE JEWISH (MOSAICAL) AGE</vt:lpstr>
      <vt:lpstr>THE JEWISH (MOSAICAL) AGE</vt:lpstr>
      <vt:lpstr>THE JEWISH (MOSAICAL) AGE</vt:lpstr>
      <vt:lpstr>THE JEWISH (MOSAICAL) AGE</vt:lpstr>
      <vt:lpstr>THE JEWISH (MOSAICAL) AGE</vt:lpstr>
      <vt:lpstr>THE JEWISH (MOSAICAL) AGE</vt:lpstr>
      <vt:lpstr>THE JEWISH (MOSAICAL) AGE</vt:lpstr>
      <vt:lpstr>THE JEWISH (MOSAICAL) AGE</vt:lpstr>
      <vt:lpstr> CHRISTIAN AGE </vt:lpstr>
      <vt:lpstr> CHRISTIAN AGE </vt:lpstr>
      <vt:lpstr>THE END OF THE OLD TESTAMENT</vt:lpstr>
      <vt:lpstr>THE END OF THE OLD TESTAMENT</vt:lpstr>
      <vt:lpstr>THE END OF THE OLD TESTAMENT</vt:lpstr>
      <vt:lpstr>THE LAW OF THE NEW COVENANT</vt:lpstr>
      <vt:lpstr>THE LAW OF THE NEW COVENANT</vt:lpstr>
      <vt:lpstr>THE LAW OF THE NEW COVENANT</vt:lpstr>
      <vt:lpstr>THE LAW OF THE NEW COVENANT</vt:lpstr>
      <vt:lpstr>THE LAW OF THE NEW COVENANT</vt:lpstr>
      <vt:lpstr>THE LAW OF THE NEW COVENANT</vt:lpstr>
      <vt:lpstr>THE LAW OF THE NEW COVENANT</vt:lpstr>
      <vt:lpstr>THE LAW OF THE NEW COVENANT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OLD AND NEW COVENANT THE THREE DISPENSATIONS </dc:title>
  <dc:creator>Emmanuel Justice Ofori</dc:creator>
  <cp:lastModifiedBy>Emmanuel Justice Ofori</cp:lastModifiedBy>
  <cp:revision>16</cp:revision>
  <dcterms:created xsi:type="dcterms:W3CDTF">2025-06-25T07:54:10Z</dcterms:created>
  <dcterms:modified xsi:type="dcterms:W3CDTF">2025-07-14T08:38:10Z</dcterms:modified>
</cp:coreProperties>
</file>