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763" r:id="rId2"/>
    <p:sldId id="781" r:id="rId3"/>
    <p:sldId id="853" r:id="rId4"/>
    <p:sldId id="869" r:id="rId5"/>
    <p:sldId id="854" r:id="rId6"/>
    <p:sldId id="868" r:id="rId7"/>
    <p:sldId id="870" r:id="rId8"/>
    <p:sldId id="860" r:id="rId9"/>
    <p:sldId id="861" r:id="rId10"/>
    <p:sldId id="863" r:id="rId11"/>
    <p:sldId id="864" r:id="rId12"/>
    <p:sldId id="862" r:id="rId13"/>
    <p:sldId id="865" r:id="rId14"/>
    <p:sldId id="866" r:id="rId15"/>
    <p:sldId id="871" r:id="rId16"/>
    <p:sldId id="867" r:id="rId17"/>
    <p:sldId id="734"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guide id="3" orient="horz" pos="3024">
          <p15:clr>
            <a:srgbClr val="A4A3A4"/>
          </p15:clr>
        </p15:guide>
        <p15:guide id="4"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ADE4"/>
    <a:srgbClr val="003466"/>
    <a:srgbClr val="FF6600"/>
    <a:srgbClr val="0066CC"/>
    <a:srgbClr val="1008B8"/>
    <a:srgbClr val="0033CC"/>
    <a:srgbClr val="02244F"/>
    <a:srgbClr val="042043"/>
    <a:srgbClr val="F2F2F2"/>
    <a:srgbClr val="F991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44" autoAdjust="0"/>
    <p:restoredTop sz="99339" autoAdjust="0"/>
  </p:normalViewPr>
  <p:slideViewPr>
    <p:cSldViewPr>
      <p:cViewPr varScale="1">
        <p:scale>
          <a:sx n="74" d="100"/>
          <a:sy n="74" d="100"/>
        </p:scale>
        <p:origin x="10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6" d="100"/>
          <a:sy n="76" d="100"/>
        </p:scale>
        <p:origin x="-2076" y="-84"/>
      </p:cViewPr>
      <p:guideLst>
        <p:guide orient="horz" pos="2928"/>
        <p:guide pos="2209"/>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6459E2-0FF9-4FC4-8447-60D97D48C6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8B587CE-9137-4CB6-B2AF-AF0158782E88}">
      <dgm:prSet custT="1"/>
      <dgm:spPr/>
      <dgm:t>
        <a:bodyPr/>
        <a:lstStyle/>
        <a:p>
          <a:pPr rtl="0"/>
          <a:r>
            <a:rPr lang="en-US" sz="2000" b="1" dirty="0" smtClean="0">
              <a:latin typeface="Tahoma" panose="020B0604030504040204" pitchFamily="34" charset="0"/>
              <a:ea typeface="Tahoma" panose="020B0604030504040204" pitchFamily="34" charset="0"/>
              <a:cs typeface="Tahoma" panose="020B0604030504040204" pitchFamily="34" charset="0"/>
            </a:rPr>
            <a:t>Technology seen far outpacing applications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F9C550DC-6205-4322-9EC4-97CDC34EA6EA}" type="parTrans" cxnId="{AAFF0AC5-FBEC-428C-B45A-BDBB713AA308}">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8F043616-80BD-4AF6-BAF2-E09F6AE9A153}" type="sibTrans" cxnId="{AAFF0AC5-FBEC-428C-B45A-BDBB713AA308}">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97C1173E-E7E1-40BC-AC72-7211C11E2E2A}">
      <dgm:prSet custT="1"/>
      <dgm:spPr/>
      <dgm:t>
        <a:bodyPr/>
        <a:lstStyle/>
        <a:p>
          <a:pPr rtl="0"/>
          <a:r>
            <a:rPr lang="en-US" sz="2000" b="1" dirty="0" smtClean="0">
              <a:latin typeface="Tahoma" panose="020B0604030504040204" pitchFamily="34" charset="0"/>
              <a:ea typeface="Tahoma" panose="020B0604030504040204" pitchFamily="34" charset="0"/>
              <a:cs typeface="Tahoma" panose="020B0604030504040204" pitchFamily="34" charset="0"/>
            </a:rPr>
            <a:t>Few applications generating ROI</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C39659FD-737B-4BAD-88D9-FE8E39B4E68F}" type="parTrans" cxnId="{C1C8C13E-6C39-4217-9FFB-4DBFD3FA5A7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DD0A42AB-EC40-4EBD-A5A8-24C94BE5C9ED}" type="sibTrans" cxnId="{C1C8C13E-6C39-4217-9FFB-4DBFD3FA5A7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22CBC02A-57AF-4DDF-B864-1A0B83025B6B}">
      <dgm:prSet custT="1"/>
      <dgm:spPr/>
      <dgm:t>
        <a:bodyPr/>
        <a:lstStyle/>
        <a:p>
          <a:pPr rtl="0"/>
          <a:r>
            <a:rPr lang="en-US" sz="2000" b="1" dirty="0" smtClean="0">
              <a:latin typeface="Tahoma" panose="020B0604030504040204" pitchFamily="34" charset="0"/>
              <a:ea typeface="Tahoma" panose="020B0604030504040204" pitchFamily="34" charset="0"/>
              <a:cs typeface="Tahoma" panose="020B0604030504040204" pitchFamily="34" charset="0"/>
            </a:rPr>
            <a:t>Algorithms viewed as commodity to certain extent</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9AA3B5E0-20C5-4A33-AD66-994ED8DEE6BB}" type="parTrans" cxnId="{7EFBE172-751B-414A-BC9A-63FE7EB22F34}">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63668C42-C635-4015-A062-6F8CD7AA5518}" type="sibTrans" cxnId="{7EFBE172-751B-414A-BC9A-63FE7EB22F34}">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FC462FEC-86FD-4A80-B1A6-111E3E41632D}">
      <dgm:prSet custT="1"/>
      <dgm:spPr/>
      <dgm:t>
        <a:bodyPr/>
        <a:lstStyle/>
        <a:p>
          <a:pPr rtl="0"/>
          <a:r>
            <a:rPr lang="en-US" sz="2000" b="1" dirty="0" smtClean="0">
              <a:latin typeface="Tahoma" panose="020B0604030504040204" pitchFamily="34" charset="0"/>
              <a:ea typeface="Tahoma" panose="020B0604030504040204" pitchFamily="34" charset="0"/>
              <a:cs typeface="Tahoma" panose="020B0604030504040204" pitchFamily="34" charset="0"/>
            </a:rPr>
            <a:t>David Kiron, MIT:</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8BFD0CFD-8287-4E74-874A-0ED2452F3017}" type="parTrans" cxnId="{434959CF-6735-4A84-A248-6DA7F2B3584F}">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6453D854-D747-4DC6-A47A-809EF8A2B545}" type="sibTrans" cxnId="{434959CF-6735-4A84-A248-6DA7F2B3584F}">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952DF618-1E30-4AE7-88BC-B734D2F466AC}">
      <dgm:prSet custT="1"/>
      <dgm:spPr/>
      <dgm:t>
        <a:bodyPr/>
        <a:lstStyle/>
        <a:p>
          <a:pPr rtl="0"/>
          <a:r>
            <a:rPr lang="en-US" sz="1800" b="1" dirty="0" smtClean="0">
              <a:latin typeface="Tahoma" panose="020B0604030504040204" pitchFamily="34" charset="0"/>
              <a:ea typeface="Tahoma" panose="020B0604030504040204" pitchFamily="34" charset="0"/>
              <a:cs typeface="Tahoma" panose="020B0604030504040204" pitchFamily="34" charset="0"/>
            </a:rPr>
            <a:t>“No amount of algorithmic sophistication will overcome a lack of data.”</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1D4CAC17-B4C8-4A86-8336-47AC4B519DBA}" type="parTrans" cxnId="{88A0ABE0-F1E4-4F6C-A1BC-27EA951EF82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8F38D49D-904F-4837-9D6F-B1C649BBF316}" type="sibTrans" cxnId="{88A0ABE0-F1E4-4F6C-A1BC-27EA951EF82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0FB41DA5-2F99-4EB1-98D7-7A5E6087B910}">
      <dgm:prSet custT="1"/>
      <dgm:spPr/>
      <dgm:t>
        <a:bodyPr/>
        <a:lstStyle/>
        <a:p>
          <a:pPr rtl="0"/>
          <a:r>
            <a:rPr lang="en-US" sz="1800" b="1" dirty="0" smtClean="0">
              <a:latin typeface="Tahoma" panose="020B0604030504040204" pitchFamily="34" charset="0"/>
              <a:ea typeface="Tahoma" panose="020B0604030504040204" pitchFamily="34" charset="0"/>
              <a:cs typeface="Tahoma" panose="020B0604030504040204" pitchFamily="34" charset="0"/>
            </a:rPr>
            <a:t>“Even if you have the algorithms and the data, the data needs to be brought together in the right way”</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A8840D0F-06B2-45B2-A626-50C4B43FA05F}" type="parTrans" cxnId="{C3AB35EC-73AC-4684-AE5F-B1E6198A7EC0}">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5092AE2B-97B6-416D-81B0-38C353DC3C8F}" type="sibTrans" cxnId="{C3AB35EC-73AC-4684-AE5F-B1E6198A7EC0}">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B6E5CE3B-6AC9-489E-92BD-9977B32D9F2A}">
      <dgm:prSet custT="1"/>
      <dgm:spPr/>
      <dgm:t>
        <a:bodyPr/>
        <a:lstStyle/>
        <a:p>
          <a:pPr rtl="0"/>
          <a:r>
            <a:rPr lang="en-US" sz="1800" b="1" dirty="0" smtClean="0">
              <a:latin typeface="Tahoma" panose="020B0604030504040204" pitchFamily="34" charset="0"/>
              <a:ea typeface="Tahoma" panose="020B0604030504040204" pitchFamily="34" charset="0"/>
              <a:cs typeface="Tahoma" panose="020B0604030504040204" pitchFamily="34" charset="0"/>
            </a:rPr>
            <a:t>“Training algorithms is a resource-intensive effort that may not deliver immediate commercial benefits”</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2B6CDDC7-6FD4-490F-91A3-2ED2421FC702}" type="parTrans" cxnId="{80448957-C02F-4516-8EEE-A906DDF14C0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EB6C07DC-DA14-4122-B9FE-98349BF36BE1}" type="sibTrans" cxnId="{80448957-C02F-4516-8EEE-A906DDF14C0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B64B7DA8-C14A-4B18-A44F-4EB7B932D276}" type="pres">
      <dgm:prSet presAssocID="{BB6459E2-0FF9-4FC4-8447-60D97D48C65F}" presName="linear" presStyleCnt="0">
        <dgm:presLayoutVars>
          <dgm:animLvl val="lvl"/>
          <dgm:resizeHandles val="exact"/>
        </dgm:presLayoutVars>
      </dgm:prSet>
      <dgm:spPr/>
      <dgm:t>
        <a:bodyPr/>
        <a:lstStyle/>
        <a:p>
          <a:endParaRPr lang="en-US"/>
        </a:p>
      </dgm:t>
    </dgm:pt>
    <dgm:pt modelId="{9384549F-A119-486B-8D79-5303E6F407C6}" type="pres">
      <dgm:prSet presAssocID="{58B587CE-9137-4CB6-B2AF-AF0158782E88}" presName="parentText" presStyleLbl="node1" presStyleIdx="0" presStyleCnt="4">
        <dgm:presLayoutVars>
          <dgm:chMax val="0"/>
          <dgm:bulletEnabled val="1"/>
        </dgm:presLayoutVars>
      </dgm:prSet>
      <dgm:spPr/>
      <dgm:t>
        <a:bodyPr/>
        <a:lstStyle/>
        <a:p>
          <a:endParaRPr lang="en-US"/>
        </a:p>
      </dgm:t>
    </dgm:pt>
    <dgm:pt modelId="{55364292-930E-4B83-A482-1427F4C690CB}" type="pres">
      <dgm:prSet presAssocID="{8F043616-80BD-4AF6-BAF2-E09F6AE9A153}" presName="spacer" presStyleCnt="0"/>
      <dgm:spPr/>
    </dgm:pt>
    <dgm:pt modelId="{DACEA39B-9115-46B0-885E-BB2AE3633F00}" type="pres">
      <dgm:prSet presAssocID="{97C1173E-E7E1-40BC-AC72-7211C11E2E2A}" presName="parentText" presStyleLbl="node1" presStyleIdx="1" presStyleCnt="4">
        <dgm:presLayoutVars>
          <dgm:chMax val="0"/>
          <dgm:bulletEnabled val="1"/>
        </dgm:presLayoutVars>
      </dgm:prSet>
      <dgm:spPr/>
      <dgm:t>
        <a:bodyPr/>
        <a:lstStyle/>
        <a:p>
          <a:endParaRPr lang="en-US"/>
        </a:p>
      </dgm:t>
    </dgm:pt>
    <dgm:pt modelId="{9E984ED6-8AAF-43AC-BEB7-CFC9D0D7F81A}" type="pres">
      <dgm:prSet presAssocID="{DD0A42AB-EC40-4EBD-A5A8-24C94BE5C9ED}" presName="spacer" presStyleCnt="0"/>
      <dgm:spPr/>
    </dgm:pt>
    <dgm:pt modelId="{12A4C470-186B-41DF-9B60-C560F1BCF0CF}" type="pres">
      <dgm:prSet presAssocID="{22CBC02A-57AF-4DDF-B864-1A0B83025B6B}" presName="parentText" presStyleLbl="node1" presStyleIdx="2" presStyleCnt="4">
        <dgm:presLayoutVars>
          <dgm:chMax val="0"/>
          <dgm:bulletEnabled val="1"/>
        </dgm:presLayoutVars>
      </dgm:prSet>
      <dgm:spPr/>
      <dgm:t>
        <a:bodyPr/>
        <a:lstStyle/>
        <a:p>
          <a:endParaRPr lang="en-US"/>
        </a:p>
      </dgm:t>
    </dgm:pt>
    <dgm:pt modelId="{20209FE3-D05C-4E09-BBAE-DA50D900C741}" type="pres">
      <dgm:prSet presAssocID="{63668C42-C635-4015-A062-6F8CD7AA5518}" presName="spacer" presStyleCnt="0"/>
      <dgm:spPr/>
    </dgm:pt>
    <dgm:pt modelId="{F4FD45AA-468C-4B1E-ACB4-49AFE34ED331}" type="pres">
      <dgm:prSet presAssocID="{FC462FEC-86FD-4A80-B1A6-111E3E41632D}" presName="parentText" presStyleLbl="node1" presStyleIdx="3" presStyleCnt="4">
        <dgm:presLayoutVars>
          <dgm:chMax val="0"/>
          <dgm:bulletEnabled val="1"/>
        </dgm:presLayoutVars>
      </dgm:prSet>
      <dgm:spPr/>
      <dgm:t>
        <a:bodyPr/>
        <a:lstStyle/>
        <a:p>
          <a:endParaRPr lang="en-US"/>
        </a:p>
      </dgm:t>
    </dgm:pt>
    <dgm:pt modelId="{C13C9E25-0AF8-481C-9956-0C45CF51D4EF}" type="pres">
      <dgm:prSet presAssocID="{FC462FEC-86FD-4A80-B1A6-111E3E41632D}" presName="childText" presStyleLbl="revTx" presStyleIdx="0" presStyleCnt="1">
        <dgm:presLayoutVars>
          <dgm:bulletEnabled val="1"/>
        </dgm:presLayoutVars>
      </dgm:prSet>
      <dgm:spPr/>
      <dgm:t>
        <a:bodyPr/>
        <a:lstStyle/>
        <a:p>
          <a:endParaRPr lang="en-US"/>
        </a:p>
      </dgm:t>
    </dgm:pt>
  </dgm:ptLst>
  <dgm:cxnLst>
    <dgm:cxn modelId="{434959CF-6735-4A84-A248-6DA7F2B3584F}" srcId="{BB6459E2-0FF9-4FC4-8447-60D97D48C65F}" destId="{FC462FEC-86FD-4A80-B1A6-111E3E41632D}" srcOrd="3" destOrd="0" parTransId="{8BFD0CFD-8287-4E74-874A-0ED2452F3017}" sibTransId="{6453D854-D747-4DC6-A47A-809EF8A2B545}"/>
    <dgm:cxn modelId="{7379EADB-621D-4BF1-860E-46AFBA1E0CE4}" type="presOf" srcId="{FC462FEC-86FD-4A80-B1A6-111E3E41632D}" destId="{F4FD45AA-468C-4B1E-ACB4-49AFE34ED331}" srcOrd="0" destOrd="0" presId="urn:microsoft.com/office/officeart/2005/8/layout/vList2"/>
    <dgm:cxn modelId="{7EFBE172-751B-414A-BC9A-63FE7EB22F34}" srcId="{BB6459E2-0FF9-4FC4-8447-60D97D48C65F}" destId="{22CBC02A-57AF-4DDF-B864-1A0B83025B6B}" srcOrd="2" destOrd="0" parTransId="{9AA3B5E0-20C5-4A33-AD66-994ED8DEE6BB}" sibTransId="{63668C42-C635-4015-A062-6F8CD7AA5518}"/>
    <dgm:cxn modelId="{80448957-C02F-4516-8EEE-A906DDF14C0D}" srcId="{FC462FEC-86FD-4A80-B1A6-111E3E41632D}" destId="{B6E5CE3B-6AC9-489E-92BD-9977B32D9F2A}" srcOrd="2" destOrd="0" parTransId="{2B6CDDC7-6FD4-490F-91A3-2ED2421FC702}" sibTransId="{EB6C07DC-DA14-4122-B9FE-98349BF36BE1}"/>
    <dgm:cxn modelId="{C1C8C13E-6C39-4217-9FFB-4DBFD3FA5A7D}" srcId="{BB6459E2-0FF9-4FC4-8447-60D97D48C65F}" destId="{97C1173E-E7E1-40BC-AC72-7211C11E2E2A}" srcOrd="1" destOrd="0" parTransId="{C39659FD-737B-4BAD-88D9-FE8E39B4E68F}" sibTransId="{DD0A42AB-EC40-4EBD-A5A8-24C94BE5C9ED}"/>
    <dgm:cxn modelId="{AAFF0AC5-FBEC-428C-B45A-BDBB713AA308}" srcId="{BB6459E2-0FF9-4FC4-8447-60D97D48C65F}" destId="{58B587CE-9137-4CB6-B2AF-AF0158782E88}" srcOrd="0" destOrd="0" parTransId="{F9C550DC-6205-4322-9EC4-97CDC34EA6EA}" sibTransId="{8F043616-80BD-4AF6-BAF2-E09F6AE9A153}"/>
    <dgm:cxn modelId="{56E602D4-A096-4E17-BCEF-E90B2B60B7F0}" type="presOf" srcId="{BB6459E2-0FF9-4FC4-8447-60D97D48C65F}" destId="{B64B7DA8-C14A-4B18-A44F-4EB7B932D276}" srcOrd="0" destOrd="0" presId="urn:microsoft.com/office/officeart/2005/8/layout/vList2"/>
    <dgm:cxn modelId="{72324EBF-CB68-456B-944C-A5B7FEAEB31D}" type="presOf" srcId="{952DF618-1E30-4AE7-88BC-B734D2F466AC}" destId="{C13C9E25-0AF8-481C-9956-0C45CF51D4EF}" srcOrd="0" destOrd="0" presId="urn:microsoft.com/office/officeart/2005/8/layout/vList2"/>
    <dgm:cxn modelId="{EA8F38DD-4BA1-4A6F-970E-8DACF6D18BEE}" type="presOf" srcId="{B6E5CE3B-6AC9-489E-92BD-9977B32D9F2A}" destId="{C13C9E25-0AF8-481C-9956-0C45CF51D4EF}" srcOrd="0" destOrd="2" presId="urn:microsoft.com/office/officeart/2005/8/layout/vList2"/>
    <dgm:cxn modelId="{BE8B732F-A18E-4997-A1C7-010CCDD45C76}" type="presOf" srcId="{58B587CE-9137-4CB6-B2AF-AF0158782E88}" destId="{9384549F-A119-486B-8D79-5303E6F407C6}" srcOrd="0" destOrd="0" presId="urn:microsoft.com/office/officeart/2005/8/layout/vList2"/>
    <dgm:cxn modelId="{F7EDFDE0-7D97-464D-878E-F39C6DD4850E}" type="presOf" srcId="{0FB41DA5-2F99-4EB1-98D7-7A5E6087B910}" destId="{C13C9E25-0AF8-481C-9956-0C45CF51D4EF}" srcOrd="0" destOrd="1" presId="urn:microsoft.com/office/officeart/2005/8/layout/vList2"/>
    <dgm:cxn modelId="{C3AB35EC-73AC-4684-AE5F-B1E6198A7EC0}" srcId="{FC462FEC-86FD-4A80-B1A6-111E3E41632D}" destId="{0FB41DA5-2F99-4EB1-98D7-7A5E6087B910}" srcOrd="1" destOrd="0" parTransId="{A8840D0F-06B2-45B2-A626-50C4B43FA05F}" sibTransId="{5092AE2B-97B6-416D-81B0-38C353DC3C8F}"/>
    <dgm:cxn modelId="{430347B8-8007-4033-B012-E678ECC6EE23}" type="presOf" srcId="{97C1173E-E7E1-40BC-AC72-7211C11E2E2A}" destId="{DACEA39B-9115-46B0-885E-BB2AE3633F00}" srcOrd="0" destOrd="0" presId="urn:microsoft.com/office/officeart/2005/8/layout/vList2"/>
    <dgm:cxn modelId="{02E9F72B-D85E-40E9-A2E0-D20B49C0AC41}" type="presOf" srcId="{22CBC02A-57AF-4DDF-B864-1A0B83025B6B}" destId="{12A4C470-186B-41DF-9B60-C560F1BCF0CF}" srcOrd="0" destOrd="0" presId="urn:microsoft.com/office/officeart/2005/8/layout/vList2"/>
    <dgm:cxn modelId="{88A0ABE0-F1E4-4F6C-A1BC-27EA951EF82D}" srcId="{FC462FEC-86FD-4A80-B1A6-111E3E41632D}" destId="{952DF618-1E30-4AE7-88BC-B734D2F466AC}" srcOrd="0" destOrd="0" parTransId="{1D4CAC17-B4C8-4A86-8336-47AC4B519DBA}" sibTransId="{8F38D49D-904F-4837-9D6F-B1C649BBF316}"/>
    <dgm:cxn modelId="{47ACE75A-8AFC-4E16-801A-23B74AEADA17}" type="presParOf" srcId="{B64B7DA8-C14A-4B18-A44F-4EB7B932D276}" destId="{9384549F-A119-486B-8D79-5303E6F407C6}" srcOrd="0" destOrd="0" presId="urn:microsoft.com/office/officeart/2005/8/layout/vList2"/>
    <dgm:cxn modelId="{4EA33F02-7E63-4A8C-A760-B945B067ABA1}" type="presParOf" srcId="{B64B7DA8-C14A-4B18-A44F-4EB7B932D276}" destId="{55364292-930E-4B83-A482-1427F4C690CB}" srcOrd="1" destOrd="0" presId="urn:microsoft.com/office/officeart/2005/8/layout/vList2"/>
    <dgm:cxn modelId="{74B7336B-2D17-415C-B49B-BAD5EC4F8338}" type="presParOf" srcId="{B64B7DA8-C14A-4B18-A44F-4EB7B932D276}" destId="{DACEA39B-9115-46B0-885E-BB2AE3633F00}" srcOrd="2" destOrd="0" presId="urn:microsoft.com/office/officeart/2005/8/layout/vList2"/>
    <dgm:cxn modelId="{7D361D9B-55CB-4366-944E-FDC5761B641E}" type="presParOf" srcId="{B64B7DA8-C14A-4B18-A44F-4EB7B932D276}" destId="{9E984ED6-8AAF-43AC-BEB7-CFC9D0D7F81A}" srcOrd="3" destOrd="0" presId="urn:microsoft.com/office/officeart/2005/8/layout/vList2"/>
    <dgm:cxn modelId="{31E7F61F-D3BF-48A5-A1BF-4F0A5153440F}" type="presParOf" srcId="{B64B7DA8-C14A-4B18-A44F-4EB7B932D276}" destId="{12A4C470-186B-41DF-9B60-C560F1BCF0CF}" srcOrd="4" destOrd="0" presId="urn:microsoft.com/office/officeart/2005/8/layout/vList2"/>
    <dgm:cxn modelId="{F197DB07-5683-4D9B-8A04-C2B6A1DD4772}" type="presParOf" srcId="{B64B7DA8-C14A-4B18-A44F-4EB7B932D276}" destId="{20209FE3-D05C-4E09-BBAE-DA50D900C741}" srcOrd="5" destOrd="0" presId="urn:microsoft.com/office/officeart/2005/8/layout/vList2"/>
    <dgm:cxn modelId="{5AC10409-7146-48F0-98F9-66B71DDB0D78}" type="presParOf" srcId="{B64B7DA8-C14A-4B18-A44F-4EB7B932D276}" destId="{F4FD45AA-468C-4B1E-ACB4-49AFE34ED331}" srcOrd="6" destOrd="0" presId="urn:microsoft.com/office/officeart/2005/8/layout/vList2"/>
    <dgm:cxn modelId="{FC67F333-CA3A-4D9A-9582-02896F19A0E5}" type="presParOf" srcId="{B64B7DA8-C14A-4B18-A44F-4EB7B932D276}" destId="{C13C9E25-0AF8-481C-9956-0C45CF51D4EF}"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711E19-A084-4929-A837-4A583ECD6D36}"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n-US"/>
        </a:p>
      </dgm:t>
    </dgm:pt>
    <dgm:pt modelId="{85FA71BE-38ED-41D3-8444-1061E8D7FF94}">
      <dgm:prSet/>
      <dgm:spPr/>
      <dgm:t>
        <a:bodyPr/>
        <a:lstStyle/>
        <a:p>
          <a:pPr rtl="0"/>
          <a:r>
            <a:rPr lang="en-US" b="1" dirty="0" smtClean="0">
              <a:latin typeface="Tahoma" panose="020B0604030504040204" pitchFamily="34" charset="0"/>
              <a:ea typeface="Tahoma" panose="020B0604030504040204" pitchFamily="34" charset="0"/>
              <a:cs typeface="Tahoma" panose="020B0604030504040204" pitchFamily="34" charset="0"/>
            </a:rPr>
            <a:t>Grunt work needed</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F6089DFF-C42C-4832-982F-BE496CDDDD8A}" type="parTrans" cxnId="{C58ED192-AFC0-4341-8937-DB6CDD3289FB}">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74CE1550-5845-4E6B-AE4C-EC00867EAB37}" type="sibTrans" cxnId="{C58ED192-AFC0-4341-8937-DB6CDD3289FB}">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1B259FB6-FDFB-43EE-9804-7F231C94BD8D}">
      <dgm:prSet/>
      <dgm:spPr/>
      <dgm:t>
        <a:bodyPr/>
        <a:lstStyle/>
        <a:p>
          <a:pPr rtl="0"/>
          <a:r>
            <a:rPr lang="en-US" b="0" dirty="0" smtClean="0">
              <a:latin typeface="Tahoma" panose="020B0604030504040204" pitchFamily="34" charset="0"/>
              <a:ea typeface="Tahoma" panose="020B0604030504040204" pitchFamily="34" charset="0"/>
              <a:cs typeface="Tahoma" panose="020B0604030504040204" pitchFamily="34" charset="0"/>
            </a:rPr>
            <a:t>Data preparation and collection</a:t>
          </a:r>
          <a:endParaRPr lang="en-US" b="0" dirty="0">
            <a:latin typeface="Tahoma" panose="020B0604030504040204" pitchFamily="34" charset="0"/>
            <a:ea typeface="Tahoma" panose="020B0604030504040204" pitchFamily="34" charset="0"/>
            <a:cs typeface="Tahoma" panose="020B0604030504040204" pitchFamily="34" charset="0"/>
          </a:endParaRPr>
        </a:p>
      </dgm:t>
    </dgm:pt>
    <dgm:pt modelId="{3D4222CD-72EB-48DE-A438-5AE5681E38AE}" type="parTrans" cxnId="{9F9F06C1-3C6B-4A04-99DE-708050B0D152}">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4D5AE1E0-B000-437D-BFEF-E2B857CA62F3}" type="sibTrans" cxnId="{9F9F06C1-3C6B-4A04-99DE-708050B0D152}">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4F379CB9-9883-4018-8EC7-F54EC3C3AA57}">
      <dgm:prSet/>
      <dgm:spPr/>
      <dgm:t>
        <a:bodyPr/>
        <a:lstStyle/>
        <a:p>
          <a:pPr rtl="0"/>
          <a:r>
            <a:rPr lang="en-US" b="0" dirty="0" smtClean="0">
              <a:latin typeface="Tahoma" panose="020B0604030504040204" pitchFamily="34" charset="0"/>
              <a:ea typeface="Tahoma" panose="020B0604030504040204" pitchFamily="34" charset="0"/>
              <a:cs typeface="Tahoma" panose="020B0604030504040204" pitchFamily="34" charset="0"/>
            </a:rPr>
            <a:t>Cleaning, classifying, and organizing proprietary data is a heavy lift</a:t>
          </a:r>
          <a:endParaRPr lang="en-US" b="0" dirty="0">
            <a:latin typeface="Tahoma" panose="020B0604030504040204" pitchFamily="34" charset="0"/>
            <a:ea typeface="Tahoma" panose="020B0604030504040204" pitchFamily="34" charset="0"/>
            <a:cs typeface="Tahoma" panose="020B0604030504040204" pitchFamily="34" charset="0"/>
          </a:endParaRPr>
        </a:p>
      </dgm:t>
    </dgm:pt>
    <dgm:pt modelId="{D4D0609D-EAB5-4744-AA12-CD3DD10D9934}" type="parTrans" cxnId="{EEEF8A71-35DF-4B6E-AE04-9617466D0E6A}">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64E7A2DB-21D0-4A67-B0D2-A0149733BBA5}" type="sibTrans" cxnId="{EEEF8A71-35DF-4B6E-AE04-9617466D0E6A}">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2A352266-F93F-4732-B883-D03A41FED7E4}">
      <dgm:prSet/>
      <dgm:spPr/>
      <dgm:t>
        <a:bodyPr/>
        <a:lstStyle/>
        <a:p>
          <a:pPr rtl="0"/>
          <a:r>
            <a:rPr lang="en-US" b="0" dirty="0" smtClean="0">
              <a:latin typeface="Tahoma" panose="020B0604030504040204" pitchFamily="34" charset="0"/>
              <a:ea typeface="Tahoma" panose="020B0604030504040204" pitchFamily="34" charset="0"/>
              <a:cs typeface="Tahoma" panose="020B0604030504040204" pitchFamily="34" charset="0"/>
            </a:rPr>
            <a:t>Can offer huge benefits </a:t>
          </a:r>
          <a:endParaRPr lang="en-US" b="0" dirty="0">
            <a:latin typeface="Tahoma" panose="020B0604030504040204" pitchFamily="34" charset="0"/>
            <a:ea typeface="Tahoma" panose="020B0604030504040204" pitchFamily="34" charset="0"/>
            <a:cs typeface="Tahoma" panose="020B0604030504040204" pitchFamily="34" charset="0"/>
          </a:endParaRPr>
        </a:p>
      </dgm:t>
    </dgm:pt>
    <dgm:pt modelId="{92FA08C8-2A3B-45DD-8DC8-D71D2C91D658}" type="parTrans" cxnId="{BEEEBEFA-6DDC-4BAE-9624-8206245DF2A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D9F8484A-5303-4A66-9291-3BDCB5B6394F}" type="sibTrans" cxnId="{BEEEBEFA-6DDC-4BAE-9624-8206245DF2A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5266A69E-7A76-493D-8019-61D6122B910E}">
      <dgm:prSet/>
      <dgm:spPr/>
      <dgm:t>
        <a:bodyPr/>
        <a:lstStyle/>
        <a:p>
          <a:pPr rtl="0"/>
          <a:r>
            <a:rPr lang="en-US" b="1" smtClean="0">
              <a:latin typeface="Tahoma" panose="020B0604030504040204" pitchFamily="34" charset="0"/>
              <a:ea typeface="Tahoma" panose="020B0604030504040204" pitchFamily="34" charset="0"/>
              <a:cs typeface="Tahoma" panose="020B0604030504040204" pitchFamily="34" charset="0"/>
            </a:rPr>
            <a:t>Improve the UX</a:t>
          </a:r>
          <a:endParaRPr lang="en-US">
            <a:latin typeface="Tahoma" panose="020B0604030504040204" pitchFamily="34" charset="0"/>
            <a:ea typeface="Tahoma" panose="020B0604030504040204" pitchFamily="34" charset="0"/>
            <a:cs typeface="Tahoma" panose="020B0604030504040204" pitchFamily="34" charset="0"/>
          </a:endParaRPr>
        </a:p>
      </dgm:t>
    </dgm:pt>
    <dgm:pt modelId="{21E0EC08-E19B-455D-95B5-871552E7A3F5}" type="parTrans" cxnId="{014958AB-5DF2-4812-820A-B8E1723E7CCA}">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2F99B252-1157-4A57-95A0-1A51A1A29923}" type="sibTrans" cxnId="{014958AB-5DF2-4812-820A-B8E1723E7CCA}">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9C01CBB2-1FD1-4A53-A7D2-276FC30D2AF5}">
      <dgm:prSet/>
      <dgm:spPr/>
      <dgm:t>
        <a:bodyPr/>
        <a:lstStyle/>
        <a:p>
          <a:pPr rtl="0"/>
          <a:r>
            <a:rPr lang="en-US" b="0" dirty="0" smtClean="0">
              <a:latin typeface="Tahoma" panose="020B0604030504040204" pitchFamily="34" charset="0"/>
              <a:ea typeface="Tahoma" panose="020B0604030504040204" pitchFamily="34" charset="0"/>
              <a:cs typeface="Tahoma" panose="020B0604030504040204" pitchFamily="34" charset="0"/>
            </a:rPr>
            <a:t>Work with business users in mind</a:t>
          </a:r>
          <a:endParaRPr lang="en-US" b="0" dirty="0">
            <a:latin typeface="Tahoma" panose="020B0604030504040204" pitchFamily="34" charset="0"/>
            <a:ea typeface="Tahoma" panose="020B0604030504040204" pitchFamily="34" charset="0"/>
            <a:cs typeface="Tahoma" panose="020B0604030504040204" pitchFamily="34" charset="0"/>
          </a:endParaRPr>
        </a:p>
      </dgm:t>
    </dgm:pt>
    <dgm:pt modelId="{A9A8264D-8F22-4E9A-AD1E-4D2089DA74E6}" type="parTrans" cxnId="{B3307879-3071-4C35-86D5-522E9B19E3E7}">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862C9202-604C-4254-8290-1CF6F2B36885}" type="sibTrans" cxnId="{B3307879-3071-4C35-86D5-522E9B19E3E7}">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7DA244DF-D132-4D9C-81C0-1ACD5D757A13}">
      <dgm:prSet/>
      <dgm:spPr/>
      <dgm:t>
        <a:bodyPr/>
        <a:lstStyle/>
        <a:p>
          <a:pPr rtl="0"/>
          <a:r>
            <a:rPr lang="en-US" b="0" dirty="0" smtClean="0">
              <a:latin typeface="Tahoma" panose="020B0604030504040204" pitchFamily="34" charset="0"/>
              <a:ea typeface="Tahoma" panose="020B0604030504040204" pitchFamily="34" charset="0"/>
              <a:cs typeface="Tahoma" panose="020B0604030504040204" pitchFamily="34" charset="0"/>
            </a:rPr>
            <a:t>Democratize AI (Google </a:t>
          </a:r>
          <a:r>
            <a:rPr lang="en-US" b="0" dirty="0" err="1" smtClean="0">
              <a:latin typeface="Tahoma" panose="020B0604030504040204" pitchFamily="34" charset="0"/>
              <a:ea typeface="Tahoma" panose="020B0604030504040204" pitchFamily="34" charset="0"/>
              <a:cs typeface="Tahoma" panose="020B0604030504040204" pitchFamily="34" charset="0"/>
            </a:rPr>
            <a:t>AutoML</a:t>
          </a:r>
          <a:r>
            <a:rPr lang="en-US" b="0" dirty="0" smtClean="0">
              <a:latin typeface="Tahoma" panose="020B0604030504040204" pitchFamily="34" charset="0"/>
              <a:ea typeface="Tahoma" panose="020B0604030504040204" pitchFamily="34" charset="0"/>
              <a:cs typeface="Tahoma" panose="020B0604030504040204" pitchFamily="34" charset="0"/>
            </a:rPr>
            <a:t>, Microsoft Custom Speech)</a:t>
          </a:r>
          <a:endParaRPr lang="en-US" b="0" dirty="0">
            <a:latin typeface="Tahoma" panose="020B0604030504040204" pitchFamily="34" charset="0"/>
            <a:ea typeface="Tahoma" panose="020B0604030504040204" pitchFamily="34" charset="0"/>
            <a:cs typeface="Tahoma" panose="020B0604030504040204" pitchFamily="34" charset="0"/>
          </a:endParaRPr>
        </a:p>
      </dgm:t>
    </dgm:pt>
    <dgm:pt modelId="{F63B2660-2FF1-40C8-900E-C3512B96499D}" type="parTrans" cxnId="{5954BEB4-14B4-490E-81A2-6026B79CAB1A}">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07356B6C-F192-47C5-B374-353374E7A21C}" type="sibTrans" cxnId="{5954BEB4-14B4-490E-81A2-6026B79CAB1A}">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7F320276-1A7A-4247-B6D6-BDC22764EBE3}">
      <dgm:prSet/>
      <dgm:spPr/>
      <dgm:t>
        <a:bodyPr/>
        <a:lstStyle/>
        <a:p>
          <a:pPr rtl="0"/>
          <a:r>
            <a:rPr lang="en-US" b="1" smtClean="0">
              <a:latin typeface="Tahoma" panose="020B0604030504040204" pitchFamily="34" charset="0"/>
              <a:ea typeface="Tahoma" panose="020B0604030504040204" pitchFamily="34" charset="0"/>
              <a:cs typeface="Tahoma" panose="020B0604030504040204" pitchFamily="34" charset="0"/>
            </a:rPr>
            <a:t>Find use cases</a:t>
          </a:r>
          <a:endParaRPr lang="en-US">
            <a:latin typeface="Tahoma" panose="020B0604030504040204" pitchFamily="34" charset="0"/>
            <a:ea typeface="Tahoma" panose="020B0604030504040204" pitchFamily="34" charset="0"/>
            <a:cs typeface="Tahoma" panose="020B0604030504040204" pitchFamily="34" charset="0"/>
          </a:endParaRPr>
        </a:p>
      </dgm:t>
    </dgm:pt>
    <dgm:pt modelId="{6B39A70D-D6E8-4814-89A6-B37809AA3056}" type="parTrans" cxnId="{280855A3-3865-4BBE-A7E6-4FE533DDCF77}">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07F1AAC6-F129-4D90-B283-E11BA75BA1D2}" type="sibTrans" cxnId="{280855A3-3865-4BBE-A7E6-4FE533DDCF77}">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C7272FAD-5817-46DE-B754-69A6B9939316}">
      <dgm:prSet/>
      <dgm:spPr/>
      <dgm:t>
        <a:bodyPr/>
        <a:lstStyle/>
        <a:p>
          <a:pPr rtl="0"/>
          <a:r>
            <a:rPr lang="en-US" b="0" dirty="0" smtClean="0">
              <a:latin typeface="Tahoma" panose="020B0604030504040204" pitchFamily="34" charset="0"/>
              <a:ea typeface="Tahoma" panose="020B0604030504040204" pitchFamily="34" charset="0"/>
              <a:cs typeface="Tahoma" panose="020B0604030504040204" pitchFamily="34" charset="0"/>
            </a:rPr>
            <a:t>Proprietary data + algorithm + clear application = win</a:t>
          </a:r>
          <a:endParaRPr lang="en-US" b="0" dirty="0">
            <a:latin typeface="Tahoma" panose="020B0604030504040204" pitchFamily="34" charset="0"/>
            <a:ea typeface="Tahoma" panose="020B0604030504040204" pitchFamily="34" charset="0"/>
            <a:cs typeface="Tahoma" panose="020B0604030504040204" pitchFamily="34" charset="0"/>
          </a:endParaRPr>
        </a:p>
      </dgm:t>
    </dgm:pt>
    <dgm:pt modelId="{F3ACA644-1C80-4FB3-87F5-32A62F88E721}" type="parTrans" cxnId="{45105D1E-1C20-4A7C-ABF9-D1B720FCE46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0F843F61-293A-4873-BCFE-06C1E16BB1FE}" type="sibTrans" cxnId="{45105D1E-1C20-4A7C-ABF9-D1B720FCE46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8C68D96D-AEC2-4B26-A900-2D1A3A8B8F92}" type="pres">
      <dgm:prSet presAssocID="{B0711E19-A084-4929-A837-4A583ECD6D36}" presName="linearFlow" presStyleCnt="0">
        <dgm:presLayoutVars>
          <dgm:dir/>
          <dgm:animLvl val="lvl"/>
          <dgm:resizeHandles val="exact"/>
        </dgm:presLayoutVars>
      </dgm:prSet>
      <dgm:spPr/>
      <dgm:t>
        <a:bodyPr/>
        <a:lstStyle/>
        <a:p>
          <a:endParaRPr lang="en-US"/>
        </a:p>
      </dgm:t>
    </dgm:pt>
    <dgm:pt modelId="{1416802D-1F2B-4A3D-B2F7-23840C69476D}" type="pres">
      <dgm:prSet presAssocID="{85FA71BE-38ED-41D3-8444-1061E8D7FF94}" presName="composite" presStyleCnt="0"/>
      <dgm:spPr/>
    </dgm:pt>
    <dgm:pt modelId="{565A8001-ABCB-401B-9D28-5A607BFC18BC}" type="pres">
      <dgm:prSet presAssocID="{85FA71BE-38ED-41D3-8444-1061E8D7FF94}" presName="parentText" presStyleLbl="alignNode1" presStyleIdx="0" presStyleCnt="3">
        <dgm:presLayoutVars>
          <dgm:chMax val="1"/>
          <dgm:bulletEnabled val="1"/>
        </dgm:presLayoutVars>
      </dgm:prSet>
      <dgm:spPr/>
      <dgm:t>
        <a:bodyPr/>
        <a:lstStyle/>
        <a:p>
          <a:endParaRPr lang="en-US"/>
        </a:p>
      </dgm:t>
    </dgm:pt>
    <dgm:pt modelId="{D50A57FE-D364-4C4B-BF19-29C02358D9F3}" type="pres">
      <dgm:prSet presAssocID="{85FA71BE-38ED-41D3-8444-1061E8D7FF94}" presName="descendantText" presStyleLbl="alignAcc1" presStyleIdx="0" presStyleCnt="3">
        <dgm:presLayoutVars>
          <dgm:bulletEnabled val="1"/>
        </dgm:presLayoutVars>
      </dgm:prSet>
      <dgm:spPr/>
      <dgm:t>
        <a:bodyPr/>
        <a:lstStyle/>
        <a:p>
          <a:endParaRPr lang="en-US"/>
        </a:p>
      </dgm:t>
    </dgm:pt>
    <dgm:pt modelId="{AA5457B4-017D-451B-98DB-5830FC430FFE}" type="pres">
      <dgm:prSet presAssocID="{74CE1550-5845-4E6B-AE4C-EC00867EAB37}" presName="sp" presStyleCnt="0"/>
      <dgm:spPr/>
    </dgm:pt>
    <dgm:pt modelId="{11598413-1BD3-41C1-BA89-572F0F413B4B}" type="pres">
      <dgm:prSet presAssocID="{5266A69E-7A76-493D-8019-61D6122B910E}" presName="composite" presStyleCnt="0"/>
      <dgm:spPr/>
    </dgm:pt>
    <dgm:pt modelId="{CE40068A-0EA0-4A6A-9084-4F80C6C6FDDE}" type="pres">
      <dgm:prSet presAssocID="{5266A69E-7A76-493D-8019-61D6122B910E}" presName="parentText" presStyleLbl="alignNode1" presStyleIdx="1" presStyleCnt="3">
        <dgm:presLayoutVars>
          <dgm:chMax val="1"/>
          <dgm:bulletEnabled val="1"/>
        </dgm:presLayoutVars>
      </dgm:prSet>
      <dgm:spPr/>
      <dgm:t>
        <a:bodyPr/>
        <a:lstStyle/>
        <a:p>
          <a:endParaRPr lang="en-US"/>
        </a:p>
      </dgm:t>
    </dgm:pt>
    <dgm:pt modelId="{3B6117BD-52B7-4D47-B2F7-7FF3C0572EB9}" type="pres">
      <dgm:prSet presAssocID="{5266A69E-7A76-493D-8019-61D6122B910E}" presName="descendantText" presStyleLbl="alignAcc1" presStyleIdx="1" presStyleCnt="3">
        <dgm:presLayoutVars>
          <dgm:bulletEnabled val="1"/>
        </dgm:presLayoutVars>
      </dgm:prSet>
      <dgm:spPr/>
      <dgm:t>
        <a:bodyPr/>
        <a:lstStyle/>
        <a:p>
          <a:endParaRPr lang="en-US"/>
        </a:p>
      </dgm:t>
    </dgm:pt>
    <dgm:pt modelId="{8A4799D2-581B-4DB3-8B4A-3AB6D5BEFF37}" type="pres">
      <dgm:prSet presAssocID="{2F99B252-1157-4A57-95A0-1A51A1A29923}" presName="sp" presStyleCnt="0"/>
      <dgm:spPr/>
    </dgm:pt>
    <dgm:pt modelId="{D8D9EB97-4FD0-4FFD-B19E-09F1C8252D15}" type="pres">
      <dgm:prSet presAssocID="{7F320276-1A7A-4247-B6D6-BDC22764EBE3}" presName="composite" presStyleCnt="0"/>
      <dgm:spPr/>
    </dgm:pt>
    <dgm:pt modelId="{38E8E2C6-B41F-4BE9-B96E-5F369B6D270B}" type="pres">
      <dgm:prSet presAssocID="{7F320276-1A7A-4247-B6D6-BDC22764EBE3}" presName="parentText" presStyleLbl="alignNode1" presStyleIdx="2" presStyleCnt="3">
        <dgm:presLayoutVars>
          <dgm:chMax val="1"/>
          <dgm:bulletEnabled val="1"/>
        </dgm:presLayoutVars>
      </dgm:prSet>
      <dgm:spPr/>
      <dgm:t>
        <a:bodyPr/>
        <a:lstStyle/>
        <a:p>
          <a:endParaRPr lang="en-US"/>
        </a:p>
      </dgm:t>
    </dgm:pt>
    <dgm:pt modelId="{CD827BEE-D9E2-467E-8E14-463398C49656}" type="pres">
      <dgm:prSet presAssocID="{7F320276-1A7A-4247-B6D6-BDC22764EBE3}" presName="descendantText" presStyleLbl="alignAcc1" presStyleIdx="2" presStyleCnt="3">
        <dgm:presLayoutVars>
          <dgm:bulletEnabled val="1"/>
        </dgm:presLayoutVars>
      </dgm:prSet>
      <dgm:spPr/>
      <dgm:t>
        <a:bodyPr/>
        <a:lstStyle/>
        <a:p>
          <a:endParaRPr lang="en-US"/>
        </a:p>
      </dgm:t>
    </dgm:pt>
  </dgm:ptLst>
  <dgm:cxnLst>
    <dgm:cxn modelId="{014958AB-5DF2-4812-820A-B8E1723E7CCA}" srcId="{B0711E19-A084-4929-A837-4A583ECD6D36}" destId="{5266A69E-7A76-493D-8019-61D6122B910E}" srcOrd="1" destOrd="0" parTransId="{21E0EC08-E19B-455D-95B5-871552E7A3F5}" sibTransId="{2F99B252-1157-4A57-95A0-1A51A1A29923}"/>
    <dgm:cxn modelId="{2593B993-8ED6-4295-93F7-2782C412C2FB}" type="presOf" srcId="{85FA71BE-38ED-41D3-8444-1061E8D7FF94}" destId="{565A8001-ABCB-401B-9D28-5A607BFC18BC}" srcOrd="0" destOrd="0" presId="urn:microsoft.com/office/officeart/2005/8/layout/chevron2"/>
    <dgm:cxn modelId="{45105D1E-1C20-4A7C-ABF9-D1B720FCE46D}" srcId="{7F320276-1A7A-4247-B6D6-BDC22764EBE3}" destId="{C7272FAD-5817-46DE-B754-69A6B9939316}" srcOrd="0" destOrd="0" parTransId="{F3ACA644-1C80-4FB3-87F5-32A62F88E721}" sibTransId="{0F843F61-293A-4873-BCFE-06C1E16BB1FE}"/>
    <dgm:cxn modelId="{B3307879-3071-4C35-86D5-522E9B19E3E7}" srcId="{5266A69E-7A76-493D-8019-61D6122B910E}" destId="{9C01CBB2-1FD1-4A53-A7D2-276FC30D2AF5}" srcOrd="0" destOrd="0" parTransId="{A9A8264D-8F22-4E9A-AD1E-4D2089DA74E6}" sibTransId="{862C9202-604C-4254-8290-1CF6F2B36885}"/>
    <dgm:cxn modelId="{5954BEB4-14B4-490E-81A2-6026B79CAB1A}" srcId="{5266A69E-7A76-493D-8019-61D6122B910E}" destId="{7DA244DF-D132-4D9C-81C0-1ACD5D757A13}" srcOrd="1" destOrd="0" parTransId="{F63B2660-2FF1-40C8-900E-C3512B96499D}" sibTransId="{07356B6C-F192-47C5-B374-353374E7A21C}"/>
    <dgm:cxn modelId="{EEEF8A71-35DF-4B6E-AE04-9617466D0E6A}" srcId="{1B259FB6-FDFB-43EE-9804-7F231C94BD8D}" destId="{4F379CB9-9883-4018-8EC7-F54EC3C3AA57}" srcOrd="0" destOrd="0" parTransId="{D4D0609D-EAB5-4744-AA12-CD3DD10D9934}" sibTransId="{64E7A2DB-21D0-4A67-B0D2-A0149733BBA5}"/>
    <dgm:cxn modelId="{3ADDBFCA-C920-451A-90D1-0B9D2D893AE8}" type="presOf" srcId="{C7272FAD-5817-46DE-B754-69A6B9939316}" destId="{CD827BEE-D9E2-467E-8E14-463398C49656}" srcOrd="0" destOrd="0" presId="urn:microsoft.com/office/officeart/2005/8/layout/chevron2"/>
    <dgm:cxn modelId="{90BB9CC9-2FB4-4BFF-ABCE-E5FE520D4AB8}" type="presOf" srcId="{4F379CB9-9883-4018-8EC7-F54EC3C3AA57}" destId="{D50A57FE-D364-4C4B-BF19-29C02358D9F3}" srcOrd="0" destOrd="1" presId="urn:microsoft.com/office/officeart/2005/8/layout/chevron2"/>
    <dgm:cxn modelId="{69410365-007D-40AB-BE21-2384DBB5F4F9}" type="presOf" srcId="{B0711E19-A084-4929-A837-4A583ECD6D36}" destId="{8C68D96D-AEC2-4B26-A900-2D1A3A8B8F92}" srcOrd="0" destOrd="0" presId="urn:microsoft.com/office/officeart/2005/8/layout/chevron2"/>
    <dgm:cxn modelId="{C58ED192-AFC0-4341-8937-DB6CDD3289FB}" srcId="{B0711E19-A084-4929-A837-4A583ECD6D36}" destId="{85FA71BE-38ED-41D3-8444-1061E8D7FF94}" srcOrd="0" destOrd="0" parTransId="{F6089DFF-C42C-4832-982F-BE496CDDDD8A}" sibTransId="{74CE1550-5845-4E6B-AE4C-EC00867EAB37}"/>
    <dgm:cxn modelId="{9F9F06C1-3C6B-4A04-99DE-708050B0D152}" srcId="{85FA71BE-38ED-41D3-8444-1061E8D7FF94}" destId="{1B259FB6-FDFB-43EE-9804-7F231C94BD8D}" srcOrd="0" destOrd="0" parTransId="{3D4222CD-72EB-48DE-A438-5AE5681E38AE}" sibTransId="{4D5AE1E0-B000-437D-BFEF-E2B857CA62F3}"/>
    <dgm:cxn modelId="{C634B864-82AE-4C1E-A5B4-29FB17149CBF}" type="presOf" srcId="{9C01CBB2-1FD1-4A53-A7D2-276FC30D2AF5}" destId="{3B6117BD-52B7-4D47-B2F7-7FF3C0572EB9}" srcOrd="0" destOrd="0" presId="urn:microsoft.com/office/officeart/2005/8/layout/chevron2"/>
    <dgm:cxn modelId="{280855A3-3865-4BBE-A7E6-4FE533DDCF77}" srcId="{B0711E19-A084-4929-A837-4A583ECD6D36}" destId="{7F320276-1A7A-4247-B6D6-BDC22764EBE3}" srcOrd="2" destOrd="0" parTransId="{6B39A70D-D6E8-4814-89A6-B37809AA3056}" sibTransId="{07F1AAC6-F129-4D90-B283-E11BA75BA1D2}"/>
    <dgm:cxn modelId="{95806705-6EB7-49F8-A1AA-E4409E0E3C1A}" type="presOf" srcId="{5266A69E-7A76-493D-8019-61D6122B910E}" destId="{CE40068A-0EA0-4A6A-9084-4F80C6C6FDDE}" srcOrd="0" destOrd="0" presId="urn:microsoft.com/office/officeart/2005/8/layout/chevron2"/>
    <dgm:cxn modelId="{BEEEBEFA-6DDC-4BAE-9624-8206245DF2AD}" srcId="{1B259FB6-FDFB-43EE-9804-7F231C94BD8D}" destId="{2A352266-F93F-4732-B883-D03A41FED7E4}" srcOrd="1" destOrd="0" parTransId="{92FA08C8-2A3B-45DD-8DC8-D71D2C91D658}" sibTransId="{D9F8484A-5303-4A66-9291-3BDCB5B6394F}"/>
    <dgm:cxn modelId="{6FE61C2B-9FD2-43F4-99A3-122AB17D6568}" type="presOf" srcId="{2A352266-F93F-4732-B883-D03A41FED7E4}" destId="{D50A57FE-D364-4C4B-BF19-29C02358D9F3}" srcOrd="0" destOrd="2" presId="urn:microsoft.com/office/officeart/2005/8/layout/chevron2"/>
    <dgm:cxn modelId="{1CFFE28C-A23E-436A-B1F3-83AEC2D80D18}" type="presOf" srcId="{1B259FB6-FDFB-43EE-9804-7F231C94BD8D}" destId="{D50A57FE-D364-4C4B-BF19-29C02358D9F3}" srcOrd="0" destOrd="0" presId="urn:microsoft.com/office/officeart/2005/8/layout/chevron2"/>
    <dgm:cxn modelId="{0A65F2A8-43D2-4481-8850-6ECB562E257C}" type="presOf" srcId="{7DA244DF-D132-4D9C-81C0-1ACD5D757A13}" destId="{3B6117BD-52B7-4D47-B2F7-7FF3C0572EB9}" srcOrd="0" destOrd="1" presId="urn:microsoft.com/office/officeart/2005/8/layout/chevron2"/>
    <dgm:cxn modelId="{C0231179-61EF-4B55-8F00-5828FD4A5420}" type="presOf" srcId="{7F320276-1A7A-4247-B6D6-BDC22764EBE3}" destId="{38E8E2C6-B41F-4BE9-B96E-5F369B6D270B}" srcOrd="0" destOrd="0" presId="urn:microsoft.com/office/officeart/2005/8/layout/chevron2"/>
    <dgm:cxn modelId="{34ADF50F-6342-40D4-B923-5B23EAD22428}" type="presParOf" srcId="{8C68D96D-AEC2-4B26-A900-2D1A3A8B8F92}" destId="{1416802D-1F2B-4A3D-B2F7-23840C69476D}" srcOrd="0" destOrd="0" presId="urn:microsoft.com/office/officeart/2005/8/layout/chevron2"/>
    <dgm:cxn modelId="{688D1100-480B-4D1E-BB23-40367410B43B}" type="presParOf" srcId="{1416802D-1F2B-4A3D-B2F7-23840C69476D}" destId="{565A8001-ABCB-401B-9D28-5A607BFC18BC}" srcOrd="0" destOrd="0" presId="urn:microsoft.com/office/officeart/2005/8/layout/chevron2"/>
    <dgm:cxn modelId="{54909D3B-C422-487C-B96C-E6702F9CE7C2}" type="presParOf" srcId="{1416802D-1F2B-4A3D-B2F7-23840C69476D}" destId="{D50A57FE-D364-4C4B-BF19-29C02358D9F3}" srcOrd="1" destOrd="0" presId="urn:microsoft.com/office/officeart/2005/8/layout/chevron2"/>
    <dgm:cxn modelId="{2CC352F3-C806-448F-AC32-53E127E910D2}" type="presParOf" srcId="{8C68D96D-AEC2-4B26-A900-2D1A3A8B8F92}" destId="{AA5457B4-017D-451B-98DB-5830FC430FFE}" srcOrd="1" destOrd="0" presId="urn:microsoft.com/office/officeart/2005/8/layout/chevron2"/>
    <dgm:cxn modelId="{5E34DB80-FF2A-4F8D-9AE7-8B14F8CF3266}" type="presParOf" srcId="{8C68D96D-AEC2-4B26-A900-2D1A3A8B8F92}" destId="{11598413-1BD3-41C1-BA89-572F0F413B4B}" srcOrd="2" destOrd="0" presId="urn:microsoft.com/office/officeart/2005/8/layout/chevron2"/>
    <dgm:cxn modelId="{61F2DC06-D650-4A80-9F1B-1A8257764E9C}" type="presParOf" srcId="{11598413-1BD3-41C1-BA89-572F0F413B4B}" destId="{CE40068A-0EA0-4A6A-9084-4F80C6C6FDDE}" srcOrd="0" destOrd="0" presId="urn:microsoft.com/office/officeart/2005/8/layout/chevron2"/>
    <dgm:cxn modelId="{592CD5CE-D81B-4266-AC63-CEB0575D7D34}" type="presParOf" srcId="{11598413-1BD3-41C1-BA89-572F0F413B4B}" destId="{3B6117BD-52B7-4D47-B2F7-7FF3C0572EB9}" srcOrd="1" destOrd="0" presId="urn:microsoft.com/office/officeart/2005/8/layout/chevron2"/>
    <dgm:cxn modelId="{4CF824E3-0D7B-4C53-9649-7A79ACBC7FAE}" type="presParOf" srcId="{8C68D96D-AEC2-4B26-A900-2D1A3A8B8F92}" destId="{8A4799D2-581B-4DB3-8B4A-3AB6D5BEFF37}" srcOrd="3" destOrd="0" presId="urn:microsoft.com/office/officeart/2005/8/layout/chevron2"/>
    <dgm:cxn modelId="{5880F431-B28C-4084-B083-C7954D51B63E}" type="presParOf" srcId="{8C68D96D-AEC2-4B26-A900-2D1A3A8B8F92}" destId="{D8D9EB97-4FD0-4FFD-B19E-09F1C8252D15}" srcOrd="4" destOrd="0" presId="urn:microsoft.com/office/officeart/2005/8/layout/chevron2"/>
    <dgm:cxn modelId="{2E0B272E-B028-4490-B633-C89C8B8F3887}" type="presParOf" srcId="{D8D9EB97-4FD0-4FFD-B19E-09F1C8252D15}" destId="{38E8E2C6-B41F-4BE9-B96E-5F369B6D270B}" srcOrd="0" destOrd="0" presId="urn:microsoft.com/office/officeart/2005/8/layout/chevron2"/>
    <dgm:cxn modelId="{F6021007-C5CA-4F14-8536-F9A1108C6F97}" type="presParOf" srcId="{D8D9EB97-4FD0-4FFD-B19E-09F1C8252D15}" destId="{CD827BEE-D9E2-467E-8E14-463398C4965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4549F-A119-486B-8D79-5303E6F407C6}">
      <dsp:nvSpPr>
        <dsp:cNvPr id="0" name=""/>
        <dsp:cNvSpPr/>
      </dsp:nvSpPr>
      <dsp:spPr>
        <a:xfrm>
          <a:off x="0" y="31837"/>
          <a:ext cx="8534400" cy="692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latin typeface="Tahoma" panose="020B0604030504040204" pitchFamily="34" charset="0"/>
              <a:ea typeface="Tahoma" panose="020B0604030504040204" pitchFamily="34" charset="0"/>
              <a:cs typeface="Tahoma" panose="020B0604030504040204" pitchFamily="34" charset="0"/>
            </a:rPr>
            <a:t>Technology seen far outpacing applications</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33812" y="65649"/>
        <a:ext cx="8466776" cy="625016"/>
      </dsp:txXfrm>
    </dsp:sp>
    <dsp:sp modelId="{DACEA39B-9115-46B0-885E-BB2AE3633F00}">
      <dsp:nvSpPr>
        <dsp:cNvPr id="0" name=""/>
        <dsp:cNvSpPr/>
      </dsp:nvSpPr>
      <dsp:spPr>
        <a:xfrm>
          <a:off x="0" y="831037"/>
          <a:ext cx="8534400" cy="692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latin typeface="Tahoma" panose="020B0604030504040204" pitchFamily="34" charset="0"/>
              <a:ea typeface="Tahoma" panose="020B0604030504040204" pitchFamily="34" charset="0"/>
              <a:cs typeface="Tahoma" panose="020B0604030504040204" pitchFamily="34" charset="0"/>
            </a:rPr>
            <a:t>Few applications generating ROI</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33812" y="864849"/>
        <a:ext cx="8466776" cy="625016"/>
      </dsp:txXfrm>
    </dsp:sp>
    <dsp:sp modelId="{12A4C470-186B-41DF-9B60-C560F1BCF0CF}">
      <dsp:nvSpPr>
        <dsp:cNvPr id="0" name=""/>
        <dsp:cNvSpPr/>
      </dsp:nvSpPr>
      <dsp:spPr>
        <a:xfrm>
          <a:off x="0" y="1630237"/>
          <a:ext cx="8534400" cy="692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latin typeface="Tahoma" panose="020B0604030504040204" pitchFamily="34" charset="0"/>
              <a:ea typeface="Tahoma" panose="020B0604030504040204" pitchFamily="34" charset="0"/>
              <a:cs typeface="Tahoma" panose="020B0604030504040204" pitchFamily="34" charset="0"/>
            </a:rPr>
            <a:t>Algorithms viewed as commodity to certain extent</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33812" y="1664049"/>
        <a:ext cx="8466776" cy="625016"/>
      </dsp:txXfrm>
    </dsp:sp>
    <dsp:sp modelId="{F4FD45AA-468C-4B1E-ACB4-49AFE34ED331}">
      <dsp:nvSpPr>
        <dsp:cNvPr id="0" name=""/>
        <dsp:cNvSpPr/>
      </dsp:nvSpPr>
      <dsp:spPr>
        <a:xfrm>
          <a:off x="0" y="2429437"/>
          <a:ext cx="8534400" cy="692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latin typeface="Tahoma" panose="020B0604030504040204" pitchFamily="34" charset="0"/>
              <a:ea typeface="Tahoma" panose="020B0604030504040204" pitchFamily="34" charset="0"/>
              <a:cs typeface="Tahoma" panose="020B0604030504040204" pitchFamily="34" charset="0"/>
            </a:rPr>
            <a:t>David Kiron, MIT:</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33812" y="2463249"/>
        <a:ext cx="8466776" cy="625016"/>
      </dsp:txXfrm>
    </dsp:sp>
    <dsp:sp modelId="{C13C9E25-0AF8-481C-9956-0C45CF51D4EF}">
      <dsp:nvSpPr>
        <dsp:cNvPr id="0" name=""/>
        <dsp:cNvSpPr/>
      </dsp:nvSpPr>
      <dsp:spPr>
        <a:xfrm>
          <a:off x="0" y="3122077"/>
          <a:ext cx="8534400" cy="164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1" kern="1200" dirty="0" smtClean="0">
              <a:latin typeface="Tahoma" panose="020B0604030504040204" pitchFamily="34" charset="0"/>
              <a:ea typeface="Tahoma" panose="020B0604030504040204" pitchFamily="34" charset="0"/>
              <a:cs typeface="Tahoma" panose="020B0604030504040204" pitchFamily="34" charset="0"/>
            </a:rPr>
            <a:t>“No amount of algorithmic sophistication will overcome a lack of data.”</a:t>
          </a: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00100" rtl="0">
            <a:lnSpc>
              <a:spcPct val="90000"/>
            </a:lnSpc>
            <a:spcBef>
              <a:spcPct val="0"/>
            </a:spcBef>
            <a:spcAft>
              <a:spcPct val="20000"/>
            </a:spcAft>
            <a:buChar char="••"/>
          </a:pPr>
          <a:r>
            <a:rPr lang="en-US" sz="1800" b="1" kern="1200" dirty="0" smtClean="0">
              <a:latin typeface="Tahoma" panose="020B0604030504040204" pitchFamily="34" charset="0"/>
              <a:ea typeface="Tahoma" panose="020B0604030504040204" pitchFamily="34" charset="0"/>
              <a:cs typeface="Tahoma" panose="020B0604030504040204" pitchFamily="34" charset="0"/>
            </a:rPr>
            <a:t>“Even if you have the algorithms and the data, the data needs to be brought together in the right way”</a:t>
          </a: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00100" rtl="0">
            <a:lnSpc>
              <a:spcPct val="90000"/>
            </a:lnSpc>
            <a:spcBef>
              <a:spcPct val="0"/>
            </a:spcBef>
            <a:spcAft>
              <a:spcPct val="20000"/>
            </a:spcAft>
            <a:buChar char="••"/>
          </a:pPr>
          <a:r>
            <a:rPr lang="en-US" sz="1800" b="1" kern="1200" dirty="0" smtClean="0">
              <a:latin typeface="Tahoma" panose="020B0604030504040204" pitchFamily="34" charset="0"/>
              <a:ea typeface="Tahoma" panose="020B0604030504040204" pitchFamily="34" charset="0"/>
              <a:cs typeface="Tahoma" panose="020B0604030504040204" pitchFamily="34" charset="0"/>
            </a:rPr>
            <a:t>“Training algorithms is a resource-intensive effort that may not deliver immediate commercial benefits”</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0" y="3122077"/>
        <a:ext cx="8534400" cy="1646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A8001-ABCB-401B-9D28-5A607BFC18BC}">
      <dsp:nvSpPr>
        <dsp:cNvPr id="0" name=""/>
        <dsp:cNvSpPr/>
      </dsp:nvSpPr>
      <dsp:spPr>
        <a:xfrm rot="5400000">
          <a:off x="-259133" y="260866"/>
          <a:ext cx="1727559" cy="120929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dirty="0" smtClean="0">
              <a:latin typeface="Tahoma" panose="020B0604030504040204" pitchFamily="34" charset="0"/>
              <a:ea typeface="Tahoma" panose="020B0604030504040204" pitchFamily="34" charset="0"/>
              <a:cs typeface="Tahoma" panose="020B0604030504040204" pitchFamily="34" charset="0"/>
            </a:rPr>
            <a:t>Grunt work needed</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2" y="606378"/>
        <a:ext cx="1209291" cy="518268"/>
      </dsp:txXfrm>
    </dsp:sp>
    <dsp:sp modelId="{D50A57FE-D364-4C4B-BF19-29C02358D9F3}">
      <dsp:nvSpPr>
        <dsp:cNvPr id="0" name=""/>
        <dsp:cNvSpPr/>
      </dsp:nvSpPr>
      <dsp:spPr>
        <a:xfrm rot="5400000">
          <a:off x="4310388" y="-3099365"/>
          <a:ext cx="1122913" cy="732510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n-US" sz="1800" b="0" kern="1200" dirty="0" smtClean="0">
              <a:latin typeface="Tahoma" panose="020B0604030504040204" pitchFamily="34" charset="0"/>
              <a:ea typeface="Tahoma" panose="020B0604030504040204" pitchFamily="34" charset="0"/>
              <a:cs typeface="Tahoma" panose="020B0604030504040204" pitchFamily="34" charset="0"/>
            </a:rPr>
            <a:t>Data preparation and collection</a:t>
          </a:r>
          <a:endParaRPr lang="en-US" sz="1800" b="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00100" rtl="0">
            <a:lnSpc>
              <a:spcPct val="90000"/>
            </a:lnSpc>
            <a:spcBef>
              <a:spcPct val="0"/>
            </a:spcBef>
            <a:spcAft>
              <a:spcPct val="15000"/>
            </a:spcAft>
            <a:buChar char="••"/>
          </a:pPr>
          <a:r>
            <a:rPr lang="en-US" sz="1800" b="0" kern="1200" dirty="0" smtClean="0">
              <a:latin typeface="Tahoma" panose="020B0604030504040204" pitchFamily="34" charset="0"/>
              <a:ea typeface="Tahoma" panose="020B0604030504040204" pitchFamily="34" charset="0"/>
              <a:cs typeface="Tahoma" panose="020B0604030504040204" pitchFamily="34" charset="0"/>
            </a:rPr>
            <a:t>Cleaning, classifying, and organizing proprietary data is a heavy lift</a:t>
          </a:r>
          <a:endParaRPr lang="en-US" sz="1800" b="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00100" rtl="0">
            <a:lnSpc>
              <a:spcPct val="90000"/>
            </a:lnSpc>
            <a:spcBef>
              <a:spcPct val="0"/>
            </a:spcBef>
            <a:spcAft>
              <a:spcPct val="15000"/>
            </a:spcAft>
            <a:buChar char="••"/>
          </a:pPr>
          <a:r>
            <a:rPr lang="en-US" sz="1800" b="0" kern="1200" dirty="0" smtClean="0">
              <a:latin typeface="Tahoma" panose="020B0604030504040204" pitchFamily="34" charset="0"/>
              <a:ea typeface="Tahoma" panose="020B0604030504040204" pitchFamily="34" charset="0"/>
              <a:cs typeface="Tahoma" panose="020B0604030504040204" pitchFamily="34" charset="0"/>
            </a:rPr>
            <a:t>Can offer huge benefits </a:t>
          </a:r>
          <a:endParaRPr lang="en-US" sz="1800" b="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1209291" y="56548"/>
        <a:ext cx="7270292" cy="1013281"/>
      </dsp:txXfrm>
    </dsp:sp>
    <dsp:sp modelId="{CE40068A-0EA0-4A6A-9084-4F80C6C6FDDE}">
      <dsp:nvSpPr>
        <dsp:cNvPr id="0" name=""/>
        <dsp:cNvSpPr/>
      </dsp:nvSpPr>
      <dsp:spPr>
        <a:xfrm rot="5400000">
          <a:off x="-259133" y="1795654"/>
          <a:ext cx="1727559" cy="120929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smtClean="0">
              <a:latin typeface="Tahoma" panose="020B0604030504040204" pitchFamily="34" charset="0"/>
              <a:ea typeface="Tahoma" panose="020B0604030504040204" pitchFamily="34" charset="0"/>
              <a:cs typeface="Tahoma" panose="020B0604030504040204" pitchFamily="34" charset="0"/>
            </a:rPr>
            <a:t>Improve the UX</a:t>
          </a:r>
          <a:endParaRPr lang="en-US" sz="1600" kern="1200">
            <a:latin typeface="Tahoma" panose="020B0604030504040204" pitchFamily="34" charset="0"/>
            <a:ea typeface="Tahoma" panose="020B0604030504040204" pitchFamily="34" charset="0"/>
            <a:cs typeface="Tahoma" panose="020B0604030504040204" pitchFamily="34" charset="0"/>
          </a:endParaRPr>
        </a:p>
      </dsp:txBody>
      <dsp:txXfrm rot="-5400000">
        <a:off x="2" y="2141166"/>
        <a:ext cx="1209291" cy="518268"/>
      </dsp:txXfrm>
    </dsp:sp>
    <dsp:sp modelId="{3B6117BD-52B7-4D47-B2F7-7FF3C0572EB9}">
      <dsp:nvSpPr>
        <dsp:cNvPr id="0" name=""/>
        <dsp:cNvSpPr/>
      </dsp:nvSpPr>
      <dsp:spPr>
        <a:xfrm rot="5400000">
          <a:off x="4310388" y="-1564577"/>
          <a:ext cx="1122913" cy="732510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n-US" sz="1800" b="0" kern="1200" dirty="0" smtClean="0">
              <a:latin typeface="Tahoma" panose="020B0604030504040204" pitchFamily="34" charset="0"/>
              <a:ea typeface="Tahoma" panose="020B0604030504040204" pitchFamily="34" charset="0"/>
              <a:cs typeface="Tahoma" panose="020B0604030504040204" pitchFamily="34" charset="0"/>
            </a:rPr>
            <a:t>Work with business users in mind</a:t>
          </a:r>
          <a:endParaRPr lang="en-US" sz="1800" b="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00100" rtl="0">
            <a:lnSpc>
              <a:spcPct val="90000"/>
            </a:lnSpc>
            <a:spcBef>
              <a:spcPct val="0"/>
            </a:spcBef>
            <a:spcAft>
              <a:spcPct val="15000"/>
            </a:spcAft>
            <a:buChar char="••"/>
          </a:pPr>
          <a:r>
            <a:rPr lang="en-US" sz="1800" b="0" kern="1200" dirty="0" smtClean="0">
              <a:latin typeface="Tahoma" panose="020B0604030504040204" pitchFamily="34" charset="0"/>
              <a:ea typeface="Tahoma" panose="020B0604030504040204" pitchFamily="34" charset="0"/>
              <a:cs typeface="Tahoma" panose="020B0604030504040204" pitchFamily="34" charset="0"/>
            </a:rPr>
            <a:t>Democratize AI (Google </a:t>
          </a:r>
          <a:r>
            <a:rPr lang="en-US" sz="1800" b="0" kern="1200" dirty="0" err="1" smtClean="0">
              <a:latin typeface="Tahoma" panose="020B0604030504040204" pitchFamily="34" charset="0"/>
              <a:ea typeface="Tahoma" panose="020B0604030504040204" pitchFamily="34" charset="0"/>
              <a:cs typeface="Tahoma" panose="020B0604030504040204" pitchFamily="34" charset="0"/>
            </a:rPr>
            <a:t>AutoML</a:t>
          </a:r>
          <a:r>
            <a:rPr lang="en-US" sz="1800" b="0" kern="1200" dirty="0" smtClean="0">
              <a:latin typeface="Tahoma" panose="020B0604030504040204" pitchFamily="34" charset="0"/>
              <a:ea typeface="Tahoma" panose="020B0604030504040204" pitchFamily="34" charset="0"/>
              <a:cs typeface="Tahoma" panose="020B0604030504040204" pitchFamily="34" charset="0"/>
            </a:rPr>
            <a:t>, Microsoft Custom Speech)</a:t>
          </a:r>
          <a:endParaRPr lang="en-US" sz="1800" b="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1209291" y="1591336"/>
        <a:ext cx="7270292" cy="1013281"/>
      </dsp:txXfrm>
    </dsp:sp>
    <dsp:sp modelId="{38E8E2C6-B41F-4BE9-B96E-5F369B6D270B}">
      <dsp:nvSpPr>
        <dsp:cNvPr id="0" name=""/>
        <dsp:cNvSpPr/>
      </dsp:nvSpPr>
      <dsp:spPr>
        <a:xfrm rot="5400000">
          <a:off x="-259133" y="3330442"/>
          <a:ext cx="1727559" cy="120929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smtClean="0">
              <a:latin typeface="Tahoma" panose="020B0604030504040204" pitchFamily="34" charset="0"/>
              <a:ea typeface="Tahoma" panose="020B0604030504040204" pitchFamily="34" charset="0"/>
              <a:cs typeface="Tahoma" panose="020B0604030504040204" pitchFamily="34" charset="0"/>
            </a:rPr>
            <a:t>Find use cases</a:t>
          </a:r>
          <a:endParaRPr lang="en-US" sz="1600" kern="1200">
            <a:latin typeface="Tahoma" panose="020B0604030504040204" pitchFamily="34" charset="0"/>
            <a:ea typeface="Tahoma" panose="020B0604030504040204" pitchFamily="34" charset="0"/>
            <a:cs typeface="Tahoma" panose="020B0604030504040204" pitchFamily="34" charset="0"/>
          </a:endParaRPr>
        </a:p>
      </dsp:txBody>
      <dsp:txXfrm rot="-5400000">
        <a:off x="2" y="3675954"/>
        <a:ext cx="1209291" cy="518268"/>
      </dsp:txXfrm>
    </dsp:sp>
    <dsp:sp modelId="{CD827BEE-D9E2-467E-8E14-463398C49656}">
      <dsp:nvSpPr>
        <dsp:cNvPr id="0" name=""/>
        <dsp:cNvSpPr/>
      </dsp:nvSpPr>
      <dsp:spPr>
        <a:xfrm rot="5400000">
          <a:off x="4310388" y="-29788"/>
          <a:ext cx="1122913" cy="732510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n-US" sz="1800" b="0" kern="1200" dirty="0" smtClean="0">
              <a:latin typeface="Tahoma" panose="020B0604030504040204" pitchFamily="34" charset="0"/>
              <a:ea typeface="Tahoma" panose="020B0604030504040204" pitchFamily="34" charset="0"/>
              <a:cs typeface="Tahoma" panose="020B0604030504040204" pitchFamily="34" charset="0"/>
            </a:rPr>
            <a:t>Proprietary data + algorithm + clear application = win</a:t>
          </a:r>
          <a:endParaRPr lang="en-US" sz="1800" b="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1209291" y="3126125"/>
        <a:ext cx="7270292" cy="10132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0" y="6"/>
            <a:ext cx="3170583" cy="480387"/>
          </a:xfrm>
          <a:prstGeom prst="rect">
            <a:avLst/>
          </a:prstGeom>
        </p:spPr>
        <p:txBody>
          <a:bodyPr vert="horz" lIns="94809" tIns="47405" rIns="94809" bIns="47405" rtlCol="0"/>
          <a:lstStyle>
            <a:lvl1pPr algn="l">
              <a:defRPr sz="1100"/>
            </a:lvl1pPr>
          </a:lstStyle>
          <a:p>
            <a:endParaRPr lang="en-US" dirty="0"/>
          </a:p>
        </p:txBody>
      </p:sp>
      <p:sp>
        <p:nvSpPr>
          <p:cNvPr id="3" name="Date Placeholder 2"/>
          <p:cNvSpPr>
            <a:spLocks noGrp="1"/>
          </p:cNvSpPr>
          <p:nvPr>
            <p:ph type="dt" sz="quarter" idx="1"/>
          </p:nvPr>
        </p:nvSpPr>
        <p:spPr>
          <a:xfrm>
            <a:off x="4142970" y="6"/>
            <a:ext cx="3170583" cy="480387"/>
          </a:xfrm>
          <a:prstGeom prst="rect">
            <a:avLst/>
          </a:prstGeom>
        </p:spPr>
        <p:txBody>
          <a:bodyPr vert="horz" lIns="94809" tIns="47405" rIns="94809" bIns="47405" rtlCol="0"/>
          <a:lstStyle>
            <a:lvl1pPr algn="r">
              <a:defRPr sz="1100"/>
            </a:lvl1pPr>
          </a:lstStyle>
          <a:p>
            <a:fld id="{C5EC5C79-41C2-4324-954A-CBD08D039119}" type="datetimeFigureOut">
              <a:rPr lang="en-US" smtClean="0"/>
              <a:pPr/>
              <a:t>2/13/2018</a:t>
            </a:fld>
            <a:endParaRPr lang="en-US" dirty="0"/>
          </a:p>
        </p:txBody>
      </p:sp>
      <p:sp>
        <p:nvSpPr>
          <p:cNvPr id="4" name="Footer Placeholder 3"/>
          <p:cNvSpPr>
            <a:spLocks noGrp="1"/>
          </p:cNvSpPr>
          <p:nvPr>
            <p:ph type="ftr" sz="quarter" idx="2"/>
          </p:nvPr>
        </p:nvSpPr>
        <p:spPr>
          <a:xfrm>
            <a:off x="10" y="9119174"/>
            <a:ext cx="3170583" cy="480387"/>
          </a:xfrm>
          <a:prstGeom prst="rect">
            <a:avLst/>
          </a:prstGeom>
        </p:spPr>
        <p:txBody>
          <a:bodyPr vert="horz" lIns="94809" tIns="47405" rIns="94809" bIns="47405" rtlCol="0" anchor="b"/>
          <a:lstStyle>
            <a:lvl1pPr algn="l">
              <a:defRPr sz="1100"/>
            </a:lvl1pPr>
          </a:lstStyle>
          <a:p>
            <a:endParaRPr lang="en-US" dirty="0"/>
          </a:p>
        </p:txBody>
      </p:sp>
      <p:sp>
        <p:nvSpPr>
          <p:cNvPr id="5" name="Slide Number Placeholder 4"/>
          <p:cNvSpPr>
            <a:spLocks noGrp="1"/>
          </p:cNvSpPr>
          <p:nvPr>
            <p:ph type="sldNum" sz="quarter" idx="3"/>
          </p:nvPr>
        </p:nvSpPr>
        <p:spPr>
          <a:xfrm>
            <a:off x="4142970" y="9119174"/>
            <a:ext cx="3170583" cy="480387"/>
          </a:xfrm>
          <a:prstGeom prst="rect">
            <a:avLst/>
          </a:prstGeom>
        </p:spPr>
        <p:txBody>
          <a:bodyPr vert="horz" lIns="94809" tIns="47405" rIns="94809" bIns="47405" rtlCol="0" anchor="b"/>
          <a:lstStyle>
            <a:lvl1pPr algn="r">
              <a:defRPr sz="1100"/>
            </a:lvl1pPr>
          </a:lstStyle>
          <a:p>
            <a:fld id="{37813A87-513B-4062-A9A5-9B75DC5AA668}" type="slidenum">
              <a:rPr lang="en-US" smtClean="0"/>
              <a:pPr/>
              <a:t>‹#›</a:t>
            </a:fld>
            <a:endParaRPr lang="en-US" dirty="0"/>
          </a:p>
        </p:txBody>
      </p:sp>
    </p:spTree>
    <p:extLst>
      <p:ext uri="{BB962C8B-B14F-4D97-AF65-F5344CB8AC3E}">
        <p14:creationId xmlns:p14="http://schemas.microsoft.com/office/powerpoint/2010/main" val="93843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12" tIns="48305" rIns="96612" bIns="48305" rtlCol="0"/>
          <a:lstStyle>
            <a:lvl1pPr algn="l">
              <a:defRPr sz="1100"/>
            </a:lvl1pPr>
          </a:lstStyle>
          <a:p>
            <a:endParaRPr lang="en-US" dirty="0"/>
          </a:p>
        </p:txBody>
      </p:sp>
      <p:sp>
        <p:nvSpPr>
          <p:cNvPr id="3" name="Date Placeholder 2"/>
          <p:cNvSpPr>
            <a:spLocks noGrp="1"/>
          </p:cNvSpPr>
          <p:nvPr>
            <p:ph type="dt" idx="1"/>
          </p:nvPr>
        </p:nvSpPr>
        <p:spPr>
          <a:xfrm>
            <a:off x="4143592" y="1"/>
            <a:ext cx="3169920" cy="480060"/>
          </a:xfrm>
          <a:prstGeom prst="rect">
            <a:avLst/>
          </a:prstGeom>
        </p:spPr>
        <p:txBody>
          <a:bodyPr vert="horz" lIns="96612" tIns="48305" rIns="96612" bIns="48305" rtlCol="0"/>
          <a:lstStyle>
            <a:lvl1pPr algn="r">
              <a:defRPr sz="1100"/>
            </a:lvl1pPr>
          </a:lstStyle>
          <a:p>
            <a:fld id="{5B4FFE9F-2168-4BDD-A262-B59F67EC5D04}" type="datetimeFigureOut">
              <a:rPr lang="en-US" smtClean="0"/>
              <a:pPr/>
              <a:t>2/13/2018</a:t>
            </a:fld>
            <a:endParaRPr lang="en-US" dirty="0"/>
          </a:p>
        </p:txBody>
      </p:sp>
      <p:sp>
        <p:nvSpPr>
          <p:cNvPr id="4" name="Slide Image Placeholder 3"/>
          <p:cNvSpPr>
            <a:spLocks noGrp="1" noRot="1" noChangeAspect="1"/>
          </p:cNvSpPr>
          <p:nvPr>
            <p:ph type="sldImg" idx="2"/>
          </p:nvPr>
        </p:nvSpPr>
        <p:spPr>
          <a:xfrm>
            <a:off x="1257300" y="717550"/>
            <a:ext cx="4800600" cy="3600450"/>
          </a:xfrm>
          <a:prstGeom prst="rect">
            <a:avLst/>
          </a:prstGeom>
          <a:noFill/>
          <a:ln w="12700">
            <a:solidFill>
              <a:prstClr val="black"/>
            </a:solidFill>
          </a:ln>
        </p:spPr>
        <p:txBody>
          <a:bodyPr vert="horz" lIns="96612" tIns="48305" rIns="96612" bIns="48305" rtlCol="0" anchor="ctr"/>
          <a:lstStyle/>
          <a:p>
            <a:endParaRPr lang="en-US" dirty="0"/>
          </a:p>
        </p:txBody>
      </p:sp>
      <p:sp>
        <p:nvSpPr>
          <p:cNvPr id="5" name="Notes Placeholder 4"/>
          <p:cNvSpPr>
            <a:spLocks noGrp="1"/>
          </p:cNvSpPr>
          <p:nvPr>
            <p:ph type="body" sz="quarter" idx="3"/>
          </p:nvPr>
        </p:nvSpPr>
        <p:spPr>
          <a:xfrm>
            <a:off x="731520" y="4560574"/>
            <a:ext cx="5852160" cy="4320540"/>
          </a:xfrm>
          <a:prstGeom prst="rect">
            <a:avLst/>
          </a:prstGeom>
        </p:spPr>
        <p:txBody>
          <a:bodyPr vert="horz" lIns="96612" tIns="48305" rIns="96612" bIns="4830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9"/>
            <a:ext cx="3169920" cy="480060"/>
          </a:xfrm>
          <a:prstGeom prst="rect">
            <a:avLst/>
          </a:prstGeom>
        </p:spPr>
        <p:txBody>
          <a:bodyPr vert="horz" lIns="96612" tIns="48305" rIns="96612" bIns="48305" rtlCol="0" anchor="b"/>
          <a:lstStyle>
            <a:lvl1pPr algn="l">
              <a:defRPr sz="1100"/>
            </a:lvl1pPr>
          </a:lstStyle>
          <a:p>
            <a:endParaRPr lang="en-US" dirty="0"/>
          </a:p>
        </p:txBody>
      </p:sp>
      <p:sp>
        <p:nvSpPr>
          <p:cNvPr id="7" name="Slide Number Placeholder 6"/>
          <p:cNvSpPr>
            <a:spLocks noGrp="1"/>
          </p:cNvSpPr>
          <p:nvPr>
            <p:ph type="sldNum" sz="quarter" idx="5"/>
          </p:nvPr>
        </p:nvSpPr>
        <p:spPr>
          <a:xfrm>
            <a:off x="4143592" y="9119479"/>
            <a:ext cx="3169920" cy="480060"/>
          </a:xfrm>
          <a:prstGeom prst="rect">
            <a:avLst/>
          </a:prstGeom>
        </p:spPr>
        <p:txBody>
          <a:bodyPr vert="horz" lIns="96612" tIns="48305" rIns="96612" bIns="48305" rtlCol="0" anchor="b"/>
          <a:lstStyle>
            <a:lvl1pPr algn="r">
              <a:defRPr sz="1100"/>
            </a:lvl1pPr>
          </a:lstStyle>
          <a:p>
            <a:fld id="{47B2722E-AD1A-4E4C-988A-ED962A18BAE0}" type="slidenum">
              <a:rPr lang="en-US" smtClean="0"/>
              <a:pPr/>
              <a:t>‹#›</a:t>
            </a:fld>
            <a:endParaRPr lang="en-US" dirty="0"/>
          </a:p>
        </p:txBody>
      </p:sp>
    </p:spTree>
    <p:extLst>
      <p:ext uri="{BB962C8B-B14F-4D97-AF65-F5344CB8AC3E}">
        <p14:creationId xmlns:p14="http://schemas.microsoft.com/office/powerpoint/2010/main" val="421412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B2722E-AD1A-4E4C-988A-ED962A18BAE0}" type="slidenum">
              <a:rPr lang="en-US" smtClean="0"/>
              <a:pPr/>
              <a:t>1</a:t>
            </a:fld>
            <a:endParaRPr lang="en-US" dirty="0"/>
          </a:p>
        </p:txBody>
      </p:sp>
    </p:spTree>
    <p:extLst>
      <p:ext uri="{BB962C8B-B14F-4D97-AF65-F5344CB8AC3E}">
        <p14:creationId xmlns:p14="http://schemas.microsoft.com/office/powerpoint/2010/main" val="281686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69527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32285" y="0"/>
            <a:ext cx="9296400" cy="6934200"/>
          </a:xfrm>
          <a:prstGeom prst="rect">
            <a:avLst/>
          </a:prstGeom>
        </p:spPr>
      </p:pic>
      <p:sp>
        <p:nvSpPr>
          <p:cNvPr id="2" name="Title 1"/>
          <p:cNvSpPr>
            <a:spLocks noGrp="1"/>
          </p:cNvSpPr>
          <p:nvPr>
            <p:ph type="ctrTitle"/>
          </p:nvPr>
        </p:nvSpPr>
        <p:spPr>
          <a:xfrm>
            <a:off x="1219200" y="457200"/>
            <a:ext cx="7772400" cy="1470025"/>
          </a:xfrm>
          <a:prstGeom prst="rect">
            <a:avLst/>
          </a:prstGeom>
        </p:spPr>
        <p:txBody>
          <a:bodyPr/>
          <a:lstStyle>
            <a:lvl1pPr algn="r">
              <a:defRPr>
                <a:solidFill>
                  <a:schemeClr val="bg1"/>
                </a:solidFill>
                <a:latin typeface="Tahoma"/>
                <a:cs typeface="Tahom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590800" y="2106613"/>
            <a:ext cx="6400800" cy="1524000"/>
          </a:xfrm>
          <a:prstGeom prst="rect">
            <a:avLst/>
          </a:prstGeom>
        </p:spPr>
        <p:txBody>
          <a:bodyPr/>
          <a:lstStyle>
            <a:lvl1pPr marL="0" indent="0" algn="r">
              <a:buNone/>
              <a:defRPr>
                <a:solidFill>
                  <a:srgbClr val="DBF2FB"/>
                </a:solidFill>
                <a:latin typeface="Tahoma"/>
                <a:cs typeface="Tahom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3" name="Text Placeholder 12"/>
          <p:cNvSpPr>
            <a:spLocks noGrp="1"/>
          </p:cNvSpPr>
          <p:nvPr>
            <p:ph type="body" sz="quarter" idx="13" hasCustomPrompt="1"/>
          </p:nvPr>
        </p:nvSpPr>
        <p:spPr>
          <a:xfrm>
            <a:off x="228600" y="3810000"/>
            <a:ext cx="5410200" cy="2057400"/>
          </a:xfrm>
          <a:prstGeom prst="rect">
            <a:avLst/>
          </a:prstGeom>
        </p:spPr>
        <p:txBody>
          <a:bodyPr>
            <a:normAutofit/>
          </a:bodyPr>
          <a:lstStyle>
            <a:lvl1pPr>
              <a:buNone/>
              <a:defRPr sz="1600" baseline="0">
                <a:solidFill>
                  <a:schemeClr val="bg1"/>
                </a:solidFill>
                <a:latin typeface="Tahoma"/>
                <a:cs typeface="Tahoma"/>
              </a:defRPr>
            </a:lvl1pPr>
            <a:lvl2pPr>
              <a:defRPr sz="1600">
                <a:solidFill>
                  <a:schemeClr val="accent4"/>
                </a:solidFill>
              </a:defRPr>
            </a:lvl2pPr>
            <a:lvl3pPr>
              <a:defRPr sz="1600">
                <a:solidFill>
                  <a:schemeClr val="accent4"/>
                </a:solidFill>
              </a:defRPr>
            </a:lvl3pPr>
            <a:lvl4pPr>
              <a:defRPr sz="1600">
                <a:solidFill>
                  <a:schemeClr val="accent4"/>
                </a:solidFill>
              </a:defRPr>
            </a:lvl4pPr>
            <a:lvl5pPr>
              <a:defRPr sz="1600">
                <a:solidFill>
                  <a:schemeClr val="accent4"/>
                </a:solidFill>
              </a:defRPr>
            </a:lvl5pPr>
          </a:lstStyle>
          <a:p>
            <a:pPr lvl="0"/>
            <a:r>
              <a:rPr lang="en-US" dirty="0" smtClean="0"/>
              <a:t>Click to edit Master subtitle style</a:t>
            </a:r>
            <a:endParaRPr lang="en-US" dirty="0"/>
          </a:p>
        </p:txBody>
      </p:sp>
      <p:pic>
        <p:nvPicPr>
          <p:cNvPr id="4" name="Picture 3"/>
          <p:cNvPicPr>
            <a:picLocks noChangeAspect="1"/>
          </p:cNvPicPr>
          <p:nvPr userDrawn="1"/>
        </p:nvPicPr>
        <p:blipFill rotWithShape="1">
          <a:blip r:embed="rId3" cstate="print"/>
          <a:srcRect r="19468"/>
          <a:stretch/>
        </p:blipFill>
        <p:spPr>
          <a:xfrm>
            <a:off x="2362200" y="5029200"/>
            <a:ext cx="6903613" cy="1905000"/>
          </a:xfrm>
          <a:prstGeom prst="rect">
            <a:avLst/>
          </a:prstGeom>
        </p:spPr>
      </p:pic>
      <p:pic>
        <p:nvPicPr>
          <p:cNvPr id="10" name="Picture 9" descr="crc-logo.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8600" y="6203752"/>
            <a:ext cx="2228088" cy="457200"/>
          </a:xfrm>
          <a:prstGeom prst="rect">
            <a:avLst/>
          </a:prstGeom>
        </p:spPr>
      </p:pic>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042043"/>
                </a:solidFill>
              </a:defRPr>
            </a:lvl1pPr>
          </a:lstStyle>
          <a:p>
            <a:fld id="{376F392A-AC74-42F0-9348-472113D4C96C}" type="slidenum">
              <a:rPr lang="en-US" smtClean="0"/>
              <a:pPr/>
              <a:t>‹#›</a:t>
            </a:fld>
            <a:endParaRPr lang="en-US" dirty="0"/>
          </a:p>
        </p:txBody>
      </p:sp>
      <p:sp>
        <p:nvSpPr>
          <p:cNvPr id="8" name="Rectangle 7"/>
          <p:cNvSpPr/>
          <p:nvPr userDrawn="1"/>
        </p:nvSpPr>
        <p:spPr>
          <a:xfrm>
            <a:off x="86766" y="126214"/>
            <a:ext cx="9055262" cy="6681495"/>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solidFill>
                  <a:srgbClr val="02244F"/>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solidFill>
                  <a:schemeClr val="tx2">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solidFill>
                  <a:schemeClr val="tx2">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12" name="Picture 11"/>
          <p:cNvPicPr>
            <a:picLocks/>
          </p:cNvPicPr>
          <p:nvPr userDrawn="1"/>
        </p:nvPicPr>
        <p:blipFill>
          <a:blip r:embed="rId2" cstate="print"/>
          <a:stretch>
            <a:fillRect/>
          </a:stretch>
        </p:blipFill>
        <p:spPr>
          <a:xfrm>
            <a:off x="-32284" y="6324600"/>
            <a:ext cx="9210372" cy="547034"/>
          </a:xfrm>
          <a:prstGeom prst="rect">
            <a:avLst/>
          </a:prstGeom>
        </p:spPr>
      </p:pic>
      <p:sp>
        <p:nvSpPr>
          <p:cNvPr id="15" name="Slide Number Placeholder 5"/>
          <p:cNvSpPr>
            <a:spLocks noGrp="1"/>
          </p:cNvSpPr>
          <p:nvPr>
            <p:ph type="sldNum" sz="quarter" idx="12"/>
          </p:nvPr>
        </p:nvSpPr>
        <p:spPr>
          <a:xfrm>
            <a:off x="65532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16" name="Picture 15" descr="Skyline---blu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600201"/>
            <a:ext cx="8229600" cy="4495800"/>
          </a:xfrm>
          <a:prstGeom prst="rect">
            <a:avLst/>
          </a:prstGeom>
        </p:spPr>
        <p:txBody>
          <a:bodyPr vert="eaVert"/>
          <a:lstStyle>
            <a:lvl1pPr>
              <a:defRPr>
                <a:solidFill>
                  <a:schemeClr val="tx2">
                    <a:lumMod val="75000"/>
                    <a:lumOff val="25000"/>
                  </a:schemeClr>
                </a:solidFill>
                <a:latin typeface="Tahoma"/>
                <a:cs typeface="Tahoma"/>
              </a:defRPr>
            </a:lvl1pPr>
            <a:lvl2pPr>
              <a:defRPr>
                <a:solidFill>
                  <a:schemeClr val="tx2">
                    <a:lumMod val="75000"/>
                    <a:lumOff val="25000"/>
                  </a:schemeClr>
                </a:solidFill>
                <a:latin typeface="Tahoma"/>
                <a:cs typeface="Tahoma"/>
              </a:defRPr>
            </a:lvl2pPr>
            <a:lvl3pPr>
              <a:defRPr>
                <a:solidFill>
                  <a:schemeClr val="tx2">
                    <a:lumMod val="75000"/>
                    <a:lumOff val="25000"/>
                  </a:schemeClr>
                </a:solidFill>
                <a:latin typeface="Tahoma"/>
                <a:cs typeface="Tahoma"/>
              </a:defRPr>
            </a:lvl3pPr>
            <a:lvl4pPr>
              <a:defRPr>
                <a:solidFill>
                  <a:schemeClr val="tx2">
                    <a:lumMod val="75000"/>
                    <a:lumOff val="25000"/>
                  </a:schemeClr>
                </a:solidFill>
                <a:latin typeface="Tahoma"/>
                <a:cs typeface="Tahoma"/>
              </a:defRPr>
            </a:lvl4pPr>
            <a:lvl5pPr>
              <a:defRPr>
                <a:solidFill>
                  <a:schemeClr val="tx2">
                    <a:lumMod val="75000"/>
                    <a:lumOff val="25000"/>
                  </a:schemeClr>
                </a:solidFill>
                <a:latin typeface="Tahoma"/>
                <a:cs typeface="Tahom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1" name="Picture 10"/>
          <p:cNvPicPr>
            <a:picLocks/>
          </p:cNvPicPr>
          <p:nvPr userDrawn="1"/>
        </p:nvPicPr>
        <p:blipFill>
          <a:blip r:embed="rId2" cstate="print"/>
          <a:stretch>
            <a:fillRect/>
          </a:stretch>
        </p:blipFill>
        <p:spPr>
          <a:xfrm>
            <a:off x="-32284" y="6324600"/>
            <a:ext cx="9210372" cy="547034"/>
          </a:xfrm>
          <a:prstGeom prst="rect">
            <a:avLst/>
          </a:prstGeom>
        </p:spPr>
      </p:pic>
      <p:sp>
        <p:nvSpPr>
          <p:cNvPr id="14" name="Slide Number Placeholder 5"/>
          <p:cNvSpPr>
            <a:spLocks noGrp="1"/>
          </p:cNvSpPr>
          <p:nvPr>
            <p:ph type="sldNum" sz="quarter" idx="12"/>
          </p:nvPr>
        </p:nvSpPr>
        <p:spPr>
          <a:xfrm>
            <a:off x="65532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15" name="Picture 14" descr="Skyline---blu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
        <p:nvSpPr>
          <p:cNvPr id="16" name="Title 1"/>
          <p:cNvSpPr>
            <a:spLocks noGrp="1"/>
          </p:cNvSpPr>
          <p:nvPr>
            <p:ph type="title"/>
          </p:nvPr>
        </p:nvSpPr>
        <p:spPr>
          <a:xfrm>
            <a:off x="457200" y="274638"/>
            <a:ext cx="8229600" cy="1143000"/>
          </a:xfrm>
          <a:prstGeom prst="rect">
            <a:avLst/>
          </a:prstGeom>
        </p:spPr>
        <p:txBody>
          <a:bodyPr/>
          <a:lstStyle>
            <a:lvl1pPr algn="l">
              <a:defRPr>
                <a:solidFill>
                  <a:srgbClr val="02244F"/>
                </a:solidFill>
                <a:latin typeface="Tahoma"/>
                <a:cs typeface="Tahoma"/>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2763"/>
          </a:xfrm>
          <a:prstGeom prst="rect">
            <a:avLst/>
          </a:prstGeom>
        </p:spPr>
        <p:txBody>
          <a:bodyPr vert="eaVert"/>
          <a:lstStyle>
            <a:lvl1pPr>
              <a:defRPr>
                <a:solidFill>
                  <a:srgbClr val="042043"/>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533400"/>
            <a:ext cx="6019800" cy="5592763"/>
          </a:xfrm>
          <a:prstGeom prst="rect">
            <a:avLst/>
          </a:prstGeom>
        </p:spPr>
        <p:txBody>
          <a:bodyPr vert="eaVert"/>
          <a:lstStyle>
            <a:lvl1pPr>
              <a:defRPr>
                <a:solidFill>
                  <a:schemeClr val="tx2">
                    <a:lumMod val="75000"/>
                    <a:lumOff val="25000"/>
                  </a:schemeClr>
                </a:solidFill>
              </a:defRPr>
            </a:lvl1pPr>
            <a:lvl2pPr>
              <a:defRPr>
                <a:solidFill>
                  <a:schemeClr val="tx2">
                    <a:lumMod val="75000"/>
                    <a:lumOff val="25000"/>
                  </a:schemeClr>
                </a:solidFill>
              </a:defRPr>
            </a:lvl2pPr>
            <a:lvl3pPr>
              <a:defRPr>
                <a:solidFill>
                  <a:schemeClr val="tx2">
                    <a:lumMod val="75000"/>
                    <a:lumOff val="25000"/>
                  </a:schemeClr>
                </a:solidFill>
              </a:defRPr>
            </a:lvl3pPr>
            <a:lvl4pPr>
              <a:defRPr>
                <a:solidFill>
                  <a:schemeClr val="tx2">
                    <a:lumMod val="75000"/>
                    <a:lumOff val="25000"/>
                  </a:schemeClr>
                </a:solidFill>
              </a:defRPr>
            </a:lvl4pPr>
            <a:lvl5pPr>
              <a:defRPr>
                <a:solidFill>
                  <a:schemeClr val="tx2">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1" name="Picture 10"/>
          <p:cNvPicPr>
            <a:picLocks/>
          </p:cNvPicPr>
          <p:nvPr userDrawn="1"/>
        </p:nvPicPr>
        <p:blipFill>
          <a:blip r:embed="rId2" cstate="print"/>
          <a:stretch>
            <a:fillRect/>
          </a:stretch>
        </p:blipFill>
        <p:spPr>
          <a:xfrm>
            <a:off x="-32284" y="6324600"/>
            <a:ext cx="9210372" cy="547034"/>
          </a:xfrm>
          <a:prstGeom prst="rect">
            <a:avLst/>
          </a:prstGeom>
        </p:spPr>
      </p:pic>
      <p:sp>
        <p:nvSpPr>
          <p:cNvPr id="14" name="Slide Number Placeholder 5"/>
          <p:cNvSpPr>
            <a:spLocks noGrp="1"/>
          </p:cNvSpPr>
          <p:nvPr>
            <p:ph type="sldNum" sz="quarter" idx="12"/>
          </p:nvPr>
        </p:nvSpPr>
        <p:spPr>
          <a:xfrm>
            <a:off x="65532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15" name="Picture 14" descr="Skyline---blu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0" name="Picture 9"/>
          <p:cNvPicPr>
            <a:picLocks/>
          </p:cNvPicPr>
          <p:nvPr userDrawn="1"/>
        </p:nvPicPr>
        <p:blipFill>
          <a:blip r:embed="rId2" cstate="print"/>
          <a:stretch>
            <a:fillRect/>
          </a:stretch>
        </p:blipFill>
        <p:spPr>
          <a:xfrm>
            <a:off x="-32284" y="6324600"/>
            <a:ext cx="9210372" cy="547034"/>
          </a:xfrm>
          <a:prstGeom prst="rect">
            <a:avLst/>
          </a:prstGeom>
        </p:spPr>
      </p:pic>
      <p:sp>
        <p:nvSpPr>
          <p:cNvPr id="13" name="Slide Number Placeholder 5"/>
          <p:cNvSpPr>
            <a:spLocks noGrp="1"/>
          </p:cNvSpPr>
          <p:nvPr>
            <p:ph type="sldNum" sz="quarter" idx="12"/>
          </p:nvPr>
        </p:nvSpPr>
        <p:spPr>
          <a:xfrm>
            <a:off x="65532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14" name="Picture 13" descr="Skyline---blu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
        <p:nvSpPr>
          <p:cNvPr id="15" name="Title 1"/>
          <p:cNvSpPr>
            <a:spLocks noGrp="1"/>
          </p:cNvSpPr>
          <p:nvPr>
            <p:ph type="title"/>
          </p:nvPr>
        </p:nvSpPr>
        <p:spPr>
          <a:xfrm>
            <a:off x="457200" y="274638"/>
            <a:ext cx="8229600" cy="1143000"/>
          </a:xfrm>
          <a:prstGeom prst="rect">
            <a:avLst/>
          </a:prstGeom>
        </p:spPr>
        <p:txBody>
          <a:bodyPr/>
          <a:lstStyle>
            <a:lvl1pPr algn="l">
              <a:defRPr>
                <a:solidFill>
                  <a:srgbClr val="02244F"/>
                </a:solidFill>
                <a:latin typeface="Tahoma"/>
                <a:cs typeface="Tahoma"/>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b="1"/>
            </a:lvl1pPr>
          </a:lstStyle>
          <a:p>
            <a:fld id="{E6B6C1CA-01A8-4DDC-AE2E-925A2CFFDB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p:cNvPicPr>
            <a:picLocks/>
          </p:cNvPicPr>
          <p:nvPr userDrawn="1"/>
        </p:nvPicPr>
        <p:blipFill>
          <a:blip r:embed="rId2" cstate="print"/>
          <a:stretch>
            <a:fillRect/>
          </a:stretch>
        </p:blipFill>
        <p:spPr>
          <a:xfrm>
            <a:off x="-32284" y="6324600"/>
            <a:ext cx="9210372" cy="547034"/>
          </a:xfrm>
          <a:prstGeom prst="rect">
            <a:avLst/>
          </a:prstGeom>
        </p:spPr>
      </p:pic>
      <p:sp>
        <p:nvSpPr>
          <p:cNvPr id="2" name="Title 1"/>
          <p:cNvSpPr>
            <a:spLocks noGrp="1"/>
          </p:cNvSpPr>
          <p:nvPr>
            <p:ph type="title"/>
          </p:nvPr>
        </p:nvSpPr>
        <p:spPr>
          <a:xfrm>
            <a:off x="457200" y="274638"/>
            <a:ext cx="8229600" cy="1143000"/>
          </a:xfrm>
          <a:prstGeom prst="rect">
            <a:avLst/>
          </a:prstGeom>
        </p:spPr>
        <p:txBody>
          <a:bodyPr/>
          <a:lstStyle>
            <a:lvl1pPr algn="l">
              <a:defRPr>
                <a:solidFill>
                  <a:srgbClr val="02244F"/>
                </a:solidFill>
                <a:latin typeface="Tahoma"/>
                <a:cs typeface="Tahom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4434446"/>
          </a:xfrm>
          <a:prstGeom prst="rect">
            <a:avLst/>
          </a:prstGeom>
        </p:spPr>
        <p:txBody>
          <a:bodyPr/>
          <a:lstStyle>
            <a:lvl1pPr>
              <a:defRPr>
                <a:solidFill>
                  <a:schemeClr val="tx2">
                    <a:lumMod val="75000"/>
                    <a:lumOff val="25000"/>
                  </a:schemeClr>
                </a:solidFill>
                <a:latin typeface="Tahoma"/>
                <a:cs typeface="Tahoma"/>
              </a:defRPr>
            </a:lvl1pPr>
            <a:lvl2pPr>
              <a:defRPr>
                <a:solidFill>
                  <a:schemeClr val="tx2">
                    <a:lumMod val="75000"/>
                    <a:lumOff val="25000"/>
                  </a:schemeClr>
                </a:solidFill>
                <a:latin typeface="Tahoma"/>
                <a:cs typeface="Tahoma"/>
              </a:defRPr>
            </a:lvl2pPr>
            <a:lvl3pPr>
              <a:defRPr>
                <a:solidFill>
                  <a:schemeClr val="tx2">
                    <a:lumMod val="75000"/>
                    <a:lumOff val="25000"/>
                  </a:schemeClr>
                </a:solidFill>
                <a:latin typeface="Tahoma"/>
                <a:cs typeface="Tahoma"/>
              </a:defRPr>
            </a:lvl3pPr>
            <a:lvl4pPr>
              <a:defRPr>
                <a:solidFill>
                  <a:schemeClr val="tx2">
                    <a:lumMod val="75000"/>
                    <a:lumOff val="25000"/>
                  </a:schemeClr>
                </a:solidFill>
                <a:latin typeface="Tahoma"/>
                <a:cs typeface="Tahoma"/>
              </a:defRPr>
            </a:lvl4pPr>
            <a:lvl5pPr>
              <a:defRPr>
                <a:solidFill>
                  <a:schemeClr val="tx2">
                    <a:lumMod val="75000"/>
                    <a:lumOff val="25000"/>
                  </a:schemeClr>
                </a:solidFill>
                <a:latin typeface="Tahoma"/>
                <a:cs typeface="Tahom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5532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7" name="Picture 6" descr="Skyline---blu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p:cNvPicPr>
            <a:picLocks/>
          </p:cNvPicPr>
          <p:nvPr userDrawn="1"/>
        </p:nvPicPr>
        <p:blipFill>
          <a:blip r:embed="rId2" cstate="print"/>
          <a:stretch>
            <a:fillRect/>
          </a:stretch>
        </p:blipFill>
        <p:spPr>
          <a:xfrm>
            <a:off x="-32284" y="6324600"/>
            <a:ext cx="9210372" cy="547034"/>
          </a:xfrm>
          <a:prstGeom prst="rect">
            <a:avLst/>
          </a:prstGeom>
        </p:spPr>
      </p:pic>
      <p:sp>
        <p:nvSpPr>
          <p:cNvPr id="16" name="Slide Number Placeholder 5"/>
          <p:cNvSpPr>
            <a:spLocks noGrp="1"/>
          </p:cNvSpPr>
          <p:nvPr>
            <p:ph type="sldNum" sz="quarter" idx="12"/>
          </p:nvPr>
        </p:nvSpPr>
        <p:spPr>
          <a:xfrm>
            <a:off x="68580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17" name="Picture 16" descr="Skyline---blu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
        <p:nvSpPr>
          <p:cNvPr id="18" name="Title 1"/>
          <p:cNvSpPr>
            <a:spLocks noGrp="1"/>
          </p:cNvSpPr>
          <p:nvPr>
            <p:ph type="title"/>
          </p:nvPr>
        </p:nvSpPr>
        <p:spPr>
          <a:xfrm>
            <a:off x="457200" y="274638"/>
            <a:ext cx="8229600" cy="1143000"/>
          </a:xfrm>
          <a:prstGeom prst="rect">
            <a:avLst/>
          </a:prstGeom>
        </p:spPr>
        <p:txBody>
          <a:bodyPr/>
          <a:lstStyle>
            <a:lvl1pPr algn="l">
              <a:defRPr>
                <a:solidFill>
                  <a:srgbClr val="02244F"/>
                </a:solidFill>
                <a:latin typeface="Tahoma"/>
                <a:cs typeface="Tahoma"/>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rgbClr val="02244F"/>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4" name="Picture 13"/>
          <p:cNvPicPr>
            <a:picLocks/>
          </p:cNvPicPr>
          <p:nvPr userDrawn="1"/>
        </p:nvPicPr>
        <p:blipFill>
          <a:blip r:embed="rId2" cstate="print"/>
          <a:stretch>
            <a:fillRect/>
          </a:stretch>
        </p:blipFill>
        <p:spPr>
          <a:xfrm>
            <a:off x="-32284" y="6324600"/>
            <a:ext cx="9210372" cy="547034"/>
          </a:xfrm>
          <a:prstGeom prst="rect">
            <a:avLst/>
          </a:prstGeom>
        </p:spPr>
      </p:pic>
      <p:sp>
        <p:nvSpPr>
          <p:cNvPr id="17" name="Slide Number Placeholder 5"/>
          <p:cNvSpPr>
            <a:spLocks noGrp="1"/>
          </p:cNvSpPr>
          <p:nvPr>
            <p:ph type="sldNum" sz="quarter" idx="12"/>
          </p:nvPr>
        </p:nvSpPr>
        <p:spPr>
          <a:xfrm>
            <a:off x="65532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18" name="Picture 17" descr="Skyline---blu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a:prstGeom prst="rect">
            <a:avLst/>
          </a:prstGeom>
        </p:spPr>
        <p:txBody>
          <a:bodyPr/>
          <a:lstStyle>
            <a:lvl1pPr>
              <a:defRPr sz="2800">
                <a:solidFill>
                  <a:schemeClr val="tx2">
                    <a:lumMod val="75000"/>
                    <a:lumOff val="25000"/>
                  </a:schemeClr>
                </a:solidFill>
                <a:latin typeface="Tahoma"/>
                <a:cs typeface="Tahoma"/>
              </a:defRPr>
            </a:lvl1pPr>
            <a:lvl2pPr>
              <a:defRPr sz="2400">
                <a:solidFill>
                  <a:schemeClr val="tx2">
                    <a:lumMod val="75000"/>
                    <a:lumOff val="25000"/>
                  </a:schemeClr>
                </a:solidFill>
                <a:latin typeface="Tahoma"/>
                <a:cs typeface="Tahoma"/>
              </a:defRPr>
            </a:lvl2pPr>
            <a:lvl3pPr>
              <a:defRPr sz="2000">
                <a:solidFill>
                  <a:schemeClr val="tx2">
                    <a:lumMod val="75000"/>
                    <a:lumOff val="25000"/>
                  </a:schemeClr>
                </a:solidFill>
                <a:latin typeface="Tahoma"/>
                <a:cs typeface="Tahoma"/>
              </a:defRPr>
            </a:lvl3pPr>
            <a:lvl4pPr>
              <a:defRPr sz="1800">
                <a:solidFill>
                  <a:schemeClr val="tx2">
                    <a:lumMod val="75000"/>
                    <a:lumOff val="25000"/>
                  </a:schemeClr>
                </a:solidFill>
                <a:latin typeface="Tahoma"/>
                <a:cs typeface="Tahoma"/>
              </a:defRPr>
            </a:lvl4pPr>
            <a:lvl5pPr>
              <a:defRPr sz="1800">
                <a:solidFill>
                  <a:schemeClr val="tx2">
                    <a:lumMod val="75000"/>
                    <a:lumOff val="25000"/>
                  </a:schemeClr>
                </a:solidFill>
                <a:latin typeface="Tahoma"/>
                <a:cs typeface="Tahoma"/>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solidFill>
                  <a:schemeClr val="tx2">
                    <a:lumMod val="75000"/>
                    <a:lumOff val="25000"/>
                  </a:schemeClr>
                </a:solidFill>
                <a:latin typeface="Tahoma"/>
                <a:cs typeface="Tahoma"/>
              </a:defRPr>
            </a:lvl1pPr>
            <a:lvl2pPr>
              <a:defRPr sz="2400">
                <a:solidFill>
                  <a:schemeClr val="tx2">
                    <a:lumMod val="75000"/>
                    <a:lumOff val="25000"/>
                  </a:schemeClr>
                </a:solidFill>
                <a:latin typeface="Tahoma"/>
                <a:cs typeface="Tahoma"/>
              </a:defRPr>
            </a:lvl2pPr>
            <a:lvl3pPr>
              <a:defRPr sz="2000">
                <a:solidFill>
                  <a:schemeClr val="tx2">
                    <a:lumMod val="75000"/>
                    <a:lumOff val="25000"/>
                  </a:schemeClr>
                </a:solidFill>
                <a:latin typeface="Tahoma"/>
                <a:cs typeface="Tahoma"/>
              </a:defRPr>
            </a:lvl3pPr>
            <a:lvl4pPr>
              <a:defRPr sz="1800">
                <a:solidFill>
                  <a:schemeClr val="tx2">
                    <a:lumMod val="75000"/>
                    <a:lumOff val="25000"/>
                  </a:schemeClr>
                </a:solidFill>
                <a:latin typeface="Tahoma"/>
                <a:cs typeface="Tahoma"/>
              </a:defRPr>
            </a:lvl4pPr>
            <a:lvl5pPr>
              <a:defRPr sz="1800">
                <a:solidFill>
                  <a:schemeClr val="tx2">
                    <a:lumMod val="75000"/>
                    <a:lumOff val="25000"/>
                  </a:schemeClr>
                </a:solidFill>
                <a:latin typeface="Tahoma"/>
                <a:cs typeface="Tahoma"/>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2" name="Picture 11"/>
          <p:cNvPicPr>
            <a:picLocks/>
          </p:cNvPicPr>
          <p:nvPr userDrawn="1"/>
        </p:nvPicPr>
        <p:blipFill>
          <a:blip r:embed="rId2" cstate="print"/>
          <a:stretch>
            <a:fillRect/>
          </a:stretch>
        </p:blipFill>
        <p:spPr>
          <a:xfrm>
            <a:off x="-32284" y="6324600"/>
            <a:ext cx="9210372" cy="547034"/>
          </a:xfrm>
          <a:prstGeom prst="rect">
            <a:avLst/>
          </a:prstGeom>
        </p:spPr>
      </p:pic>
      <p:sp>
        <p:nvSpPr>
          <p:cNvPr id="15" name="Slide Number Placeholder 5"/>
          <p:cNvSpPr>
            <a:spLocks noGrp="1"/>
          </p:cNvSpPr>
          <p:nvPr>
            <p:ph type="sldNum" sz="quarter" idx="12"/>
          </p:nvPr>
        </p:nvSpPr>
        <p:spPr>
          <a:xfrm>
            <a:off x="65532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16" name="Picture 15" descr="Skyline---blu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
        <p:nvSpPr>
          <p:cNvPr id="17" name="Title 1"/>
          <p:cNvSpPr>
            <a:spLocks noGrp="1"/>
          </p:cNvSpPr>
          <p:nvPr>
            <p:ph type="title"/>
          </p:nvPr>
        </p:nvSpPr>
        <p:spPr>
          <a:xfrm>
            <a:off x="457200" y="274638"/>
            <a:ext cx="8229600" cy="1143000"/>
          </a:xfrm>
          <a:prstGeom prst="rect">
            <a:avLst/>
          </a:prstGeom>
        </p:spPr>
        <p:txBody>
          <a:bodyPr/>
          <a:lstStyle>
            <a:lvl1pPr algn="l">
              <a:defRPr>
                <a:solidFill>
                  <a:srgbClr val="02244F"/>
                </a:solidFill>
                <a:latin typeface="Tahoma"/>
                <a:cs typeface="Tahoma"/>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ctr">
            <a:noAutofit/>
          </a:bodyPr>
          <a:lstStyle>
            <a:lvl1pPr marL="0" indent="0">
              <a:buNone/>
              <a:defRPr sz="1800" b="1">
                <a:solidFill>
                  <a:schemeClr val="tx2">
                    <a:lumMod val="75000"/>
                    <a:lumOff val="25000"/>
                  </a:schemeClr>
                </a:solidFill>
                <a:latin typeface="Tahoma"/>
                <a:cs typeface="Tahom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solidFill>
                  <a:schemeClr val="tx2">
                    <a:lumMod val="75000"/>
                    <a:lumOff val="25000"/>
                  </a:schemeClr>
                </a:solidFill>
                <a:latin typeface="Tahoma"/>
                <a:cs typeface="Tahoma"/>
              </a:defRPr>
            </a:lvl1pPr>
            <a:lvl2pPr>
              <a:defRPr sz="2000">
                <a:solidFill>
                  <a:schemeClr val="tx2">
                    <a:lumMod val="75000"/>
                    <a:lumOff val="25000"/>
                  </a:schemeClr>
                </a:solidFill>
                <a:latin typeface="Tahoma"/>
                <a:cs typeface="Tahoma"/>
              </a:defRPr>
            </a:lvl2pPr>
            <a:lvl3pPr>
              <a:defRPr sz="1800">
                <a:solidFill>
                  <a:schemeClr val="tx2">
                    <a:lumMod val="75000"/>
                    <a:lumOff val="25000"/>
                  </a:schemeClr>
                </a:solidFill>
                <a:latin typeface="Tahoma"/>
                <a:cs typeface="Tahoma"/>
              </a:defRPr>
            </a:lvl3pPr>
            <a:lvl4pPr>
              <a:defRPr sz="1600">
                <a:solidFill>
                  <a:schemeClr val="tx2">
                    <a:lumMod val="75000"/>
                    <a:lumOff val="25000"/>
                  </a:schemeClr>
                </a:solidFill>
                <a:latin typeface="Tahoma"/>
                <a:cs typeface="Tahoma"/>
              </a:defRPr>
            </a:lvl4pPr>
            <a:lvl5pPr>
              <a:defRPr sz="1600">
                <a:solidFill>
                  <a:schemeClr val="tx2">
                    <a:lumMod val="75000"/>
                    <a:lumOff val="25000"/>
                  </a:schemeClr>
                </a:solidFill>
                <a:latin typeface="Tahoma"/>
                <a:cs typeface="Tahoma"/>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ctr">
            <a:noAutofit/>
          </a:bodyPr>
          <a:lstStyle>
            <a:lvl1pPr marL="0" indent="0">
              <a:buNone/>
              <a:defRPr sz="1800" b="1">
                <a:solidFill>
                  <a:schemeClr val="tx2">
                    <a:lumMod val="75000"/>
                    <a:lumOff val="25000"/>
                  </a:schemeClr>
                </a:solidFill>
                <a:latin typeface="Tahoma"/>
                <a:cs typeface="Tahom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chemeClr val="tx2">
                    <a:lumMod val="75000"/>
                    <a:lumOff val="25000"/>
                  </a:schemeClr>
                </a:solidFill>
                <a:latin typeface="Tahoma"/>
                <a:cs typeface="Tahoma"/>
              </a:defRPr>
            </a:lvl1pPr>
            <a:lvl2pPr>
              <a:defRPr sz="2000">
                <a:solidFill>
                  <a:schemeClr val="tx2">
                    <a:lumMod val="75000"/>
                    <a:lumOff val="25000"/>
                  </a:schemeClr>
                </a:solidFill>
                <a:latin typeface="Tahoma"/>
                <a:cs typeface="Tahoma"/>
              </a:defRPr>
            </a:lvl2pPr>
            <a:lvl3pPr>
              <a:defRPr sz="1800">
                <a:solidFill>
                  <a:schemeClr val="tx2">
                    <a:lumMod val="75000"/>
                    <a:lumOff val="25000"/>
                  </a:schemeClr>
                </a:solidFill>
                <a:latin typeface="Tahoma"/>
                <a:cs typeface="Tahoma"/>
              </a:defRPr>
            </a:lvl3pPr>
            <a:lvl4pPr>
              <a:defRPr sz="1600">
                <a:solidFill>
                  <a:schemeClr val="tx2">
                    <a:lumMod val="75000"/>
                    <a:lumOff val="25000"/>
                  </a:schemeClr>
                </a:solidFill>
                <a:latin typeface="Tahoma"/>
                <a:cs typeface="Tahoma"/>
              </a:defRPr>
            </a:lvl4pPr>
            <a:lvl5pPr>
              <a:defRPr sz="1600">
                <a:solidFill>
                  <a:schemeClr val="tx2">
                    <a:lumMod val="75000"/>
                    <a:lumOff val="25000"/>
                  </a:schemeClr>
                </a:solidFill>
                <a:latin typeface="Tahoma"/>
                <a:cs typeface="Tahoma"/>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4" name="Picture 13"/>
          <p:cNvPicPr>
            <a:picLocks/>
          </p:cNvPicPr>
          <p:nvPr userDrawn="1"/>
        </p:nvPicPr>
        <p:blipFill>
          <a:blip r:embed="rId2" cstate="print"/>
          <a:stretch>
            <a:fillRect/>
          </a:stretch>
        </p:blipFill>
        <p:spPr>
          <a:xfrm>
            <a:off x="-32284" y="6324600"/>
            <a:ext cx="9210372" cy="547034"/>
          </a:xfrm>
          <a:prstGeom prst="rect">
            <a:avLst/>
          </a:prstGeom>
        </p:spPr>
      </p:pic>
      <p:sp>
        <p:nvSpPr>
          <p:cNvPr id="17" name="Slide Number Placeholder 5"/>
          <p:cNvSpPr>
            <a:spLocks noGrp="1"/>
          </p:cNvSpPr>
          <p:nvPr>
            <p:ph type="sldNum" sz="quarter" idx="12"/>
          </p:nvPr>
        </p:nvSpPr>
        <p:spPr>
          <a:xfrm>
            <a:off x="65532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18" name="Picture 17" descr="Skyline---blu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
        <p:nvSpPr>
          <p:cNvPr id="19" name="Title 1"/>
          <p:cNvSpPr>
            <a:spLocks noGrp="1"/>
          </p:cNvSpPr>
          <p:nvPr>
            <p:ph type="title"/>
          </p:nvPr>
        </p:nvSpPr>
        <p:spPr>
          <a:xfrm>
            <a:off x="457200" y="274638"/>
            <a:ext cx="8229600" cy="1143000"/>
          </a:xfrm>
          <a:prstGeom prst="rect">
            <a:avLst/>
          </a:prstGeom>
        </p:spPr>
        <p:txBody>
          <a:bodyPr/>
          <a:lstStyle>
            <a:lvl1pPr algn="l">
              <a:defRPr>
                <a:solidFill>
                  <a:srgbClr val="02244F"/>
                </a:solidFill>
                <a:latin typeface="Tahoma"/>
                <a:cs typeface="Tahoma"/>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65532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14" name="Picture 13" descr="Skyline---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
        <p:nvSpPr>
          <p:cNvPr id="15" name="Title 1"/>
          <p:cNvSpPr>
            <a:spLocks noGrp="1"/>
          </p:cNvSpPr>
          <p:nvPr>
            <p:ph type="title"/>
          </p:nvPr>
        </p:nvSpPr>
        <p:spPr>
          <a:xfrm>
            <a:off x="457200" y="274638"/>
            <a:ext cx="8229600" cy="1143000"/>
          </a:xfrm>
          <a:prstGeom prst="rect">
            <a:avLst/>
          </a:prstGeom>
        </p:spPr>
        <p:txBody>
          <a:bodyPr/>
          <a:lstStyle>
            <a:lvl1pPr algn="l">
              <a:defRPr>
                <a:solidFill>
                  <a:srgbClr val="02244F"/>
                </a:solidFill>
                <a:latin typeface="Tahoma"/>
                <a:cs typeface="Tahoma"/>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p:cNvPicPr>
            <a:picLocks/>
          </p:cNvPicPr>
          <p:nvPr userDrawn="1"/>
        </p:nvPicPr>
        <p:blipFill>
          <a:blip r:embed="rId2" cstate="print"/>
          <a:stretch>
            <a:fillRect/>
          </a:stretch>
        </p:blipFill>
        <p:spPr>
          <a:xfrm>
            <a:off x="-32284" y="6324600"/>
            <a:ext cx="9210372" cy="547034"/>
          </a:xfrm>
          <a:prstGeom prst="rect">
            <a:avLst/>
          </a:prstGeom>
        </p:spPr>
      </p:pic>
      <p:sp>
        <p:nvSpPr>
          <p:cNvPr id="12" name="Slide Number Placeholder 5"/>
          <p:cNvSpPr>
            <a:spLocks noGrp="1"/>
          </p:cNvSpPr>
          <p:nvPr>
            <p:ph type="sldNum" sz="quarter" idx="12"/>
          </p:nvPr>
        </p:nvSpPr>
        <p:spPr>
          <a:xfrm>
            <a:off x="65532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13" name="Picture 12" descr="Skyline---blu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3008313" cy="977900"/>
          </a:xfrm>
          <a:prstGeom prst="rect">
            <a:avLst/>
          </a:prstGeom>
        </p:spPr>
        <p:txBody>
          <a:bodyPr anchor="ctr"/>
          <a:lstStyle>
            <a:lvl1pPr algn="l">
              <a:defRPr sz="2000" b="1">
                <a:solidFill>
                  <a:srgbClr val="02244F"/>
                </a:solidFill>
                <a:latin typeface="Tahoma"/>
                <a:cs typeface="Tahoma"/>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457200"/>
            <a:ext cx="5111750" cy="5668963"/>
          </a:xfrm>
          <a:prstGeom prst="rect">
            <a:avLst/>
          </a:prstGeom>
        </p:spPr>
        <p:txBody>
          <a:bodyPr/>
          <a:lstStyle>
            <a:lvl1pPr>
              <a:defRPr sz="3200">
                <a:solidFill>
                  <a:schemeClr val="tx2">
                    <a:lumMod val="75000"/>
                    <a:lumOff val="25000"/>
                  </a:schemeClr>
                </a:solidFill>
                <a:latin typeface="Tahoma"/>
                <a:cs typeface="Tahoma"/>
              </a:defRPr>
            </a:lvl1pPr>
            <a:lvl2pPr>
              <a:defRPr sz="2800">
                <a:solidFill>
                  <a:schemeClr val="tx2">
                    <a:lumMod val="75000"/>
                    <a:lumOff val="25000"/>
                  </a:schemeClr>
                </a:solidFill>
                <a:latin typeface="Tahoma"/>
                <a:cs typeface="Tahoma"/>
              </a:defRPr>
            </a:lvl2pPr>
            <a:lvl3pPr>
              <a:defRPr sz="2400">
                <a:solidFill>
                  <a:schemeClr val="tx2">
                    <a:lumMod val="75000"/>
                    <a:lumOff val="25000"/>
                  </a:schemeClr>
                </a:solidFill>
                <a:latin typeface="Tahoma"/>
                <a:cs typeface="Tahoma"/>
              </a:defRPr>
            </a:lvl3pPr>
            <a:lvl4pPr>
              <a:defRPr sz="2000">
                <a:solidFill>
                  <a:schemeClr val="tx2">
                    <a:lumMod val="75000"/>
                    <a:lumOff val="25000"/>
                  </a:schemeClr>
                </a:solidFill>
                <a:latin typeface="Tahoma"/>
                <a:cs typeface="Tahoma"/>
              </a:defRPr>
            </a:lvl4pPr>
            <a:lvl5pPr>
              <a:defRPr sz="2000">
                <a:solidFill>
                  <a:schemeClr val="tx2">
                    <a:lumMod val="75000"/>
                    <a:lumOff val="25000"/>
                  </a:schemeClr>
                </a:solidFill>
                <a:latin typeface="Tahoma"/>
                <a:cs typeface="Tahoma"/>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solidFill>
                  <a:schemeClr val="tx2">
                    <a:lumMod val="75000"/>
                    <a:lumOff val="25000"/>
                  </a:schemeClr>
                </a:solidFill>
                <a:latin typeface="Tahoma"/>
                <a:cs typeface="Tahom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12" name="Picture 11"/>
          <p:cNvPicPr>
            <a:picLocks/>
          </p:cNvPicPr>
          <p:nvPr userDrawn="1"/>
        </p:nvPicPr>
        <p:blipFill>
          <a:blip r:embed="rId2" cstate="print"/>
          <a:stretch>
            <a:fillRect/>
          </a:stretch>
        </p:blipFill>
        <p:spPr>
          <a:xfrm>
            <a:off x="-32284" y="6324600"/>
            <a:ext cx="9210372" cy="547034"/>
          </a:xfrm>
          <a:prstGeom prst="rect">
            <a:avLst/>
          </a:prstGeom>
        </p:spPr>
      </p:pic>
      <p:sp>
        <p:nvSpPr>
          <p:cNvPr id="15" name="Slide Number Placeholder 5"/>
          <p:cNvSpPr>
            <a:spLocks noGrp="1"/>
          </p:cNvSpPr>
          <p:nvPr>
            <p:ph type="sldNum" sz="quarter" idx="12"/>
          </p:nvPr>
        </p:nvSpPr>
        <p:spPr>
          <a:xfrm>
            <a:off x="6553200" y="6415555"/>
            <a:ext cx="2133600" cy="365125"/>
          </a:xfrm>
          <a:prstGeom prst="rect">
            <a:avLst/>
          </a:prstGeom>
        </p:spPr>
        <p:txBody>
          <a:bodyPr/>
          <a:lstStyle>
            <a:lvl1pPr>
              <a:defRPr b="1">
                <a:solidFill>
                  <a:schemeClr val="bg1"/>
                </a:solidFill>
              </a:defRPr>
            </a:lvl1pPr>
          </a:lstStyle>
          <a:p>
            <a:fld id="{0405D2D6-7A39-4D20-8972-461185D72AB2}" type="slidenum">
              <a:rPr lang="en-US" smtClean="0"/>
              <a:pPr/>
              <a:t>‹#›</a:t>
            </a:fld>
            <a:endParaRPr lang="en-US" dirty="0"/>
          </a:p>
        </p:txBody>
      </p:sp>
      <p:pic>
        <p:nvPicPr>
          <p:cNvPr id="16" name="Picture 15" descr="Skyline---blu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p:cNvPicPr>
          <p:nvPr userDrawn="1"/>
        </p:nvPicPr>
        <p:blipFill>
          <a:blip r:embed="rId16" cstate="print"/>
          <a:stretch>
            <a:fillRect/>
          </a:stretch>
        </p:blipFill>
        <p:spPr>
          <a:xfrm>
            <a:off x="-32284" y="6324600"/>
            <a:ext cx="9210372" cy="547034"/>
          </a:xfrm>
          <a:prstGeom prst="rect">
            <a:avLst/>
          </a:prstGeom>
        </p:spPr>
      </p:pic>
      <p:sp>
        <p:nvSpPr>
          <p:cNvPr id="13" name="Slide Number Placeholder 5"/>
          <p:cNvSpPr>
            <a:spLocks noGrp="1"/>
          </p:cNvSpPr>
          <p:nvPr>
            <p:ph type="sldNum" sz="quarter" idx="4"/>
          </p:nvPr>
        </p:nvSpPr>
        <p:spPr>
          <a:xfrm>
            <a:off x="6553200" y="6415555"/>
            <a:ext cx="2133600" cy="365125"/>
          </a:xfrm>
          <a:prstGeom prst="rect">
            <a:avLst/>
          </a:prstGeom>
        </p:spPr>
        <p:txBody>
          <a:bodyPr/>
          <a:lstStyle>
            <a:lvl1pPr algn="r">
              <a:defRPr b="1">
                <a:solidFill>
                  <a:schemeClr val="bg1"/>
                </a:solidFill>
              </a:defRPr>
            </a:lvl1pPr>
          </a:lstStyle>
          <a:p>
            <a:fld id="{0405D2D6-7A39-4D20-8972-461185D72AB2}" type="slidenum">
              <a:rPr lang="en-US" smtClean="0"/>
              <a:pPr/>
              <a:t>‹#›</a:t>
            </a:fld>
            <a:endParaRPr lang="en-US" dirty="0"/>
          </a:p>
        </p:txBody>
      </p:sp>
      <p:pic>
        <p:nvPicPr>
          <p:cNvPr id="14" name="Picture 13" descr="Skyline---blue.png"/>
          <p:cNvPicPr>
            <a:picLocks noChangeAspect="1"/>
          </p:cNvPicPr>
          <p:nvPr userDrawn="1"/>
        </p:nvPicPr>
        <p:blipFill rotWithShape="1">
          <a:blip r:embed="rId17" cstate="print">
            <a:extLst>
              <a:ext uri="{28A0092B-C50C-407E-A947-70E740481C1C}">
                <a14:useLocalDpi xmlns:a14="http://schemas.microsoft.com/office/drawing/2010/main" val="0"/>
              </a:ext>
            </a:extLst>
          </a:blip>
          <a:srcRect r="25200"/>
          <a:stretch/>
        </p:blipFill>
        <p:spPr>
          <a:xfrm>
            <a:off x="7669151" y="5943600"/>
            <a:ext cx="1511609" cy="418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73" r:id="rId13"/>
    <p:sldLayoutId id="2147483674" r:id="rId14"/>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8077200" cy="1807516"/>
          </a:xfrm>
        </p:spPr>
        <p:txBody>
          <a:bodyPr>
            <a:noAutofit/>
          </a:bodyPr>
          <a:lstStyle/>
          <a:p>
            <a:r>
              <a:rPr lang="en-US" sz="3600" b="1" dirty="0" smtClean="0">
                <a:latin typeface="Tahoma" pitchFamily="34" charset="0"/>
                <a:cs typeface="Tahoma" pitchFamily="34" charset="0"/>
              </a:rPr>
              <a:t>CLEVELAND RESEARCH</a:t>
            </a:r>
            <a:endParaRPr lang="en-US" sz="3600" b="1" dirty="0">
              <a:latin typeface="Tahoma" pitchFamily="34" charset="0"/>
              <a:cs typeface="Tahoma" pitchFamily="34" charset="0"/>
            </a:endParaRPr>
          </a:p>
        </p:txBody>
      </p:sp>
      <p:sp>
        <p:nvSpPr>
          <p:cNvPr id="3" name="Subtitle 2"/>
          <p:cNvSpPr>
            <a:spLocks noGrp="1"/>
          </p:cNvSpPr>
          <p:nvPr>
            <p:ph type="subTitle" idx="1"/>
          </p:nvPr>
        </p:nvSpPr>
        <p:spPr>
          <a:xfrm>
            <a:off x="685800" y="1447800"/>
            <a:ext cx="7772399" cy="1752600"/>
          </a:xfrm>
        </p:spPr>
        <p:txBody>
          <a:bodyPr/>
          <a:lstStyle/>
          <a:p>
            <a:r>
              <a:rPr lang="en-US" b="1" dirty="0" smtClean="0">
                <a:latin typeface="Tahoma" pitchFamily="34" charset="0"/>
                <a:cs typeface="Tahoma" pitchFamily="34" charset="0"/>
              </a:rPr>
              <a:t>AI Adoption in the Enterprise:</a:t>
            </a:r>
          </a:p>
          <a:p>
            <a:r>
              <a:rPr lang="en-US" b="1" dirty="0" smtClean="0">
                <a:latin typeface="Tahoma" pitchFamily="34" charset="0"/>
                <a:cs typeface="Tahoma" pitchFamily="34" charset="0"/>
              </a:rPr>
              <a:t>Technology Outpacing Applications</a:t>
            </a:r>
          </a:p>
          <a:p>
            <a:pPr algn="r"/>
            <a:endParaRPr lang="en-US" i="1" dirty="0" smtClean="0">
              <a:latin typeface="Tahoma" pitchFamily="34" charset="0"/>
              <a:cs typeface="Tahoma" pitchFamily="34" charset="0"/>
            </a:endParaRPr>
          </a:p>
          <a:p>
            <a:endParaRPr lang="en-US" dirty="0" smtClean="0">
              <a:latin typeface="Tahoma" pitchFamily="34" charset="0"/>
              <a:cs typeface="Tahoma" pitchFamily="34" charset="0"/>
            </a:endParaRPr>
          </a:p>
          <a:p>
            <a:r>
              <a:rPr lang="en-US" i="1" dirty="0" smtClean="0">
                <a:latin typeface="Tahoma" pitchFamily="34" charset="0"/>
                <a:cs typeface="Tahoma" pitchFamily="34" charset="0"/>
              </a:rPr>
              <a:t>Cleveland AI Group</a:t>
            </a:r>
          </a:p>
          <a:p>
            <a:r>
              <a:rPr lang="en-US" i="1" dirty="0" smtClean="0">
                <a:latin typeface="Tahoma" pitchFamily="34" charset="0"/>
                <a:cs typeface="Tahoma" pitchFamily="34" charset="0"/>
              </a:rPr>
              <a:t> February 15, </a:t>
            </a:r>
            <a:r>
              <a:rPr lang="en-US" i="1" dirty="0">
                <a:latin typeface="Tahoma" pitchFamily="34" charset="0"/>
                <a:cs typeface="Tahoma" pitchFamily="34" charset="0"/>
              </a:rPr>
              <a:t>2018</a:t>
            </a:r>
          </a:p>
          <a:p>
            <a:pPr algn="r"/>
            <a:endParaRPr lang="en-US" i="1" dirty="0">
              <a:latin typeface="Tahoma" pitchFamily="34" charset="0"/>
              <a:cs typeface="Tahoma" pitchFamily="34" charset="0"/>
            </a:endParaRPr>
          </a:p>
          <a:p>
            <a:pPr algn="r"/>
            <a:endParaRPr lang="en-US" i="1" dirty="0" smtClean="0">
              <a:latin typeface="Tahoma" pitchFamily="34" charset="0"/>
              <a:cs typeface="Tahoma" pitchFamily="34" charset="0"/>
            </a:endParaRPr>
          </a:p>
          <a:p>
            <a:pPr algn="r"/>
            <a:endParaRPr lang="en-US" i="1" dirty="0" smtClean="0">
              <a:latin typeface="Tahoma" pitchFamily="34" charset="0"/>
              <a:cs typeface="Tahoma" pitchFamily="34" charset="0"/>
            </a:endParaRPr>
          </a:p>
          <a:p>
            <a:pPr algn="r"/>
            <a:endParaRPr lang="en-US" i="1" dirty="0" smtClean="0">
              <a:latin typeface="Tahoma" pitchFamily="34" charset="0"/>
              <a:cs typeface="Tahoma" pitchFamily="34" charset="0"/>
            </a:endParaRPr>
          </a:p>
        </p:txBody>
      </p:sp>
      <p:sp>
        <p:nvSpPr>
          <p:cNvPr id="6" name="Subtitle 2"/>
          <p:cNvSpPr txBox="1">
            <a:spLocks/>
          </p:cNvSpPr>
          <p:nvPr/>
        </p:nvSpPr>
        <p:spPr>
          <a:xfrm>
            <a:off x="152400" y="5029200"/>
            <a:ext cx="6400800" cy="990600"/>
          </a:xfrm>
          <a:prstGeom prst="rect">
            <a:avLst/>
          </a:prstGeom>
        </p:spPr>
        <p:txBody>
          <a:bodyPr vert="horz" lIns="91440" tIns="45720" rIns="91440" bIns="45720" rtlCol="0">
            <a:noAutofit/>
          </a:bodyPr>
          <a:lstStyle/>
          <a:p>
            <a:pPr>
              <a:spcBef>
                <a:spcPct val="20000"/>
              </a:spcBef>
              <a:defRPr/>
            </a:pPr>
            <a:r>
              <a:rPr lang="en-US" sz="1100" b="1" dirty="0" smtClean="0">
                <a:solidFill>
                  <a:srgbClr val="FFFFFF"/>
                </a:solidFill>
                <a:latin typeface="Tahoma" pitchFamily="34" charset="0"/>
                <a:cs typeface="Tahoma" pitchFamily="34" charset="0"/>
              </a:rPr>
              <a:t>Ari Terjanian</a:t>
            </a:r>
          </a:p>
          <a:p>
            <a:pPr>
              <a:spcBef>
                <a:spcPct val="20000"/>
              </a:spcBef>
              <a:defRPr/>
            </a:pPr>
            <a:r>
              <a:rPr lang="en-US" sz="1100" b="1" dirty="0" smtClean="0">
                <a:solidFill>
                  <a:srgbClr val="FFFFFF"/>
                </a:solidFill>
                <a:latin typeface="Tahoma" pitchFamily="34" charset="0"/>
                <a:cs typeface="Tahoma" pitchFamily="34" charset="0"/>
              </a:rPr>
              <a:t>Senior Analyst</a:t>
            </a:r>
          </a:p>
          <a:p>
            <a:pPr lvl="0">
              <a:spcBef>
                <a:spcPct val="20000"/>
              </a:spcBef>
              <a:defRPr/>
            </a:pPr>
            <a:r>
              <a:rPr lang="en-US" sz="1100" b="1" dirty="0" smtClean="0">
                <a:solidFill>
                  <a:srgbClr val="FFFFFF"/>
                </a:solidFill>
                <a:latin typeface="Tahoma" pitchFamily="34" charset="0"/>
                <a:cs typeface="Tahoma" pitchFamily="34" charset="0"/>
              </a:rPr>
              <a:t>(216) 649 7275</a:t>
            </a:r>
          </a:p>
          <a:p>
            <a:pPr>
              <a:spcBef>
                <a:spcPct val="20000"/>
              </a:spcBef>
              <a:defRPr/>
            </a:pPr>
            <a:r>
              <a:rPr lang="en-US" sz="1100" b="1" u="sng" dirty="0" smtClean="0">
                <a:solidFill>
                  <a:schemeClr val="accent6">
                    <a:lumMod val="40000"/>
                    <a:lumOff val="60000"/>
                  </a:schemeClr>
                </a:solidFill>
                <a:latin typeface="Tahoma" pitchFamily="34" charset="0"/>
                <a:cs typeface="Tahoma" pitchFamily="34" charset="0"/>
              </a:rPr>
              <a:t>aterjanian@cleveland-research.com</a:t>
            </a:r>
            <a:endParaRPr lang="en-US" sz="1100" b="1" dirty="0" smtClean="0">
              <a:solidFill>
                <a:srgbClr val="FFFFFF"/>
              </a:solidFill>
              <a:latin typeface="Tahoma" pitchFamily="34" charset="0"/>
              <a:cs typeface="Tahoma" pitchFamily="34"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1100" dirty="0" smtClean="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981962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Future Adopters</a:t>
            </a:r>
            <a:endParaRPr lang="en-US" sz="4000" b="1" dirty="0"/>
          </a:p>
        </p:txBody>
      </p:sp>
      <p:grpSp>
        <p:nvGrpSpPr>
          <p:cNvPr id="7" name="Group 6"/>
          <p:cNvGrpSpPr/>
          <p:nvPr/>
        </p:nvGrpSpPr>
        <p:grpSpPr>
          <a:xfrm>
            <a:off x="999916" y="1161298"/>
            <a:ext cx="7326073" cy="4800601"/>
            <a:chOff x="999916" y="1161298"/>
            <a:chExt cx="7326073" cy="4800601"/>
          </a:xfrm>
        </p:grpSpPr>
        <p:sp>
          <p:nvSpPr>
            <p:cNvPr id="8" name="Oval 7"/>
            <p:cNvSpPr/>
            <p:nvPr/>
          </p:nvSpPr>
          <p:spPr>
            <a:xfrm>
              <a:off x="3984147" y="2266397"/>
              <a:ext cx="1480505" cy="1480505"/>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3">
              <a:schemeClr val="accent1">
                <a:alpha val="50000"/>
                <a:hueOff val="0"/>
                <a:satOff val="0"/>
                <a:lumOff val="0"/>
                <a:alphaOff val="0"/>
              </a:schemeClr>
            </a:effectRef>
            <a:fontRef idx="minor">
              <a:schemeClr val="tx1"/>
            </a:fontRef>
          </p:style>
        </p:sp>
        <p:sp>
          <p:nvSpPr>
            <p:cNvPr id="9" name="Freeform 8"/>
            <p:cNvSpPr/>
            <p:nvPr/>
          </p:nvSpPr>
          <p:spPr>
            <a:xfrm>
              <a:off x="3581400" y="1161298"/>
              <a:ext cx="2601716" cy="1008126"/>
            </a:xfrm>
            <a:custGeom>
              <a:avLst/>
              <a:gdLst>
                <a:gd name="connsiteX0" fmla="*/ 0 w 1850631"/>
                <a:gd name="connsiteY0" fmla="*/ 0 h 1008126"/>
                <a:gd name="connsiteX1" fmla="*/ 1850631 w 1850631"/>
                <a:gd name="connsiteY1" fmla="*/ 0 h 1008126"/>
                <a:gd name="connsiteX2" fmla="*/ 1850631 w 1850631"/>
                <a:gd name="connsiteY2" fmla="*/ 1008126 h 1008126"/>
                <a:gd name="connsiteX3" fmla="*/ 0 w 1850631"/>
                <a:gd name="connsiteY3" fmla="*/ 1008126 h 1008126"/>
                <a:gd name="connsiteX4" fmla="*/ 0 w 1850631"/>
                <a:gd name="connsiteY4" fmla="*/ 0 h 1008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631" h="1008126">
                  <a:moveTo>
                    <a:pt x="0" y="0"/>
                  </a:moveTo>
                  <a:lnTo>
                    <a:pt x="1850631" y="0"/>
                  </a:lnTo>
                  <a:lnTo>
                    <a:pt x="1850631" y="1008126"/>
                  </a:lnTo>
                  <a:lnTo>
                    <a:pt x="0" y="1008126"/>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latin typeface="Tahoma" panose="020B0604030504040204" pitchFamily="34" charset="0"/>
                  <a:ea typeface="Tahoma" panose="020B0604030504040204" pitchFamily="34" charset="0"/>
                  <a:cs typeface="Tahoma" panose="020B0604030504040204" pitchFamily="34" charset="0"/>
                </a:rPr>
                <a:t>Logistics ($500B)</a:t>
              </a: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rtl="0">
                <a:lnSpc>
                  <a:spcPct val="90000"/>
                </a:lnSpc>
                <a:spcBef>
                  <a:spcPct val="0"/>
                </a:spcBef>
                <a:spcAft>
                  <a:spcPct val="15000"/>
                </a:spcAft>
                <a:buChar char="••"/>
              </a:pPr>
              <a:r>
                <a:rPr lang="en-US" sz="1200" b="1" kern="1200" dirty="0" smtClean="0">
                  <a:latin typeface="Tahoma" panose="020B0604030504040204" pitchFamily="34" charset="0"/>
                  <a:ea typeface="Tahoma" panose="020B0604030504040204" pitchFamily="34" charset="0"/>
                  <a:cs typeface="Tahoma" panose="020B0604030504040204" pitchFamily="34" charset="0"/>
                </a:rPr>
                <a:t>Distribution centers</a:t>
              </a:r>
              <a:endParaRPr lang="en-US" sz="12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rtl="0">
                <a:lnSpc>
                  <a:spcPct val="90000"/>
                </a:lnSpc>
                <a:spcBef>
                  <a:spcPct val="0"/>
                </a:spcBef>
                <a:spcAft>
                  <a:spcPct val="15000"/>
                </a:spcAft>
                <a:buChar char="••"/>
              </a:pPr>
              <a:r>
                <a:rPr lang="en-US" sz="1200" b="1" kern="1200" dirty="0" smtClean="0">
                  <a:latin typeface="Tahoma" panose="020B0604030504040204" pitchFamily="34" charset="0"/>
                  <a:ea typeface="Tahoma" panose="020B0604030504040204" pitchFamily="34" charset="0"/>
                  <a:cs typeface="Tahoma" panose="020B0604030504040204" pitchFamily="34" charset="0"/>
                </a:rPr>
                <a:t>Self-driving trucks</a:t>
              </a:r>
              <a:endParaRPr lang="en-US" sz="12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rtl="0">
                <a:lnSpc>
                  <a:spcPct val="90000"/>
                </a:lnSpc>
                <a:spcBef>
                  <a:spcPct val="0"/>
                </a:spcBef>
                <a:spcAft>
                  <a:spcPct val="15000"/>
                </a:spcAft>
                <a:buChar char="••"/>
              </a:pPr>
              <a:r>
                <a:rPr lang="en-US" sz="1200" b="1" kern="1200" dirty="0" smtClean="0">
                  <a:latin typeface="Tahoma" panose="020B0604030504040204" pitchFamily="34" charset="0"/>
                  <a:ea typeface="Tahoma" panose="020B0604030504040204" pitchFamily="34" charset="0"/>
                  <a:cs typeface="Tahoma" panose="020B0604030504040204" pitchFamily="34" charset="0"/>
                </a:rPr>
                <a:t>Drones</a:t>
              </a:r>
              <a:endParaRPr lang="en-US" sz="1200" kern="1200"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p:cNvSpPr/>
            <p:nvPr/>
          </p:nvSpPr>
          <p:spPr>
            <a:xfrm>
              <a:off x="4464694" y="2543871"/>
              <a:ext cx="1480505" cy="1480505"/>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3">
              <a:schemeClr val="accent1">
                <a:alpha val="50000"/>
                <a:hueOff val="0"/>
                <a:satOff val="0"/>
                <a:lumOff val="0"/>
                <a:alphaOff val="0"/>
              </a:schemeClr>
            </a:effectRef>
            <a:fontRef idx="minor">
              <a:schemeClr val="tx1"/>
            </a:fontRef>
          </p:style>
        </p:sp>
        <p:sp>
          <p:nvSpPr>
            <p:cNvPr id="11" name="Freeform 10"/>
            <p:cNvSpPr/>
            <p:nvPr/>
          </p:nvSpPr>
          <p:spPr>
            <a:xfrm>
              <a:off x="6055003" y="2121418"/>
              <a:ext cx="2270986" cy="1104138"/>
            </a:xfrm>
            <a:custGeom>
              <a:avLst/>
              <a:gdLst>
                <a:gd name="connsiteX0" fmla="*/ 0 w 1753781"/>
                <a:gd name="connsiteY0" fmla="*/ 0 h 1104138"/>
                <a:gd name="connsiteX1" fmla="*/ 1753781 w 1753781"/>
                <a:gd name="connsiteY1" fmla="*/ 0 h 1104138"/>
                <a:gd name="connsiteX2" fmla="*/ 1753781 w 1753781"/>
                <a:gd name="connsiteY2" fmla="*/ 1104138 h 1104138"/>
                <a:gd name="connsiteX3" fmla="*/ 0 w 1753781"/>
                <a:gd name="connsiteY3" fmla="*/ 1104138 h 1104138"/>
                <a:gd name="connsiteX4" fmla="*/ 0 w 1753781"/>
                <a:gd name="connsiteY4" fmla="*/ 0 h 110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781" h="1104138">
                  <a:moveTo>
                    <a:pt x="0" y="0"/>
                  </a:moveTo>
                  <a:lnTo>
                    <a:pt x="1753781" y="0"/>
                  </a:lnTo>
                  <a:lnTo>
                    <a:pt x="1753781" y="1104138"/>
                  </a:lnTo>
                  <a:lnTo>
                    <a:pt x="0" y="1104138"/>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latin typeface="Tahoma" panose="020B0604030504040204" pitchFamily="34" charset="0"/>
                  <a:ea typeface="Tahoma" panose="020B0604030504040204" pitchFamily="34" charset="0"/>
                  <a:cs typeface="Tahoma" panose="020B0604030504040204" pitchFamily="34" charset="0"/>
                </a:rPr>
                <a:t>Agriculture ($25B)</a:t>
              </a: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rtl="0">
                <a:lnSpc>
                  <a:spcPct val="90000"/>
                </a:lnSpc>
                <a:spcBef>
                  <a:spcPct val="0"/>
                </a:spcBef>
                <a:spcAft>
                  <a:spcPct val="15000"/>
                </a:spcAft>
                <a:buChar char="••"/>
              </a:pPr>
              <a:r>
                <a:rPr lang="en-US" sz="1200" b="1" kern="1200" dirty="0" smtClean="0">
                  <a:latin typeface="Tahoma" panose="020B0604030504040204" pitchFamily="34" charset="0"/>
                  <a:ea typeface="Tahoma" panose="020B0604030504040204" pitchFamily="34" charset="0"/>
                  <a:cs typeface="Tahoma" panose="020B0604030504040204" pitchFamily="34" charset="0"/>
                </a:rPr>
                <a:t>Self-driving tractors</a:t>
              </a:r>
              <a:endParaRPr lang="en-US" sz="12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rtl="0">
                <a:lnSpc>
                  <a:spcPct val="90000"/>
                </a:lnSpc>
                <a:spcBef>
                  <a:spcPct val="0"/>
                </a:spcBef>
                <a:spcAft>
                  <a:spcPct val="15000"/>
                </a:spcAft>
                <a:buChar char="••"/>
              </a:pPr>
              <a:r>
                <a:rPr lang="en-US" sz="1200" b="1" kern="1200" dirty="0" smtClean="0">
                  <a:latin typeface="Tahoma" panose="020B0604030504040204" pitchFamily="34" charset="0"/>
                  <a:ea typeface="Tahoma" panose="020B0604030504040204" pitchFamily="34" charset="0"/>
                  <a:cs typeface="Tahoma" panose="020B0604030504040204" pitchFamily="34" charset="0"/>
                </a:rPr>
                <a:t>Data aggregation for precision seeding</a:t>
              </a:r>
              <a:endParaRPr lang="en-US" sz="1200" kern="1200" dirty="0">
                <a:latin typeface="Tahoma" panose="020B0604030504040204" pitchFamily="34" charset="0"/>
                <a:ea typeface="Tahoma" panose="020B0604030504040204" pitchFamily="34" charset="0"/>
                <a:cs typeface="Tahoma" panose="020B0604030504040204" pitchFamily="34" charset="0"/>
              </a:endParaRPr>
            </a:p>
          </p:txBody>
        </p:sp>
        <p:sp>
          <p:nvSpPr>
            <p:cNvPr id="12" name="Oval 11"/>
            <p:cNvSpPr/>
            <p:nvPr/>
          </p:nvSpPr>
          <p:spPr>
            <a:xfrm>
              <a:off x="4464694" y="3098821"/>
              <a:ext cx="1480505" cy="1480505"/>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3">
              <a:schemeClr val="accent1">
                <a:alpha val="50000"/>
                <a:hueOff val="0"/>
                <a:satOff val="0"/>
                <a:lumOff val="0"/>
                <a:alphaOff val="0"/>
              </a:schemeClr>
            </a:effectRef>
            <a:fontRef idx="minor">
              <a:schemeClr val="tx1"/>
            </a:fontRef>
          </p:style>
        </p:sp>
        <p:sp>
          <p:nvSpPr>
            <p:cNvPr id="13" name="Freeform 12"/>
            <p:cNvSpPr/>
            <p:nvPr/>
          </p:nvSpPr>
          <p:spPr>
            <a:xfrm>
              <a:off x="6055003" y="3768024"/>
              <a:ext cx="2174597" cy="1233754"/>
            </a:xfrm>
            <a:custGeom>
              <a:avLst/>
              <a:gdLst>
                <a:gd name="connsiteX0" fmla="*/ 0 w 1753781"/>
                <a:gd name="connsiteY0" fmla="*/ 0 h 1233754"/>
                <a:gd name="connsiteX1" fmla="*/ 1753781 w 1753781"/>
                <a:gd name="connsiteY1" fmla="*/ 0 h 1233754"/>
                <a:gd name="connsiteX2" fmla="*/ 1753781 w 1753781"/>
                <a:gd name="connsiteY2" fmla="*/ 1233754 h 1233754"/>
                <a:gd name="connsiteX3" fmla="*/ 0 w 1753781"/>
                <a:gd name="connsiteY3" fmla="*/ 1233754 h 1233754"/>
                <a:gd name="connsiteX4" fmla="*/ 0 w 1753781"/>
                <a:gd name="connsiteY4" fmla="*/ 0 h 123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781" h="1233754">
                  <a:moveTo>
                    <a:pt x="0" y="0"/>
                  </a:moveTo>
                  <a:lnTo>
                    <a:pt x="1753781" y="0"/>
                  </a:lnTo>
                  <a:lnTo>
                    <a:pt x="1753781" y="1233754"/>
                  </a:lnTo>
                  <a:lnTo>
                    <a:pt x="0" y="1233754"/>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latin typeface="Tahoma" panose="020B0604030504040204" pitchFamily="34" charset="0"/>
                  <a:ea typeface="Tahoma" panose="020B0604030504040204" pitchFamily="34" charset="0"/>
                  <a:cs typeface="Tahoma" panose="020B0604030504040204" pitchFamily="34" charset="0"/>
                </a:rPr>
                <a:t>Energy ($140B)</a:t>
              </a: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rtl="0">
                <a:lnSpc>
                  <a:spcPct val="90000"/>
                </a:lnSpc>
                <a:spcBef>
                  <a:spcPct val="0"/>
                </a:spcBef>
                <a:spcAft>
                  <a:spcPct val="15000"/>
                </a:spcAft>
                <a:buChar char="••"/>
              </a:pPr>
              <a:r>
                <a:rPr lang="en-US" sz="1200" b="1" kern="1200" dirty="0" smtClean="0">
                  <a:latin typeface="Tahoma" panose="020B0604030504040204" pitchFamily="34" charset="0"/>
                  <a:ea typeface="Tahoma" panose="020B0604030504040204" pitchFamily="34" charset="0"/>
                  <a:cs typeface="Tahoma" panose="020B0604030504040204" pitchFamily="34" charset="0"/>
                </a:rPr>
                <a:t>Smart grid / power management</a:t>
              </a:r>
              <a:endParaRPr lang="en-US" sz="12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rtl="0">
                <a:lnSpc>
                  <a:spcPct val="90000"/>
                </a:lnSpc>
                <a:spcBef>
                  <a:spcPct val="0"/>
                </a:spcBef>
                <a:spcAft>
                  <a:spcPct val="15000"/>
                </a:spcAft>
                <a:buChar char="••"/>
              </a:pPr>
              <a:r>
                <a:rPr lang="en-US" sz="1200" b="1" kern="1200" dirty="0" smtClean="0">
                  <a:latin typeface="Tahoma" panose="020B0604030504040204" pitchFamily="34" charset="0"/>
                  <a:ea typeface="Tahoma" panose="020B0604030504040204" pitchFamily="34" charset="0"/>
                  <a:cs typeface="Tahoma" panose="020B0604030504040204" pitchFamily="34" charset="0"/>
                </a:rPr>
                <a:t>Smart cities, buildings</a:t>
              </a:r>
              <a:endParaRPr lang="en-US" sz="1200" kern="1200" dirty="0">
                <a:latin typeface="Tahoma" panose="020B0604030504040204" pitchFamily="34" charset="0"/>
                <a:ea typeface="Tahoma" panose="020B0604030504040204" pitchFamily="34" charset="0"/>
                <a:cs typeface="Tahoma" panose="020B0604030504040204" pitchFamily="34" charset="0"/>
              </a:endParaRPr>
            </a:p>
          </p:txBody>
        </p:sp>
        <p:sp>
          <p:nvSpPr>
            <p:cNvPr id="14" name="Oval 13"/>
            <p:cNvSpPr/>
            <p:nvPr/>
          </p:nvSpPr>
          <p:spPr>
            <a:xfrm>
              <a:off x="3984147" y="3376775"/>
              <a:ext cx="1480505" cy="1480505"/>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3">
              <a:schemeClr val="accent1">
                <a:alpha val="50000"/>
                <a:hueOff val="0"/>
                <a:satOff val="0"/>
                <a:lumOff val="0"/>
                <a:alphaOff val="0"/>
              </a:schemeClr>
            </a:effectRef>
            <a:fontRef idx="minor">
              <a:schemeClr val="tx1"/>
            </a:fontRef>
          </p:style>
        </p:sp>
        <p:sp>
          <p:nvSpPr>
            <p:cNvPr id="15" name="Freeform 14"/>
            <p:cNvSpPr/>
            <p:nvPr/>
          </p:nvSpPr>
          <p:spPr>
            <a:xfrm>
              <a:off x="3799084" y="4953773"/>
              <a:ext cx="1850631" cy="1008126"/>
            </a:xfrm>
            <a:custGeom>
              <a:avLst/>
              <a:gdLst>
                <a:gd name="connsiteX0" fmla="*/ 0 w 1850631"/>
                <a:gd name="connsiteY0" fmla="*/ 0 h 1008126"/>
                <a:gd name="connsiteX1" fmla="*/ 1850631 w 1850631"/>
                <a:gd name="connsiteY1" fmla="*/ 0 h 1008126"/>
                <a:gd name="connsiteX2" fmla="*/ 1850631 w 1850631"/>
                <a:gd name="connsiteY2" fmla="*/ 1008126 h 1008126"/>
                <a:gd name="connsiteX3" fmla="*/ 0 w 1850631"/>
                <a:gd name="connsiteY3" fmla="*/ 1008126 h 1008126"/>
                <a:gd name="connsiteX4" fmla="*/ 0 w 1850631"/>
                <a:gd name="connsiteY4" fmla="*/ 0 h 1008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631" h="1008126">
                  <a:moveTo>
                    <a:pt x="0" y="0"/>
                  </a:moveTo>
                  <a:lnTo>
                    <a:pt x="1850631" y="0"/>
                  </a:lnTo>
                  <a:lnTo>
                    <a:pt x="1850631" y="1008126"/>
                  </a:lnTo>
                  <a:lnTo>
                    <a:pt x="0" y="1008126"/>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b="1" kern="1200" dirty="0" smtClean="0">
                  <a:latin typeface="Tahoma" panose="020B0604030504040204" pitchFamily="34" charset="0"/>
                  <a:ea typeface="Tahoma" panose="020B0604030504040204" pitchFamily="34" charset="0"/>
                  <a:cs typeface="Tahoma" panose="020B0604030504040204" pitchFamily="34" charset="0"/>
                </a:rPr>
                <a:t>Healthcare ($54B)</a:t>
              </a:r>
              <a:endParaRPr lang="en-US" sz="1800" kern="1200" dirty="0">
                <a:latin typeface="Tahoma" panose="020B0604030504040204" pitchFamily="34" charset="0"/>
                <a:ea typeface="Tahoma" panose="020B0604030504040204" pitchFamily="34" charset="0"/>
                <a:cs typeface="Tahoma" panose="020B0604030504040204" pitchFamily="34" charset="0"/>
              </a:endParaRPr>
            </a:p>
          </p:txBody>
        </p:sp>
        <p:sp>
          <p:nvSpPr>
            <p:cNvPr id="16" name="Oval 15"/>
            <p:cNvSpPr/>
            <p:nvPr/>
          </p:nvSpPr>
          <p:spPr>
            <a:xfrm>
              <a:off x="3503600" y="3098821"/>
              <a:ext cx="1480505" cy="1480505"/>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3">
              <a:schemeClr val="accent1">
                <a:alpha val="50000"/>
                <a:hueOff val="0"/>
                <a:satOff val="0"/>
                <a:lumOff val="0"/>
                <a:alphaOff val="0"/>
              </a:schemeClr>
            </a:effectRef>
            <a:fontRef idx="minor">
              <a:schemeClr val="tx1"/>
            </a:fontRef>
          </p:style>
        </p:sp>
        <p:sp>
          <p:nvSpPr>
            <p:cNvPr id="17" name="Freeform 16"/>
            <p:cNvSpPr/>
            <p:nvPr/>
          </p:nvSpPr>
          <p:spPr>
            <a:xfrm>
              <a:off x="1640014" y="3768024"/>
              <a:ext cx="1753781" cy="1233754"/>
            </a:xfrm>
            <a:custGeom>
              <a:avLst/>
              <a:gdLst>
                <a:gd name="connsiteX0" fmla="*/ 0 w 1753781"/>
                <a:gd name="connsiteY0" fmla="*/ 0 h 1233754"/>
                <a:gd name="connsiteX1" fmla="*/ 1753781 w 1753781"/>
                <a:gd name="connsiteY1" fmla="*/ 0 h 1233754"/>
                <a:gd name="connsiteX2" fmla="*/ 1753781 w 1753781"/>
                <a:gd name="connsiteY2" fmla="*/ 1233754 h 1233754"/>
                <a:gd name="connsiteX3" fmla="*/ 0 w 1753781"/>
                <a:gd name="connsiteY3" fmla="*/ 1233754 h 1233754"/>
                <a:gd name="connsiteX4" fmla="*/ 0 w 1753781"/>
                <a:gd name="connsiteY4" fmla="*/ 0 h 123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781" h="1233754">
                  <a:moveTo>
                    <a:pt x="0" y="0"/>
                  </a:moveTo>
                  <a:lnTo>
                    <a:pt x="1753781" y="0"/>
                  </a:lnTo>
                  <a:lnTo>
                    <a:pt x="1753781" y="1233754"/>
                  </a:lnTo>
                  <a:lnTo>
                    <a:pt x="0" y="1233754"/>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b="1" kern="1200" dirty="0" smtClean="0">
                  <a:latin typeface="Tahoma" panose="020B0604030504040204" pitchFamily="34" charset="0"/>
                  <a:ea typeface="Tahoma" panose="020B0604030504040204" pitchFamily="34" charset="0"/>
                  <a:cs typeface="Tahoma" panose="020B0604030504040204" pitchFamily="34" charset="0"/>
                </a:rPr>
                <a:t>Retail ($95B)</a:t>
              </a:r>
              <a:endParaRPr lang="en-US" sz="1800" kern="1200" dirty="0">
                <a:latin typeface="Tahoma" panose="020B0604030504040204" pitchFamily="34" charset="0"/>
                <a:ea typeface="Tahoma" panose="020B0604030504040204" pitchFamily="34" charset="0"/>
                <a:cs typeface="Tahoma" panose="020B0604030504040204" pitchFamily="34" charset="0"/>
              </a:endParaRPr>
            </a:p>
          </p:txBody>
        </p:sp>
        <p:sp>
          <p:nvSpPr>
            <p:cNvPr id="18" name="Oval 17"/>
            <p:cNvSpPr/>
            <p:nvPr/>
          </p:nvSpPr>
          <p:spPr>
            <a:xfrm>
              <a:off x="3503600" y="2543871"/>
              <a:ext cx="1480505" cy="1480505"/>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3">
              <a:schemeClr val="accent1">
                <a:alpha val="50000"/>
                <a:hueOff val="0"/>
                <a:satOff val="0"/>
                <a:lumOff val="0"/>
                <a:alphaOff val="0"/>
              </a:schemeClr>
            </a:effectRef>
            <a:fontRef idx="minor">
              <a:schemeClr val="tx1"/>
            </a:fontRef>
          </p:style>
        </p:sp>
        <p:sp>
          <p:nvSpPr>
            <p:cNvPr id="19" name="Freeform 18"/>
            <p:cNvSpPr/>
            <p:nvPr/>
          </p:nvSpPr>
          <p:spPr>
            <a:xfrm>
              <a:off x="999916" y="2121418"/>
              <a:ext cx="2393879" cy="1233754"/>
            </a:xfrm>
            <a:custGeom>
              <a:avLst/>
              <a:gdLst>
                <a:gd name="connsiteX0" fmla="*/ 0 w 1753781"/>
                <a:gd name="connsiteY0" fmla="*/ 0 h 1233754"/>
                <a:gd name="connsiteX1" fmla="*/ 1753781 w 1753781"/>
                <a:gd name="connsiteY1" fmla="*/ 0 h 1233754"/>
                <a:gd name="connsiteX2" fmla="*/ 1753781 w 1753781"/>
                <a:gd name="connsiteY2" fmla="*/ 1233754 h 1233754"/>
                <a:gd name="connsiteX3" fmla="*/ 0 w 1753781"/>
                <a:gd name="connsiteY3" fmla="*/ 1233754 h 1233754"/>
                <a:gd name="connsiteX4" fmla="*/ 0 w 1753781"/>
                <a:gd name="connsiteY4" fmla="*/ 0 h 123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781" h="1233754">
                  <a:moveTo>
                    <a:pt x="0" y="0"/>
                  </a:moveTo>
                  <a:lnTo>
                    <a:pt x="1753781" y="0"/>
                  </a:lnTo>
                  <a:lnTo>
                    <a:pt x="1753781" y="1233754"/>
                  </a:lnTo>
                  <a:lnTo>
                    <a:pt x="0" y="1233754"/>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en-US" sz="1800" b="1" kern="1200" dirty="0" smtClean="0">
                  <a:latin typeface="Tahoma" panose="020B0604030504040204" pitchFamily="34" charset="0"/>
                  <a:ea typeface="Tahoma" panose="020B0604030504040204" pitchFamily="34" charset="0"/>
                  <a:cs typeface="Tahoma" panose="020B0604030504040204" pitchFamily="34" charset="0"/>
                </a:rPr>
                <a:t>Finance ($34-$43B)</a:t>
              </a:r>
              <a:endParaRPr lang="en-US" sz="1800"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4" name="Slide Number Placeholder 3"/>
          <p:cNvSpPr>
            <a:spLocks noGrp="1"/>
          </p:cNvSpPr>
          <p:nvPr>
            <p:ph type="sldNum" sz="quarter" idx="12"/>
          </p:nvPr>
        </p:nvSpPr>
        <p:spPr/>
        <p:txBody>
          <a:bodyPr/>
          <a:lstStyle/>
          <a:p>
            <a:fld id="{0405D2D6-7A39-4D20-8972-461185D72AB2}" type="slidenum">
              <a:rPr lang="en-US" smtClean="0"/>
              <a:pPr/>
              <a:t>10</a:t>
            </a:fld>
            <a:endParaRPr lang="en-US" dirty="0"/>
          </a:p>
        </p:txBody>
      </p:sp>
      <p:sp>
        <p:nvSpPr>
          <p:cNvPr id="5" name="TextBox 4"/>
          <p:cNvSpPr txBox="1"/>
          <p:nvPr/>
        </p:nvSpPr>
        <p:spPr>
          <a:xfrm>
            <a:off x="304800" y="5715000"/>
            <a:ext cx="2133600" cy="261610"/>
          </a:xfrm>
          <a:prstGeom prst="rect">
            <a:avLst/>
          </a:prstGeom>
          <a:noFill/>
        </p:spPr>
        <p:txBody>
          <a:bodyPr wrap="square" rtlCol="0">
            <a:spAutoFit/>
          </a:bodyPr>
          <a:lstStyle/>
          <a:p>
            <a:r>
              <a:rPr lang="en-US" sz="1050" i="1" dirty="0" smtClean="0"/>
              <a:t>Source: Goldman Sachs</a:t>
            </a:r>
            <a:endParaRPr lang="en-US" sz="1050" i="1" dirty="0"/>
          </a:p>
        </p:txBody>
      </p:sp>
    </p:spTree>
    <p:extLst>
      <p:ext uri="{BB962C8B-B14F-4D97-AF65-F5344CB8AC3E}">
        <p14:creationId xmlns:p14="http://schemas.microsoft.com/office/powerpoint/2010/main" val="3269603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Considerations </a:t>
            </a:r>
            <a:r>
              <a:rPr lang="en-US" sz="4000" b="1" dirty="0"/>
              <a:t>W</a:t>
            </a:r>
            <a:r>
              <a:rPr lang="en-US" sz="4000" b="1" dirty="0" smtClean="0"/>
              <a:t>hen Building</a:t>
            </a:r>
            <a:endParaRPr lang="en-US" sz="4000" b="1" dirty="0"/>
          </a:p>
        </p:txBody>
      </p:sp>
      <p:grpSp>
        <p:nvGrpSpPr>
          <p:cNvPr id="6" name="Group 5"/>
          <p:cNvGrpSpPr/>
          <p:nvPr/>
        </p:nvGrpSpPr>
        <p:grpSpPr>
          <a:xfrm>
            <a:off x="457200" y="1221602"/>
            <a:ext cx="8534399" cy="4795795"/>
            <a:chOff x="457200" y="1221602"/>
            <a:chExt cx="8534399" cy="4795795"/>
          </a:xfrm>
        </p:grpSpPr>
        <p:sp>
          <p:nvSpPr>
            <p:cNvPr id="7" name="Freeform 6"/>
            <p:cNvSpPr/>
            <p:nvPr/>
          </p:nvSpPr>
          <p:spPr>
            <a:xfrm>
              <a:off x="3529583" y="1337165"/>
              <a:ext cx="5462016" cy="924490"/>
            </a:xfrm>
            <a:custGeom>
              <a:avLst/>
              <a:gdLst>
                <a:gd name="connsiteX0" fmla="*/ 154085 w 924490"/>
                <a:gd name="connsiteY0" fmla="*/ 0 h 5462016"/>
                <a:gd name="connsiteX1" fmla="*/ 770405 w 924490"/>
                <a:gd name="connsiteY1" fmla="*/ 0 h 5462016"/>
                <a:gd name="connsiteX2" fmla="*/ 924490 w 924490"/>
                <a:gd name="connsiteY2" fmla="*/ 154085 h 5462016"/>
                <a:gd name="connsiteX3" fmla="*/ 924490 w 924490"/>
                <a:gd name="connsiteY3" fmla="*/ 5462016 h 5462016"/>
                <a:gd name="connsiteX4" fmla="*/ 924490 w 924490"/>
                <a:gd name="connsiteY4" fmla="*/ 5462016 h 5462016"/>
                <a:gd name="connsiteX5" fmla="*/ 0 w 924490"/>
                <a:gd name="connsiteY5" fmla="*/ 5462016 h 5462016"/>
                <a:gd name="connsiteX6" fmla="*/ 0 w 924490"/>
                <a:gd name="connsiteY6" fmla="*/ 5462016 h 5462016"/>
                <a:gd name="connsiteX7" fmla="*/ 0 w 924490"/>
                <a:gd name="connsiteY7" fmla="*/ 154085 h 5462016"/>
                <a:gd name="connsiteX8" fmla="*/ 154085 w 924490"/>
                <a:gd name="connsiteY8" fmla="*/ 0 h 546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490" h="5462016">
                  <a:moveTo>
                    <a:pt x="924490" y="910358"/>
                  </a:moveTo>
                  <a:lnTo>
                    <a:pt x="924490" y="4551658"/>
                  </a:lnTo>
                  <a:cubicBezTo>
                    <a:pt x="924490" y="5054435"/>
                    <a:pt x="912814" y="5462013"/>
                    <a:pt x="898410" y="5462013"/>
                  </a:cubicBezTo>
                  <a:lnTo>
                    <a:pt x="0" y="5462013"/>
                  </a:lnTo>
                  <a:lnTo>
                    <a:pt x="0" y="5462013"/>
                  </a:lnTo>
                  <a:lnTo>
                    <a:pt x="0" y="3"/>
                  </a:lnTo>
                  <a:lnTo>
                    <a:pt x="0" y="3"/>
                  </a:lnTo>
                  <a:lnTo>
                    <a:pt x="898410" y="3"/>
                  </a:lnTo>
                  <a:cubicBezTo>
                    <a:pt x="912814" y="3"/>
                    <a:pt x="924490" y="407581"/>
                    <a:pt x="924490" y="91035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0" tIns="75610" rIns="106090" bIns="75610" numCol="1" spcCol="1270" anchor="ctr" anchorCtr="0">
              <a:noAutofit/>
            </a:bodyPr>
            <a:lstStyle/>
            <a:p>
              <a:pPr marL="171450" lvl="1" indent="-171450" algn="l" defTabSz="711200" rtl="0">
                <a:lnSpc>
                  <a:spcPct val="90000"/>
                </a:lnSpc>
                <a:spcBef>
                  <a:spcPct val="0"/>
                </a:spcBef>
                <a:spcAft>
                  <a:spcPct val="15000"/>
                </a:spcAft>
                <a:buChar char="••"/>
              </a:pPr>
              <a:r>
                <a:rPr lang="en-US" kern="1200" dirty="0" smtClean="0">
                  <a:latin typeface="Tahoma" panose="020B0604030504040204" pitchFamily="34" charset="0"/>
                  <a:ea typeface="Tahoma" panose="020B0604030504040204" pitchFamily="34" charset="0"/>
                  <a:cs typeface="Tahoma" panose="020B0604030504040204" pitchFamily="34" charset="0"/>
                </a:rPr>
                <a:t>Focus on specific business needs that can drive an ROI</a:t>
              </a:r>
              <a:endParaRPr lang="en-US" kern="1200" dirty="0">
                <a:latin typeface="Tahoma" panose="020B0604030504040204" pitchFamily="34" charset="0"/>
                <a:ea typeface="Tahoma" panose="020B0604030504040204" pitchFamily="34" charset="0"/>
                <a:cs typeface="Tahoma" panose="020B0604030504040204" pitchFamily="34" charset="0"/>
              </a:endParaRPr>
            </a:p>
          </p:txBody>
        </p:sp>
        <p:sp>
          <p:nvSpPr>
            <p:cNvPr id="8" name="Freeform 7"/>
            <p:cNvSpPr/>
            <p:nvPr/>
          </p:nvSpPr>
          <p:spPr>
            <a:xfrm>
              <a:off x="457200" y="1221602"/>
              <a:ext cx="3072384" cy="1155613"/>
            </a:xfrm>
            <a:custGeom>
              <a:avLst/>
              <a:gdLst>
                <a:gd name="connsiteX0" fmla="*/ 0 w 3072384"/>
                <a:gd name="connsiteY0" fmla="*/ 192606 h 1155613"/>
                <a:gd name="connsiteX1" fmla="*/ 192606 w 3072384"/>
                <a:gd name="connsiteY1" fmla="*/ 0 h 1155613"/>
                <a:gd name="connsiteX2" fmla="*/ 2879778 w 3072384"/>
                <a:gd name="connsiteY2" fmla="*/ 0 h 1155613"/>
                <a:gd name="connsiteX3" fmla="*/ 3072384 w 3072384"/>
                <a:gd name="connsiteY3" fmla="*/ 192606 h 1155613"/>
                <a:gd name="connsiteX4" fmla="*/ 3072384 w 3072384"/>
                <a:gd name="connsiteY4" fmla="*/ 963007 h 1155613"/>
                <a:gd name="connsiteX5" fmla="*/ 2879778 w 3072384"/>
                <a:gd name="connsiteY5" fmla="*/ 1155613 h 1155613"/>
                <a:gd name="connsiteX6" fmla="*/ 192606 w 3072384"/>
                <a:gd name="connsiteY6" fmla="*/ 1155613 h 1155613"/>
                <a:gd name="connsiteX7" fmla="*/ 0 w 3072384"/>
                <a:gd name="connsiteY7" fmla="*/ 963007 h 1155613"/>
                <a:gd name="connsiteX8" fmla="*/ 0 w 3072384"/>
                <a:gd name="connsiteY8" fmla="*/ 192606 h 115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2384" h="1155613">
                  <a:moveTo>
                    <a:pt x="0" y="192606"/>
                  </a:moveTo>
                  <a:cubicBezTo>
                    <a:pt x="0" y="86233"/>
                    <a:pt x="86233" y="0"/>
                    <a:pt x="192606" y="0"/>
                  </a:cubicBezTo>
                  <a:lnTo>
                    <a:pt x="2879778" y="0"/>
                  </a:lnTo>
                  <a:cubicBezTo>
                    <a:pt x="2986151" y="0"/>
                    <a:pt x="3072384" y="86233"/>
                    <a:pt x="3072384" y="192606"/>
                  </a:cubicBezTo>
                  <a:lnTo>
                    <a:pt x="3072384" y="963007"/>
                  </a:lnTo>
                  <a:cubicBezTo>
                    <a:pt x="3072384" y="1069380"/>
                    <a:pt x="2986151" y="1155613"/>
                    <a:pt x="2879778" y="1155613"/>
                  </a:cubicBezTo>
                  <a:lnTo>
                    <a:pt x="192606" y="1155613"/>
                  </a:lnTo>
                  <a:cubicBezTo>
                    <a:pt x="86233" y="1155613"/>
                    <a:pt x="0" y="1069380"/>
                    <a:pt x="0" y="963007"/>
                  </a:cubicBezTo>
                  <a:lnTo>
                    <a:pt x="0" y="192606"/>
                  </a:lnTo>
                  <a:close/>
                </a:path>
              </a:pathLst>
            </a:custGeom>
            <a:solidFill>
              <a:srgbClr val="26ADE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7852" tIns="102132" rIns="147852" bIns="102132" numCol="1" spcCol="1270" anchor="ctr" anchorCtr="0">
              <a:noAutofit/>
            </a:bodyPr>
            <a:lstStyle/>
            <a:p>
              <a:pPr lvl="0" algn="ctr" defTabSz="1066800" rtl="0">
                <a:lnSpc>
                  <a:spcPct val="90000"/>
                </a:lnSpc>
                <a:spcBef>
                  <a:spcPct val="0"/>
                </a:spcBef>
                <a:spcAft>
                  <a:spcPct val="35000"/>
                </a:spcAft>
              </a:pPr>
              <a:r>
                <a:rPr lang="en-US" sz="2400" b="1" kern="1200" dirty="0" smtClean="0">
                  <a:latin typeface="Tahoma" panose="020B0604030504040204" pitchFamily="34" charset="0"/>
                  <a:ea typeface="Tahoma" panose="020B0604030504040204" pitchFamily="34" charset="0"/>
                  <a:cs typeface="Tahoma" panose="020B0604030504040204" pitchFamily="34" charset="0"/>
                </a:rPr>
                <a:t>Swing for singles, not home runs</a:t>
              </a:r>
              <a:endParaRPr lang="en-US" sz="2400" kern="1200" dirty="0">
                <a:latin typeface="Tahoma" panose="020B0604030504040204" pitchFamily="34" charset="0"/>
                <a:ea typeface="Tahoma" panose="020B0604030504040204" pitchFamily="34" charset="0"/>
                <a:cs typeface="Tahoma" panose="020B0604030504040204" pitchFamily="34" charset="0"/>
              </a:endParaRPr>
            </a:p>
          </p:txBody>
        </p:sp>
        <p:sp>
          <p:nvSpPr>
            <p:cNvPr id="9" name="Freeform 8"/>
            <p:cNvSpPr/>
            <p:nvPr/>
          </p:nvSpPr>
          <p:spPr>
            <a:xfrm>
              <a:off x="3529583" y="2550559"/>
              <a:ext cx="5462016" cy="924490"/>
            </a:xfrm>
            <a:custGeom>
              <a:avLst/>
              <a:gdLst>
                <a:gd name="connsiteX0" fmla="*/ 154085 w 924490"/>
                <a:gd name="connsiteY0" fmla="*/ 0 h 5462016"/>
                <a:gd name="connsiteX1" fmla="*/ 770405 w 924490"/>
                <a:gd name="connsiteY1" fmla="*/ 0 h 5462016"/>
                <a:gd name="connsiteX2" fmla="*/ 924490 w 924490"/>
                <a:gd name="connsiteY2" fmla="*/ 154085 h 5462016"/>
                <a:gd name="connsiteX3" fmla="*/ 924490 w 924490"/>
                <a:gd name="connsiteY3" fmla="*/ 5462016 h 5462016"/>
                <a:gd name="connsiteX4" fmla="*/ 924490 w 924490"/>
                <a:gd name="connsiteY4" fmla="*/ 5462016 h 5462016"/>
                <a:gd name="connsiteX5" fmla="*/ 0 w 924490"/>
                <a:gd name="connsiteY5" fmla="*/ 5462016 h 5462016"/>
                <a:gd name="connsiteX6" fmla="*/ 0 w 924490"/>
                <a:gd name="connsiteY6" fmla="*/ 5462016 h 5462016"/>
                <a:gd name="connsiteX7" fmla="*/ 0 w 924490"/>
                <a:gd name="connsiteY7" fmla="*/ 154085 h 5462016"/>
                <a:gd name="connsiteX8" fmla="*/ 154085 w 924490"/>
                <a:gd name="connsiteY8" fmla="*/ 0 h 546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490" h="5462016">
                  <a:moveTo>
                    <a:pt x="924490" y="910358"/>
                  </a:moveTo>
                  <a:lnTo>
                    <a:pt x="924490" y="4551658"/>
                  </a:lnTo>
                  <a:cubicBezTo>
                    <a:pt x="924490" y="5054435"/>
                    <a:pt x="912814" y="5462013"/>
                    <a:pt x="898410" y="5462013"/>
                  </a:cubicBezTo>
                  <a:lnTo>
                    <a:pt x="0" y="5462013"/>
                  </a:lnTo>
                  <a:lnTo>
                    <a:pt x="0" y="5462013"/>
                  </a:lnTo>
                  <a:lnTo>
                    <a:pt x="0" y="3"/>
                  </a:lnTo>
                  <a:lnTo>
                    <a:pt x="0" y="3"/>
                  </a:lnTo>
                  <a:lnTo>
                    <a:pt x="898410" y="3"/>
                  </a:lnTo>
                  <a:cubicBezTo>
                    <a:pt x="912814" y="3"/>
                    <a:pt x="924490" y="407581"/>
                    <a:pt x="924490" y="91035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0" tIns="75610" rIns="106090" bIns="75610" numCol="1" spcCol="1270" anchor="ctr" anchorCtr="0">
              <a:noAutofit/>
            </a:bodyPr>
            <a:lstStyle/>
            <a:p>
              <a:pPr marL="171450" lvl="1" indent="-171450" algn="l" defTabSz="711200" rtl="0">
                <a:lnSpc>
                  <a:spcPct val="90000"/>
                </a:lnSpc>
                <a:spcBef>
                  <a:spcPct val="0"/>
                </a:spcBef>
                <a:spcAft>
                  <a:spcPct val="15000"/>
                </a:spcAft>
                <a:buChar char="••"/>
              </a:pPr>
              <a:r>
                <a:rPr lang="en-US" kern="1200" dirty="0" smtClean="0">
                  <a:latin typeface="Tahoma" panose="020B0604030504040204" pitchFamily="34" charset="0"/>
                  <a:ea typeface="Tahoma" panose="020B0604030504040204" pitchFamily="34" charset="0"/>
                  <a:cs typeface="Tahoma" panose="020B0604030504040204" pitchFamily="34" charset="0"/>
                </a:rPr>
                <a:t>Roll out in underpenetrated regions, test markets</a:t>
              </a:r>
              <a:endParaRPr lang="en-US" kern="1200" dirty="0">
                <a:latin typeface="Tahoma" panose="020B0604030504040204" pitchFamily="34" charset="0"/>
                <a:ea typeface="Tahoma" panose="020B0604030504040204" pitchFamily="34" charset="0"/>
                <a:cs typeface="Tahoma" panose="020B0604030504040204" pitchFamily="34" charset="0"/>
              </a:endParaRPr>
            </a:p>
          </p:txBody>
        </p:sp>
        <p:sp>
          <p:nvSpPr>
            <p:cNvPr id="10" name="Freeform 9"/>
            <p:cNvSpPr/>
            <p:nvPr/>
          </p:nvSpPr>
          <p:spPr>
            <a:xfrm>
              <a:off x="457200" y="2434996"/>
              <a:ext cx="3072384" cy="1155613"/>
            </a:xfrm>
            <a:custGeom>
              <a:avLst/>
              <a:gdLst>
                <a:gd name="connsiteX0" fmla="*/ 0 w 3072384"/>
                <a:gd name="connsiteY0" fmla="*/ 192606 h 1155613"/>
                <a:gd name="connsiteX1" fmla="*/ 192606 w 3072384"/>
                <a:gd name="connsiteY1" fmla="*/ 0 h 1155613"/>
                <a:gd name="connsiteX2" fmla="*/ 2879778 w 3072384"/>
                <a:gd name="connsiteY2" fmla="*/ 0 h 1155613"/>
                <a:gd name="connsiteX3" fmla="*/ 3072384 w 3072384"/>
                <a:gd name="connsiteY3" fmla="*/ 192606 h 1155613"/>
                <a:gd name="connsiteX4" fmla="*/ 3072384 w 3072384"/>
                <a:gd name="connsiteY4" fmla="*/ 963007 h 1155613"/>
                <a:gd name="connsiteX5" fmla="*/ 2879778 w 3072384"/>
                <a:gd name="connsiteY5" fmla="*/ 1155613 h 1155613"/>
                <a:gd name="connsiteX6" fmla="*/ 192606 w 3072384"/>
                <a:gd name="connsiteY6" fmla="*/ 1155613 h 1155613"/>
                <a:gd name="connsiteX7" fmla="*/ 0 w 3072384"/>
                <a:gd name="connsiteY7" fmla="*/ 963007 h 1155613"/>
                <a:gd name="connsiteX8" fmla="*/ 0 w 3072384"/>
                <a:gd name="connsiteY8" fmla="*/ 192606 h 115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2384" h="1155613">
                  <a:moveTo>
                    <a:pt x="0" y="192606"/>
                  </a:moveTo>
                  <a:cubicBezTo>
                    <a:pt x="0" y="86233"/>
                    <a:pt x="86233" y="0"/>
                    <a:pt x="192606" y="0"/>
                  </a:cubicBezTo>
                  <a:lnTo>
                    <a:pt x="2879778" y="0"/>
                  </a:lnTo>
                  <a:cubicBezTo>
                    <a:pt x="2986151" y="0"/>
                    <a:pt x="3072384" y="86233"/>
                    <a:pt x="3072384" y="192606"/>
                  </a:cubicBezTo>
                  <a:lnTo>
                    <a:pt x="3072384" y="963007"/>
                  </a:lnTo>
                  <a:cubicBezTo>
                    <a:pt x="3072384" y="1069380"/>
                    <a:pt x="2986151" y="1155613"/>
                    <a:pt x="2879778" y="1155613"/>
                  </a:cubicBezTo>
                  <a:lnTo>
                    <a:pt x="192606" y="1155613"/>
                  </a:lnTo>
                  <a:cubicBezTo>
                    <a:pt x="86233" y="1155613"/>
                    <a:pt x="0" y="1069380"/>
                    <a:pt x="0" y="963007"/>
                  </a:cubicBezTo>
                  <a:lnTo>
                    <a:pt x="0" y="192606"/>
                  </a:lnTo>
                  <a:close/>
                </a:path>
              </a:pathLst>
            </a:custGeom>
            <a:solidFill>
              <a:srgbClr val="26ADE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7852" tIns="102132" rIns="147852" bIns="102132" numCol="1" spcCol="1270" anchor="ctr" anchorCtr="0">
              <a:noAutofit/>
            </a:bodyPr>
            <a:lstStyle/>
            <a:p>
              <a:pPr lvl="0" algn="ctr" defTabSz="1066800" rtl="0">
                <a:lnSpc>
                  <a:spcPct val="90000"/>
                </a:lnSpc>
                <a:spcBef>
                  <a:spcPct val="0"/>
                </a:spcBef>
                <a:spcAft>
                  <a:spcPct val="35000"/>
                </a:spcAft>
              </a:pPr>
              <a:r>
                <a:rPr lang="en-US" sz="2400" b="1" kern="1200" dirty="0" smtClean="0">
                  <a:latin typeface="Tahoma" panose="020B0604030504040204" pitchFamily="34" charset="0"/>
                  <a:ea typeface="Tahoma" panose="020B0604030504040204" pitchFamily="34" charset="0"/>
                  <a:cs typeface="Tahoma" panose="020B0604030504040204" pitchFamily="34" charset="0"/>
                </a:rPr>
                <a:t>Start small, risk little</a:t>
              </a:r>
              <a:endParaRPr lang="en-US" sz="2400" kern="1200" dirty="0">
                <a:latin typeface="Tahoma" panose="020B0604030504040204" pitchFamily="34" charset="0"/>
                <a:ea typeface="Tahoma" panose="020B0604030504040204" pitchFamily="34" charset="0"/>
                <a:cs typeface="Tahoma" panose="020B0604030504040204" pitchFamily="34" charset="0"/>
              </a:endParaRPr>
            </a:p>
          </p:txBody>
        </p:sp>
        <p:sp>
          <p:nvSpPr>
            <p:cNvPr id="11" name="Freeform 10"/>
            <p:cNvSpPr/>
            <p:nvPr/>
          </p:nvSpPr>
          <p:spPr>
            <a:xfrm>
              <a:off x="3529583" y="3763951"/>
              <a:ext cx="5462016" cy="924490"/>
            </a:xfrm>
            <a:custGeom>
              <a:avLst/>
              <a:gdLst>
                <a:gd name="connsiteX0" fmla="*/ 154085 w 924490"/>
                <a:gd name="connsiteY0" fmla="*/ 0 h 5462016"/>
                <a:gd name="connsiteX1" fmla="*/ 770405 w 924490"/>
                <a:gd name="connsiteY1" fmla="*/ 0 h 5462016"/>
                <a:gd name="connsiteX2" fmla="*/ 924490 w 924490"/>
                <a:gd name="connsiteY2" fmla="*/ 154085 h 5462016"/>
                <a:gd name="connsiteX3" fmla="*/ 924490 w 924490"/>
                <a:gd name="connsiteY3" fmla="*/ 5462016 h 5462016"/>
                <a:gd name="connsiteX4" fmla="*/ 924490 w 924490"/>
                <a:gd name="connsiteY4" fmla="*/ 5462016 h 5462016"/>
                <a:gd name="connsiteX5" fmla="*/ 0 w 924490"/>
                <a:gd name="connsiteY5" fmla="*/ 5462016 h 5462016"/>
                <a:gd name="connsiteX6" fmla="*/ 0 w 924490"/>
                <a:gd name="connsiteY6" fmla="*/ 5462016 h 5462016"/>
                <a:gd name="connsiteX7" fmla="*/ 0 w 924490"/>
                <a:gd name="connsiteY7" fmla="*/ 154085 h 5462016"/>
                <a:gd name="connsiteX8" fmla="*/ 154085 w 924490"/>
                <a:gd name="connsiteY8" fmla="*/ 0 h 546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490" h="5462016">
                  <a:moveTo>
                    <a:pt x="924490" y="910358"/>
                  </a:moveTo>
                  <a:lnTo>
                    <a:pt x="924490" y="4551658"/>
                  </a:lnTo>
                  <a:cubicBezTo>
                    <a:pt x="924490" y="5054435"/>
                    <a:pt x="912814" y="5462013"/>
                    <a:pt x="898410" y="5462013"/>
                  </a:cubicBezTo>
                  <a:lnTo>
                    <a:pt x="0" y="5462013"/>
                  </a:lnTo>
                  <a:lnTo>
                    <a:pt x="0" y="5462013"/>
                  </a:lnTo>
                  <a:lnTo>
                    <a:pt x="0" y="3"/>
                  </a:lnTo>
                  <a:lnTo>
                    <a:pt x="0" y="3"/>
                  </a:lnTo>
                  <a:lnTo>
                    <a:pt x="898410" y="3"/>
                  </a:lnTo>
                  <a:cubicBezTo>
                    <a:pt x="912814" y="3"/>
                    <a:pt x="924490" y="407581"/>
                    <a:pt x="924490" y="91035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0" tIns="75610" rIns="106090" bIns="75610" numCol="1" spcCol="1270" anchor="ctr" anchorCtr="0">
              <a:noAutofit/>
            </a:bodyPr>
            <a:lstStyle/>
            <a:p>
              <a:pPr marL="171450" lvl="1" indent="-171450" algn="l" defTabSz="711200" rtl="0">
                <a:lnSpc>
                  <a:spcPct val="90000"/>
                </a:lnSpc>
                <a:spcBef>
                  <a:spcPct val="0"/>
                </a:spcBef>
                <a:spcAft>
                  <a:spcPct val="15000"/>
                </a:spcAft>
                <a:buChar char="••"/>
              </a:pPr>
              <a:r>
                <a:rPr lang="en-US" kern="1200" dirty="0" smtClean="0">
                  <a:latin typeface="Tahoma" panose="020B0604030504040204" pitchFamily="34" charset="0"/>
                  <a:ea typeface="Tahoma" panose="020B0604030504040204" pitchFamily="34" charset="0"/>
                  <a:cs typeface="Tahoma" panose="020B0604030504040204" pitchFamily="34" charset="0"/>
                </a:rPr>
                <a:t>Can quickly become expensive to do in-house</a:t>
              </a:r>
              <a:endParaRPr lang="en-US"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711200" rtl="0">
                <a:lnSpc>
                  <a:spcPct val="90000"/>
                </a:lnSpc>
                <a:spcBef>
                  <a:spcPct val="0"/>
                </a:spcBef>
                <a:spcAft>
                  <a:spcPct val="15000"/>
                </a:spcAft>
                <a:buChar char="••"/>
              </a:pPr>
              <a:r>
                <a:rPr lang="en-US" kern="1200" dirty="0" smtClean="0">
                  <a:latin typeface="Tahoma" panose="020B0604030504040204" pitchFamily="34" charset="0"/>
                  <a:ea typeface="Tahoma" panose="020B0604030504040204" pitchFamily="34" charset="0"/>
                  <a:cs typeface="Tahoma" panose="020B0604030504040204" pitchFamily="34" charset="0"/>
                </a:rPr>
                <a:t>Is AI a source of competitive advantage?</a:t>
              </a:r>
              <a:endParaRPr lang="en-US" kern="1200" dirty="0">
                <a:latin typeface="Tahoma" panose="020B0604030504040204" pitchFamily="34" charset="0"/>
                <a:ea typeface="Tahoma" panose="020B0604030504040204" pitchFamily="34" charset="0"/>
                <a:cs typeface="Tahoma" panose="020B0604030504040204" pitchFamily="34" charset="0"/>
              </a:endParaRPr>
            </a:p>
          </p:txBody>
        </p:sp>
        <p:sp>
          <p:nvSpPr>
            <p:cNvPr id="12" name="Freeform 11"/>
            <p:cNvSpPr/>
            <p:nvPr/>
          </p:nvSpPr>
          <p:spPr>
            <a:xfrm>
              <a:off x="457200" y="3648390"/>
              <a:ext cx="3072384" cy="1155613"/>
            </a:xfrm>
            <a:custGeom>
              <a:avLst/>
              <a:gdLst>
                <a:gd name="connsiteX0" fmla="*/ 0 w 3072384"/>
                <a:gd name="connsiteY0" fmla="*/ 192606 h 1155613"/>
                <a:gd name="connsiteX1" fmla="*/ 192606 w 3072384"/>
                <a:gd name="connsiteY1" fmla="*/ 0 h 1155613"/>
                <a:gd name="connsiteX2" fmla="*/ 2879778 w 3072384"/>
                <a:gd name="connsiteY2" fmla="*/ 0 h 1155613"/>
                <a:gd name="connsiteX3" fmla="*/ 3072384 w 3072384"/>
                <a:gd name="connsiteY3" fmla="*/ 192606 h 1155613"/>
                <a:gd name="connsiteX4" fmla="*/ 3072384 w 3072384"/>
                <a:gd name="connsiteY4" fmla="*/ 963007 h 1155613"/>
                <a:gd name="connsiteX5" fmla="*/ 2879778 w 3072384"/>
                <a:gd name="connsiteY5" fmla="*/ 1155613 h 1155613"/>
                <a:gd name="connsiteX6" fmla="*/ 192606 w 3072384"/>
                <a:gd name="connsiteY6" fmla="*/ 1155613 h 1155613"/>
                <a:gd name="connsiteX7" fmla="*/ 0 w 3072384"/>
                <a:gd name="connsiteY7" fmla="*/ 963007 h 1155613"/>
                <a:gd name="connsiteX8" fmla="*/ 0 w 3072384"/>
                <a:gd name="connsiteY8" fmla="*/ 192606 h 115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2384" h="1155613">
                  <a:moveTo>
                    <a:pt x="0" y="192606"/>
                  </a:moveTo>
                  <a:cubicBezTo>
                    <a:pt x="0" y="86233"/>
                    <a:pt x="86233" y="0"/>
                    <a:pt x="192606" y="0"/>
                  </a:cubicBezTo>
                  <a:lnTo>
                    <a:pt x="2879778" y="0"/>
                  </a:lnTo>
                  <a:cubicBezTo>
                    <a:pt x="2986151" y="0"/>
                    <a:pt x="3072384" y="86233"/>
                    <a:pt x="3072384" y="192606"/>
                  </a:cubicBezTo>
                  <a:lnTo>
                    <a:pt x="3072384" y="963007"/>
                  </a:lnTo>
                  <a:cubicBezTo>
                    <a:pt x="3072384" y="1069380"/>
                    <a:pt x="2986151" y="1155613"/>
                    <a:pt x="2879778" y="1155613"/>
                  </a:cubicBezTo>
                  <a:lnTo>
                    <a:pt x="192606" y="1155613"/>
                  </a:lnTo>
                  <a:cubicBezTo>
                    <a:pt x="86233" y="1155613"/>
                    <a:pt x="0" y="1069380"/>
                    <a:pt x="0" y="963007"/>
                  </a:cubicBezTo>
                  <a:lnTo>
                    <a:pt x="0" y="192606"/>
                  </a:lnTo>
                  <a:close/>
                </a:path>
              </a:pathLst>
            </a:custGeom>
            <a:solidFill>
              <a:srgbClr val="26ADE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572" tIns="124992" rIns="193572" bIns="124992" numCol="1" spcCol="1270" anchor="ctr" anchorCtr="0">
              <a:noAutofit/>
            </a:bodyPr>
            <a:lstStyle/>
            <a:p>
              <a:pPr lvl="0" algn="ctr" defTabSz="1600200" rtl="0">
                <a:lnSpc>
                  <a:spcPct val="90000"/>
                </a:lnSpc>
                <a:spcBef>
                  <a:spcPct val="0"/>
                </a:spcBef>
                <a:spcAft>
                  <a:spcPct val="35000"/>
                </a:spcAft>
              </a:pPr>
              <a:r>
                <a:rPr lang="en-US" sz="2800" b="1" kern="1200" dirty="0" smtClean="0">
                  <a:latin typeface="Tahoma" panose="020B0604030504040204" pitchFamily="34" charset="0"/>
                  <a:ea typeface="Tahoma" panose="020B0604030504040204" pitchFamily="34" charset="0"/>
                  <a:cs typeface="Tahoma" panose="020B0604030504040204" pitchFamily="34" charset="0"/>
                </a:rPr>
                <a:t>Buy vs. build?</a:t>
              </a:r>
              <a:endParaRPr lang="en-US" sz="2800" kern="1200" dirty="0">
                <a:latin typeface="Tahoma" panose="020B0604030504040204" pitchFamily="34" charset="0"/>
                <a:ea typeface="Tahoma" panose="020B0604030504040204" pitchFamily="34" charset="0"/>
                <a:cs typeface="Tahoma" panose="020B0604030504040204" pitchFamily="34" charset="0"/>
              </a:endParaRPr>
            </a:p>
          </p:txBody>
        </p:sp>
        <p:sp>
          <p:nvSpPr>
            <p:cNvPr id="13" name="Freeform 12"/>
            <p:cNvSpPr/>
            <p:nvPr/>
          </p:nvSpPr>
          <p:spPr>
            <a:xfrm>
              <a:off x="3529583" y="4977345"/>
              <a:ext cx="5462016" cy="924490"/>
            </a:xfrm>
            <a:custGeom>
              <a:avLst/>
              <a:gdLst>
                <a:gd name="connsiteX0" fmla="*/ 154085 w 924490"/>
                <a:gd name="connsiteY0" fmla="*/ 0 h 5462016"/>
                <a:gd name="connsiteX1" fmla="*/ 770405 w 924490"/>
                <a:gd name="connsiteY1" fmla="*/ 0 h 5462016"/>
                <a:gd name="connsiteX2" fmla="*/ 924490 w 924490"/>
                <a:gd name="connsiteY2" fmla="*/ 154085 h 5462016"/>
                <a:gd name="connsiteX3" fmla="*/ 924490 w 924490"/>
                <a:gd name="connsiteY3" fmla="*/ 5462016 h 5462016"/>
                <a:gd name="connsiteX4" fmla="*/ 924490 w 924490"/>
                <a:gd name="connsiteY4" fmla="*/ 5462016 h 5462016"/>
                <a:gd name="connsiteX5" fmla="*/ 0 w 924490"/>
                <a:gd name="connsiteY5" fmla="*/ 5462016 h 5462016"/>
                <a:gd name="connsiteX6" fmla="*/ 0 w 924490"/>
                <a:gd name="connsiteY6" fmla="*/ 5462016 h 5462016"/>
                <a:gd name="connsiteX7" fmla="*/ 0 w 924490"/>
                <a:gd name="connsiteY7" fmla="*/ 154085 h 5462016"/>
                <a:gd name="connsiteX8" fmla="*/ 154085 w 924490"/>
                <a:gd name="connsiteY8" fmla="*/ 0 h 546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490" h="5462016">
                  <a:moveTo>
                    <a:pt x="924490" y="910358"/>
                  </a:moveTo>
                  <a:lnTo>
                    <a:pt x="924490" y="4551658"/>
                  </a:lnTo>
                  <a:cubicBezTo>
                    <a:pt x="924490" y="5054435"/>
                    <a:pt x="912814" y="5462013"/>
                    <a:pt x="898410" y="5462013"/>
                  </a:cubicBezTo>
                  <a:lnTo>
                    <a:pt x="0" y="5462013"/>
                  </a:lnTo>
                  <a:lnTo>
                    <a:pt x="0" y="5462013"/>
                  </a:lnTo>
                  <a:lnTo>
                    <a:pt x="0" y="3"/>
                  </a:lnTo>
                  <a:lnTo>
                    <a:pt x="0" y="3"/>
                  </a:lnTo>
                  <a:lnTo>
                    <a:pt x="898410" y="3"/>
                  </a:lnTo>
                  <a:cubicBezTo>
                    <a:pt x="912814" y="3"/>
                    <a:pt x="924490" y="407581"/>
                    <a:pt x="924490" y="91035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0" tIns="75610" rIns="106090" bIns="75610" numCol="1" spcCol="1270" anchor="ctr" anchorCtr="0">
              <a:noAutofit/>
            </a:bodyPr>
            <a:lstStyle/>
            <a:p>
              <a:pPr marL="171450" lvl="1" indent="-171450" algn="l" defTabSz="711200" rtl="0">
                <a:lnSpc>
                  <a:spcPct val="90000"/>
                </a:lnSpc>
                <a:spcBef>
                  <a:spcPct val="0"/>
                </a:spcBef>
                <a:spcAft>
                  <a:spcPct val="15000"/>
                </a:spcAft>
                <a:buChar char="••"/>
              </a:pPr>
              <a:r>
                <a:rPr lang="en-US" kern="1200" dirty="0" smtClean="0">
                  <a:latin typeface="Tahoma" panose="020B0604030504040204" pitchFamily="34" charset="0"/>
                  <a:ea typeface="Tahoma" panose="020B0604030504040204" pitchFamily="34" charset="0"/>
                  <a:cs typeface="Tahoma" panose="020B0604030504040204" pitchFamily="34" charset="0"/>
                </a:rPr>
                <a:t>Bias</a:t>
              </a:r>
              <a:endParaRPr lang="en-US"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711200" rtl="0">
                <a:lnSpc>
                  <a:spcPct val="90000"/>
                </a:lnSpc>
                <a:spcBef>
                  <a:spcPct val="0"/>
                </a:spcBef>
                <a:spcAft>
                  <a:spcPct val="15000"/>
                </a:spcAft>
                <a:buChar char="••"/>
              </a:pPr>
              <a:r>
                <a:rPr lang="en-US" kern="1200" dirty="0" smtClean="0">
                  <a:latin typeface="Tahoma" panose="020B0604030504040204" pitchFamily="34" charset="0"/>
                  <a:ea typeface="Tahoma" panose="020B0604030504040204" pitchFamily="34" charset="0"/>
                  <a:cs typeface="Tahoma" panose="020B0604030504040204" pitchFamily="34" charset="0"/>
                </a:rPr>
                <a:t>Unsupervised learning</a:t>
              </a:r>
              <a:endParaRPr lang="en-US"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711200" rtl="0">
                <a:lnSpc>
                  <a:spcPct val="90000"/>
                </a:lnSpc>
                <a:spcBef>
                  <a:spcPct val="0"/>
                </a:spcBef>
                <a:spcAft>
                  <a:spcPct val="15000"/>
                </a:spcAft>
                <a:buChar char="••"/>
              </a:pPr>
              <a:r>
                <a:rPr lang="en-US" kern="1200" dirty="0" smtClean="0">
                  <a:latin typeface="Tahoma" panose="020B0604030504040204" pitchFamily="34" charset="0"/>
                  <a:ea typeface="Tahoma" panose="020B0604030504040204" pitchFamily="34" charset="0"/>
                  <a:cs typeface="Tahoma" panose="020B0604030504040204" pitchFamily="34" charset="0"/>
                </a:rPr>
                <a:t>Job displacement</a:t>
              </a:r>
              <a:endParaRPr lang="en-US" kern="1200" dirty="0">
                <a:latin typeface="Tahoma" panose="020B0604030504040204" pitchFamily="34" charset="0"/>
                <a:ea typeface="Tahoma" panose="020B0604030504040204" pitchFamily="34" charset="0"/>
                <a:cs typeface="Tahoma" panose="020B0604030504040204" pitchFamily="34" charset="0"/>
              </a:endParaRPr>
            </a:p>
          </p:txBody>
        </p:sp>
        <p:sp>
          <p:nvSpPr>
            <p:cNvPr id="14" name="Freeform 13"/>
            <p:cNvSpPr/>
            <p:nvPr/>
          </p:nvSpPr>
          <p:spPr>
            <a:xfrm>
              <a:off x="457200" y="4861784"/>
              <a:ext cx="3072384" cy="1155613"/>
            </a:xfrm>
            <a:custGeom>
              <a:avLst/>
              <a:gdLst>
                <a:gd name="connsiteX0" fmla="*/ 0 w 3072384"/>
                <a:gd name="connsiteY0" fmla="*/ 192606 h 1155613"/>
                <a:gd name="connsiteX1" fmla="*/ 192606 w 3072384"/>
                <a:gd name="connsiteY1" fmla="*/ 0 h 1155613"/>
                <a:gd name="connsiteX2" fmla="*/ 2879778 w 3072384"/>
                <a:gd name="connsiteY2" fmla="*/ 0 h 1155613"/>
                <a:gd name="connsiteX3" fmla="*/ 3072384 w 3072384"/>
                <a:gd name="connsiteY3" fmla="*/ 192606 h 1155613"/>
                <a:gd name="connsiteX4" fmla="*/ 3072384 w 3072384"/>
                <a:gd name="connsiteY4" fmla="*/ 963007 h 1155613"/>
                <a:gd name="connsiteX5" fmla="*/ 2879778 w 3072384"/>
                <a:gd name="connsiteY5" fmla="*/ 1155613 h 1155613"/>
                <a:gd name="connsiteX6" fmla="*/ 192606 w 3072384"/>
                <a:gd name="connsiteY6" fmla="*/ 1155613 h 1155613"/>
                <a:gd name="connsiteX7" fmla="*/ 0 w 3072384"/>
                <a:gd name="connsiteY7" fmla="*/ 963007 h 1155613"/>
                <a:gd name="connsiteX8" fmla="*/ 0 w 3072384"/>
                <a:gd name="connsiteY8" fmla="*/ 192606 h 115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2384" h="1155613">
                  <a:moveTo>
                    <a:pt x="0" y="192606"/>
                  </a:moveTo>
                  <a:cubicBezTo>
                    <a:pt x="0" y="86233"/>
                    <a:pt x="86233" y="0"/>
                    <a:pt x="192606" y="0"/>
                  </a:cubicBezTo>
                  <a:lnTo>
                    <a:pt x="2879778" y="0"/>
                  </a:lnTo>
                  <a:cubicBezTo>
                    <a:pt x="2986151" y="0"/>
                    <a:pt x="3072384" y="86233"/>
                    <a:pt x="3072384" y="192606"/>
                  </a:cubicBezTo>
                  <a:lnTo>
                    <a:pt x="3072384" y="963007"/>
                  </a:lnTo>
                  <a:cubicBezTo>
                    <a:pt x="3072384" y="1069380"/>
                    <a:pt x="2986151" y="1155613"/>
                    <a:pt x="2879778" y="1155613"/>
                  </a:cubicBezTo>
                  <a:lnTo>
                    <a:pt x="192606" y="1155613"/>
                  </a:lnTo>
                  <a:cubicBezTo>
                    <a:pt x="86233" y="1155613"/>
                    <a:pt x="0" y="1069380"/>
                    <a:pt x="0" y="963007"/>
                  </a:cubicBezTo>
                  <a:lnTo>
                    <a:pt x="0" y="192606"/>
                  </a:lnTo>
                  <a:close/>
                </a:path>
              </a:pathLst>
            </a:custGeom>
            <a:solidFill>
              <a:srgbClr val="26ADE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572" tIns="124992" rIns="193572" bIns="124992" numCol="1" spcCol="1270" anchor="ctr" anchorCtr="0">
              <a:noAutofit/>
            </a:bodyPr>
            <a:lstStyle/>
            <a:p>
              <a:pPr lvl="0" algn="ctr" defTabSz="1600200" rtl="0">
                <a:lnSpc>
                  <a:spcPct val="90000"/>
                </a:lnSpc>
                <a:spcBef>
                  <a:spcPct val="0"/>
                </a:spcBef>
                <a:spcAft>
                  <a:spcPct val="35000"/>
                </a:spcAft>
              </a:pPr>
              <a:r>
                <a:rPr lang="en-US" sz="2800" b="1" kern="1200" smtClean="0">
                  <a:latin typeface="Tahoma" panose="020B0604030504040204" pitchFamily="34" charset="0"/>
                  <a:ea typeface="Tahoma" panose="020B0604030504040204" pitchFamily="34" charset="0"/>
                  <a:cs typeface="Tahoma" panose="020B0604030504040204" pitchFamily="34" charset="0"/>
                </a:rPr>
                <a:t>Ethics</a:t>
              </a:r>
              <a:endParaRPr lang="en-US" sz="2800" kern="1200">
                <a:latin typeface="Tahoma" panose="020B0604030504040204" pitchFamily="34" charset="0"/>
                <a:ea typeface="Tahoma" panose="020B0604030504040204" pitchFamily="34" charset="0"/>
                <a:cs typeface="Tahoma" panose="020B0604030504040204" pitchFamily="34" charset="0"/>
              </a:endParaRPr>
            </a:p>
          </p:txBody>
        </p:sp>
      </p:grpSp>
      <p:sp>
        <p:nvSpPr>
          <p:cNvPr id="4" name="Slide Number Placeholder 3"/>
          <p:cNvSpPr>
            <a:spLocks noGrp="1"/>
          </p:cNvSpPr>
          <p:nvPr>
            <p:ph type="sldNum" sz="quarter" idx="12"/>
          </p:nvPr>
        </p:nvSpPr>
        <p:spPr/>
        <p:txBody>
          <a:bodyPr/>
          <a:lstStyle/>
          <a:p>
            <a:fld id="{0405D2D6-7A39-4D20-8972-461185D72AB2}" type="slidenum">
              <a:rPr lang="en-US" smtClean="0"/>
              <a:pPr/>
              <a:t>11</a:t>
            </a:fld>
            <a:endParaRPr lang="en-US" dirty="0"/>
          </a:p>
        </p:txBody>
      </p:sp>
    </p:spTree>
    <p:extLst>
      <p:ext uri="{BB962C8B-B14F-4D97-AF65-F5344CB8AC3E}">
        <p14:creationId xmlns:p14="http://schemas.microsoft.com/office/powerpoint/2010/main" val="4152578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State of the Industry</a:t>
            </a:r>
            <a:endParaRPr lang="en-US" sz="4000" b="1" dirty="0"/>
          </a:p>
        </p:txBody>
      </p:sp>
      <p:grpSp>
        <p:nvGrpSpPr>
          <p:cNvPr id="21" name="Group 20"/>
          <p:cNvGrpSpPr/>
          <p:nvPr/>
        </p:nvGrpSpPr>
        <p:grpSpPr>
          <a:xfrm>
            <a:off x="609600" y="1335530"/>
            <a:ext cx="7991732" cy="4455819"/>
            <a:chOff x="609600" y="1335530"/>
            <a:chExt cx="7991732" cy="4455819"/>
          </a:xfrm>
        </p:grpSpPr>
        <p:sp>
          <p:nvSpPr>
            <p:cNvPr id="20" name="Freeform 19"/>
            <p:cNvSpPr/>
            <p:nvPr/>
          </p:nvSpPr>
          <p:spPr>
            <a:xfrm>
              <a:off x="4317274" y="4304017"/>
              <a:ext cx="4284058" cy="1085459"/>
            </a:xfrm>
            <a:custGeom>
              <a:avLst/>
              <a:gdLst>
                <a:gd name="connsiteX0" fmla="*/ 154085 w 924490"/>
                <a:gd name="connsiteY0" fmla="*/ 0 h 5462016"/>
                <a:gd name="connsiteX1" fmla="*/ 770405 w 924490"/>
                <a:gd name="connsiteY1" fmla="*/ 0 h 5462016"/>
                <a:gd name="connsiteX2" fmla="*/ 924490 w 924490"/>
                <a:gd name="connsiteY2" fmla="*/ 154085 h 5462016"/>
                <a:gd name="connsiteX3" fmla="*/ 924490 w 924490"/>
                <a:gd name="connsiteY3" fmla="*/ 5462016 h 5462016"/>
                <a:gd name="connsiteX4" fmla="*/ 924490 w 924490"/>
                <a:gd name="connsiteY4" fmla="*/ 5462016 h 5462016"/>
                <a:gd name="connsiteX5" fmla="*/ 0 w 924490"/>
                <a:gd name="connsiteY5" fmla="*/ 5462016 h 5462016"/>
                <a:gd name="connsiteX6" fmla="*/ 0 w 924490"/>
                <a:gd name="connsiteY6" fmla="*/ 5462016 h 5462016"/>
                <a:gd name="connsiteX7" fmla="*/ 0 w 924490"/>
                <a:gd name="connsiteY7" fmla="*/ 154085 h 5462016"/>
                <a:gd name="connsiteX8" fmla="*/ 154085 w 924490"/>
                <a:gd name="connsiteY8" fmla="*/ 0 h 546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490" h="5462016">
                  <a:moveTo>
                    <a:pt x="924490" y="910358"/>
                  </a:moveTo>
                  <a:lnTo>
                    <a:pt x="924490" y="4551658"/>
                  </a:lnTo>
                  <a:cubicBezTo>
                    <a:pt x="924490" y="5054435"/>
                    <a:pt x="912814" y="5462013"/>
                    <a:pt x="898410" y="5462013"/>
                  </a:cubicBezTo>
                  <a:lnTo>
                    <a:pt x="0" y="5462013"/>
                  </a:lnTo>
                  <a:lnTo>
                    <a:pt x="0" y="5462013"/>
                  </a:lnTo>
                  <a:lnTo>
                    <a:pt x="0" y="3"/>
                  </a:lnTo>
                  <a:lnTo>
                    <a:pt x="0" y="3"/>
                  </a:lnTo>
                  <a:lnTo>
                    <a:pt x="898410" y="3"/>
                  </a:lnTo>
                  <a:cubicBezTo>
                    <a:pt x="912814" y="3"/>
                    <a:pt x="924490" y="407581"/>
                    <a:pt x="924490" y="91035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0" tIns="75610" rIns="106090" bIns="75610" numCol="1" spcCol="1270" anchor="ctr" anchorCtr="0">
              <a:noAutofit/>
            </a:bodyPr>
            <a:lstStyle/>
            <a:p>
              <a:pPr marL="461963" lvl="1" indent="-179388" defTabSz="488950">
                <a:lnSpc>
                  <a:spcPct val="90000"/>
                </a:lnSpc>
                <a:spcBef>
                  <a:spcPct val="0"/>
                </a:spcBef>
                <a:spcAft>
                  <a:spcPct val="15000"/>
                </a:spcAft>
                <a:buChar char="••"/>
              </a:pPr>
              <a:r>
                <a:rPr lang="en-US" sz="1200" b="1" dirty="0">
                  <a:latin typeface="Tahoma" panose="020B0604030504040204" pitchFamily="34" charset="0"/>
                  <a:ea typeface="Tahoma" panose="020B0604030504040204" pitchFamily="34" charset="0"/>
                  <a:cs typeface="Tahoma" panose="020B0604030504040204" pitchFamily="34" charset="0"/>
                </a:rPr>
                <a:t>4% of enterprises claim to have AI running in production</a:t>
              </a:r>
              <a:endParaRPr lang="en-US" sz="1200" dirty="0">
                <a:latin typeface="Tahoma" panose="020B0604030504040204" pitchFamily="34" charset="0"/>
                <a:ea typeface="Tahoma" panose="020B0604030504040204" pitchFamily="34" charset="0"/>
                <a:cs typeface="Tahoma" panose="020B0604030504040204" pitchFamily="34" charset="0"/>
              </a:endParaRPr>
            </a:p>
            <a:p>
              <a:pPr marL="461963" lvl="2" indent="-179388" defTabSz="488950">
                <a:lnSpc>
                  <a:spcPct val="90000"/>
                </a:lnSpc>
                <a:spcBef>
                  <a:spcPct val="0"/>
                </a:spcBef>
                <a:spcAft>
                  <a:spcPct val="15000"/>
                </a:spcAft>
                <a:buChar char="••"/>
              </a:pPr>
              <a:r>
                <a:rPr lang="en-US" sz="1200" b="1" dirty="0">
                  <a:latin typeface="Tahoma" panose="020B0604030504040204" pitchFamily="34" charset="0"/>
                  <a:ea typeface="Tahoma" panose="020B0604030504040204" pitchFamily="34" charset="0"/>
                  <a:cs typeface="Tahoma" panose="020B0604030504040204" pitchFamily="34" charset="0"/>
                </a:rPr>
                <a:t>Another 4% are in development, with 50% in testing phase (source: Gartner)</a:t>
              </a:r>
              <a:endParaRPr lang="en-US" sz="1200" dirty="0">
                <a:latin typeface="Tahoma" panose="020B0604030504040204" pitchFamily="34" charset="0"/>
                <a:ea typeface="Tahoma" panose="020B0604030504040204" pitchFamily="34" charset="0"/>
                <a:cs typeface="Tahoma" panose="020B0604030504040204" pitchFamily="34" charset="0"/>
              </a:endParaRPr>
            </a:p>
            <a:p>
              <a:pPr marL="461963" lvl="1" indent="-179388" defTabSz="488950">
                <a:lnSpc>
                  <a:spcPct val="90000"/>
                </a:lnSpc>
                <a:spcBef>
                  <a:spcPct val="0"/>
                </a:spcBef>
                <a:spcAft>
                  <a:spcPct val="15000"/>
                </a:spcAft>
                <a:buChar char="••"/>
              </a:pPr>
              <a:r>
                <a:rPr lang="en-US" sz="1200" b="1" dirty="0">
                  <a:latin typeface="Tahoma" panose="020B0604030504040204" pitchFamily="34" charset="0"/>
                  <a:ea typeface="Tahoma" panose="020B0604030504040204" pitchFamily="34" charset="0"/>
                  <a:cs typeface="Tahoma" panose="020B0604030504040204" pitchFamily="34" charset="0"/>
                </a:rPr>
                <a:t>4x increase in the mention of “AI” in F500 conference calls Y/Y</a:t>
              </a:r>
              <a:endParaRPr lang="en-US" sz="2000" kern="1200" dirty="0">
                <a:latin typeface="Tahoma" panose="020B0604030504040204" pitchFamily="34" charset="0"/>
                <a:ea typeface="Tahoma" panose="020B0604030504040204" pitchFamily="34" charset="0"/>
                <a:cs typeface="Tahoma" panose="020B0604030504040204" pitchFamily="34" charset="0"/>
              </a:endParaRPr>
            </a:p>
          </p:txBody>
        </p:sp>
        <p:sp>
          <p:nvSpPr>
            <p:cNvPr id="19" name="Freeform 18"/>
            <p:cNvSpPr/>
            <p:nvPr/>
          </p:nvSpPr>
          <p:spPr>
            <a:xfrm>
              <a:off x="4446098" y="1652524"/>
              <a:ext cx="4155233" cy="924490"/>
            </a:xfrm>
            <a:custGeom>
              <a:avLst/>
              <a:gdLst>
                <a:gd name="connsiteX0" fmla="*/ 154085 w 924490"/>
                <a:gd name="connsiteY0" fmla="*/ 0 h 5462016"/>
                <a:gd name="connsiteX1" fmla="*/ 770405 w 924490"/>
                <a:gd name="connsiteY1" fmla="*/ 0 h 5462016"/>
                <a:gd name="connsiteX2" fmla="*/ 924490 w 924490"/>
                <a:gd name="connsiteY2" fmla="*/ 154085 h 5462016"/>
                <a:gd name="connsiteX3" fmla="*/ 924490 w 924490"/>
                <a:gd name="connsiteY3" fmla="*/ 5462016 h 5462016"/>
                <a:gd name="connsiteX4" fmla="*/ 924490 w 924490"/>
                <a:gd name="connsiteY4" fmla="*/ 5462016 h 5462016"/>
                <a:gd name="connsiteX5" fmla="*/ 0 w 924490"/>
                <a:gd name="connsiteY5" fmla="*/ 5462016 h 5462016"/>
                <a:gd name="connsiteX6" fmla="*/ 0 w 924490"/>
                <a:gd name="connsiteY6" fmla="*/ 5462016 h 5462016"/>
                <a:gd name="connsiteX7" fmla="*/ 0 w 924490"/>
                <a:gd name="connsiteY7" fmla="*/ 154085 h 5462016"/>
                <a:gd name="connsiteX8" fmla="*/ 154085 w 924490"/>
                <a:gd name="connsiteY8" fmla="*/ 0 h 546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490" h="5462016">
                  <a:moveTo>
                    <a:pt x="924490" y="910358"/>
                  </a:moveTo>
                  <a:lnTo>
                    <a:pt x="924490" y="4551658"/>
                  </a:lnTo>
                  <a:cubicBezTo>
                    <a:pt x="924490" y="5054435"/>
                    <a:pt x="912814" y="5462013"/>
                    <a:pt x="898410" y="5462013"/>
                  </a:cubicBezTo>
                  <a:lnTo>
                    <a:pt x="0" y="5462013"/>
                  </a:lnTo>
                  <a:lnTo>
                    <a:pt x="0" y="5462013"/>
                  </a:lnTo>
                  <a:lnTo>
                    <a:pt x="0" y="3"/>
                  </a:lnTo>
                  <a:lnTo>
                    <a:pt x="0" y="3"/>
                  </a:lnTo>
                  <a:lnTo>
                    <a:pt x="898410" y="3"/>
                  </a:lnTo>
                  <a:cubicBezTo>
                    <a:pt x="912814" y="3"/>
                    <a:pt x="924490" y="407581"/>
                    <a:pt x="924490" y="91035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0" tIns="75610" rIns="106090" bIns="75610" numCol="1" spcCol="1270" anchor="ctr" anchorCtr="0">
              <a:noAutofit/>
            </a:bodyPr>
            <a:lstStyle/>
            <a:p>
              <a:pPr marL="346075" lvl="1" indent="-173038" defTabSz="711200">
                <a:lnSpc>
                  <a:spcPct val="90000"/>
                </a:lnSpc>
                <a:spcBef>
                  <a:spcPct val="0"/>
                </a:spcBef>
                <a:spcAft>
                  <a:spcPct val="15000"/>
                </a:spcAft>
                <a:buChar char="••"/>
              </a:pPr>
              <a:r>
                <a:rPr lang="en-US" b="1" dirty="0">
                  <a:latin typeface="Tahoma" panose="020B0604030504040204" pitchFamily="34" charset="0"/>
                  <a:ea typeface="Tahoma" panose="020B0604030504040204" pitchFamily="34" charset="0"/>
                  <a:cs typeface="Tahoma" panose="020B0604030504040204" pitchFamily="34" charset="0"/>
                </a:rPr>
                <a:t>Panelists concerned on bubble</a:t>
              </a:r>
              <a:endParaRPr lang="en-US" kern="12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609600" y="1335530"/>
              <a:ext cx="6803841" cy="4455819"/>
              <a:chOff x="976832" y="1333774"/>
              <a:chExt cx="6803841" cy="4455819"/>
            </a:xfrm>
          </p:grpSpPr>
          <p:sp>
            <p:nvSpPr>
              <p:cNvPr id="8" name="Freeform 7"/>
              <p:cNvSpPr/>
              <p:nvPr/>
            </p:nvSpPr>
            <p:spPr>
              <a:xfrm rot="2535639">
                <a:off x="2969366" y="4283868"/>
                <a:ext cx="731558" cy="51152"/>
              </a:xfrm>
              <a:custGeom>
                <a:avLst/>
                <a:gdLst/>
                <a:ahLst/>
                <a:cxnLst/>
                <a:rect l="0" t="0" r="0" b="0"/>
                <a:pathLst>
                  <a:path>
                    <a:moveTo>
                      <a:pt x="0" y="25576"/>
                    </a:moveTo>
                    <a:lnTo>
                      <a:pt x="731558" y="25576"/>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Freeform 9"/>
              <p:cNvSpPr/>
              <p:nvPr/>
            </p:nvSpPr>
            <p:spPr>
              <a:xfrm rot="19522955">
                <a:off x="3144521" y="2487048"/>
                <a:ext cx="731558" cy="51152"/>
              </a:xfrm>
              <a:custGeom>
                <a:avLst/>
                <a:gdLst/>
                <a:ahLst/>
                <a:cxnLst/>
                <a:rect l="0" t="0" r="0" b="0"/>
                <a:pathLst>
                  <a:path>
                    <a:moveTo>
                      <a:pt x="0" y="25576"/>
                    </a:moveTo>
                    <a:lnTo>
                      <a:pt x="731558" y="25576"/>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2" name="Freeform 11"/>
              <p:cNvSpPr/>
              <p:nvPr/>
            </p:nvSpPr>
            <p:spPr>
              <a:xfrm>
                <a:off x="976832" y="2221925"/>
                <a:ext cx="2533469" cy="2389099"/>
              </a:xfrm>
              <a:custGeom>
                <a:avLst/>
                <a:gdLst>
                  <a:gd name="connsiteX0" fmla="*/ 0 w 1357703"/>
                  <a:gd name="connsiteY0" fmla="*/ 678852 h 1357703"/>
                  <a:gd name="connsiteX1" fmla="*/ 678852 w 1357703"/>
                  <a:gd name="connsiteY1" fmla="*/ 0 h 1357703"/>
                  <a:gd name="connsiteX2" fmla="*/ 1357704 w 1357703"/>
                  <a:gd name="connsiteY2" fmla="*/ 678852 h 1357703"/>
                  <a:gd name="connsiteX3" fmla="*/ 678852 w 1357703"/>
                  <a:gd name="connsiteY3" fmla="*/ 1357704 h 1357703"/>
                  <a:gd name="connsiteX4" fmla="*/ 0 w 1357703"/>
                  <a:gd name="connsiteY4" fmla="*/ 678852 h 1357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703" h="1357703">
                    <a:moveTo>
                      <a:pt x="0" y="678852"/>
                    </a:moveTo>
                    <a:cubicBezTo>
                      <a:pt x="0" y="303932"/>
                      <a:pt x="303932" y="0"/>
                      <a:pt x="678852" y="0"/>
                    </a:cubicBezTo>
                    <a:cubicBezTo>
                      <a:pt x="1053772" y="0"/>
                      <a:pt x="1357704" y="303932"/>
                      <a:pt x="1357704" y="678852"/>
                    </a:cubicBezTo>
                    <a:cubicBezTo>
                      <a:pt x="1357704" y="1053772"/>
                      <a:pt x="1053772" y="1357704"/>
                      <a:pt x="678852" y="1357704"/>
                    </a:cubicBezTo>
                    <a:cubicBezTo>
                      <a:pt x="303932" y="1357704"/>
                      <a:pt x="0" y="1053772"/>
                      <a:pt x="0" y="678852"/>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08991" tIns="208991" rIns="208991" bIns="208991" numCol="1" spcCol="1270" anchor="ctr" anchorCtr="0">
                <a:noAutofit/>
              </a:bodyPr>
              <a:lstStyle/>
              <a:p>
                <a:pPr lvl="0" algn="ctr" defTabSz="711200" rtl="0">
                  <a:lnSpc>
                    <a:spcPct val="90000"/>
                  </a:lnSpc>
                  <a:spcBef>
                    <a:spcPct val="0"/>
                  </a:spcBef>
                  <a:spcAft>
                    <a:spcPct val="35000"/>
                  </a:spcAft>
                </a:pPr>
                <a:r>
                  <a:rPr lang="en-US" sz="2000" b="1" kern="1200" dirty="0" smtClean="0">
                    <a:latin typeface="Tahoma" panose="020B0604030504040204" pitchFamily="34" charset="0"/>
                    <a:ea typeface="Tahoma" panose="020B0604030504040204" pitchFamily="34" charset="0"/>
                    <a:cs typeface="Tahoma" panose="020B0604030504040204" pitchFamily="34" charset="0"/>
                  </a:rPr>
                  <a:t>Current spend </a:t>
                </a:r>
              </a:p>
              <a:p>
                <a:pPr lvl="0" algn="ctr" defTabSz="711200" rtl="0">
                  <a:lnSpc>
                    <a:spcPct val="90000"/>
                  </a:lnSpc>
                  <a:spcBef>
                    <a:spcPct val="0"/>
                  </a:spcBef>
                  <a:spcAft>
                    <a:spcPct val="35000"/>
                  </a:spcAft>
                </a:pPr>
                <a:r>
                  <a:rPr lang="en-US" sz="2000" b="1" dirty="0">
                    <a:latin typeface="Tahoma" panose="020B0604030504040204" pitchFamily="34" charset="0"/>
                    <a:ea typeface="Tahoma" panose="020B0604030504040204" pitchFamily="34" charset="0"/>
                    <a:cs typeface="Tahoma" panose="020B0604030504040204" pitchFamily="34" charset="0"/>
                  </a:rPr>
                  <a:t>~</a:t>
                </a:r>
                <a:r>
                  <a:rPr lang="en-US" sz="2000" b="1" kern="1200" dirty="0" smtClean="0">
                    <a:latin typeface="Tahoma" panose="020B0604030504040204" pitchFamily="34" charset="0"/>
                    <a:ea typeface="Tahoma" panose="020B0604030504040204" pitchFamily="34" charset="0"/>
                    <a:cs typeface="Tahoma" panose="020B0604030504040204" pitchFamily="34" charset="0"/>
                  </a:rPr>
                  <a:t>$40-$50B</a:t>
                </a:r>
                <a:endParaRPr lang="en-US" sz="2000" kern="1200" dirty="0">
                  <a:latin typeface="Tahoma" panose="020B0604030504040204" pitchFamily="34" charset="0"/>
                  <a:ea typeface="Tahoma" panose="020B0604030504040204" pitchFamily="34" charset="0"/>
                  <a:cs typeface="Tahoma" panose="020B0604030504040204" pitchFamily="34" charset="0"/>
                </a:endParaRPr>
              </a:p>
            </p:txBody>
          </p:sp>
          <p:sp>
            <p:nvSpPr>
              <p:cNvPr id="13" name="Freeform 12"/>
              <p:cNvSpPr/>
              <p:nvPr/>
            </p:nvSpPr>
            <p:spPr>
              <a:xfrm>
                <a:off x="3291872" y="1333774"/>
                <a:ext cx="1739887" cy="1558477"/>
              </a:xfrm>
              <a:custGeom>
                <a:avLst/>
                <a:gdLst>
                  <a:gd name="connsiteX0" fmla="*/ 0 w 1357703"/>
                  <a:gd name="connsiteY0" fmla="*/ 678852 h 1357703"/>
                  <a:gd name="connsiteX1" fmla="*/ 678852 w 1357703"/>
                  <a:gd name="connsiteY1" fmla="*/ 0 h 1357703"/>
                  <a:gd name="connsiteX2" fmla="*/ 1357704 w 1357703"/>
                  <a:gd name="connsiteY2" fmla="*/ 678852 h 1357703"/>
                  <a:gd name="connsiteX3" fmla="*/ 678852 w 1357703"/>
                  <a:gd name="connsiteY3" fmla="*/ 1357704 h 1357703"/>
                  <a:gd name="connsiteX4" fmla="*/ 0 w 1357703"/>
                  <a:gd name="connsiteY4" fmla="*/ 678852 h 1357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703" h="1357703">
                    <a:moveTo>
                      <a:pt x="0" y="678852"/>
                    </a:moveTo>
                    <a:cubicBezTo>
                      <a:pt x="0" y="303932"/>
                      <a:pt x="303932" y="0"/>
                      <a:pt x="678852" y="0"/>
                    </a:cubicBezTo>
                    <a:cubicBezTo>
                      <a:pt x="1053772" y="0"/>
                      <a:pt x="1357704" y="303932"/>
                      <a:pt x="1357704" y="678852"/>
                    </a:cubicBezTo>
                    <a:cubicBezTo>
                      <a:pt x="1357704" y="1053772"/>
                      <a:pt x="1053772" y="1357704"/>
                      <a:pt x="678852" y="1357704"/>
                    </a:cubicBezTo>
                    <a:cubicBezTo>
                      <a:pt x="303932" y="1357704"/>
                      <a:pt x="0" y="1053772"/>
                      <a:pt x="0" y="678852"/>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08991" tIns="208991" rIns="208991" bIns="208991" numCol="1" spcCol="1270" anchor="ctr" anchorCtr="0">
                <a:noAutofit/>
              </a:bodyPr>
              <a:lstStyle/>
              <a:p>
                <a:pPr lvl="0" algn="ctr" defTabSz="711200" rtl="0">
                  <a:lnSpc>
                    <a:spcPct val="90000"/>
                  </a:lnSpc>
                  <a:spcBef>
                    <a:spcPct val="0"/>
                  </a:spcBef>
                  <a:spcAft>
                    <a:spcPct val="35000"/>
                  </a:spcAft>
                </a:pPr>
                <a:r>
                  <a:rPr lang="en-US" sz="1600" b="1" kern="1200" dirty="0" smtClean="0">
                    <a:latin typeface="Tahoma" panose="020B0604030504040204" pitchFamily="34" charset="0"/>
                    <a:ea typeface="Tahoma" panose="020B0604030504040204" pitchFamily="34" charset="0"/>
                    <a:cs typeface="Tahoma" panose="020B0604030504040204" pitchFamily="34" charset="0"/>
                  </a:rPr>
                  <a:t>VC funding</a:t>
                </a:r>
              </a:p>
              <a:p>
                <a:pPr lvl="0" algn="ctr" defTabSz="711200" rtl="0">
                  <a:lnSpc>
                    <a:spcPct val="90000"/>
                  </a:lnSpc>
                  <a:spcBef>
                    <a:spcPct val="0"/>
                  </a:spcBef>
                  <a:spcAft>
                    <a:spcPct val="35000"/>
                  </a:spcAft>
                </a:pPr>
                <a:r>
                  <a:rPr lang="en-US" sz="1600" b="1" kern="1200" dirty="0" smtClean="0">
                    <a:latin typeface="Tahoma" panose="020B0604030504040204" pitchFamily="34" charset="0"/>
                    <a:ea typeface="Tahoma" panose="020B0604030504040204" pitchFamily="34" charset="0"/>
                    <a:cs typeface="Tahoma" panose="020B0604030504040204" pitchFamily="34" charset="0"/>
                  </a:rPr>
                  <a:t> ~$10B, +100% Y/Y</a:t>
                </a:r>
                <a:endParaRPr lang="en-US" sz="1600" kern="1200" dirty="0">
                  <a:latin typeface="Tahoma" panose="020B0604030504040204" pitchFamily="34" charset="0"/>
                  <a:ea typeface="Tahoma" panose="020B0604030504040204" pitchFamily="34" charset="0"/>
                  <a:cs typeface="Tahoma" panose="020B0604030504040204" pitchFamily="34" charset="0"/>
                </a:endParaRPr>
              </a:p>
            </p:txBody>
          </p:sp>
          <p:sp>
            <p:nvSpPr>
              <p:cNvPr id="14" name="Freeform 13"/>
              <p:cNvSpPr/>
              <p:nvPr/>
            </p:nvSpPr>
            <p:spPr>
              <a:xfrm>
                <a:off x="5744119" y="2712048"/>
                <a:ext cx="2036554" cy="1357703"/>
              </a:xfrm>
              <a:custGeom>
                <a:avLst/>
                <a:gdLst>
                  <a:gd name="connsiteX0" fmla="*/ 0 w 2036554"/>
                  <a:gd name="connsiteY0" fmla="*/ 0 h 1357703"/>
                  <a:gd name="connsiteX1" fmla="*/ 2036554 w 2036554"/>
                  <a:gd name="connsiteY1" fmla="*/ 0 h 1357703"/>
                  <a:gd name="connsiteX2" fmla="*/ 2036554 w 2036554"/>
                  <a:gd name="connsiteY2" fmla="*/ 1357703 h 1357703"/>
                  <a:gd name="connsiteX3" fmla="*/ 0 w 2036554"/>
                  <a:gd name="connsiteY3" fmla="*/ 1357703 h 1357703"/>
                  <a:gd name="connsiteX4" fmla="*/ 0 w 2036554"/>
                  <a:gd name="connsiteY4" fmla="*/ 0 h 1357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6554" h="1357703">
                    <a:moveTo>
                      <a:pt x="0" y="0"/>
                    </a:moveTo>
                    <a:lnTo>
                      <a:pt x="2036554" y="0"/>
                    </a:lnTo>
                    <a:lnTo>
                      <a:pt x="2036554" y="1357703"/>
                    </a:lnTo>
                    <a:lnTo>
                      <a:pt x="0" y="13577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57150" lvl="1" indent="-57150" algn="l" defTabSz="488950" rtl="0">
                  <a:lnSpc>
                    <a:spcPct val="90000"/>
                  </a:lnSpc>
                  <a:spcBef>
                    <a:spcPct val="0"/>
                  </a:spcBef>
                  <a:spcAft>
                    <a:spcPct val="15000"/>
                  </a:spcAft>
                  <a:buChar char="••"/>
                </a:pPr>
                <a:endParaRPr lang="en-US" sz="1100" kern="1200" dirty="0">
                  <a:latin typeface="Tahoma" panose="020B0604030504040204" pitchFamily="34" charset="0"/>
                  <a:ea typeface="Tahoma" panose="020B0604030504040204" pitchFamily="34" charset="0"/>
                  <a:cs typeface="Tahoma" panose="020B0604030504040204" pitchFamily="34" charset="0"/>
                </a:endParaRPr>
              </a:p>
            </p:txBody>
          </p:sp>
          <p:sp>
            <p:nvSpPr>
              <p:cNvPr id="15" name="Freeform 14"/>
              <p:cNvSpPr/>
              <p:nvPr/>
            </p:nvSpPr>
            <p:spPr>
              <a:xfrm>
                <a:off x="3240404" y="4067750"/>
                <a:ext cx="1737360" cy="1554480"/>
              </a:xfrm>
              <a:custGeom>
                <a:avLst/>
                <a:gdLst>
                  <a:gd name="connsiteX0" fmla="*/ 0 w 1357703"/>
                  <a:gd name="connsiteY0" fmla="*/ 678852 h 1357703"/>
                  <a:gd name="connsiteX1" fmla="*/ 678852 w 1357703"/>
                  <a:gd name="connsiteY1" fmla="*/ 0 h 1357703"/>
                  <a:gd name="connsiteX2" fmla="*/ 1357704 w 1357703"/>
                  <a:gd name="connsiteY2" fmla="*/ 678852 h 1357703"/>
                  <a:gd name="connsiteX3" fmla="*/ 678852 w 1357703"/>
                  <a:gd name="connsiteY3" fmla="*/ 1357704 h 1357703"/>
                  <a:gd name="connsiteX4" fmla="*/ 0 w 1357703"/>
                  <a:gd name="connsiteY4" fmla="*/ 678852 h 1357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703" h="1357703">
                    <a:moveTo>
                      <a:pt x="0" y="678852"/>
                    </a:moveTo>
                    <a:cubicBezTo>
                      <a:pt x="0" y="303932"/>
                      <a:pt x="303932" y="0"/>
                      <a:pt x="678852" y="0"/>
                    </a:cubicBezTo>
                    <a:cubicBezTo>
                      <a:pt x="1053772" y="0"/>
                      <a:pt x="1357704" y="303932"/>
                      <a:pt x="1357704" y="678852"/>
                    </a:cubicBezTo>
                    <a:cubicBezTo>
                      <a:pt x="1357704" y="1053772"/>
                      <a:pt x="1053772" y="1357704"/>
                      <a:pt x="678852" y="1357704"/>
                    </a:cubicBezTo>
                    <a:cubicBezTo>
                      <a:pt x="303932" y="1357704"/>
                      <a:pt x="0" y="1053772"/>
                      <a:pt x="0" y="678852"/>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08991" tIns="208991" rIns="208991" bIns="208991" numCol="1" spcCol="1270" anchor="ctr" anchorCtr="0">
                <a:noAutofit/>
              </a:bodyPr>
              <a:lstStyle/>
              <a:p>
                <a:pPr lvl="0" algn="ctr" defTabSz="711200" rtl="0">
                  <a:lnSpc>
                    <a:spcPct val="90000"/>
                  </a:lnSpc>
                  <a:spcBef>
                    <a:spcPct val="0"/>
                  </a:spcBef>
                  <a:spcAft>
                    <a:spcPct val="35000"/>
                  </a:spcAft>
                </a:pPr>
                <a:r>
                  <a:rPr lang="en-US" sz="1600" b="1" kern="1200" dirty="0" smtClean="0">
                    <a:latin typeface="Tahoma" panose="020B0604030504040204" pitchFamily="34" charset="0"/>
                    <a:ea typeface="Tahoma" panose="020B0604030504040204" pitchFamily="34" charset="0"/>
                    <a:cs typeface="Tahoma" panose="020B0604030504040204" pitchFamily="34" charset="0"/>
                  </a:rPr>
                  <a:t>Enterprise R&amp;D </a:t>
                </a:r>
              </a:p>
              <a:p>
                <a:pPr lvl="0" algn="ctr" defTabSz="711200" rtl="0">
                  <a:lnSpc>
                    <a:spcPct val="90000"/>
                  </a:lnSpc>
                  <a:spcBef>
                    <a:spcPct val="0"/>
                  </a:spcBef>
                  <a:spcAft>
                    <a:spcPct val="35000"/>
                  </a:spcAft>
                </a:pPr>
                <a:r>
                  <a:rPr lang="en-US" sz="1600" b="1" kern="1200" dirty="0" smtClean="0">
                    <a:latin typeface="Tahoma" panose="020B0604030504040204" pitchFamily="34" charset="0"/>
                    <a:ea typeface="Tahoma" panose="020B0604030504040204" pitchFamily="34" charset="0"/>
                    <a:cs typeface="Tahoma" panose="020B0604030504040204" pitchFamily="34" charset="0"/>
                  </a:rPr>
                  <a:t>~$30-$40B</a:t>
                </a:r>
                <a:endParaRPr lang="en-US" sz="1600" kern="1200" dirty="0">
                  <a:latin typeface="Tahoma" panose="020B0604030504040204" pitchFamily="34" charset="0"/>
                  <a:ea typeface="Tahoma" panose="020B0604030504040204" pitchFamily="34" charset="0"/>
                  <a:cs typeface="Tahoma" panose="020B0604030504040204" pitchFamily="34" charset="0"/>
                </a:endParaRPr>
              </a:p>
            </p:txBody>
          </p:sp>
          <p:sp>
            <p:nvSpPr>
              <p:cNvPr id="16" name="Freeform 15"/>
              <p:cNvSpPr/>
              <p:nvPr/>
            </p:nvSpPr>
            <p:spPr>
              <a:xfrm>
                <a:off x="5283289" y="4431890"/>
                <a:ext cx="2036554" cy="1357703"/>
              </a:xfrm>
              <a:custGeom>
                <a:avLst/>
                <a:gdLst>
                  <a:gd name="connsiteX0" fmla="*/ 0 w 2036554"/>
                  <a:gd name="connsiteY0" fmla="*/ 0 h 1357703"/>
                  <a:gd name="connsiteX1" fmla="*/ 2036554 w 2036554"/>
                  <a:gd name="connsiteY1" fmla="*/ 0 h 1357703"/>
                  <a:gd name="connsiteX2" fmla="*/ 2036554 w 2036554"/>
                  <a:gd name="connsiteY2" fmla="*/ 1357703 h 1357703"/>
                  <a:gd name="connsiteX3" fmla="*/ 0 w 2036554"/>
                  <a:gd name="connsiteY3" fmla="*/ 1357703 h 1357703"/>
                  <a:gd name="connsiteX4" fmla="*/ 0 w 2036554"/>
                  <a:gd name="connsiteY4" fmla="*/ 0 h 1357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6554" h="1357703">
                    <a:moveTo>
                      <a:pt x="0" y="0"/>
                    </a:moveTo>
                    <a:lnTo>
                      <a:pt x="2036554" y="0"/>
                    </a:lnTo>
                    <a:lnTo>
                      <a:pt x="2036554" y="1357703"/>
                    </a:lnTo>
                    <a:lnTo>
                      <a:pt x="0" y="13577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57150" lvl="1" indent="-57150" algn="l" defTabSz="488950" rtl="0">
                  <a:lnSpc>
                    <a:spcPct val="90000"/>
                  </a:lnSpc>
                  <a:spcBef>
                    <a:spcPct val="0"/>
                  </a:spcBef>
                  <a:spcAft>
                    <a:spcPct val="15000"/>
                  </a:spcAft>
                  <a:buChar char="••"/>
                </a:pPr>
                <a:endParaRPr lang="en-US" sz="1100" kern="1200" dirty="0">
                  <a:latin typeface="Tahoma" panose="020B0604030504040204" pitchFamily="34" charset="0"/>
                  <a:ea typeface="Tahoma" panose="020B0604030504040204" pitchFamily="34" charset="0"/>
                  <a:cs typeface="Tahoma" panose="020B0604030504040204" pitchFamily="34" charset="0"/>
                </a:endParaRPr>
              </a:p>
            </p:txBody>
          </p:sp>
        </p:grpSp>
      </p:grpSp>
      <p:sp>
        <p:nvSpPr>
          <p:cNvPr id="4" name="Slide Number Placeholder 3"/>
          <p:cNvSpPr>
            <a:spLocks noGrp="1"/>
          </p:cNvSpPr>
          <p:nvPr>
            <p:ph type="sldNum" sz="quarter" idx="12"/>
          </p:nvPr>
        </p:nvSpPr>
        <p:spPr/>
        <p:txBody>
          <a:bodyPr/>
          <a:lstStyle/>
          <a:p>
            <a:fld id="{0405D2D6-7A39-4D20-8972-461185D72AB2}" type="slidenum">
              <a:rPr lang="en-US" smtClean="0"/>
              <a:pPr/>
              <a:t>12</a:t>
            </a:fld>
            <a:endParaRPr lang="en-US" dirty="0"/>
          </a:p>
        </p:txBody>
      </p:sp>
    </p:spTree>
    <p:extLst>
      <p:ext uri="{BB962C8B-B14F-4D97-AF65-F5344CB8AC3E}">
        <p14:creationId xmlns:p14="http://schemas.microsoft.com/office/powerpoint/2010/main" val="981221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Peak of Inflated Expectations?</a:t>
            </a:r>
            <a:endParaRPr lang="en-US" sz="4000" b="1" dirty="0"/>
          </a:p>
        </p:txBody>
      </p:sp>
      <p:sp>
        <p:nvSpPr>
          <p:cNvPr id="4" name="Slide Number Placeholder 3"/>
          <p:cNvSpPr>
            <a:spLocks noGrp="1"/>
          </p:cNvSpPr>
          <p:nvPr>
            <p:ph type="sldNum" sz="quarter" idx="12"/>
          </p:nvPr>
        </p:nvSpPr>
        <p:spPr/>
        <p:txBody>
          <a:bodyPr/>
          <a:lstStyle/>
          <a:p>
            <a:fld id="{0405D2D6-7A39-4D20-8972-461185D72AB2}" type="slidenum">
              <a:rPr lang="en-US" smtClean="0"/>
              <a:pPr/>
              <a:t>13</a:t>
            </a:fld>
            <a:endParaRPr lang="en-US" dirty="0"/>
          </a:p>
        </p:txBody>
      </p:sp>
      <p:pic>
        <p:nvPicPr>
          <p:cNvPr id="6" name="Picture 5"/>
          <p:cNvPicPr>
            <a:picLocks noChangeAspect="1"/>
          </p:cNvPicPr>
          <p:nvPr/>
        </p:nvPicPr>
        <p:blipFill>
          <a:blip r:embed="rId2"/>
          <a:stretch>
            <a:fillRect/>
          </a:stretch>
        </p:blipFill>
        <p:spPr>
          <a:xfrm>
            <a:off x="1371600" y="1219200"/>
            <a:ext cx="6400800" cy="4882361"/>
          </a:xfrm>
          <a:prstGeom prst="rect">
            <a:avLst/>
          </a:prstGeom>
        </p:spPr>
      </p:pic>
    </p:spTree>
    <p:extLst>
      <p:ext uri="{BB962C8B-B14F-4D97-AF65-F5344CB8AC3E}">
        <p14:creationId xmlns:p14="http://schemas.microsoft.com/office/powerpoint/2010/main" val="1965214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State of the Industry</a:t>
            </a:r>
            <a:endParaRPr lang="en-US" sz="4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91458847"/>
              </p:ext>
            </p:extLst>
          </p:nvPr>
        </p:nvGraphicFramePr>
        <p:xfrm>
          <a:off x="304800" y="1143000"/>
          <a:ext cx="85344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0405D2D6-7A39-4D20-8972-461185D72AB2}" type="slidenum">
              <a:rPr lang="en-US" smtClean="0"/>
              <a:pPr/>
              <a:t>14</a:t>
            </a:fld>
            <a:endParaRPr lang="en-US" dirty="0"/>
          </a:p>
        </p:txBody>
      </p:sp>
    </p:spTree>
    <p:extLst>
      <p:ext uri="{BB962C8B-B14F-4D97-AF65-F5344CB8AC3E}">
        <p14:creationId xmlns:p14="http://schemas.microsoft.com/office/powerpoint/2010/main" val="979268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State of the Industry</a:t>
            </a:r>
            <a:endParaRPr lang="en-US" sz="4000" b="1" dirty="0"/>
          </a:p>
        </p:txBody>
      </p:sp>
      <p:sp>
        <p:nvSpPr>
          <p:cNvPr id="4" name="Slide Number Placeholder 3"/>
          <p:cNvSpPr>
            <a:spLocks noGrp="1"/>
          </p:cNvSpPr>
          <p:nvPr>
            <p:ph type="sldNum" sz="quarter" idx="12"/>
          </p:nvPr>
        </p:nvSpPr>
        <p:spPr/>
        <p:txBody>
          <a:bodyPr/>
          <a:lstStyle/>
          <a:p>
            <a:fld id="{0405D2D6-7A39-4D20-8972-461185D72AB2}" type="slidenum">
              <a:rPr lang="en-US" smtClean="0"/>
              <a:pPr/>
              <a:t>15</a:t>
            </a:fld>
            <a:endParaRPr lang="en-US" dirty="0"/>
          </a:p>
        </p:txBody>
      </p:sp>
      <p:sp>
        <p:nvSpPr>
          <p:cNvPr id="3" name="TextBox 2"/>
          <p:cNvSpPr txBox="1"/>
          <p:nvPr/>
        </p:nvSpPr>
        <p:spPr>
          <a:xfrm>
            <a:off x="457200" y="1417638"/>
            <a:ext cx="8328130" cy="3139321"/>
          </a:xfrm>
          <a:prstGeom prst="rect">
            <a:avLst/>
          </a:prstGeom>
          <a:noFill/>
        </p:spPr>
        <p:txBody>
          <a:bodyPr wrap="square" rtlCol="0">
            <a:spAutoFit/>
          </a:bodyPr>
          <a:lstStyle/>
          <a:p>
            <a:pPr lvl="0"/>
            <a:r>
              <a:rPr lang="en-US" b="1" i="1" dirty="0" smtClean="0">
                <a:latin typeface="Tahoma" panose="020B0604030504040204" pitchFamily="34" charset="0"/>
                <a:ea typeface="Tahoma" panose="020B0604030504040204" pitchFamily="34" charset="0"/>
                <a:cs typeface="Tahoma" panose="020B0604030504040204" pitchFamily="34" charset="0"/>
              </a:rPr>
              <a:t>“No </a:t>
            </a:r>
            <a:r>
              <a:rPr lang="en-US" b="1" i="1" dirty="0">
                <a:latin typeface="Tahoma" panose="020B0604030504040204" pitchFamily="34" charset="0"/>
                <a:ea typeface="Tahoma" panose="020B0604030504040204" pitchFamily="34" charset="0"/>
                <a:cs typeface="Tahoma" panose="020B0604030504040204" pitchFamily="34" charset="0"/>
              </a:rPr>
              <a:t>amount of algorithmic sophistication will overcome a lack of </a:t>
            </a:r>
            <a:r>
              <a:rPr lang="en-US" b="1" i="1" dirty="0" smtClean="0">
                <a:latin typeface="Tahoma" panose="020B0604030504040204" pitchFamily="34" charset="0"/>
                <a:ea typeface="Tahoma" panose="020B0604030504040204" pitchFamily="34" charset="0"/>
                <a:cs typeface="Tahoma" panose="020B0604030504040204" pitchFamily="34" charset="0"/>
              </a:rPr>
              <a:t>data.</a:t>
            </a:r>
            <a:r>
              <a:rPr lang="en-US" i="1" dirty="0" smtClean="0">
                <a:latin typeface="Tahoma" panose="020B0604030504040204" pitchFamily="34" charset="0"/>
                <a:ea typeface="Tahoma" panose="020B0604030504040204" pitchFamily="34" charset="0"/>
                <a:cs typeface="Tahoma" panose="020B0604030504040204" pitchFamily="34" charset="0"/>
              </a:rPr>
              <a:t> </a:t>
            </a:r>
          </a:p>
          <a:p>
            <a:pPr lvl="0"/>
            <a:endParaRPr lang="en-US" i="1" dirty="0" smtClean="0">
              <a:latin typeface="Tahoma" panose="020B0604030504040204" pitchFamily="34" charset="0"/>
              <a:ea typeface="Tahoma" panose="020B0604030504040204" pitchFamily="34" charset="0"/>
              <a:cs typeface="Tahoma" panose="020B0604030504040204" pitchFamily="34" charset="0"/>
            </a:endParaRPr>
          </a:p>
          <a:p>
            <a:pPr lvl="0"/>
            <a:r>
              <a:rPr lang="en-US" b="1" i="1" dirty="0" smtClean="0">
                <a:latin typeface="Tahoma" panose="020B0604030504040204" pitchFamily="34" charset="0"/>
                <a:ea typeface="Tahoma" panose="020B0604030504040204" pitchFamily="34" charset="0"/>
                <a:cs typeface="Tahoma" panose="020B0604030504040204" pitchFamily="34" charset="0"/>
              </a:rPr>
              <a:t>Even </a:t>
            </a:r>
            <a:r>
              <a:rPr lang="en-US" b="1" i="1" dirty="0">
                <a:latin typeface="Tahoma" panose="020B0604030504040204" pitchFamily="34" charset="0"/>
                <a:ea typeface="Tahoma" panose="020B0604030504040204" pitchFamily="34" charset="0"/>
                <a:cs typeface="Tahoma" panose="020B0604030504040204" pitchFamily="34" charset="0"/>
              </a:rPr>
              <a:t>if you have the algorithms and the data, the data needs to be brought together in the right </a:t>
            </a:r>
            <a:r>
              <a:rPr lang="en-US" b="1" i="1" dirty="0" smtClean="0">
                <a:latin typeface="Tahoma" panose="020B0604030504040204" pitchFamily="34" charset="0"/>
                <a:ea typeface="Tahoma" panose="020B0604030504040204" pitchFamily="34" charset="0"/>
                <a:cs typeface="Tahoma" panose="020B0604030504040204" pitchFamily="34" charset="0"/>
              </a:rPr>
              <a:t>way. </a:t>
            </a:r>
          </a:p>
          <a:p>
            <a:pPr lvl="0"/>
            <a:endParaRPr lang="en-US" b="1" i="1" dirty="0" smtClean="0">
              <a:latin typeface="Tahoma" panose="020B0604030504040204" pitchFamily="34" charset="0"/>
              <a:ea typeface="Tahoma" panose="020B0604030504040204" pitchFamily="34" charset="0"/>
              <a:cs typeface="Tahoma" panose="020B0604030504040204" pitchFamily="34" charset="0"/>
            </a:endParaRPr>
          </a:p>
          <a:p>
            <a:pPr lvl="0"/>
            <a:r>
              <a:rPr lang="en-US" b="1" i="1" dirty="0" smtClean="0">
                <a:latin typeface="Tahoma" panose="020B0604030504040204" pitchFamily="34" charset="0"/>
                <a:ea typeface="Tahoma" panose="020B0604030504040204" pitchFamily="34" charset="0"/>
                <a:cs typeface="Tahoma" panose="020B0604030504040204" pitchFamily="34" charset="0"/>
              </a:rPr>
              <a:t>Training </a:t>
            </a:r>
            <a:r>
              <a:rPr lang="en-US" b="1" i="1" dirty="0">
                <a:latin typeface="Tahoma" panose="020B0604030504040204" pitchFamily="34" charset="0"/>
                <a:ea typeface="Tahoma" panose="020B0604030504040204" pitchFamily="34" charset="0"/>
                <a:cs typeface="Tahoma" panose="020B0604030504040204" pitchFamily="34" charset="0"/>
              </a:rPr>
              <a:t>algorithms is a resource-intensive effort that may not deliver immediate commercial </a:t>
            </a:r>
            <a:r>
              <a:rPr lang="en-US" b="1" i="1" dirty="0" smtClean="0">
                <a:latin typeface="Tahoma" panose="020B0604030504040204" pitchFamily="34" charset="0"/>
                <a:ea typeface="Tahoma" panose="020B0604030504040204" pitchFamily="34" charset="0"/>
                <a:cs typeface="Tahoma" panose="020B0604030504040204" pitchFamily="34" charset="0"/>
              </a:rPr>
              <a:t>benefits.”</a:t>
            </a:r>
          </a:p>
          <a:p>
            <a:pPr lvl="0"/>
            <a:endParaRPr lang="en-US" b="1" dirty="0">
              <a:latin typeface="Tahoma" panose="020B0604030504040204" pitchFamily="34" charset="0"/>
              <a:ea typeface="Tahoma" panose="020B0604030504040204" pitchFamily="34" charset="0"/>
              <a:cs typeface="Tahoma" panose="020B0604030504040204" pitchFamily="34" charset="0"/>
            </a:endParaRPr>
          </a:p>
          <a:p>
            <a:pPr lvl="0"/>
            <a:endParaRPr lang="en-US" b="1" dirty="0" smtClean="0">
              <a:latin typeface="Tahoma" panose="020B0604030504040204" pitchFamily="34" charset="0"/>
              <a:ea typeface="Tahoma" panose="020B0604030504040204" pitchFamily="34" charset="0"/>
              <a:cs typeface="Tahoma" panose="020B0604030504040204" pitchFamily="34" charset="0"/>
            </a:endParaRPr>
          </a:p>
          <a:p>
            <a:pPr lvl="0"/>
            <a:r>
              <a:rPr lang="en-US" b="1" dirty="0">
                <a:latin typeface="Tahoma" panose="020B0604030504040204" pitchFamily="34" charset="0"/>
                <a:ea typeface="Tahoma" panose="020B0604030504040204" pitchFamily="34" charset="0"/>
                <a:cs typeface="Tahoma" panose="020B0604030504040204" pitchFamily="34" charset="0"/>
              </a:rPr>
              <a:t>David Kiron, </a:t>
            </a:r>
            <a:r>
              <a:rPr lang="en-US" b="1" dirty="0" smtClean="0">
                <a:latin typeface="Tahoma" panose="020B0604030504040204" pitchFamily="34" charset="0"/>
                <a:ea typeface="Tahoma" panose="020B0604030504040204" pitchFamily="34" charset="0"/>
                <a:cs typeface="Tahoma" panose="020B0604030504040204" pitchFamily="34" charset="0"/>
              </a:rPr>
              <a:t>Executive Editor of MIT Sloan Management Review</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2443253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Bridging the Gap</a:t>
            </a:r>
            <a:endParaRPr lang="en-US" sz="4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14621858"/>
              </p:ext>
            </p:extLst>
          </p:nvPr>
        </p:nvGraphicFramePr>
        <p:xfrm>
          <a:off x="304800" y="1143000"/>
          <a:ext cx="85344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0405D2D6-7A39-4D20-8972-461185D72AB2}" type="slidenum">
              <a:rPr lang="en-US" smtClean="0"/>
              <a:pPr/>
              <a:t>16</a:t>
            </a:fld>
            <a:endParaRPr lang="en-US" dirty="0"/>
          </a:p>
        </p:txBody>
      </p:sp>
    </p:spTree>
    <p:extLst>
      <p:ext uri="{BB962C8B-B14F-4D97-AF65-F5344CB8AC3E}">
        <p14:creationId xmlns:p14="http://schemas.microsoft.com/office/powerpoint/2010/main" val="882609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34966"/>
            <a:ext cx="8229600" cy="4127634"/>
          </a:xfrm>
        </p:spPr>
        <p:txBody>
          <a:bodyPr>
            <a:noAutofit/>
          </a:bodyPr>
          <a:lstStyle/>
          <a:p>
            <a:pPr marL="0" indent="0" algn="just">
              <a:buNone/>
            </a:pPr>
            <a:r>
              <a:rPr lang="en-US" sz="1400" b="1" i="1" dirty="0" smtClean="0"/>
              <a:t>Disclosures:</a:t>
            </a:r>
            <a:r>
              <a:rPr lang="en-US" sz="1400" i="1" dirty="0" smtClean="0"/>
              <a:t>  We, Ari Terjanian, Benjamin J. Bollin, and Andrew Kuch certify that the views expressed in the research report(s) accurately reflect my personal views about the subject security(s).  Further we certify that no part of my compensation was, is, or will be directly or indirectly related to the specific recommendations or views contained in the research report(s).   The analysts responsible for the preparation of this report have no ownership stake in this company. Cleveland Research Company provides no investment banking services of any type on this or any company. </a:t>
            </a:r>
          </a:p>
          <a:p>
            <a:pPr marL="0" indent="0" algn="just">
              <a:buNone/>
            </a:pPr>
            <a:endParaRPr lang="en-US" sz="1400" i="1" dirty="0" smtClean="0"/>
          </a:p>
          <a:p>
            <a:pPr marL="0" indent="0" algn="just">
              <a:buNone/>
            </a:pPr>
            <a:r>
              <a:rPr lang="en-US" sz="1400" i="1" dirty="0" smtClean="0"/>
              <a:t>Proprietary research and Information contained herein which forms the basis for findings or opinions expressed by Cleveland Research Company may be used by Cleveland Research for other purposes in the course of compensated consulting and other services rendered to third parties. </a:t>
            </a:r>
            <a:r>
              <a:rPr lang="en-US" sz="1400" i="1" dirty="0"/>
              <a:t>It is the policy of Cleveland Research Company to comply fully with the antitrust laws set forth by the United States Federal Government and various state laws. Our research is intended to be utilized as a resource in accordance with those established antitrust laws and regulations. </a:t>
            </a:r>
            <a:endParaRPr lang="en-US" sz="1400" i="1" dirty="0" smtClean="0"/>
          </a:p>
          <a:p>
            <a:pPr marL="0" indent="0" algn="just">
              <a:buNone/>
            </a:pPr>
            <a:r>
              <a:rPr lang="en-US" sz="1400" b="1" i="1" dirty="0"/>
              <a:t> </a:t>
            </a:r>
            <a:endParaRPr lang="en-US" sz="1400" dirty="0"/>
          </a:p>
          <a:p>
            <a:pPr marL="0" indent="0" algn="just">
              <a:buNone/>
            </a:pPr>
            <a:r>
              <a:rPr lang="en-US" sz="1400" i="1" dirty="0"/>
              <a:t>The information transmitted is intended only for the person or entity to which it is addressed. Any review, retransmission, dissemination or other use of, or taking of any action in reliance upon, this information by persons or entities other than the intended recipient is prohibited.  If you received this in error, please contact the sender and delete the material from any computer. Member FINRA/SIPC</a:t>
            </a:r>
            <a:endParaRPr lang="en-US" sz="1400" dirty="0"/>
          </a:p>
          <a:p>
            <a:pPr algn="just"/>
            <a:endParaRPr lang="en-US" sz="1400" dirty="0"/>
          </a:p>
          <a:p>
            <a:pPr algn="just"/>
            <a:endParaRPr lang="en-US" sz="1400" dirty="0"/>
          </a:p>
        </p:txBody>
      </p:sp>
      <p:sp>
        <p:nvSpPr>
          <p:cNvPr id="5" name="Slide Number Placeholder 3"/>
          <p:cNvSpPr>
            <a:spLocks noGrp="1"/>
          </p:cNvSpPr>
          <p:nvPr>
            <p:ph type="sldNum" sz="quarter" idx="12"/>
          </p:nvPr>
        </p:nvSpPr>
        <p:spPr/>
        <p:txBody>
          <a:bodyPr/>
          <a:lstStyle/>
          <a:p>
            <a:fld id="{0405D2D6-7A39-4D20-8972-461185D72AB2}" type="slidenum">
              <a:rPr lang="en-US" smtClean="0"/>
              <a:pPr/>
              <a:t>17</a:t>
            </a:fld>
            <a:endParaRPr lang="en-US" dirty="0"/>
          </a:p>
        </p:txBody>
      </p:sp>
    </p:spTree>
    <p:extLst>
      <p:ext uri="{BB962C8B-B14F-4D97-AF65-F5344CB8AC3E}">
        <p14:creationId xmlns:p14="http://schemas.microsoft.com/office/powerpoint/2010/main" val="1764327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Topics</a:t>
            </a:r>
            <a:endParaRPr lang="en-US" sz="4000" b="1" dirty="0"/>
          </a:p>
        </p:txBody>
      </p:sp>
      <p:sp>
        <p:nvSpPr>
          <p:cNvPr id="3" name="Content Placeholder 2"/>
          <p:cNvSpPr>
            <a:spLocks noGrp="1"/>
          </p:cNvSpPr>
          <p:nvPr>
            <p:ph idx="1"/>
          </p:nvPr>
        </p:nvSpPr>
        <p:spPr>
          <a:xfrm>
            <a:off x="457200" y="1219200"/>
            <a:ext cx="8534400" cy="4800600"/>
          </a:xfrm>
        </p:spPr>
        <p:txBody>
          <a:bodyPr/>
          <a:lstStyle/>
          <a:p>
            <a:pPr>
              <a:lnSpc>
                <a:spcPct val="200000"/>
              </a:lnSpc>
            </a:pPr>
            <a:r>
              <a:rPr lang="en-US" sz="2200" b="1" dirty="0" smtClean="0"/>
              <a:t>AI World 2017</a:t>
            </a:r>
          </a:p>
          <a:p>
            <a:pPr>
              <a:lnSpc>
                <a:spcPct val="200000"/>
              </a:lnSpc>
            </a:pPr>
            <a:r>
              <a:rPr lang="en-US" sz="2200" b="1" dirty="0" smtClean="0"/>
              <a:t>Where is AI being successfully deployed today?</a:t>
            </a:r>
          </a:p>
          <a:p>
            <a:pPr>
              <a:lnSpc>
                <a:spcPct val="200000"/>
              </a:lnSpc>
            </a:pPr>
            <a:r>
              <a:rPr lang="en-US" sz="2200" b="1" dirty="0" smtClean="0"/>
              <a:t>What industries is AI expected to impact?</a:t>
            </a:r>
          </a:p>
          <a:p>
            <a:pPr>
              <a:lnSpc>
                <a:spcPct val="200000"/>
              </a:lnSpc>
            </a:pPr>
            <a:r>
              <a:rPr lang="en-US" sz="2200" b="1" dirty="0" smtClean="0"/>
              <a:t>Enterprise considerations when building AI solutions</a:t>
            </a:r>
          </a:p>
          <a:p>
            <a:pPr>
              <a:lnSpc>
                <a:spcPct val="200000"/>
              </a:lnSpc>
            </a:pPr>
            <a:r>
              <a:rPr lang="en-US" sz="2200" b="1" dirty="0" smtClean="0"/>
              <a:t>Bridging the divide </a:t>
            </a:r>
          </a:p>
          <a:p>
            <a:endParaRPr lang="en-US" sz="2200" b="1" dirty="0" smtClean="0"/>
          </a:p>
          <a:p>
            <a:endParaRPr lang="en-US" sz="2200" b="1" dirty="0" smtClean="0"/>
          </a:p>
          <a:p>
            <a:endParaRPr lang="en-US" sz="2200" b="1" dirty="0"/>
          </a:p>
        </p:txBody>
      </p:sp>
      <p:sp>
        <p:nvSpPr>
          <p:cNvPr id="4" name="Slide Number Placeholder 3"/>
          <p:cNvSpPr>
            <a:spLocks noGrp="1"/>
          </p:cNvSpPr>
          <p:nvPr>
            <p:ph type="sldNum" sz="quarter" idx="12"/>
          </p:nvPr>
        </p:nvSpPr>
        <p:spPr/>
        <p:txBody>
          <a:bodyPr/>
          <a:lstStyle/>
          <a:p>
            <a:fld id="{0405D2D6-7A39-4D20-8972-461185D72AB2}" type="slidenum">
              <a:rPr lang="en-US" smtClean="0"/>
              <a:pPr/>
              <a:t>2</a:t>
            </a:fld>
            <a:endParaRPr lang="en-US" dirty="0"/>
          </a:p>
        </p:txBody>
      </p:sp>
    </p:spTree>
    <p:extLst>
      <p:ext uri="{BB962C8B-B14F-4D97-AF65-F5344CB8AC3E}">
        <p14:creationId xmlns:p14="http://schemas.microsoft.com/office/powerpoint/2010/main" val="762539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304800" y="2578044"/>
            <a:ext cx="8534400" cy="3363858"/>
          </a:xfrm>
          <a:custGeom>
            <a:avLst/>
            <a:gdLst>
              <a:gd name="connsiteX0" fmla="*/ 0 w 8534400"/>
              <a:gd name="connsiteY0" fmla="*/ 0 h 3071250"/>
              <a:gd name="connsiteX1" fmla="*/ 8534400 w 8534400"/>
              <a:gd name="connsiteY1" fmla="*/ 0 h 3071250"/>
              <a:gd name="connsiteX2" fmla="*/ 8534400 w 8534400"/>
              <a:gd name="connsiteY2" fmla="*/ 3071250 h 3071250"/>
              <a:gd name="connsiteX3" fmla="*/ 0 w 8534400"/>
              <a:gd name="connsiteY3" fmla="*/ 3071250 h 3071250"/>
              <a:gd name="connsiteX4" fmla="*/ 0 w 8534400"/>
              <a:gd name="connsiteY4" fmla="*/ 0 h 307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4400" h="3071250">
                <a:moveTo>
                  <a:pt x="0" y="0"/>
                </a:moveTo>
                <a:lnTo>
                  <a:pt x="8534400" y="0"/>
                </a:lnTo>
                <a:lnTo>
                  <a:pt x="8534400" y="3071250"/>
                </a:lnTo>
                <a:lnTo>
                  <a:pt x="0" y="307125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364" tIns="274320" rIns="662364" bIns="142240" numCol="1" spcCol="1270" anchor="t" anchorCtr="0">
            <a:noAutofit/>
          </a:bodyPr>
          <a:lstStyle/>
          <a:p>
            <a:pPr marL="282575" lvl="1" indent="-225425" algn="l" defTabSz="889000" rtl="0">
              <a:lnSpc>
                <a:spcPct val="150000"/>
              </a:lnSpc>
              <a:spcBef>
                <a:spcPct val="0"/>
              </a:spcBef>
              <a:spcAft>
                <a:spcPts val="300"/>
              </a:spcAft>
              <a:buChar char="••"/>
            </a:pPr>
            <a:r>
              <a:rPr lang="en-US" b="1" dirty="0" smtClean="0">
                <a:latin typeface="Tahoma" panose="020B0604030504040204" pitchFamily="34" charset="0"/>
                <a:ea typeface="Tahoma" panose="020B0604030504040204" pitchFamily="34" charset="0"/>
                <a:cs typeface="Tahoma" panose="020B0604030504040204" pitchFamily="34" charset="0"/>
              </a:rPr>
              <a:t>2300 Attendees</a:t>
            </a:r>
            <a:endParaRPr lang="en-US" b="1" kern="1200" dirty="0" smtClean="0">
              <a:latin typeface="Tahoma" panose="020B0604030504040204" pitchFamily="34" charset="0"/>
              <a:ea typeface="Tahoma" panose="020B0604030504040204" pitchFamily="34" charset="0"/>
              <a:cs typeface="Tahoma" panose="020B0604030504040204" pitchFamily="34" charset="0"/>
            </a:endParaRPr>
          </a:p>
          <a:p>
            <a:pPr marL="282575" lvl="2" indent="-225425" defTabSz="889000">
              <a:lnSpc>
                <a:spcPct val="150000"/>
              </a:lnSpc>
              <a:spcBef>
                <a:spcPct val="0"/>
              </a:spcBef>
              <a:spcAft>
                <a:spcPts val="300"/>
              </a:spcAft>
              <a:buChar char="••"/>
            </a:pPr>
            <a:r>
              <a:rPr lang="en-US" b="1" kern="1200" dirty="0" smtClean="0">
                <a:latin typeface="Tahoma" panose="020B0604030504040204" pitchFamily="34" charset="0"/>
                <a:ea typeface="Tahoma" panose="020B0604030504040204" pitchFamily="34" charset="0"/>
                <a:cs typeface="Tahoma" panose="020B0604030504040204" pitchFamily="34" charset="0"/>
              </a:rPr>
              <a:t>Attendance up 5% vs. inaugural conference in 2016</a:t>
            </a:r>
            <a:endParaRPr lang="en-US" kern="1200" dirty="0">
              <a:latin typeface="Tahoma" panose="020B0604030504040204" pitchFamily="34" charset="0"/>
              <a:ea typeface="Tahoma" panose="020B0604030504040204" pitchFamily="34" charset="0"/>
              <a:cs typeface="Tahoma" panose="020B0604030504040204" pitchFamily="34" charset="0"/>
            </a:endParaRPr>
          </a:p>
          <a:p>
            <a:pPr marL="282575" lvl="1" indent="-225425" algn="l" defTabSz="889000" rtl="0">
              <a:lnSpc>
                <a:spcPct val="150000"/>
              </a:lnSpc>
              <a:spcBef>
                <a:spcPct val="0"/>
              </a:spcBef>
              <a:spcAft>
                <a:spcPts val="300"/>
              </a:spcAft>
              <a:buChar char="••"/>
            </a:pPr>
            <a:r>
              <a:rPr lang="en-US" b="1" kern="1200" dirty="0" smtClean="0">
                <a:latin typeface="Tahoma" panose="020B0604030504040204" pitchFamily="34" charset="0"/>
                <a:ea typeface="Tahoma" panose="020B0604030504040204" pitchFamily="34" charset="0"/>
                <a:cs typeface="Tahoma" panose="020B0604030504040204" pitchFamily="34" charset="0"/>
              </a:rPr>
              <a:t>Mix of VCs, start-ups, mature tech companies, and end users</a:t>
            </a:r>
            <a:endParaRPr lang="en-US" kern="1200" dirty="0">
              <a:latin typeface="Tahoma" panose="020B0604030504040204" pitchFamily="34" charset="0"/>
              <a:ea typeface="Tahoma" panose="020B0604030504040204" pitchFamily="34" charset="0"/>
              <a:cs typeface="Tahoma" panose="020B0604030504040204" pitchFamily="34" charset="0"/>
            </a:endParaRPr>
          </a:p>
          <a:p>
            <a:pPr marL="282575" lvl="1" indent="-225425" algn="l" defTabSz="889000" rtl="0">
              <a:lnSpc>
                <a:spcPct val="150000"/>
              </a:lnSpc>
              <a:spcBef>
                <a:spcPct val="0"/>
              </a:spcBef>
              <a:spcAft>
                <a:spcPts val="300"/>
              </a:spcAft>
              <a:buChar char="••"/>
            </a:pPr>
            <a:r>
              <a:rPr lang="en-US" b="1" kern="1200" dirty="0" smtClean="0">
                <a:latin typeface="Tahoma" panose="020B0604030504040204" pitchFamily="34" charset="0"/>
                <a:ea typeface="Tahoma" panose="020B0604030504040204" pitchFamily="34" charset="0"/>
                <a:cs typeface="Tahoma" panose="020B0604030504040204" pitchFamily="34" charset="0"/>
              </a:rPr>
              <a:t>Google, Facebook, Microsoft, iRobot, IBM, and Phillips</a:t>
            </a:r>
            <a:endParaRPr lang="en-US" kern="1200" dirty="0">
              <a:latin typeface="Tahoma" panose="020B0604030504040204" pitchFamily="34" charset="0"/>
              <a:ea typeface="Tahoma" panose="020B0604030504040204" pitchFamily="34" charset="0"/>
              <a:cs typeface="Tahoma" panose="020B0604030504040204" pitchFamily="34" charset="0"/>
            </a:endParaRPr>
          </a:p>
          <a:p>
            <a:pPr marL="282575" lvl="1" indent="-225425" algn="l" defTabSz="889000" rtl="0">
              <a:lnSpc>
                <a:spcPct val="150000"/>
              </a:lnSpc>
              <a:spcBef>
                <a:spcPct val="0"/>
              </a:spcBef>
              <a:spcAft>
                <a:spcPts val="300"/>
              </a:spcAft>
              <a:buChar char="••"/>
            </a:pPr>
            <a:r>
              <a:rPr lang="en-US" b="1" kern="1200" dirty="0" smtClean="0">
                <a:latin typeface="Tahoma" panose="020B0604030504040204" pitchFamily="34" charset="0"/>
                <a:ea typeface="Tahoma" panose="020B0604030504040204" pitchFamily="34" charset="0"/>
                <a:cs typeface="Tahoma" panose="020B0604030504040204" pitchFamily="34" charset="0"/>
              </a:rPr>
              <a:t>Also noted heavy participation from financial industry (Vanguard, Wells Fargo, Fidelity)</a:t>
            </a:r>
            <a:endParaRPr lang="en-US" kern="1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0405D2D6-7A39-4D20-8972-461185D72AB2}" type="slidenum">
              <a:rPr lang="en-US" smtClean="0"/>
              <a:pPr/>
              <a:t>3</a:t>
            </a:fld>
            <a:endParaRPr lang="en-US" dirty="0"/>
          </a:p>
        </p:txBody>
      </p:sp>
      <p:pic>
        <p:nvPicPr>
          <p:cNvPr id="1030" name="Picture 6" descr="Image result for ai world 2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52400"/>
            <a:ext cx="6048375" cy="2085976"/>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8"/>
          <p:cNvSpPr/>
          <p:nvPr/>
        </p:nvSpPr>
        <p:spPr>
          <a:xfrm>
            <a:off x="728030" y="2291705"/>
            <a:ext cx="7687940" cy="585216"/>
          </a:xfrm>
          <a:custGeom>
            <a:avLst/>
            <a:gdLst>
              <a:gd name="connsiteX0" fmla="*/ 0 w 5974080"/>
              <a:gd name="connsiteY0" fmla="*/ 93482 h 560880"/>
              <a:gd name="connsiteX1" fmla="*/ 93482 w 5974080"/>
              <a:gd name="connsiteY1" fmla="*/ 0 h 560880"/>
              <a:gd name="connsiteX2" fmla="*/ 5880598 w 5974080"/>
              <a:gd name="connsiteY2" fmla="*/ 0 h 560880"/>
              <a:gd name="connsiteX3" fmla="*/ 5974080 w 5974080"/>
              <a:gd name="connsiteY3" fmla="*/ 93482 h 560880"/>
              <a:gd name="connsiteX4" fmla="*/ 5974080 w 5974080"/>
              <a:gd name="connsiteY4" fmla="*/ 467398 h 560880"/>
              <a:gd name="connsiteX5" fmla="*/ 5880598 w 5974080"/>
              <a:gd name="connsiteY5" fmla="*/ 560880 h 560880"/>
              <a:gd name="connsiteX6" fmla="*/ 93482 w 5974080"/>
              <a:gd name="connsiteY6" fmla="*/ 560880 h 560880"/>
              <a:gd name="connsiteX7" fmla="*/ 0 w 5974080"/>
              <a:gd name="connsiteY7" fmla="*/ 467398 h 560880"/>
              <a:gd name="connsiteX8" fmla="*/ 0 w 597408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4080" h="560880">
                <a:moveTo>
                  <a:pt x="0" y="93482"/>
                </a:moveTo>
                <a:cubicBezTo>
                  <a:pt x="0" y="41853"/>
                  <a:pt x="41853" y="0"/>
                  <a:pt x="93482" y="0"/>
                </a:cubicBezTo>
                <a:lnTo>
                  <a:pt x="5880598" y="0"/>
                </a:lnTo>
                <a:cubicBezTo>
                  <a:pt x="5932227" y="0"/>
                  <a:pt x="5974080" y="41853"/>
                  <a:pt x="5974080" y="93482"/>
                </a:cubicBezTo>
                <a:lnTo>
                  <a:pt x="5974080" y="467398"/>
                </a:lnTo>
                <a:cubicBezTo>
                  <a:pt x="5974080" y="519027"/>
                  <a:pt x="5932227" y="560880"/>
                  <a:pt x="5880598" y="560880"/>
                </a:cubicBezTo>
                <a:lnTo>
                  <a:pt x="93482" y="560880"/>
                </a:lnTo>
                <a:cubicBezTo>
                  <a:pt x="41853" y="560880"/>
                  <a:pt x="0" y="519027"/>
                  <a:pt x="0" y="467398"/>
                </a:cubicBezTo>
                <a:lnTo>
                  <a:pt x="0" y="934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3186" tIns="27380" rIns="253186" bIns="27380" numCol="1" spcCol="1270" anchor="ctr" anchorCtr="0">
            <a:noAutofit/>
          </a:bodyPr>
          <a:lstStyle/>
          <a:p>
            <a:pPr lvl="0" algn="l" defTabSz="844550" rtl="0">
              <a:lnSpc>
                <a:spcPct val="90000"/>
              </a:lnSpc>
              <a:spcBef>
                <a:spcPct val="0"/>
              </a:spcBef>
              <a:spcAft>
                <a:spcPct val="35000"/>
              </a:spcAft>
            </a:pPr>
            <a:r>
              <a:rPr lang="en-US"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AI World 2017</a:t>
            </a:r>
            <a:endParaRPr lang="en-US" sz="2000"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09112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5D2D6-7A39-4D20-8972-461185D72AB2}" type="slidenum">
              <a:rPr lang="en-US" smtClean="0"/>
              <a:pPr/>
              <a:t>4</a:t>
            </a:fld>
            <a:endParaRPr lang="en-US" dirty="0"/>
          </a:p>
        </p:txBody>
      </p:sp>
      <p:sp>
        <p:nvSpPr>
          <p:cNvPr id="5" name="Title 1"/>
          <p:cNvSpPr>
            <a:spLocks noGrp="1"/>
          </p:cNvSpPr>
          <p:nvPr>
            <p:ph type="title"/>
          </p:nvPr>
        </p:nvSpPr>
        <p:spPr>
          <a:xfrm>
            <a:off x="457200" y="274638"/>
            <a:ext cx="8229600" cy="792162"/>
          </a:xfrm>
        </p:spPr>
        <p:txBody>
          <a:bodyPr/>
          <a:lstStyle/>
          <a:p>
            <a:pPr algn="ctr"/>
            <a:r>
              <a:rPr lang="en-US" sz="4000" b="1" dirty="0" smtClean="0"/>
              <a:t>Who is Cleveland Research?</a:t>
            </a:r>
            <a:br>
              <a:rPr lang="en-US" sz="4000" b="1" dirty="0" smtClean="0"/>
            </a:br>
            <a:r>
              <a:rPr lang="en-US" sz="4000" b="1" dirty="0" smtClean="0"/>
              <a:t/>
            </a:r>
            <a:br>
              <a:rPr lang="en-US" sz="4000" b="1" dirty="0" smtClean="0"/>
            </a:br>
            <a:endParaRPr lang="en-US" sz="4000" b="1" dirty="0"/>
          </a:p>
        </p:txBody>
      </p:sp>
      <p:sp>
        <p:nvSpPr>
          <p:cNvPr id="6" name="TextBox 5"/>
          <p:cNvSpPr txBox="1"/>
          <p:nvPr/>
        </p:nvSpPr>
        <p:spPr>
          <a:xfrm>
            <a:off x="584200" y="1219200"/>
            <a:ext cx="7975600" cy="923330"/>
          </a:xfrm>
          <a:prstGeom prst="rect">
            <a:avLst/>
          </a:prstGeom>
          <a:noFill/>
        </p:spPr>
        <p:txBody>
          <a:bodyPr wrap="square" rtlCol="0">
            <a:spAutoFit/>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We help give clients a competitive advantage in moment of truth decisions</a:t>
            </a: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r>
              <a:rPr lang="en-US" dirty="0" smtClean="0">
                <a:latin typeface="Tahoma" panose="020B0604030504040204" pitchFamily="34" charset="0"/>
                <a:ea typeface="Tahoma" panose="020B0604030504040204" pitchFamily="34" charset="0"/>
                <a:cs typeface="Tahoma" panose="020B0604030504040204" pitchFamily="34" charset="0"/>
              </a:rPr>
              <a:t>Focus areas: Retail, foodservice, hospitality, healthcare, tech, industrial</a:t>
            </a:r>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056527545"/>
              </p:ext>
            </p:extLst>
          </p:nvPr>
        </p:nvGraphicFramePr>
        <p:xfrm>
          <a:off x="423333" y="2223632"/>
          <a:ext cx="3691467" cy="3579618"/>
        </p:xfrm>
        <a:graphic>
          <a:graphicData uri="http://schemas.openxmlformats.org/drawingml/2006/table">
            <a:tbl>
              <a:tblPr firstRow="1" bandRow="1">
                <a:tableStyleId>{2D5ABB26-0587-4C30-8999-92F81FD0307C}</a:tableStyleId>
              </a:tblPr>
              <a:tblGrid>
                <a:gridCol w="3691467">
                  <a:extLst>
                    <a:ext uri="{9D8B030D-6E8A-4147-A177-3AD203B41FA5}">
                      <a16:colId xmlns="" xmlns:a16="http://schemas.microsoft.com/office/drawing/2014/main" val="20000"/>
                    </a:ext>
                  </a:extLst>
                </a:gridCol>
              </a:tblGrid>
              <a:tr h="575729">
                <a:tc>
                  <a:txBody>
                    <a:bodyPr/>
                    <a:lstStyle/>
                    <a:p>
                      <a:pPr marL="0" algn="l" defTabSz="914400" rtl="0" eaLnBrk="1" latinLnBrk="0" hangingPunct="1">
                        <a:lnSpc>
                          <a:spcPct val="200000"/>
                        </a:lnSpc>
                      </a:pPr>
                      <a:r>
                        <a:rPr lang="en-US" sz="1800" b="1" kern="1200" dirty="0" smtClean="0">
                          <a:solidFill>
                            <a:srgbClr val="003466"/>
                          </a:solidFill>
                          <a:latin typeface="Tahoma" panose="020B0604030504040204" pitchFamily="34" charset="0"/>
                          <a:ea typeface="Tahoma" panose="020B0604030504040204" pitchFamily="34" charset="0"/>
                          <a:cs typeface="Tahoma" panose="020B0604030504040204" pitchFamily="34" charset="0"/>
                        </a:rPr>
                        <a:t>Channel Work</a:t>
                      </a:r>
                      <a:endParaRPr lang="en-US" sz="1800" b="1" kern="1200" dirty="0">
                        <a:solidFill>
                          <a:srgbClr val="003466"/>
                        </a:solidFill>
                        <a:latin typeface="Tahoma" panose="020B0604030504040204" pitchFamily="34" charset="0"/>
                        <a:ea typeface="Tahoma" panose="020B0604030504040204" pitchFamily="34" charset="0"/>
                        <a:cs typeface="Tahoma" panose="020B0604030504040204"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939538">
                <a:tc>
                  <a:txBody>
                    <a:bodyPr/>
                    <a:lstStyle/>
                    <a:p>
                      <a:pPr marL="342900" marR="0" lvl="0" indent="-342900" algn="l" defTabSz="914400" rtl="0" eaLnBrk="1" fontAlgn="auto" latinLnBrk="0" hangingPunct="1">
                        <a:lnSpc>
                          <a:spcPct val="200000"/>
                        </a:lnSpc>
                        <a:spcBef>
                          <a:spcPts val="0"/>
                        </a:spcBef>
                        <a:spcAft>
                          <a:spcPts val="0"/>
                        </a:spcAft>
                        <a:buClrTx/>
                        <a:buSzTx/>
                        <a:buFont typeface="+mj-lt"/>
                        <a:buAutoNum type="arabicPeriod"/>
                        <a:tabLst/>
                        <a:defRPr/>
                      </a:pPr>
                      <a:r>
                        <a:rPr lang="en-US"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Build relationships with industry leaders</a:t>
                      </a:r>
                    </a:p>
                    <a:p>
                      <a:pPr marL="342900" marR="0" lvl="0" indent="-342900" algn="l" defTabSz="914400" rtl="0" eaLnBrk="1" fontAlgn="auto" latinLnBrk="0" hangingPunct="1">
                        <a:lnSpc>
                          <a:spcPct val="200000"/>
                        </a:lnSpc>
                        <a:spcBef>
                          <a:spcPts val="0"/>
                        </a:spcBef>
                        <a:spcAft>
                          <a:spcPts val="0"/>
                        </a:spcAft>
                        <a:buClrTx/>
                        <a:buSzTx/>
                        <a:buFont typeface="+mj-lt"/>
                        <a:buAutoNum type="arabicPeriod"/>
                        <a:tabLst/>
                        <a:defRPr/>
                      </a:pPr>
                      <a:r>
                        <a:rPr lang="en-US" sz="16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&gt;15,000 conversations per year</a:t>
                      </a:r>
                    </a:p>
                    <a:p>
                      <a:pPr marL="342900" marR="0" lvl="0" indent="-342900" algn="l" defTabSz="914400" rtl="0" eaLnBrk="1" fontAlgn="auto" latinLnBrk="0" hangingPunct="1">
                        <a:lnSpc>
                          <a:spcPct val="200000"/>
                        </a:lnSpc>
                        <a:spcBef>
                          <a:spcPts val="0"/>
                        </a:spcBef>
                        <a:spcAft>
                          <a:spcPts val="0"/>
                        </a:spcAft>
                        <a:buClrTx/>
                        <a:buSzTx/>
                        <a:buFont typeface="+mj-lt"/>
                        <a:buAutoNum type="arabicPeriod"/>
                        <a:tabLst/>
                        <a:defRPr/>
                      </a:pPr>
                      <a:r>
                        <a:rPr lang="en-US" sz="16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$1-2T in spend</a:t>
                      </a:r>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52442628"/>
              </p:ext>
            </p:extLst>
          </p:nvPr>
        </p:nvGraphicFramePr>
        <p:xfrm>
          <a:off x="4707466" y="2209800"/>
          <a:ext cx="3691467" cy="3579618"/>
        </p:xfrm>
        <a:graphic>
          <a:graphicData uri="http://schemas.openxmlformats.org/drawingml/2006/table">
            <a:tbl>
              <a:tblPr firstRow="1" bandRow="1">
                <a:tableStyleId>{2D5ABB26-0587-4C30-8999-92F81FD0307C}</a:tableStyleId>
              </a:tblPr>
              <a:tblGrid>
                <a:gridCol w="3691467">
                  <a:extLst>
                    <a:ext uri="{9D8B030D-6E8A-4147-A177-3AD203B41FA5}">
                      <a16:colId xmlns="" xmlns:a16="http://schemas.microsoft.com/office/drawing/2014/main" val="20000"/>
                    </a:ext>
                  </a:extLst>
                </a:gridCol>
              </a:tblGrid>
              <a:tr h="581094">
                <a:tc>
                  <a:txBody>
                    <a:bodyPr/>
                    <a:lstStyle/>
                    <a:p>
                      <a:pPr marL="0" algn="l" defTabSz="914400" rtl="0" eaLnBrk="1" latinLnBrk="0" hangingPunct="1">
                        <a:lnSpc>
                          <a:spcPct val="200000"/>
                        </a:lnSpc>
                      </a:pPr>
                      <a:r>
                        <a:rPr lang="en-US" sz="1800" b="1" kern="1200" dirty="0" smtClean="0">
                          <a:solidFill>
                            <a:srgbClr val="003466"/>
                          </a:solidFill>
                          <a:latin typeface="Tahoma" panose="020B0604030504040204" pitchFamily="34" charset="0"/>
                          <a:ea typeface="Tahoma" panose="020B0604030504040204" pitchFamily="34" charset="0"/>
                          <a:cs typeface="Tahoma" panose="020B0604030504040204" pitchFamily="34" charset="0"/>
                        </a:rPr>
                        <a:t>Customer End-markets</a:t>
                      </a:r>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939538">
                <a:tc>
                  <a:txBody>
                    <a:bodyPr/>
                    <a:lstStyle/>
                    <a:p>
                      <a:pPr marL="342900" marR="0" lvl="0" indent="-342900" algn="l" defTabSz="914400" rtl="0" eaLnBrk="1" fontAlgn="auto" latinLnBrk="0" hangingPunct="1">
                        <a:lnSpc>
                          <a:spcPct val="200000"/>
                        </a:lnSpc>
                        <a:spcBef>
                          <a:spcPts val="0"/>
                        </a:spcBef>
                        <a:spcAft>
                          <a:spcPts val="0"/>
                        </a:spcAft>
                        <a:buClrTx/>
                        <a:buSzTx/>
                        <a:buFont typeface="+mj-lt"/>
                        <a:buAutoNum type="arabicPeriod"/>
                        <a:tabLst/>
                        <a:defRPr/>
                      </a:pPr>
                      <a:r>
                        <a:rPr lang="en-US" sz="1600" baseline="0" dirty="0" smtClean="0">
                          <a:latin typeface="Tahoma" panose="020B0604030504040204" pitchFamily="34" charset="0"/>
                          <a:ea typeface="Tahoma" panose="020B0604030504040204" pitchFamily="34" charset="0"/>
                          <a:cs typeface="Tahoma" panose="020B0604030504040204" pitchFamily="34" charset="0"/>
                        </a:rPr>
                        <a:t>Equity research (asset managers)</a:t>
                      </a:r>
                    </a:p>
                    <a:p>
                      <a:pPr marL="342900" marR="0" lvl="0" indent="-342900" algn="l" defTabSz="914400" rtl="0" eaLnBrk="1" fontAlgn="auto" latinLnBrk="0" hangingPunct="1">
                        <a:lnSpc>
                          <a:spcPct val="200000"/>
                        </a:lnSpc>
                        <a:spcBef>
                          <a:spcPts val="0"/>
                        </a:spcBef>
                        <a:spcAft>
                          <a:spcPts val="0"/>
                        </a:spcAft>
                        <a:buClrTx/>
                        <a:buSzTx/>
                        <a:buFont typeface="+mj-lt"/>
                        <a:buAutoNum type="arabicPeriod"/>
                        <a:tabLst/>
                        <a:defRPr/>
                      </a:pPr>
                      <a:r>
                        <a:rPr lang="en-US" sz="1600" baseline="0" dirty="0" smtClean="0">
                          <a:latin typeface="Tahoma" panose="020B0604030504040204" pitchFamily="34" charset="0"/>
                          <a:ea typeface="Tahoma" panose="020B0604030504040204" pitchFamily="34" charset="0"/>
                          <a:cs typeface="Tahoma" panose="020B0604030504040204" pitchFamily="34" charset="0"/>
                        </a:rPr>
                        <a:t>Market research</a:t>
                      </a:r>
                    </a:p>
                    <a:p>
                      <a:pPr marL="800100" marR="0" lvl="1" indent="-342900" algn="l" defTabSz="914400" rtl="0" eaLnBrk="1" fontAlgn="auto" latinLnBrk="0" hangingPunct="1">
                        <a:lnSpc>
                          <a:spcPct val="130000"/>
                        </a:lnSpc>
                        <a:spcBef>
                          <a:spcPts val="0"/>
                        </a:spcBef>
                        <a:spcAft>
                          <a:spcPts val="0"/>
                        </a:spcAft>
                        <a:buClrTx/>
                        <a:buSzTx/>
                        <a:buFont typeface="+mj-lt"/>
                        <a:buAutoNum type="alphaLcPeriod"/>
                        <a:tabLst/>
                        <a:defRPr/>
                      </a:pPr>
                      <a:r>
                        <a:rPr lang="en-US" sz="1600" baseline="0" dirty="0" smtClean="0">
                          <a:latin typeface="Tahoma" panose="020B0604030504040204" pitchFamily="34" charset="0"/>
                          <a:ea typeface="Tahoma" panose="020B0604030504040204" pitchFamily="34" charset="0"/>
                          <a:cs typeface="Tahoma" panose="020B0604030504040204" pitchFamily="34" charset="0"/>
                        </a:rPr>
                        <a:t>Advise execs managing $2-3T in spend</a:t>
                      </a:r>
                    </a:p>
                    <a:p>
                      <a:pPr marL="800100" marR="0" lvl="1" indent="-342900" algn="l" defTabSz="914400" rtl="0" eaLnBrk="1" fontAlgn="auto" latinLnBrk="0" hangingPunct="1">
                        <a:lnSpc>
                          <a:spcPct val="130000"/>
                        </a:lnSpc>
                        <a:spcBef>
                          <a:spcPts val="0"/>
                        </a:spcBef>
                        <a:spcAft>
                          <a:spcPts val="0"/>
                        </a:spcAft>
                        <a:buClrTx/>
                        <a:buSzTx/>
                        <a:buFont typeface="+mj-lt"/>
                        <a:buAutoNum type="alphaLcPeriod"/>
                        <a:tabLst/>
                        <a:defRPr/>
                      </a:pPr>
                      <a:r>
                        <a:rPr lang="en-US" sz="1600" baseline="0" dirty="0" smtClean="0">
                          <a:latin typeface="Tahoma" panose="020B0604030504040204" pitchFamily="34" charset="0"/>
                          <a:ea typeface="Tahoma" panose="020B0604030504040204" pitchFamily="34" charset="0"/>
                          <a:cs typeface="Tahoma" panose="020B0604030504040204" pitchFamily="34" charset="0"/>
                        </a:rPr>
                        <a:t>Advise CXO’s across industries</a:t>
                      </a:r>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16339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Who is Cleveland Research?</a:t>
            </a:r>
            <a:endParaRPr lang="en-US" sz="4000" b="1" dirty="0"/>
          </a:p>
        </p:txBody>
      </p:sp>
      <p:sp>
        <p:nvSpPr>
          <p:cNvPr id="4" name="Slide Number Placeholder 3"/>
          <p:cNvSpPr>
            <a:spLocks noGrp="1"/>
          </p:cNvSpPr>
          <p:nvPr>
            <p:ph type="sldNum" sz="quarter" idx="12"/>
          </p:nvPr>
        </p:nvSpPr>
        <p:spPr/>
        <p:txBody>
          <a:bodyPr/>
          <a:lstStyle/>
          <a:p>
            <a:fld id="{0405D2D6-7A39-4D20-8972-461185D72AB2}" type="slidenum">
              <a:rPr lang="en-US" smtClean="0"/>
              <a:pPr/>
              <a:t>5</a:t>
            </a:fld>
            <a:endParaRPr lang="en-US" dirty="0"/>
          </a:p>
        </p:txBody>
      </p:sp>
      <p:pic>
        <p:nvPicPr>
          <p:cNvPr id="6" name="Picture 5"/>
          <p:cNvPicPr>
            <a:picLocks noChangeAspect="1"/>
          </p:cNvPicPr>
          <p:nvPr/>
        </p:nvPicPr>
        <p:blipFill rotWithShape="1">
          <a:blip r:embed="rId2"/>
          <a:srcRect l="1155" t="2397" r="1155"/>
          <a:stretch/>
        </p:blipFill>
        <p:spPr>
          <a:xfrm>
            <a:off x="2019300" y="1020087"/>
            <a:ext cx="5105400" cy="5092464"/>
          </a:xfrm>
          <a:prstGeom prst="rect">
            <a:avLst/>
          </a:prstGeom>
        </p:spPr>
      </p:pic>
    </p:spTree>
    <p:extLst>
      <p:ext uri="{BB962C8B-B14F-4D97-AF65-F5344CB8AC3E}">
        <p14:creationId xmlns:p14="http://schemas.microsoft.com/office/powerpoint/2010/main" val="395911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i="1" dirty="0" smtClean="0"/>
              <a:t>Disclaimer (i.e. what I don’t know)</a:t>
            </a:r>
            <a:endParaRPr lang="en-US" sz="4000" b="1" i="1" dirty="0"/>
          </a:p>
        </p:txBody>
      </p:sp>
      <p:sp>
        <p:nvSpPr>
          <p:cNvPr id="4" name="Slide Number Placeholder 3"/>
          <p:cNvSpPr>
            <a:spLocks noGrp="1"/>
          </p:cNvSpPr>
          <p:nvPr>
            <p:ph type="sldNum" sz="quarter" idx="12"/>
          </p:nvPr>
        </p:nvSpPr>
        <p:spPr/>
        <p:txBody>
          <a:bodyPr/>
          <a:lstStyle/>
          <a:p>
            <a:fld id="{0405D2D6-7A39-4D20-8972-461185D72AB2}" type="slidenum">
              <a:rPr lang="en-US" smtClean="0"/>
              <a:pPr/>
              <a:t>6</a:t>
            </a:fld>
            <a:endParaRPr lang="en-US" dirty="0"/>
          </a:p>
        </p:txBody>
      </p:sp>
      <p:pic>
        <p:nvPicPr>
          <p:cNvPr id="2050" name="Picture 2" descr="Image result for dilbert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057400"/>
            <a:ext cx="857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323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5D2D6-7A39-4D20-8972-461185D72AB2}" type="slidenum">
              <a:rPr lang="en-US" smtClean="0"/>
              <a:pPr/>
              <a:t>7</a:t>
            </a:fld>
            <a:endParaRPr lang="en-US" dirty="0"/>
          </a:p>
        </p:txBody>
      </p:sp>
      <p:sp>
        <p:nvSpPr>
          <p:cNvPr id="5" name="Title 1"/>
          <p:cNvSpPr>
            <a:spLocks noGrp="1"/>
          </p:cNvSpPr>
          <p:nvPr>
            <p:ph type="title"/>
          </p:nvPr>
        </p:nvSpPr>
        <p:spPr>
          <a:xfrm>
            <a:off x="457200" y="274638"/>
            <a:ext cx="8229600" cy="1143000"/>
          </a:xfrm>
        </p:spPr>
        <p:txBody>
          <a:bodyPr/>
          <a:lstStyle/>
          <a:p>
            <a:r>
              <a:rPr lang="en-US" sz="4000" b="1" dirty="0" smtClean="0"/>
              <a:t>AI Adoption Today</a:t>
            </a:r>
            <a:endParaRPr lang="en-US" sz="4000" b="1" dirty="0"/>
          </a:p>
        </p:txBody>
      </p:sp>
      <p:grpSp>
        <p:nvGrpSpPr>
          <p:cNvPr id="13" name="Group 12"/>
          <p:cNvGrpSpPr/>
          <p:nvPr/>
        </p:nvGrpSpPr>
        <p:grpSpPr>
          <a:xfrm>
            <a:off x="457200" y="1151092"/>
            <a:ext cx="8534400" cy="4709160"/>
            <a:chOff x="457200" y="1350249"/>
            <a:chExt cx="8534400" cy="4469900"/>
          </a:xfrm>
        </p:grpSpPr>
        <p:sp>
          <p:nvSpPr>
            <p:cNvPr id="14" name="Freeform 13"/>
            <p:cNvSpPr/>
            <p:nvPr/>
          </p:nvSpPr>
          <p:spPr>
            <a:xfrm>
              <a:off x="457200" y="1630649"/>
              <a:ext cx="8534400" cy="4189500"/>
            </a:xfrm>
            <a:custGeom>
              <a:avLst/>
              <a:gdLst>
                <a:gd name="connsiteX0" fmla="*/ 0 w 8534400"/>
                <a:gd name="connsiteY0" fmla="*/ 0 h 4189500"/>
                <a:gd name="connsiteX1" fmla="*/ 8534400 w 8534400"/>
                <a:gd name="connsiteY1" fmla="*/ 0 h 4189500"/>
                <a:gd name="connsiteX2" fmla="*/ 8534400 w 8534400"/>
                <a:gd name="connsiteY2" fmla="*/ 4189500 h 4189500"/>
                <a:gd name="connsiteX3" fmla="*/ 0 w 8534400"/>
                <a:gd name="connsiteY3" fmla="*/ 4189500 h 4189500"/>
                <a:gd name="connsiteX4" fmla="*/ 0 w 8534400"/>
                <a:gd name="connsiteY4" fmla="*/ 0 h 4189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4400" h="4189500">
                  <a:moveTo>
                    <a:pt x="0" y="0"/>
                  </a:moveTo>
                  <a:lnTo>
                    <a:pt x="8534400" y="0"/>
                  </a:lnTo>
                  <a:lnTo>
                    <a:pt x="8534400" y="4189500"/>
                  </a:lnTo>
                  <a:lnTo>
                    <a:pt x="0" y="41895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364" tIns="365760" rIns="662364" bIns="135128" numCol="1" spcCol="1270" anchor="t" anchorCtr="0">
              <a:noAutofit/>
            </a:bodyPr>
            <a:lstStyle/>
            <a:p>
              <a:pPr marL="171450" lvl="1" indent="-171450" algn="l" defTabSz="844550" rtl="0">
                <a:lnSpc>
                  <a:spcPct val="150000"/>
                </a:lnSpc>
                <a:spcBef>
                  <a:spcPct val="0"/>
                </a:spcBef>
                <a:buChar char="••"/>
              </a:pPr>
              <a:r>
                <a:rPr lang="en-US" sz="1600" b="1" kern="1200" dirty="0" smtClean="0">
                  <a:latin typeface="Tahoma" panose="020B0604030504040204" pitchFamily="34" charset="0"/>
                  <a:ea typeface="Tahoma" panose="020B0604030504040204" pitchFamily="34" charset="0"/>
                  <a:cs typeface="Tahoma" panose="020B0604030504040204" pitchFamily="34" charset="0"/>
                </a:rPr>
                <a:t>Inventory</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44550" rtl="0">
                <a:lnSpc>
                  <a:spcPct val="150000"/>
                </a:lnSpc>
                <a:spcBef>
                  <a:spcPct val="0"/>
                </a:spcBef>
                <a:buChar char="••"/>
              </a:pPr>
              <a:r>
                <a:rPr lang="en-US" sz="1600" kern="1200" dirty="0" smtClean="0">
                  <a:latin typeface="Tahoma" panose="020B0604030504040204" pitchFamily="34" charset="0"/>
                  <a:ea typeface="Tahoma" panose="020B0604030504040204" pitchFamily="34" charset="0"/>
                  <a:cs typeface="Tahoma" panose="020B0604030504040204" pitchFamily="34" charset="0"/>
                </a:rPr>
                <a:t>Management and replenishment (Lowe’s, Amazon)</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44550" rtl="0">
                <a:lnSpc>
                  <a:spcPct val="150000"/>
                </a:lnSpc>
                <a:spcBef>
                  <a:spcPct val="0"/>
                </a:spcBef>
                <a:buChar char="••"/>
              </a:pPr>
              <a:r>
                <a:rPr lang="en-US" sz="1600" b="1" kern="1200" dirty="0" smtClean="0">
                  <a:latin typeface="Tahoma" panose="020B0604030504040204" pitchFamily="34" charset="0"/>
                  <a:ea typeface="Tahoma" panose="020B0604030504040204" pitchFamily="34" charset="0"/>
                  <a:cs typeface="Tahoma" panose="020B0604030504040204" pitchFamily="34" charset="0"/>
                </a:rPr>
                <a:t>Ecommerce</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44550" rtl="0">
                <a:lnSpc>
                  <a:spcPct val="150000"/>
                </a:lnSpc>
                <a:spcBef>
                  <a:spcPct val="0"/>
                </a:spcBef>
                <a:buChar char="••"/>
              </a:pPr>
              <a:r>
                <a:rPr lang="en-US" sz="1600" kern="1200" dirty="0" smtClean="0">
                  <a:latin typeface="Tahoma" panose="020B0604030504040204" pitchFamily="34" charset="0"/>
                  <a:ea typeface="Tahoma" panose="020B0604030504040204" pitchFamily="34" charset="0"/>
                  <a:cs typeface="Tahoma" panose="020B0604030504040204" pitchFamily="34" charset="0"/>
                </a:rPr>
                <a:t>Product classification</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44550" rtl="0">
                <a:lnSpc>
                  <a:spcPct val="150000"/>
                </a:lnSpc>
                <a:spcBef>
                  <a:spcPct val="0"/>
                </a:spcBef>
                <a:buChar char="••"/>
              </a:pPr>
              <a:r>
                <a:rPr lang="en-US" sz="1600" b="1" kern="1200" dirty="0" smtClean="0">
                  <a:latin typeface="Tahoma" panose="020B0604030504040204" pitchFamily="34" charset="0"/>
                  <a:ea typeface="Tahoma" panose="020B0604030504040204" pitchFamily="34" charset="0"/>
                  <a:cs typeface="Tahoma" panose="020B0604030504040204" pitchFamily="34" charset="0"/>
                </a:rPr>
                <a:t>Marketing campaigns </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44550" rtl="0">
                <a:lnSpc>
                  <a:spcPct val="150000"/>
                </a:lnSpc>
                <a:spcBef>
                  <a:spcPct val="0"/>
                </a:spcBef>
                <a:buChar char="••"/>
              </a:pPr>
              <a:r>
                <a:rPr lang="en-US" sz="1600" kern="1200" dirty="0" smtClean="0">
                  <a:latin typeface="Tahoma" panose="020B0604030504040204" pitchFamily="34" charset="0"/>
                  <a:ea typeface="Tahoma" panose="020B0604030504040204" pitchFamily="34" charset="0"/>
                  <a:cs typeface="Tahoma" panose="020B0604030504040204" pitchFamily="34" charset="0"/>
                </a:rPr>
                <a:t>Highly targeted ads using data</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44550" rtl="0">
                <a:lnSpc>
                  <a:spcPct val="150000"/>
                </a:lnSpc>
                <a:spcBef>
                  <a:spcPct val="0"/>
                </a:spcBef>
                <a:buChar char="••"/>
              </a:pPr>
              <a:r>
                <a:rPr lang="en-US" sz="1600" kern="1200" dirty="0" smtClean="0">
                  <a:latin typeface="Tahoma" panose="020B0604030504040204" pitchFamily="34" charset="0"/>
                  <a:ea typeface="Tahoma" panose="020B0604030504040204" pitchFamily="34" charset="0"/>
                  <a:cs typeface="Tahoma" panose="020B0604030504040204" pitchFamily="34" charset="0"/>
                </a:rPr>
                <a:t>Intelligent product recommendations</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44550" rtl="0">
                <a:lnSpc>
                  <a:spcPct val="150000"/>
                </a:lnSpc>
                <a:spcBef>
                  <a:spcPct val="0"/>
                </a:spcBef>
                <a:buChar char="••"/>
              </a:pPr>
              <a:r>
                <a:rPr lang="en-US" sz="1600" b="1" kern="1200" dirty="0" smtClean="0">
                  <a:latin typeface="Tahoma" panose="020B0604030504040204" pitchFamily="34" charset="0"/>
                  <a:ea typeface="Tahoma" panose="020B0604030504040204" pitchFamily="34" charset="0"/>
                  <a:cs typeface="Tahoma" panose="020B0604030504040204" pitchFamily="34" charset="0"/>
                </a:rPr>
                <a:t>Customer support</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44550" rtl="0">
                <a:lnSpc>
                  <a:spcPct val="150000"/>
                </a:lnSpc>
                <a:spcBef>
                  <a:spcPct val="0"/>
                </a:spcBef>
                <a:buChar char="••"/>
              </a:pPr>
              <a:r>
                <a:rPr lang="en-US" sz="1600" kern="1200" dirty="0" smtClean="0">
                  <a:latin typeface="Tahoma" panose="020B0604030504040204" pitchFamily="34" charset="0"/>
                  <a:ea typeface="Tahoma" panose="020B0604030504040204" pitchFamily="34" charset="0"/>
                  <a:cs typeface="Tahoma" panose="020B0604030504040204" pitchFamily="34" charset="0"/>
                </a:rPr>
                <a:t>Call center</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44550" rtl="0">
                <a:lnSpc>
                  <a:spcPct val="150000"/>
                </a:lnSpc>
                <a:spcBef>
                  <a:spcPct val="0"/>
                </a:spcBef>
                <a:buChar char="••"/>
              </a:pPr>
              <a:r>
                <a:rPr lang="en-US" sz="1600" kern="1200" dirty="0" smtClean="0">
                  <a:latin typeface="Tahoma" panose="020B0604030504040204" pitchFamily="34" charset="0"/>
                  <a:ea typeface="Tahoma" panose="020B0604030504040204" pitchFamily="34" charset="0"/>
                  <a:cs typeface="Tahoma" panose="020B0604030504040204" pitchFamily="34" charset="0"/>
                </a:rPr>
                <a:t>Chat bots</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44550" rtl="0">
                <a:lnSpc>
                  <a:spcPct val="150000"/>
                </a:lnSpc>
                <a:spcBef>
                  <a:spcPct val="0"/>
                </a:spcBef>
                <a:buChar char="••"/>
              </a:pPr>
              <a:r>
                <a:rPr lang="en-US" sz="1600" kern="1200" dirty="0" smtClean="0">
                  <a:latin typeface="Tahoma" panose="020B0604030504040204" pitchFamily="34" charset="0"/>
                  <a:ea typeface="Tahoma" panose="020B0604030504040204" pitchFamily="34" charset="0"/>
                  <a:cs typeface="Tahoma" panose="020B0604030504040204" pitchFamily="34" charset="0"/>
                </a:rPr>
                <a:t>Fast-food (Alexa taking our orders...)</a:t>
              </a:r>
              <a:endParaRPr lang="en-US" sz="1600" kern="1200" dirty="0">
                <a:latin typeface="Tahoma" panose="020B0604030504040204" pitchFamily="34" charset="0"/>
                <a:ea typeface="Tahoma" panose="020B0604030504040204" pitchFamily="34" charset="0"/>
                <a:cs typeface="Tahoma" panose="020B0604030504040204" pitchFamily="34" charset="0"/>
              </a:endParaRPr>
            </a:p>
          </p:txBody>
        </p:sp>
        <p:sp>
          <p:nvSpPr>
            <p:cNvPr id="15" name="Freeform 14"/>
            <p:cNvSpPr/>
            <p:nvPr/>
          </p:nvSpPr>
          <p:spPr>
            <a:xfrm>
              <a:off x="846292" y="1350249"/>
              <a:ext cx="6477000" cy="557784"/>
            </a:xfrm>
            <a:custGeom>
              <a:avLst/>
              <a:gdLst>
                <a:gd name="connsiteX0" fmla="*/ 0 w 5974080"/>
                <a:gd name="connsiteY0" fmla="*/ 172203 h 1033200"/>
                <a:gd name="connsiteX1" fmla="*/ 172203 w 5974080"/>
                <a:gd name="connsiteY1" fmla="*/ 0 h 1033200"/>
                <a:gd name="connsiteX2" fmla="*/ 5801877 w 5974080"/>
                <a:gd name="connsiteY2" fmla="*/ 0 h 1033200"/>
                <a:gd name="connsiteX3" fmla="*/ 5974080 w 5974080"/>
                <a:gd name="connsiteY3" fmla="*/ 172203 h 1033200"/>
                <a:gd name="connsiteX4" fmla="*/ 5974080 w 5974080"/>
                <a:gd name="connsiteY4" fmla="*/ 860997 h 1033200"/>
                <a:gd name="connsiteX5" fmla="*/ 5801877 w 5974080"/>
                <a:gd name="connsiteY5" fmla="*/ 1033200 h 1033200"/>
                <a:gd name="connsiteX6" fmla="*/ 172203 w 5974080"/>
                <a:gd name="connsiteY6" fmla="*/ 1033200 h 1033200"/>
                <a:gd name="connsiteX7" fmla="*/ 0 w 5974080"/>
                <a:gd name="connsiteY7" fmla="*/ 860997 h 1033200"/>
                <a:gd name="connsiteX8" fmla="*/ 0 w 5974080"/>
                <a:gd name="connsiteY8" fmla="*/ 172203 h 103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4080" h="1033200">
                  <a:moveTo>
                    <a:pt x="0" y="172203"/>
                  </a:moveTo>
                  <a:cubicBezTo>
                    <a:pt x="0" y="77098"/>
                    <a:pt x="77098" y="0"/>
                    <a:pt x="172203" y="0"/>
                  </a:cubicBezTo>
                  <a:lnTo>
                    <a:pt x="5801877" y="0"/>
                  </a:lnTo>
                  <a:cubicBezTo>
                    <a:pt x="5896982" y="0"/>
                    <a:pt x="5974080" y="77098"/>
                    <a:pt x="5974080" y="172203"/>
                  </a:cubicBezTo>
                  <a:lnTo>
                    <a:pt x="5974080" y="860997"/>
                  </a:lnTo>
                  <a:cubicBezTo>
                    <a:pt x="5974080" y="956102"/>
                    <a:pt x="5896982" y="1033200"/>
                    <a:pt x="5801877" y="1033200"/>
                  </a:cubicBezTo>
                  <a:lnTo>
                    <a:pt x="172203" y="1033200"/>
                  </a:lnTo>
                  <a:cubicBezTo>
                    <a:pt x="77098" y="1033200"/>
                    <a:pt x="0" y="956102"/>
                    <a:pt x="0" y="860997"/>
                  </a:cubicBezTo>
                  <a:lnTo>
                    <a:pt x="0" y="1722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6243" tIns="50437" rIns="276243" bIns="50437" numCol="1" spcCol="1270" anchor="ctr" anchorCtr="0">
              <a:noAutofit/>
            </a:bodyPr>
            <a:lstStyle/>
            <a:p>
              <a:pPr lvl="0" algn="l" defTabSz="800100" rtl="0">
                <a:lnSpc>
                  <a:spcPct val="90000"/>
                </a:lnSpc>
                <a:spcBef>
                  <a:spcPct val="0"/>
                </a:spcBef>
                <a:spcAft>
                  <a:spcPct val="35000"/>
                </a:spcAft>
              </a:pPr>
              <a:r>
                <a:rPr lang="en-US" sz="2400" b="1" kern="1200" dirty="0" smtClean="0">
                  <a:latin typeface="Tahoma" panose="020B0604030504040204" pitchFamily="34" charset="0"/>
                  <a:ea typeface="Tahoma" panose="020B0604030504040204" pitchFamily="34" charset="0"/>
                  <a:cs typeface="Tahoma" panose="020B0604030504040204" pitchFamily="34" charset="0"/>
                </a:rPr>
                <a:t>Retail </a:t>
              </a:r>
              <a:r>
                <a:rPr lang="en-US" sz="1400" b="1" kern="1200" dirty="0" smtClean="0">
                  <a:latin typeface="Tahoma" panose="020B0604030504040204" pitchFamily="34" charset="0"/>
                  <a:ea typeface="Tahoma" panose="020B0604030504040204" pitchFamily="34" charset="0"/>
                  <a:cs typeface="Tahoma" panose="020B0604030504040204" pitchFamily="34" charset="0"/>
                </a:rPr>
                <a:t>(40% of spend, 60-70% of AI apps customer facing)</a:t>
              </a:r>
              <a:endParaRPr lang="en-US" sz="1400" kern="1200" dirty="0">
                <a:latin typeface="Tahoma" panose="020B0604030504040204" pitchFamily="34" charset="0"/>
                <a:ea typeface="Tahoma" panose="020B0604030504040204" pitchFamily="34" charset="0"/>
                <a:cs typeface="Tahoma" panose="020B0604030504040204" pitchFamily="34" charset="0"/>
              </a:endParaRPr>
            </a:p>
          </p:txBody>
        </p:sp>
      </p:grpSp>
      <p:pic>
        <p:nvPicPr>
          <p:cNvPr id="12" name="Picture 6" descr="Image result for lowes rob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3000075"/>
            <a:ext cx="2703490" cy="18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25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AI Adoption Today</a:t>
            </a:r>
            <a:endParaRPr lang="en-US" sz="4000" b="1" dirty="0"/>
          </a:p>
        </p:txBody>
      </p:sp>
      <p:grpSp>
        <p:nvGrpSpPr>
          <p:cNvPr id="6" name="Group 5"/>
          <p:cNvGrpSpPr/>
          <p:nvPr/>
        </p:nvGrpSpPr>
        <p:grpSpPr>
          <a:xfrm>
            <a:off x="457200" y="1164353"/>
            <a:ext cx="8534400" cy="4716440"/>
            <a:chOff x="457200" y="1164353"/>
            <a:chExt cx="8534400" cy="4716440"/>
          </a:xfrm>
        </p:grpSpPr>
        <p:sp>
          <p:nvSpPr>
            <p:cNvPr id="7" name="Freeform 6"/>
            <p:cNvSpPr/>
            <p:nvPr/>
          </p:nvSpPr>
          <p:spPr>
            <a:xfrm>
              <a:off x="457200" y="1451893"/>
              <a:ext cx="8534400" cy="4428900"/>
            </a:xfrm>
            <a:custGeom>
              <a:avLst/>
              <a:gdLst>
                <a:gd name="connsiteX0" fmla="*/ 0 w 8534400"/>
                <a:gd name="connsiteY0" fmla="*/ 0 h 4428900"/>
                <a:gd name="connsiteX1" fmla="*/ 8534400 w 8534400"/>
                <a:gd name="connsiteY1" fmla="*/ 0 h 4428900"/>
                <a:gd name="connsiteX2" fmla="*/ 8534400 w 8534400"/>
                <a:gd name="connsiteY2" fmla="*/ 4428900 h 4428900"/>
                <a:gd name="connsiteX3" fmla="*/ 0 w 8534400"/>
                <a:gd name="connsiteY3" fmla="*/ 4428900 h 4428900"/>
                <a:gd name="connsiteX4" fmla="*/ 0 w 8534400"/>
                <a:gd name="connsiteY4" fmla="*/ 0 h 442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4400" h="4428900">
                  <a:moveTo>
                    <a:pt x="0" y="0"/>
                  </a:moveTo>
                  <a:lnTo>
                    <a:pt x="8534400" y="0"/>
                  </a:lnTo>
                  <a:lnTo>
                    <a:pt x="8534400" y="4428900"/>
                  </a:lnTo>
                  <a:lnTo>
                    <a:pt x="0" y="44289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364" tIns="395732" rIns="662364" bIns="135128" numCol="1" spcCol="1270" anchor="t" anchorCtr="0">
              <a:noAutofit/>
            </a:bodyPr>
            <a:lstStyle/>
            <a:p>
              <a:pPr marL="171450" lvl="1" indent="-171450" algn="l" defTabSz="844550" rtl="0">
                <a:lnSpc>
                  <a:spcPct val="150000"/>
                </a:lnSpc>
                <a:spcBef>
                  <a:spcPct val="0"/>
                </a:spcBef>
                <a:spcAft>
                  <a:spcPct val="15000"/>
                </a:spcAft>
                <a:buChar char="••"/>
              </a:pPr>
              <a:r>
                <a:rPr lang="en-US" sz="1900" b="1" kern="1200" dirty="0" err="1" smtClean="0">
                  <a:latin typeface="Tahoma" panose="020B0604030504040204" pitchFamily="34" charset="0"/>
                  <a:ea typeface="Tahoma" panose="020B0604030504040204" pitchFamily="34" charset="0"/>
                  <a:cs typeface="Tahoma" panose="020B0604030504040204" pitchFamily="34" charset="0"/>
                </a:rPr>
                <a:t>Regtech</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44550" rtl="0">
                <a:lnSpc>
                  <a:spcPct val="150000"/>
                </a:lnSpc>
                <a:spcBef>
                  <a:spcPct val="0"/>
                </a:spcBef>
                <a:spcAft>
                  <a:spcPct val="15000"/>
                </a:spcAft>
                <a:buChar char="••"/>
              </a:pPr>
              <a:r>
                <a:rPr lang="en-US" sz="1900" kern="1200" dirty="0" smtClean="0">
                  <a:latin typeface="Tahoma" panose="020B0604030504040204" pitchFamily="34" charset="0"/>
                  <a:ea typeface="Tahoma" panose="020B0604030504040204" pitchFamily="34" charset="0"/>
                  <a:cs typeface="Tahoma" panose="020B0604030504040204" pitchFamily="34" charset="0"/>
                </a:rPr>
                <a:t>Is what I am doing legal?</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44550" rtl="0">
                <a:lnSpc>
                  <a:spcPct val="150000"/>
                </a:lnSpc>
                <a:spcBef>
                  <a:spcPct val="0"/>
                </a:spcBef>
                <a:spcAft>
                  <a:spcPct val="15000"/>
                </a:spcAft>
                <a:buChar char="••"/>
              </a:pPr>
              <a:r>
                <a:rPr lang="en-US" sz="1900" kern="1200" dirty="0" smtClean="0">
                  <a:latin typeface="Tahoma" panose="020B0604030504040204" pitchFamily="34" charset="0"/>
                  <a:ea typeface="Tahoma" panose="020B0604030504040204" pitchFamily="34" charset="0"/>
                  <a:cs typeface="Tahoma" panose="020B0604030504040204" pitchFamily="34" charset="0"/>
                </a:rPr>
                <a:t>Is what I am doing compliant?</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44550" rtl="0">
                <a:lnSpc>
                  <a:spcPct val="150000"/>
                </a:lnSpc>
                <a:spcBef>
                  <a:spcPct val="0"/>
                </a:spcBef>
                <a:spcAft>
                  <a:spcPct val="15000"/>
                </a:spcAft>
                <a:buChar char="••"/>
              </a:pPr>
              <a:r>
                <a:rPr lang="en-US" sz="1900" b="1" kern="1200" dirty="0" smtClean="0">
                  <a:latin typeface="Tahoma" panose="020B0604030504040204" pitchFamily="34" charset="0"/>
                  <a:ea typeface="Tahoma" panose="020B0604030504040204" pitchFamily="34" charset="0"/>
                  <a:cs typeface="Tahoma" panose="020B0604030504040204" pitchFamily="34" charset="0"/>
                </a:rPr>
                <a:t>Fraud detection</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44550" rtl="0">
                <a:lnSpc>
                  <a:spcPct val="150000"/>
                </a:lnSpc>
                <a:spcBef>
                  <a:spcPct val="0"/>
                </a:spcBef>
                <a:spcAft>
                  <a:spcPct val="15000"/>
                </a:spcAft>
                <a:buChar char="••"/>
              </a:pPr>
              <a:r>
                <a:rPr lang="en-US" sz="1900" kern="1200" dirty="0" smtClean="0">
                  <a:latin typeface="Tahoma" panose="020B0604030504040204" pitchFamily="34" charset="0"/>
                  <a:ea typeface="Tahoma" panose="020B0604030504040204" pitchFamily="34" charset="0"/>
                  <a:cs typeface="Tahoma" panose="020B0604030504040204" pitchFamily="34" charset="0"/>
                </a:rPr>
                <a:t>Cross-over with cybersecurity</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844550" rtl="0">
                <a:lnSpc>
                  <a:spcPct val="150000"/>
                </a:lnSpc>
                <a:spcBef>
                  <a:spcPct val="0"/>
                </a:spcBef>
                <a:spcAft>
                  <a:spcPct val="15000"/>
                </a:spcAft>
                <a:buChar char="••"/>
              </a:pPr>
              <a:r>
                <a:rPr lang="en-US" sz="1900" kern="1200" dirty="0" smtClean="0">
                  <a:latin typeface="Tahoma" panose="020B0604030504040204" pitchFamily="34" charset="0"/>
                  <a:ea typeface="Tahoma" panose="020B0604030504040204" pitchFamily="34" charset="0"/>
                  <a:cs typeface="Tahoma" panose="020B0604030504040204" pitchFamily="34" charset="0"/>
                </a:rPr>
                <a:t>Have I been hacked? Is money being laundered?</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44550" rtl="0">
                <a:lnSpc>
                  <a:spcPct val="150000"/>
                </a:lnSpc>
                <a:spcBef>
                  <a:spcPct val="0"/>
                </a:spcBef>
                <a:spcAft>
                  <a:spcPct val="15000"/>
                </a:spcAft>
                <a:buChar char="••"/>
              </a:pPr>
              <a:r>
                <a:rPr lang="en-US" sz="1900" b="1" kern="1200" dirty="0" smtClean="0">
                  <a:latin typeface="Tahoma" panose="020B0604030504040204" pitchFamily="34" charset="0"/>
                  <a:ea typeface="Tahoma" panose="020B0604030504040204" pitchFamily="34" charset="0"/>
                  <a:cs typeface="Tahoma" panose="020B0604030504040204" pitchFamily="34" charset="0"/>
                </a:rPr>
                <a:t>Trading</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44550" rtl="0">
                <a:lnSpc>
                  <a:spcPct val="150000"/>
                </a:lnSpc>
                <a:spcBef>
                  <a:spcPct val="0"/>
                </a:spcBef>
                <a:spcAft>
                  <a:spcPct val="15000"/>
                </a:spcAft>
                <a:buChar char="••"/>
              </a:pPr>
              <a:r>
                <a:rPr lang="en-US" sz="1900" b="1" kern="1200" dirty="0" smtClean="0">
                  <a:latin typeface="Tahoma" panose="020B0604030504040204" pitchFamily="34" charset="0"/>
                  <a:ea typeface="Tahoma" panose="020B0604030504040204" pitchFamily="34" charset="0"/>
                  <a:cs typeface="Tahoma" panose="020B0604030504040204" pitchFamily="34" charset="0"/>
                </a:rPr>
                <a:t>Loan Approval</a:t>
              </a:r>
              <a:endParaRPr lang="en-US" sz="1900" kern="1200" dirty="0">
                <a:latin typeface="Tahoma" panose="020B0604030504040204" pitchFamily="34" charset="0"/>
                <a:ea typeface="Tahoma" panose="020B0604030504040204" pitchFamily="34" charset="0"/>
                <a:cs typeface="Tahoma" panose="020B0604030504040204" pitchFamily="34" charset="0"/>
              </a:endParaRPr>
            </a:p>
          </p:txBody>
        </p:sp>
        <p:sp>
          <p:nvSpPr>
            <p:cNvPr id="8" name="Freeform 7"/>
            <p:cNvSpPr/>
            <p:nvPr/>
          </p:nvSpPr>
          <p:spPr>
            <a:xfrm>
              <a:off x="867736" y="1164353"/>
              <a:ext cx="6473952" cy="585216"/>
            </a:xfrm>
            <a:custGeom>
              <a:avLst/>
              <a:gdLst>
                <a:gd name="connsiteX0" fmla="*/ 0 w 5974080"/>
                <a:gd name="connsiteY0" fmla="*/ 93482 h 560880"/>
                <a:gd name="connsiteX1" fmla="*/ 93482 w 5974080"/>
                <a:gd name="connsiteY1" fmla="*/ 0 h 560880"/>
                <a:gd name="connsiteX2" fmla="*/ 5880598 w 5974080"/>
                <a:gd name="connsiteY2" fmla="*/ 0 h 560880"/>
                <a:gd name="connsiteX3" fmla="*/ 5974080 w 5974080"/>
                <a:gd name="connsiteY3" fmla="*/ 93482 h 560880"/>
                <a:gd name="connsiteX4" fmla="*/ 5974080 w 5974080"/>
                <a:gd name="connsiteY4" fmla="*/ 467398 h 560880"/>
                <a:gd name="connsiteX5" fmla="*/ 5880598 w 5974080"/>
                <a:gd name="connsiteY5" fmla="*/ 560880 h 560880"/>
                <a:gd name="connsiteX6" fmla="*/ 93482 w 5974080"/>
                <a:gd name="connsiteY6" fmla="*/ 560880 h 560880"/>
                <a:gd name="connsiteX7" fmla="*/ 0 w 5974080"/>
                <a:gd name="connsiteY7" fmla="*/ 467398 h 560880"/>
                <a:gd name="connsiteX8" fmla="*/ 0 w 597408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4080" h="560880">
                  <a:moveTo>
                    <a:pt x="0" y="93482"/>
                  </a:moveTo>
                  <a:cubicBezTo>
                    <a:pt x="0" y="41853"/>
                    <a:pt x="41853" y="0"/>
                    <a:pt x="93482" y="0"/>
                  </a:cubicBezTo>
                  <a:lnTo>
                    <a:pt x="5880598" y="0"/>
                  </a:lnTo>
                  <a:cubicBezTo>
                    <a:pt x="5932227" y="0"/>
                    <a:pt x="5974080" y="41853"/>
                    <a:pt x="5974080" y="93482"/>
                  </a:cubicBezTo>
                  <a:lnTo>
                    <a:pt x="5974080" y="467398"/>
                  </a:lnTo>
                  <a:cubicBezTo>
                    <a:pt x="5974080" y="519027"/>
                    <a:pt x="5932227" y="560880"/>
                    <a:pt x="5880598" y="560880"/>
                  </a:cubicBezTo>
                  <a:lnTo>
                    <a:pt x="93482" y="560880"/>
                  </a:lnTo>
                  <a:cubicBezTo>
                    <a:pt x="41853" y="560880"/>
                    <a:pt x="0" y="519027"/>
                    <a:pt x="0" y="467398"/>
                  </a:cubicBezTo>
                  <a:lnTo>
                    <a:pt x="0" y="934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3186" tIns="27380" rIns="253186" bIns="27380" numCol="1" spcCol="1270" anchor="ctr" anchorCtr="0">
              <a:noAutofit/>
            </a:bodyPr>
            <a:lstStyle/>
            <a:p>
              <a:pPr lvl="0" algn="l" defTabSz="844550" rtl="0">
                <a:lnSpc>
                  <a:spcPct val="90000"/>
                </a:lnSpc>
                <a:spcBef>
                  <a:spcPct val="0"/>
                </a:spcBef>
                <a:spcAft>
                  <a:spcPct val="35000"/>
                </a:spcAft>
              </a:pPr>
              <a:r>
                <a:rPr lang="en-US" sz="24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Finance</a:t>
              </a:r>
              <a:endParaRPr lang="en-US" sz="1900"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4" name="Slide Number Placeholder 3"/>
          <p:cNvSpPr>
            <a:spLocks noGrp="1"/>
          </p:cNvSpPr>
          <p:nvPr>
            <p:ph type="sldNum" sz="quarter" idx="12"/>
          </p:nvPr>
        </p:nvSpPr>
        <p:spPr/>
        <p:txBody>
          <a:bodyPr/>
          <a:lstStyle/>
          <a:p>
            <a:fld id="{0405D2D6-7A39-4D20-8972-461185D72AB2}" type="slidenum">
              <a:rPr lang="en-US" smtClean="0"/>
              <a:pPr/>
              <a:t>8</a:t>
            </a:fld>
            <a:endParaRPr lang="en-US" dirty="0"/>
          </a:p>
        </p:txBody>
      </p:sp>
      <p:pic>
        <p:nvPicPr>
          <p:cNvPr id="4098"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791814"/>
            <a:ext cx="1828800" cy="2435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555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AI Adoption Today</a:t>
            </a:r>
            <a:endParaRPr lang="en-US" sz="4000" b="1" dirty="0"/>
          </a:p>
        </p:txBody>
      </p:sp>
      <p:grpSp>
        <p:nvGrpSpPr>
          <p:cNvPr id="6" name="Group 5"/>
          <p:cNvGrpSpPr/>
          <p:nvPr/>
        </p:nvGrpSpPr>
        <p:grpSpPr>
          <a:xfrm>
            <a:off x="438993" y="1219200"/>
            <a:ext cx="8534400" cy="4582196"/>
            <a:chOff x="438993" y="1271849"/>
            <a:chExt cx="8534400" cy="4582196"/>
          </a:xfrm>
        </p:grpSpPr>
        <p:sp>
          <p:nvSpPr>
            <p:cNvPr id="7" name="Freeform 6"/>
            <p:cNvSpPr/>
            <p:nvPr/>
          </p:nvSpPr>
          <p:spPr>
            <a:xfrm>
              <a:off x="438993" y="1601545"/>
              <a:ext cx="8534400" cy="4252500"/>
            </a:xfrm>
            <a:custGeom>
              <a:avLst/>
              <a:gdLst>
                <a:gd name="connsiteX0" fmla="*/ 0 w 8534400"/>
                <a:gd name="connsiteY0" fmla="*/ 0 h 4252500"/>
                <a:gd name="connsiteX1" fmla="*/ 8534400 w 8534400"/>
                <a:gd name="connsiteY1" fmla="*/ 0 h 4252500"/>
                <a:gd name="connsiteX2" fmla="*/ 8534400 w 8534400"/>
                <a:gd name="connsiteY2" fmla="*/ 4252500 h 4252500"/>
                <a:gd name="connsiteX3" fmla="*/ 0 w 8534400"/>
                <a:gd name="connsiteY3" fmla="*/ 4252500 h 4252500"/>
                <a:gd name="connsiteX4" fmla="*/ 0 w 8534400"/>
                <a:gd name="connsiteY4" fmla="*/ 0 h 42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4400" h="4252500">
                  <a:moveTo>
                    <a:pt x="0" y="0"/>
                  </a:moveTo>
                  <a:lnTo>
                    <a:pt x="8534400" y="0"/>
                  </a:lnTo>
                  <a:lnTo>
                    <a:pt x="8534400" y="4252500"/>
                  </a:lnTo>
                  <a:lnTo>
                    <a:pt x="0" y="42525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364" tIns="624840" rIns="662364" bIns="213360" numCol="1" spcCol="1270" anchor="t" anchorCtr="0">
              <a:noAutofit/>
            </a:bodyPr>
            <a:lstStyle/>
            <a:p>
              <a:pPr marL="285750" lvl="1" indent="-285750" algn="l" defTabSz="1333500" rtl="0">
                <a:lnSpc>
                  <a:spcPct val="150000"/>
                </a:lnSpc>
                <a:spcBef>
                  <a:spcPct val="0"/>
                </a:spcBef>
                <a:buChar char="••"/>
              </a:pPr>
              <a:r>
                <a:rPr lang="en-US" sz="1900" b="1" kern="1200" dirty="0" smtClean="0">
                  <a:latin typeface="Tahoma" panose="020B0604030504040204" pitchFamily="34" charset="0"/>
                  <a:ea typeface="Tahoma" panose="020B0604030504040204" pitchFamily="34" charset="0"/>
                  <a:cs typeface="Tahoma" panose="020B0604030504040204" pitchFamily="34" charset="0"/>
                </a:rPr>
                <a:t>Insurance </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571500" lvl="2" indent="-285750" algn="l" defTabSz="1333500" rtl="0">
                <a:lnSpc>
                  <a:spcPct val="150000"/>
                </a:lnSpc>
                <a:spcBef>
                  <a:spcPct val="0"/>
                </a:spcBef>
                <a:buChar char="••"/>
              </a:pPr>
              <a:r>
                <a:rPr lang="en-US" sz="1900" kern="1200" dirty="0" smtClean="0">
                  <a:latin typeface="Tahoma" panose="020B0604030504040204" pitchFamily="34" charset="0"/>
                  <a:ea typeface="Tahoma" panose="020B0604030504040204" pitchFamily="34" charset="0"/>
                  <a:cs typeface="Tahoma" panose="020B0604030504040204" pitchFamily="34" charset="0"/>
                </a:rPr>
                <a:t>Customer support</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571500" lvl="2" indent="-285750" algn="l" defTabSz="1333500" rtl="0">
                <a:lnSpc>
                  <a:spcPct val="150000"/>
                </a:lnSpc>
                <a:spcBef>
                  <a:spcPct val="0"/>
                </a:spcBef>
                <a:buChar char="••"/>
              </a:pPr>
              <a:r>
                <a:rPr lang="en-US" sz="1900" kern="1200" dirty="0" smtClean="0">
                  <a:latin typeface="Tahoma" panose="020B0604030504040204" pitchFamily="34" charset="0"/>
                  <a:ea typeface="Tahoma" panose="020B0604030504040204" pitchFamily="34" charset="0"/>
                  <a:cs typeface="Tahoma" panose="020B0604030504040204" pitchFamily="34" charset="0"/>
                </a:rPr>
                <a:t>What kind of insurance should I get?</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571500" lvl="2" indent="-285750" algn="l" defTabSz="1333500" rtl="0">
                <a:lnSpc>
                  <a:spcPct val="150000"/>
                </a:lnSpc>
                <a:spcBef>
                  <a:spcPct val="0"/>
                </a:spcBef>
                <a:buChar char="••"/>
              </a:pPr>
              <a:r>
                <a:rPr lang="en-US" sz="1900" kern="1200" dirty="0" smtClean="0">
                  <a:latin typeface="Tahoma" panose="020B0604030504040204" pitchFamily="34" charset="0"/>
                  <a:ea typeface="Tahoma" panose="020B0604030504040204" pitchFamily="34" charset="0"/>
                  <a:cs typeface="Tahoma" panose="020B0604030504040204" pitchFamily="34" charset="0"/>
                </a:rPr>
                <a:t>Claims processing</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285750" lvl="1" indent="-285750" algn="l" defTabSz="1333500" rtl="0">
                <a:lnSpc>
                  <a:spcPct val="150000"/>
                </a:lnSpc>
                <a:spcBef>
                  <a:spcPct val="0"/>
                </a:spcBef>
                <a:buChar char="••"/>
              </a:pPr>
              <a:r>
                <a:rPr lang="en-US" sz="1900" b="1" kern="1200" dirty="0" smtClean="0">
                  <a:latin typeface="Tahoma" panose="020B0604030504040204" pitchFamily="34" charset="0"/>
                  <a:ea typeface="Tahoma" panose="020B0604030504040204" pitchFamily="34" charset="0"/>
                  <a:cs typeface="Tahoma" panose="020B0604030504040204" pitchFamily="34" charset="0"/>
                </a:rPr>
                <a:t>Diagnosis</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571500" lvl="2" indent="-285750" algn="l" defTabSz="1333500" rtl="0">
                <a:lnSpc>
                  <a:spcPct val="150000"/>
                </a:lnSpc>
                <a:spcBef>
                  <a:spcPct val="0"/>
                </a:spcBef>
                <a:buChar char="••"/>
              </a:pPr>
              <a:r>
                <a:rPr lang="en-US" sz="1900" kern="1200" dirty="0" smtClean="0">
                  <a:latin typeface="Tahoma" panose="020B0604030504040204" pitchFamily="34" charset="0"/>
                  <a:ea typeface="Tahoma" panose="020B0604030504040204" pitchFamily="34" charset="0"/>
                  <a:cs typeface="Tahoma" panose="020B0604030504040204" pitchFamily="34" charset="0"/>
                </a:rPr>
                <a:t>Medical history / genomic analysis</a:t>
              </a:r>
              <a:endParaRPr lang="en-US" sz="1900" kern="1200" dirty="0">
                <a:latin typeface="Tahoma" panose="020B0604030504040204" pitchFamily="34" charset="0"/>
                <a:ea typeface="Tahoma" panose="020B0604030504040204" pitchFamily="34" charset="0"/>
                <a:cs typeface="Tahoma" panose="020B0604030504040204" pitchFamily="34" charset="0"/>
              </a:endParaRPr>
            </a:p>
            <a:p>
              <a:pPr marL="285750" lvl="1" indent="-285750" algn="l" defTabSz="1333500" rtl="0">
                <a:lnSpc>
                  <a:spcPct val="150000"/>
                </a:lnSpc>
                <a:spcBef>
                  <a:spcPct val="0"/>
                </a:spcBef>
                <a:buChar char="••"/>
              </a:pPr>
              <a:r>
                <a:rPr lang="en-US" sz="1900" b="1" kern="1200" dirty="0" smtClean="0">
                  <a:latin typeface="Tahoma" panose="020B0604030504040204" pitchFamily="34" charset="0"/>
                  <a:ea typeface="Tahoma" panose="020B0604030504040204" pitchFamily="34" charset="0"/>
                  <a:cs typeface="Tahoma" panose="020B0604030504040204" pitchFamily="34" charset="0"/>
                </a:rPr>
                <a:t>Drug development</a:t>
              </a:r>
              <a:endParaRPr lang="en-US" sz="1900" kern="1200" dirty="0">
                <a:latin typeface="Tahoma" panose="020B0604030504040204" pitchFamily="34" charset="0"/>
                <a:ea typeface="Tahoma" panose="020B0604030504040204" pitchFamily="34" charset="0"/>
                <a:cs typeface="Tahoma" panose="020B0604030504040204" pitchFamily="34" charset="0"/>
              </a:endParaRPr>
            </a:p>
          </p:txBody>
        </p:sp>
        <p:sp>
          <p:nvSpPr>
            <p:cNvPr id="8" name="Freeform 7"/>
            <p:cNvSpPr/>
            <p:nvPr/>
          </p:nvSpPr>
          <p:spPr>
            <a:xfrm>
              <a:off x="883920" y="1271849"/>
              <a:ext cx="6473952" cy="585216"/>
            </a:xfrm>
            <a:custGeom>
              <a:avLst/>
              <a:gdLst>
                <a:gd name="connsiteX0" fmla="*/ 0 w 5974080"/>
                <a:gd name="connsiteY0" fmla="*/ 147603 h 885600"/>
                <a:gd name="connsiteX1" fmla="*/ 147603 w 5974080"/>
                <a:gd name="connsiteY1" fmla="*/ 0 h 885600"/>
                <a:gd name="connsiteX2" fmla="*/ 5826477 w 5974080"/>
                <a:gd name="connsiteY2" fmla="*/ 0 h 885600"/>
                <a:gd name="connsiteX3" fmla="*/ 5974080 w 5974080"/>
                <a:gd name="connsiteY3" fmla="*/ 147603 h 885600"/>
                <a:gd name="connsiteX4" fmla="*/ 5974080 w 5974080"/>
                <a:gd name="connsiteY4" fmla="*/ 737997 h 885600"/>
                <a:gd name="connsiteX5" fmla="*/ 5826477 w 5974080"/>
                <a:gd name="connsiteY5" fmla="*/ 885600 h 885600"/>
                <a:gd name="connsiteX6" fmla="*/ 147603 w 5974080"/>
                <a:gd name="connsiteY6" fmla="*/ 885600 h 885600"/>
                <a:gd name="connsiteX7" fmla="*/ 0 w 5974080"/>
                <a:gd name="connsiteY7" fmla="*/ 737997 h 885600"/>
                <a:gd name="connsiteX8" fmla="*/ 0 w 5974080"/>
                <a:gd name="connsiteY8" fmla="*/ 147603 h 88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4080" h="885600">
                  <a:moveTo>
                    <a:pt x="0" y="147603"/>
                  </a:moveTo>
                  <a:cubicBezTo>
                    <a:pt x="0" y="66084"/>
                    <a:pt x="66084" y="0"/>
                    <a:pt x="147603" y="0"/>
                  </a:cubicBezTo>
                  <a:lnTo>
                    <a:pt x="5826477" y="0"/>
                  </a:lnTo>
                  <a:cubicBezTo>
                    <a:pt x="5907996" y="0"/>
                    <a:pt x="5974080" y="66084"/>
                    <a:pt x="5974080" y="147603"/>
                  </a:cubicBezTo>
                  <a:lnTo>
                    <a:pt x="5974080" y="737997"/>
                  </a:lnTo>
                  <a:cubicBezTo>
                    <a:pt x="5974080" y="819516"/>
                    <a:pt x="5907996" y="885600"/>
                    <a:pt x="5826477" y="885600"/>
                  </a:cubicBezTo>
                  <a:lnTo>
                    <a:pt x="147603" y="885600"/>
                  </a:lnTo>
                  <a:cubicBezTo>
                    <a:pt x="66084" y="885600"/>
                    <a:pt x="0" y="819516"/>
                    <a:pt x="0" y="737997"/>
                  </a:cubicBezTo>
                  <a:lnTo>
                    <a:pt x="0" y="14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9037" tIns="43231" rIns="269037" bIns="43231" numCol="1" spcCol="1270" anchor="ctr" anchorCtr="0">
              <a:noAutofit/>
            </a:bodyPr>
            <a:lstStyle/>
            <a:p>
              <a:pPr lvl="0" algn="l" defTabSz="1333500" rtl="0">
                <a:lnSpc>
                  <a:spcPct val="90000"/>
                </a:lnSpc>
                <a:spcBef>
                  <a:spcPct val="0"/>
                </a:spcBef>
                <a:spcAft>
                  <a:spcPct val="35000"/>
                </a:spcAft>
              </a:pPr>
              <a:r>
                <a:rPr lang="en-US" sz="2400" b="1" kern="1200" dirty="0" smtClean="0">
                  <a:latin typeface="Tahoma" panose="020B0604030504040204" pitchFamily="34" charset="0"/>
                  <a:ea typeface="Tahoma" panose="020B0604030504040204" pitchFamily="34" charset="0"/>
                  <a:cs typeface="Tahoma" panose="020B0604030504040204" pitchFamily="34" charset="0"/>
                </a:rPr>
                <a:t>Healthcare</a:t>
              </a:r>
              <a:endParaRPr lang="en-US" sz="2400"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4" name="Slide Number Placeholder 3"/>
          <p:cNvSpPr>
            <a:spLocks noGrp="1"/>
          </p:cNvSpPr>
          <p:nvPr>
            <p:ph type="sldNum" sz="quarter" idx="12"/>
          </p:nvPr>
        </p:nvSpPr>
        <p:spPr/>
        <p:txBody>
          <a:bodyPr/>
          <a:lstStyle/>
          <a:p>
            <a:fld id="{0405D2D6-7A39-4D20-8972-461185D72AB2}" type="slidenum">
              <a:rPr lang="en-US" smtClean="0"/>
              <a:pPr/>
              <a:t>9</a:t>
            </a:fld>
            <a:endParaRPr lang="en-US" dirty="0"/>
          </a:p>
        </p:txBody>
      </p:sp>
      <p:pic>
        <p:nvPicPr>
          <p:cNvPr id="5122" name="Picture 2" descr="Image result for healthcare a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V="1">
            <a:off x="6019800" y="2555165"/>
            <a:ext cx="2559957" cy="223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639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rgbClr val="3D3D40"/>
      </a:dk1>
      <a:lt1>
        <a:sysClr val="window" lastClr="FFFFFF"/>
      </a:lt1>
      <a:dk2>
        <a:srgbClr val="0C0C0D"/>
      </a:dk2>
      <a:lt2>
        <a:srgbClr val="FFFFFF"/>
      </a:lt2>
      <a:accent1>
        <a:srgbClr val="26ADE4"/>
      </a:accent1>
      <a:accent2>
        <a:srgbClr val="4DBCE9"/>
      </a:accent2>
      <a:accent3>
        <a:srgbClr val="666666"/>
      </a:accent3>
      <a:accent4>
        <a:srgbClr val="999999"/>
      </a:accent4>
      <a:accent5>
        <a:srgbClr val="CCCCCC"/>
      </a:accent5>
      <a:accent6>
        <a:srgbClr val="4DBCE9"/>
      </a:accent6>
      <a:hlink>
        <a:srgbClr val="0000FF"/>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47813</TotalTime>
  <Words>904</Words>
  <Application>Microsoft Office PowerPoint</Application>
  <PresentationFormat>On-screen Show (4:3)</PresentationFormat>
  <Paragraphs>161</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Tahoma</vt:lpstr>
      <vt:lpstr>Office Theme</vt:lpstr>
      <vt:lpstr>CLEVELAND RESEARCH</vt:lpstr>
      <vt:lpstr>Topics</vt:lpstr>
      <vt:lpstr>PowerPoint Presentation</vt:lpstr>
      <vt:lpstr>Who is Cleveland Research?  </vt:lpstr>
      <vt:lpstr>Who is Cleveland Research?</vt:lpstr>
      <vt:lpstr>Disclaimer (i.e. what I don’t know)</vt:lpstr>
      <vt:lpstr>AI Adoption Today</vt:lpstr>
      <vt:lpstr>AI Adoption Today</vt:lpstr>
      <vt:lpstr>AI Adoption Today</vt:lpstr>
      <vt:lpstr>Future Adopters</vt:lpstr>
      <vt:lpstr>Considerations When Building</vt:lpstr>
      <vt:lpstr>State of the Industry</vt:lpstr>
      <vt:lpstr>Peak of Inflated Expectations?</vt:lpstr>
      <vt:lpstr>State of the Industry</vt:lpstr>
      <vt:lpstr>State of the Industry</vt:lpstr>
      <vt:lpstr>Bridging the Gap</vt:lpstr>
      <vt:lpstr>PowerPoint Presentation</vt:lpstr>
    </vt:vector>
  </TitlesOfParts>
  <Company>Your Company Name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bollin</dc:title>
  <dc:creator>Your User Name</dc:creator>
  <cp:lastModifiedBy>Ari Terjanian</cp:lastModifiedBy>
  <cp:revision>2216</cp:revision>
  <cp:lastPrinted>2015-08-10T19:10:04Z</cp:lastPrinted>
  <dcterms:created xsi:type="dcterms:W3CDTF">2012-07-11T21:13:35Z</dcterms:created>
  <dcterms:modified xsi:type="dcterms:W3CDTF">2018-02-13T20:58:27Z</dcterms:modified>
</cp:coreProperties>
</file>