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0" r:id="rId5"/>
    <p:sldId id="261" r:id="rId6"/>
    <p:sldId id="264" r:id="rId7"/>
    <p:sldId id="265" r:id="rId8"/>
    <p:sldId id="266" r:id="rId9"/>
    <p:sldId id="270" r:id="rId10"/>
    <p:sldId id="272" r:id="rId11"/>
    <p:sldId id="267" r:id="rId12"/>
    <p:sldId id="269" r:id="rId13"/>
    <p:sldId id="271" r:id="rId14"/>
    <p:sldId id="273" r:id="rId15"/>
    <p:sldId id="274" r:id="rId16"/>
    <p:sldId id="275" r:id="rId17"/>
    <p:sldId id="278" r:id="rId18"/>
    <p:sldId id="277" r:id="rId19"/>
    <p:sldId id="276" r:id="rId20"/>
    <p:sldId id="279" r:id="rId21"/>
    <p:sldId id="282" r:id="rId22"/>
    <p:sldId id="28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avid.clingingsmith@gmail.com" initials="d [7]" lastIdx="1" clrIdx="6">
    <p:extLst/>
  </p:cmAuthor>
  <p:cmAuthor id="1" name="david.clingingsmith@gmail.com" initials="d" lastIdx="1" clrIdx="0">
    <p:extLst/>
  </p:cmAuthor>
  <p:cmAuthor id="8" name="david.clingingsmith@gmail.com" initials="d [8]" lastIdx="1" clrIdx="7">
    <p:extLst/>
  </p:cmAuthor>
  <p:cmAuthor id="2" name="david.clingingsmith@gmail.com" initials="d [2]" lastIdx="1" clrIdx="1">
    <p:extLst/>
  </p:cmAuthor>
  <p:cmAuthor id="9" name="david.clingingsmith@gmail.com" initials="d [9]" lastIdx="1" clrIdx="8">
    <p:extLst/>
  </p:cmAuthor>
  <p:cmAuthor id="3" name="david.clingingsmith@gmail.com" initials="d [3]" lastIdx="1" clrIdx="2">
    <p:extLst/>
  </p:cmAuthor>
  <p:cmAuthor id="10" name="david.clingingsmith@gmail.com" initials="d [10]" lastIdx="1" clrIdx="9">
    <p:extLst/>
  </p:cmAuthor>
  <p:cmAuthor id="4" name="david.clingingsmith@gmail.com" initials="d [4]" lastIdx="1" clrIdx="3">
    <p:extLst/>
  </p:cmAuthor>
  <p:cmAuthor id="11" name="Ian Ferre" initials="" lastIdx="0" clrIdx="10"/>
  <p:cmAuthor id="5" name="david.clingingsmith@gmail.com" initials="d [5]" lastIdx="1" clrIdx="4">
    <p:extLst/>
  </p:cmAuthor>
  <p:cmAuthor id="6" name="david.clingingsmith@gmail.com" initials="d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B9A21"/>
    <a:srgbClr val="8EDBC0"/>
    <a:srgbClr val="989A99"/>
    <a:srgbClr val="FA8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818" autoAdjust="0"/>
  </p:normalViewPr>
  <p:slideViewPr>
    <p:cSldViewPr snapToGrid="0" snapToObjects="1">
      <p:cViewPr varScale="1">
        <p:scale>
          <a:sx n="106" d="100"/>
          <a:sy n="106" d="100"/>
        </p:scale>
        <p:origin x="-17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Employment</a:t>
            </a:r>
            <a:r>
              <a:rPr lang="en-US" baseline="0" dirty="0" smtClean="0"/>
              <a:t> by Sector 1900-2010</a:t>
            </a:r>
            <a:endParaRPr lang="en-US" dirty="0"/>
          </a:p>
        </c:rich>
      </c:tx>
      <c:layout/>
      <c:overlay val="0"/>
    </c:title>
    <c:autoTitleDeleted val="0"/>
    <c:plotArea>
      <c:layout/>
      <c:lineChart>
        <c:grouping val="standard"/>
        <c:varyColors val="0"/>
        <c:ser>
          <c:idx val="0"/>
          <c:order val="0"/>
          <c:tx>
            <c:strRef>
              <c:f>Sheet1!$B$1</c:f>
              <c:strCache>
                <c:ptCount val="1"/>
                <c:pt idx="0">
                  <c:v>Agriculture</c:v>
                </c:pt>
              </c:strCache>
            </c:strRef>
          </c:tx>
          <c:spPr>
            <a:ln>
              <a:noFill/>
            </a:ln>
          </c:spPr>
          <c:marker>
            <c:symbol val="none"/>
          </c:marker>
          <c:cat>
            <c:numRef>
              <c:f>Sheet1!$A$2:$A$13</c:f>
              <c:numCache>
                <c:formatCode>General</c:formatCode>
                <c:ptCount val="12"/>
                <c:pt idx="0">
                  <c:v>1900.0</c:v>
                </c:pt>
                <c:pt idx="1">
                  <c:v>1910.0</c:v>
                </c:pt>
                <c:pt idx="2">
                  <c:v>1920.0</c:v>
                </c:pt>
                <c:pt idx="3">
                  <c:v>1930.0</c:v>
                </c:pt>
                <c:pt idx="4">
                  <c:v>1940.0</c:v>
                </c:pt>
                <c:pt idx="5">
                  <c:v>1950.0</c:v>
                </c:pt>
                <c:pt idx="6">
                  <c:v>1960.0</c:v>
                </c:pt>
                <c:pt idx="7">
                  <c:v>1970.0</c:v>
                </c:pt>
                <c:pt idx="8">
                  <c:v>1980.0</c:v>
                </c:pt>
                <c:pt idx="9">
                  <c:v>1990.0</c:v>
                </c:pt>
                <c:pt idx="10">
                  <c:v>2000.0</c:v>
                </c:pt>
                <c:pt idx="11">
                  <c:v>2010.0</c:v>
                </c:pt>
              </c:numCache>
            </c:numRef>
          </c:cat>
          <c:val>
            <c:numRef>
              <c:f>Sheet1!$B$2:$B$13</c:f>
              <c:numCache>
                <c:formatCode>General</c:formatCode>
                <c:ptCount val="12"/>
                <c:pt idx="0">
                  <c:v>38.0</c:v>
                </c:pt>
                <c:pt idx="1">
                  <c:v>31.0</c:v>
                </c:pt>
                <c:pt idx="2">
                  <c:v>27.0</c:v>
                </c:pt>
                <c:pt idx="3">
                  <c:v>21.0</c:v>
                </c:pt>
                <c:pt idx="4">
                  <c:v>18.0</c:v>
                </c:pt>
                <c:pt idx="5">
                  <c:v>12.2</c:v>
                </c:pt>
                <c:pt idx="6">
                  <c:v>8.3</c:v>
                </c:pt>
                <c:pt idx="7">
                  <c:v>4.6</c:v>
                </c:pt>
                <c:pt idx="8">
                  <c:v>3.4</c:v>
                </c:pt>
                <c:pt idx="9">
                  <c:v>2.6</c:v>
                </c:pt>
                <c:pt idx="10">
                  <c:v>1.8</c:v>
                </c:pt>
                <c:pt idx="11">
                  <c:v>1.6</c:v>
                </c:pt>
              </c:numCache>
            </c:numRef>
          </c:val>
          <c:smooth val="0"/>
        </c:ser>
        <c:ser>
          <c:idx val="1"/>
          <c:order val="1"/>
          <c:tx>
            <c:strRef>
              <c:f>Sheet1!$C$1</c:f>
              <c:strCache>
                <c:ptCount val="1"/>
                <c:pt idx="0">
                  <c:v>Industry</c:v>
                </c:pt>
              </c:strCache>
            </c:strRef>
          </c:tx>
          <c:spPr>
            <a:ln>
              <a:noFill/>
            </a:ln>
          </c:spPr>
          <c:marker>
            <c:symbol val="none"/>
          </c:marker>
          <c:cat>
            <c:numRef>
              <c:f>Sheet1!$A$2:$A$13</c:f>
              <c:numCache>
                <c:formatCode>General</c:formatCode>
                <c:ptCount val="12"/>
                <c:pt idx="0">
                  <c:v>1900.0</c:v>
                </c:pt>
                <c:pt idx="1">
                  <c:v>1910.0</c:v>
                </c:pt>
                <c:pt idx="2">
                  <c:v>1920.0</c:v>
                </c:pt>
                <c:pt idx="3">
                  <c:v>1930.0</c:v>
                </c:pt>
                <c:pt idx="4">
                  <c:v>1940.0</c:v>
                </c:pt>
                <c:pt idx="5">
                  <c:v>1950.0</c:v>
                </c:pt>
                <c:pt idx="6">
                  <c:v>1960.0</c:v>
                </c:pt>
                <c:pt idx="7">
                  <c:v>1970.0</c:v>
                </c:pt>
                <c:pt idx="8">
                  <c:v>1980.0</c:v>
                </c:pt>
                <c:pt idx="9">
                  <c:v>1990.0</c:v>
                </c:pt>
                <c:pt idx="10">
                  <c:v>2000.0</c:v>
                </c:pt>
                <c:pt idx="11">
                  <c:v>2010.0</c:v>
                </c:pt>
              </c:numCache>
            </c:numRef>
          </c:cat>
          <c:val>
            <c:numRef>
              <c:f>Sheet1!$C$2:$C$13</c:f>
              <c:numCache>
                <c:formatCode>General</c:formatCode>
                <c:ptCount val="12"/>
                <c:pt idx="0">
                  <c:v>26.0</c:v>
                </c:pt>
                <c:pt idx="1">
                  <c:v>29.0</c:v>
                </c:pt>
                <c:pt idx="2">
                  <c:v>33.0</c:v>
                </c:pt>
                <c:pt idx="3">
                  <c:v>29.0</c:v>
                </c:pt>
                <c:pt idx="4">
                  <c:v>30.0</c:v>
                </c:pt>
                <c:pt idx="5">
                  <c:v>36.0</c:v>
                </c:pt>
                <c:pt idx="6">
                  <c:v>34.0</c:v>
                </c:pt>
                <c:pt idx="7">
                  <c:v>32.0</c:v>
                </c:pt>
                <c:pt idx="8">
                  <c:v>27.0</c:v>
                </c:pt>
                <c:pt idx="9">
                  <c:v>24.0</c:v>
                </c:pt>
                <c:pt idx="10">
                  <c:v>25.0</c:v>
                </c:pt>
                <c:pt idx="11">
                  <c:v>21.0</c:v>
                </c:pt>
              </c:numCache>
            </c:numRef>
          </c:val>
          <c:smooth val="0"/>
        </c:ser>
        <c:ser>
          <c:idx val="2"/>
          <c:order val="2"/>
          <c:tx>
            <c:strRef>
              <c:f>Sheet1!$D$1</c:f>
              <c:strCache>
                <c:ptCount val="1"/>
                <c:pt idx="0">
                  <c:v>Services</c:v>
                </c:pt>
              </c:strCache>
            </c:strRef>
          </c:tx>
          <c:spPr>
            <a:ln>
              <a:noFill/>
            </a:ln>
          </c:spPr>
          <c:marker>
            <c:symbol val="none"/>
          </c:marker>
          <c:cat>
            <c:numRef>
              <c:f>Sheet1!$A$2:$A$13</c:f>
              <c:numCache>
                <c:formatCode>General</c:formatCode>
                <c:ptCount val="12"/>
                <c:pt idx="0">
                  <c:v>1900.0</c:v>
                </c:pt>
                <c:pt idx="1">
                  <c:v>1910.0</c:v>
                </c:pt>
                <c:pt idx="2">
                  <c:v>1920.0</c:v>
                </c:pt>
                <c:pt idx="3">
                  <c:v>1930.0</c:v>
                </c:pt>
                <c:pt idx="4">
                  <c:v>1940.0</c:v>
                </c:pt>
                <c:pt idx="5">
                  <c:v>1950.0</c:v>
                </c:pt>
                <c:pt idx="6">
                  <c:v>1960.0</c:v>
                </c:pt>
                <c:pt idx="7">
                  <c:v>1970.0</c:v>
                </c:pt>
                <c:pt idx="8">
                  <c:v>1980.0</c:v>
                </c:pt>
                <c:pt idx="9">
                  <c:v>1990.0</c:v>
                </c:pt>
                <c:pt idx="10">
                  <c:v>2000.0</c:v>
                </c:pt>
                <c:pt idx="11">
                  <c:v>2010.0</c:v>
                </c:pt>
              </c:numCache>
            </c:numRef>
          </c:cat>
          <c:val>
            <c:numRef>
              <c:f>Sheet1!$D$2:$D$13</c:f>
              <c:numCache>
                <c:formatCode>General</c:formatCode>
                <c:ptCount val="12"/>
                <c:pt idx="0">
                  <c:v>32.0</c:v>
                </c:pt>
                <c:pt idx="1">
                  <c:v>38.0</c:v>
                </c:pt>
                <c:pt idx="2">
                  <c:v>40.0</c:v>
                </c:pt>
                <c:pt idx="3">
                  <c:v>49.0</c:v>
                </c:pt>
                <c:pt idx="4">
                  <c:v>50.0</c:v>
                </c:pt>
                <c:pt idx="5">
                  <c:v>52.0</c:v>
                </c:pt>
                <c:pt idx="6">
                  <c:v>57.0</c:v>
                </c:pt>
                <c:pt idx="7">
                  <c:v>63.0</c:v>
                </c:pt>
                <c:pt idx="8">
                  <c:v>68.0</c:v>
                </c:pt>
                <c:pt idx="9">
                  <c:v>73.0</c:v>
                </c:pt>
                <c:pt idx="10">
                  <c:v>73.0</c:v>
                </c:pt>
                <c:pt idx="11">
                  <c:v>76.0</c:v>
                </c:pt>
              </c:numCache>
            </c:numRef>
          </c:val>
          <c:smooth val="0"/>
        </c:ser>
        <c:dLbls>
          <c:showLegendKey val="0"/>
          <c:showVal val="0"/>
          <c:showCatName val="0"/>
          <c:showSerName val="0"/>
          <c:showPercent val="0"/>
          <c:showBubbleSize val="0"/>
        </c:dLbls>
        <c:marker val="1"/>
        <c:smooth val="0"/>
        <c:axId val="2121877304"/>
        <c:axId val="2101471576"/>
      </c:lineChart>
      <c:catAx>
        <c:axId val="2121877304"/>
        <c:scaling>
          <c:orientation val="minMax"/>
        </c:scaling>
        <c:delete val="0"/>
        <c:axPos val="b"/>
        <c:numFmt formatCode="General" sourceLinked="1"/>
        <c:majorTickMark val="out"/>
        <c:minorTickMark val="none"/>
        <c:tickLblPos val="nextTo"/>
        <c:txPr>
          <a:bodyPr/>
          <a:lstStyle/>
          <a:p>
            <a:pPr>
              <a:defRPr sz="1600"/>
            </a:pPr>
            <a:endParaRPr lang="en-US"/>
          </a:p>
        </c:txPr>
        <c:crossAx val="2101471576"/>
        <c:crosses val="autoZero"/>
        <c:auto val="1"/>
        <c:lblAlgn val="ctr"/>
        <c:lblOffset val="100"/>
        <c:tickLblSkip val="2"/>
        <c:noMultiLvlLbl val="0"/>
      </c:catAx>
      <c:valAx>
        <c:axId val="2101471576"/>
        <c:scaling>
          <c:orientation val="minMax"/>
        </c:scaling>
        <c:delete val="0"/>
        <c:axPos val="l"/>
        <c:title>
          <c:tx>
            <c:rich>
              <a:bodyPr rot="-5400000" vert="horz"/>
              <a:lstStyle/>
              <a:p>
                <a:pPr>
                  <a:defRPr/>
                </a:pPr>
                <a:r>
                  <a:rPr lang="en-US" sz="1600" b="0" dirty="0" smtClean="0"/>
                  <a:t>Percent of Population</a:t>
                </a:r>
                <a:endParaRPr lang="en-US" sz="1600" b="0" dirty="0"/>
              </a:p>
            </c:rich>
          </c:tx>
          <c:layout/>
          <c:overlay val="0"/>
        </c:title>
        <c:numFmt formatCode="General" sourceLinked="1"/>
        <c:majorTickMark val="out"/>
        <c:minorTickMark val="none"/>
        <c:tickLblPos val="nextTo"/>
        <c:txPr>
          <a:bodyPr/>
          <a:lstStyle/>
          <a:p>
            <a:pPr>
              <a:defRPr sz="1400"/>
            </a:pPr>
            <a:endParaRPr lang="en-US"/>
          </a:p>
        </c:txPr>
        <c:crossAx val="2121877304"/>
        <c:crossesAt val="1.0"/>
        <c:crossBetween val="between"/>
        <c:minorUnit val="2.0"/>
      </c:valAx>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1970</c:v>
                </c:pt>
              </c:strCache>
            </c:strRef>
          </c:tx>
          <c:spPr>
            <a:solidFill>
              <a:srgbClr val="8EDBC0"/>
            </a:solidFill>
            <a:ln>
              <a:noFill/>
            </a:ln>
            <a:effectLst/>
          </c:spPr>
          <c:invertIfNegative val="0"/>
          <c:cat>
            <c:strRef>
              <c:f>Sheet1!$A$2:$A$10</c:f>
              <c:strCache>
                <c:ptCount val="9"/>
                <c:pt idx="0">
                  <c:v>Under $15k</c:v>
                </c:pt>
                <c:pt idx="1">
                  <c:v>$15k to $25k</c:v>
                </c:pt>
                <c:pt idx="2">
                  <c:v>$25k to $35k</c:v>
                </c:pt>
                <c:pt idx="3">
                  <c:v>$35k to $50k</c:v>
                </c:pt>
                <c:pt idx="4">
                  <c:v>$50k to $75k</c:v>
                </c:pt>
                <c:pt idx="5">
                  <c:v>$75k to $100k</c:v>
                </c:pt>
                <c:pt idx="6">
                  <c:v>$100k to $150k</c:v>
                </c:pt>
                <c:pt idx="7">
                  <c:v>$150k to $200k</c:v>
                </c:pt>
                <c:pt idx="8">
                  <c:v>$200k +</c:v>
                </c:pt>
              </c:strCache>
            </c:strRef>
          </c:cat>
          <c:val>
            <c:numRef>
              <c:f>Sheet1!$B$2:$B$10</c:f>
              <c:numCache>
                <c:formatCode>0.0%</c:formatCode>
                <c:ptCount val="9"/>
                <c:pt idx="0">
                  <c:v>0.143</c:v>
                </c:pt>
                <c:pt idx="1">
                  <c:v>0.106</c:v>
                </c:pt>
                <c:pt idx="2">
                  <c:v>0.107</c:v>
                </c:pt>
                <c:pt idx="3">
                  <c:v>0.169</c:v>
                </c:pt>
                <c:pt idx="4">
                  <c:v>0.238</c:v>
                </c:pt>
                <c:pt idx="5">
                  <c:v>0.127</c:v>
                </c:pt>
                <c:pt idx="6">
                  <c:v>0.081</c:v>
                </c:pt>
                <c:pt idx="7">
                  <c:v>0.0177</c:v>
                </c:pt>
                <c:pt idx="8">
                  <c:v>0.012</c:v>
                </c:pt>
              </c:numCache>
            </c:numRef>
          </c:val>
        </c:ser>
        <c:ser>
          <c:idx val="1"/>
          <c:order val="1"/>
          <c:tx>
            <c:strRef>
              <c:f>Sheet1!$C$1</c:f>
              <c:strCache>
                <c:ptCount val="1"/>
                <c:pt idx="0">
                  <c:v>2014</c:v>
                </c:pt>
              </c:strCache>
            </c:strRef>
          </c:tx>
          <c:spPr>
            <a:solidFill>
              <a:srgbClr val="FA8500"/>
            </a:solidFill>
            <a:ln>
              <a:noFill/>
            </a:ln>
            <a:effectLst/>
          </c:spPr>
          <c:invertIfNegative val="0"/>
          <c:cat>
            <c:strRef>
              <c:f>Sheet1!$A$2:$A$10</c:f>
              <c:strCache>
                <c:ptCount val="9"/>
                <c:pt idx="0">
                  <c:v>Under $15k</c:v>
                </c:pt>
                <c:pt idx="1">
                  <c:v>$15k to $25k</c:v>
                </c:pt>
                <c:pt idx="2">
                  <c:v>$25k to $35k</c:v>
                </c:pt>
                <c:pt idx="3">
                  <c:v>$35k to $50k</c:v>
                </c:pt>
                <c:pt idx="4">
                  <c:v>$50k to $75k</c:v>
                </c:pt>
                <c:pt idx="5">
                  <c:v>$75k to $100k</c:v>
                </c:pt>
                <c:pt idx="6">
                  <c:v>$100k to $150k</c:v>
                </c:pt>
                <c:pt idx="7">
                  <c:v>$150k to $200k</c:v>
                </c:pt>
                <c:pt idx="8">
                  <c:v>$200k +</c:v>
                </c:pt>
              </c:strCache>
            </c:strRef>
          </c:cat>
          <c:val>
            <c:numRef>
              <c:f>Sheet1!$C$2:$C$10</c:f>
              <c:numCache>
                <c:formatCode>0.0%</c:formatCode>
                <c:ptCount val="9"/>
                <c:pt idx="0">
                  <c:v>0.124</c:v>
                </c:pt>
                <c:pt idx="1">
                  <c:v>0.109</c:v>
                </c:pt>
                <c:pt idx="2">
                  <c:v>0.1</c:v>
                </c:pt>
                <c:pt idx="3">
                  <c:v>0.131</c:v>
                </c:pt>
                <c:pt idx="4">
                  <c:v>0.169</c:v>
                </c:pt>
                <c:pt idx="5">
                  <c:v>0.116</c:v>
                </c:pt>
                <c:pt idx="6">
                  <c:v>0.135</c:v>
                </c:pt>
                <c:pt idx="7">
                  <c:v>0.058</c:v>
                </c:pt>
                <c:pt idx="8">
                  <c:v>0.058</c:v>
                </c:pt>
              </c:numCache>
            </c:numRef>
          </c:val>
        </c:ser>
        <c:dLbls>
          <c:showLegendKey val="0"/>
          <c:showVal val="0"/>
          <c:showCatName val="0"/>
          <c:showSerName val="0"/>
          <c:showPercent val="0"/>
          <c:showBubbleSize val="0"/>
        </c:dLbls>
        <c:gapWidth val="150"/>
        <c:axId val="2047047096"/>
        <c:axId val="2047597992"/>
      </c:barChart>
      <c:catAx>
        <c:axId val="2047047096"/>
        <c:scaling>
          <c:orientation val="minMax"/>
        </c:scaling>
        <c:delete val="0"/>
        <c:axPos val="b"/>
        <c:numFmt formatCode="General" sourceLinked="0"/>
        <c:majorTickMark val="out"/>
        <c:minorTickMark val="none"/>
        <c:tickLblPos val="nextTo"/>
        <c:txPr>
          <a:bodyPr/>
          <a:lstStyle/>
          <a:p>
            <a:pPr>
              <a:defRPr sz="1600"/>
            </a:pPr>
            <a:endParaRPr lang="en-US"/>
          </a:p>
        </c:txPr>
        <c:crossAx val="2047597992"/>
        <c:crosses val="autoZero"/>
        <c:auto val="1"/>
        <c:lblAlgn val="ctr"/>
        <c:lblOffset val="100"/>
        <c:noMultiLvlLbl val="0"/>
      </c:catAx>
      <c:valAx>
        <c:axId val="2047597992"/>
        <c:scaling>
          <c:orientation val="minMax"/>
        </c:scaling>
        <c:delete val="0"/>
        <c:axPos val="l"/>
        <c:majorGridlines/>
        <c:numFmt formatCode="0%" sourceLinked="0"/>
        <c:majorTickMark val="out"/>
        <c:minorTickMark val="none"/>
        <c:tickLblPos val="nextTo"/>
        <c:txPr>
          <a:bodyPr/>
          <a:lstStyle/>
          <a:p>
            <a:pPr>
              <a:defRPr sz="1200"/>
            </a:pPr>
            <a:endParaRPr lang="en-US"/>
          </a:p>
        </c:txPr>
        <c:crossAx val="204704709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l">
              <a:defRPr/>
            </a:pPr>
            <a:r>
              <a:rPr lang="en-US" b="0" dirty="0" smtClean="0"/>
              <a:t>Labor Force</a:t>
            </a:r>
            <a:r>
              <a:rPr lang="en-US" b="0" baseline="0" dirty="0" smtClean="0"/>
              <a:t> Participation Rate</a:t>
            </a:r>
          </a:p>
          <a:p>
            <a:pPr algn="l">
              <a:defRPr/>
            </a:pPr>
            <a:r>
              <a:rPr lang="en-US" sz="2000" b="0" i="1" baseline="0" dirty="0" smtClean="0"/>
              <a:t>Men Aged 25-54</a:t>
            </a:r>
            <a:endParaRPr lang="en-US" b="0" i="1" baseline="0" dirty="0" smtClean="0"/>
          </a:p>
        </c:rich>
      </c:tx>
      <c:layout>
        <c:manualLayout>
          <c:xMode val="edge"/>
          <c:yMode val="edge"/>
          <c:x val="0.00129396325459317"/>
          <c:y val="0.00625"/>
        </c:manualLayout>
      </c:layout>
      <c:overlay val="0"/>
    </c:title>
    <c:autoTitleDeleted val="0"/>
    <c:plotArea>
      <c:layout/>
      <c:lineChart>
        <c:grouping val="standard"/>
        <c:varyColors val="0"/>
        <c:ser>
          <c:idx val="0"/>
          <c:order val="0"/>
          <c:tx>
            <c:strRef>
              <c:f>Sheet1!$B$1</c:f>
              <c:strCache>
                <c:ptCount val="1"/>
                <c:pt idx="0">
                  <c:v>lab_force_participation_rate</c:v>
                </c:pt>
              </c:strCache>
            </c:strRef>
          </c:tx>
          <c:spPr>
            <a:ln>
              <a:solidFill>
                <a:srgbClr val="FA8500"/>
              </a:solidFill>
            </a:ln>
            <a:effectLst/>
          </c:spPr>
          <c:marker>
            <c:symbol val="none"/>
          </c:marker>
          <c:cat>
            <c:numRef>
              <c:f>Sheet1!$A$2:$A$11</c:f>
              <c:numCache>
                <c:formatCode>General</c:formatCode>
                <c:ptCount val="10"/>
                <c:pt idx="0">
                  <c:v>1900.0</c:v>
                </c:pt>
                <c:pt idx="1">
                  <c:v>1910.0</c:v>
                </c:pt>
                <c:pt idx="2">
                  <c:v>1920.0</c:v>
                </c:pt>
                <c:pt idx="3">
                  <c:v>1930.0</c:v>
                </c:pt>
                <c:pt idx="4">
                  <c:v>1940.0</c:v>
                </c:pt>
                <c:pt idx="5">
                  <c:v>1950.0</c:v>
                </c:pt>
                <c:pt idx="6">
                  <c:v>1960.0</c:v>
                </c:pt>
                <c:pt idx="7">
                  <c:v>1980.0</c:v>
                </c:pt>
                <c:pt idx="8">
                  <c:v>1990.0</c:v>
                </c:pt>
                <c:pt idx="9">
                  <c:v>2000.0</c:v>
                </c:pt>
              </c:numCache>
            </c:numRef>
          </c:cat>
          <c:val>
            <c:numRef>
              <c:f>Sheet1!$B$2:$B$11</c:f>
              <c:numCache>
                <c:formatCode>0.00%</c:formatCode>
                <c:ptCount val="10"/>
                <c:pt idx="0">
                  <c:v>0.957869187012265</c:v>
                </c:pt>
                <c:pt idx="1">
                  <c:v>0.966844587685438</c:v>
                </c:pt>
                <c:pt idx="2">
                  <c:v>0.966142690015042</c:v>
                </c:pt>
                <c:pt idx="3">
                  <c:v>0.964488894244286</c:v>
                </c:pt>
                <c:pt idx="4">
                  <c:v>0.947050304003671</c:v>
                </c:pt>
                <c:pt idx="5">
                  <c:v>0.947882107330096</c:v>
                </c:pt>
                <c:pt idx="6">
                  <c:v>0.946584415331986</c:v>
                </c:pt>
                <c:pt idx="7">
                  <c:v>0.925545691656098</c:v>
                </c:pt>
                <c:pt idx="8">
                  <c:v>0.919995172880934</c:v>
                </c:pt>
                <c:pt idx="9">
                  <c:v>0.858190695080072</c:v>
                </c:pt>
              </c:numCache>
            </c:numRef>
          </c:val>
          <c:smooth val="0"/>
        </c:ser>
        <c:dLbls>
          <c:showLegendKey val="0"/>
          <c:showVal val="0"/>
          <c:showCatName val="0"/>
          <c:showSerName val="0"/>
          <c:showPercent val="0"/>
          <c:showBubbleSize val="0"/>
        </c:dLbls>
        <c:marker val="1"/>
        <c:smooth val="0"/>
        <c:axId val="2047697560"/>
        <c:axId val="2047700664"/>
      </c:lineChart>
      <c:catAx>
        <c:axId val="2047697560"/>
        <c:scaling>
          <c:orientation val="minMax"/>
        </c:scaling>
        <c:delete val="0"/>
        <c:axPos val="b"/>
        <c:numFmt formatCode="General" sourceLinked="1"/>
        <c:majorTickMark val="out"/>
        <c:minorTickMark val="none"/>
        <c:tickLblPos val="nextTo"/>
        <c:txPr>
          <a:bodyPr/>
          <a:lstStyle/>
          <a:p>
            <a:pPr>
              <a:defRPr sz="1400"/>
            </a:pPr>
            <a:endParaRPr lang="en-US"/>
          </a:p>
        </c:txPr>
        <c:crossAx val="2047700664"/>
        <c:crosses val="autoZero"/>
        <c:auto val="1"/>
        <c:lblAlgn val="ctr"/>
        <c:lblOffset val="100"/>
        <c:noMultiLvlLbl val="0"/>
      </c:catAx>
      <c:valAx>
        <c:axId val="2047700664"/>
        <c:scaling>
          <c:orientation val="minMax"/>
        </c:scaling>
        <c:delete val="0"/>
        <c:axPos val="l"/>
        <c:majorGridlines/>
        <c:numFmt formatCode="0%" sourceLinked="0"/>
        <c:majorTickMark val="out"/>
        <c:minorTickMark val="none"/>
        <c:tickLblPos val="nextTo"/>
        <c:txPr>
          <a:bodyPr/>
          <a:lstStyle/>
          <a:p>
            <a:pPr>
              <a:defRPr sz="1200"/>
            </a:pPr>
            <a:endParaRPr lang="en-US"/>
          </a:p>
        </c:txPr>
        <c:crossAx val="2047697560"/>
        <c:crosses val="autoZero"/>
        <c:crossBetween val="between"/>
        <c:majorUnit val="0.04"/>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b="0" dirty="0" smtClean="0"/>
              <a:t>Education</a:t>
            </a:r>
            <a:r>
              <a:rPr lang="en-US" b="0" baseline="0" dirty="0" smtClean="0"/>
              <a:t> Distribution by Profession</a:t>
            </a:r>
            <a:endParaRPr lang="en-US" b="0" dirty="0"/>
          </a:p>
        </c:rich>
      </c:tx>
      <c:layout/>
      <c:overlay val="0"/>
    </c:title>
    <c:autoTitleDeleted val="0"/>
    <c:plotArea>
      <c:layout/>
      <c:barChart>
        <c:barDir val="col"/>
        <c:grouping val="clustered"/>
        <c:varyColors val="0"/>
        <c:ser>
          <c:idx val="0"/>
          <c:order val="0"/>
          <c:tx>
            <c:strRef>
              <c:f>Sheet1!$B$1</c:f>
              <c:strCache>
                <c:ptCount val="1"/>
                <c:pt idx="0">
                  <c:v>Truck Drivers</c:v>
                </c:pt>
              </c:strCache>
            </c:strRef>
          </c:tx>
          <c:spPr>
            <a:solidFill>
              <a:srgbClr val="8EDBC0"/>
            </a:solidFill>
          </c:spPr>
          <c:invertIfNegative val="0"/>
          <c:cat>
            <c:strRef>
              <c:f>Sheet1!$A$2:$A$6</c:f>
              <c:strCache>
                <c:ptCount val="5"/>
                <c:pt idx="0">
                  <c:v>Not High School Graduate</c:v>
                </c:pt>
                <c:pt idx="1">
                  <c:v>High School Graduate</c:v>
                </c:pt>
                <c:pt idx="2">
                  <c:v>Some College or Associate's Degree</c:v>
                </c:pt>
                <c:pt idx="3">
                  <c:v>Bachelor's Degree</c:v>
                </c:pt>
                <c:pt idx="4">
                  <c:v>Graduate or Professional Degree</c:v>
                </c:pt>
              </c:strCache>
            </c:strRef>
          </c:cat>
          <c:val>
            <c:numRef>
              <c:f>Sheet1!$B$2:$B$6</c:f>
              <c:numCache>
                <c:formatCode>0.0%</c:formatCode>
                <c:ptCount val="5"/>
                <c:pt idx="0">
                  <c:v>0.195</c:v>
                </c:pt>
                <c:pt idx="1">
                  <c:v>0.487</c:v>
                </c:pt>
                <c:pt idx="2">
                  <c:v>0.269</c:v>
                </c:pt>
                <c:pt idx="3">
                  <c:v>0.041</c:v>
                </c:pt>
                <c:pt idx="4">
                  <c:v>0.007</c:v>
                </c:pt>
              </c:numCache>
            </c:numRef>
          </c:val>
        </c:ser>
        <c:ser>
          <c:idx val="1"/>
          <c:order val="1"/>
          <c:tx>
            <c:strRef>
              <c:f>Sheet1!$C$1</c:f>
              <c:strCache>
                <c:ptCount val="1"/>
                <c:pt idx="0">
                  <c:v>Taxi Drivers and Chauffeurs</c:v>
                </c:pt>
              </c:strCache>
            </c:strRef>
          </c:tx>
          <c:spPr>
            <a:solidFill>
              <a:srgbClr val="FA8500"/>
            </a:solidFill>
          </c:spPr>
          <c:invertIfNegative val="0"/>
          <c:cat>
            <c:strRef>
              <c:f>Sheet1!$A$2:$A$6</c:f>
              <c:strCache>
                <c:ptCount val="5"/>
                <c:pt idx="0">
                  <c:v>Not High School Graduate</c:v>
                </c:pt>
                <c:pt idx="1">
                  <c:v>High School Graduate</c:v>
                </c:pt>
                <c:pt idx="2">
                  <c:v>Some College or Associate's Degree</c:v>
                </c:pt>
                <c:pt idx="3">
                  <c:v>Bachelor's Degree</c:v>
                </c:pt>
                <c:pt idx="4">
                  <c:v>Graduate or Professional Degree</c:v>
                </c:pt>
              </c:strCache>
            </c:strRef>
          </c:cat>
          <c:val>
            <c:numRef>
              <c:f>Sheet1!$C$2:$C$6</c:f>
              <c:numCache>
                <c:formatCode>0.0%</c:formatCode>
                <c:ptCount val="5"/>
                <c:pt idx="0">
                  <c:v>0.165</c:v>
                </c:pt>
                <c:pt idx="1">
                  <c:v>0.387</c:v>
                </c:pt>
                <c:pt idx="2">
                  <c:v>0.297</c:v>
                </c:pt>
                <c:pt idx="3">
                  <c:v>0.119</c:v>
                </c:pt>
                <c:pt idx="4">
                  <c:v>0.031</c:v>
                </c:pt>
              </c:numCache>
            </c:numRef>
          </c:val>
        </c:ser>
        <c:ser>
          <c:idx val="2"/>
          <c:order val="2"/>
          <c:tx>
            <c:strRef>
              <c:f>Sheet1!$D$1</c:f>
              <c:strCache>
                <c:ptCount val="1"/>
                <c:pt idx="0">
                  <c:v>American Average</c:v>
                </c:pt>
              </c:strCache>
            </c:strRef>
          </c:tx>
          <c:spPr>
            <a:solidFill>
              <a:schemeClr val="accent4"/>
            </a:solidFill>
          </c:spPr>
          <c:invertIfNegative val="0"/>
          <c:cat>
            <c:strRef>
              <c:f>Sheet1!$A$2:$A$6</c:f>
              <c:strCache>
                <c:ptCount val="5"/>
                <c:pt idx="0">
                  <c:v>Not High School Graduate</c:v>
                </c:pt>
                <c:pt idx="1">
                  <c:v>High School Graduate</c:v>
                </c:pt>
                <c:pt idx="2">
                  <c:v>Some College or Associate's Degree</c:v>
                </c:pt>
                <c:pt idx="3">
                  <c:v>Bachelor's Degree</c:v>
                </c:pt>
                <c:pt idx="4">
                  <c:v>Graduate or Professional Degree</c:v>
                </c:pt>
              </c:strCache>
            </c:strRef>
          </c:cat>
          <c:val>
            <c:numRef>
              <c:f>Sheet1!$D$2:$D$6</c:f>
              <c:numCache>
                <c:formatCode>0.0%</c:formatCode>
                <c:ptCount val="5"/>
                <c:pt idx="0">
                  <c:v>0.116</c:v>
                </c:pt>
                <c:pt idx="1">
                  <c:v>0.295</c:v>
                </c:pt>
                <c:pt idx="2">
                  <c:v>0.264</c:v>
                </c:pt>
                <c:pt idx="3">
                  <c:v>0.205</c:v>
                </c:pt>
                <c:pt idx="4">
                  <c:v>0.12</c:v>
                </c:pt>
              </c:numCache>
            </c:numRef>
          </c:val>
        </c:ser>
        <c:dLbls>
          <c:showLegendKey val="0"/>
          <c:showVal val="0"/>
          <c:showCatName val="0"/>
          <c:showSerName val="0"/>
          <c:showPercent val="0"/>
          <c:showBubbleSize val="0"/>
        </c:dLbls>
        <c:gapWidth val="150"/>
        <c:axId val="2117247640"/>
        <c:axId val="2029293144"/>
      </c:barChart>
      <c:catAx>
        <c:axId val="2117247640"/>
        <c:scaling>
          <c:orientation val="minMax"/>
        </c:scaling>
        <c:delete val="0"/>
        <c:axPos val="b"/>
        <c:numFmt formatCode="General" sourceLinked="0"/>
        <c:majorTickMark val="out"/>
        <c:minorTickMark val="none"/>
        <c:tickLblPos val="nextTo"/>
        <c:txPr>
          <a:bodyPr/>
          <a:lstStyle/>
          <a:p>
            <a:pPr>
              <a:defRPr sz="1000"/>
            </a:pPr>
            <a:endParaRPr lang="en-US"/>
          </a:p>
        </c:txPr>
        <c:crossAx val="2029293144"/>
        <c:crosses val="autoZero"/>
        <c:auto val="1"/>
        <c:lblAlgn val="ctr"/>
        <c:lblOffset val="100"/>
        <c:noMultiLvlLbl val="0"/>
      </c:catAx>
      <c:valAx>
        <c:axId val="2029293144"/>
        <c:scaling>
          <c:orientation val="minMax"/>
        </c:scaling>
        <c:delete val="0"/>
        <c:axPos val="l"/>
        <c:majorGridlines/>
        <c:numFmt formatCode="0.0%" sourceLinked="1"/>
        <c:majorTickMark val="out"/>
        <c:minorTickMark val="none"/>
        <c:tickLblPos val="nextTo"/>
        <c:txPr>
          <a:bodyPr/>
          <a:lstStyle/>
          <a:p>
            <a:pPr>
              <a:defRPr sz="1200"/>
            </a:pPr>
            <a:endParaRPr lang="en-US"/>
          </a:p>
        </c:txPr>
        <c:crossAx val="2117247640"/>
        <c:crosses val="autoZero"/>
        <c:crossBetween val="between"/>
      </c:valAx>
    </c:plotArea>
    <c:legend>
      <c:legendPos val="t"/>
      <c:layout/>
      <c:overlay val="0"/>
      <c:txPr>
        <a:bodyPr/>
        <a:lstStyle/>
        <a:p>
          <a:pPr algn="ct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DA5509-D80A-8A4D-951D-911B64761C04}" type="datetimeFigureOut">
              <a:rPr lang="en-US" smtClean="0"/>
              <a:t>11/8/17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E47B8-FC0E-DA4D-BA56-499E188B28C8}" type="slidenum">
              <a:rPr lang="en-US" smtClean="0"/>
              <a:t>‹#›</a:t>
            </a:fld>
            <a:endParaRPr lang="en-US"/>
          </a:p>
        </p:txBody>
      </p:sp>
    </p:spTree>
    <p:extLst>
      <p:ext uri="{BB962C8B-B14F-4D97-AF65-F5344CB8AC3E}">
        <p14:creationId xmlns:p14="http://schemas.microsoft.com/office/powerpoint/2010/main" val="24138437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everybody,</a:t>
            </a:r>
            <a:r>
              <a:rPr lang="en-US" baseline="0" dirty="0" smtClean="0"/>
              <a:t> my name is Ian Ferré and I’m here today to talk to you about the economics of artificial intelligence. </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a:t>
            </a:fld>
            <a:endParaRPr lang="en-US"/>
          </a:p>
        </p:txBody>
      </p:sp>
    </p:spTree>
    <p:extLst>
      <p:ext uri="{BB962C8B-B14F-4D97-AF65-F5344CB8AC3E}">
        <p14:creationId xmlns:p14="http://schemas.microsoft.com/office/powerpoint/2010/main" val="363479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 large scale, there are two things</a:t>
            </a:r>
            <a:r>
              <a:rPr lang="en-US" baseline="0" dirty="0" smtClean="0"/>
              <a:t> first order automation has led to. The first is a polarization of wealth. </a:t>
            </a:r>
          </a:p>
          <a:p>
            <a:endParaRPr lang="en-US" baseline="0" dirty="0" smtClean="0"/>
          </a:p>
          <a:p>
            <a:r>
              <a:rPr lang="en-US" baseline="0" dirty="0" smtClean="0"/>
              <a:t>Looking at a time before computers to a time after computers, we’ve seen this dampening effect of the middle class. People who have been massively benefited by new technology have been able to move from middle class to upper middle class, and we’ve seen a large increase in the number of extremely wealthy individuals, which doesn’t seem like much of a problem. People seem to be generally getting wealthier. And that’s because the majority of new technology has aided people.</a:t>
            </a:r>
          </a:p>
        </p:txBody>
      </p:sp>
      <p:sp>
        <p:nvSpPr>
          <p:cNvPr id="4" name="Slide Number Placeholder 3"/>
          <p:cNvSpPr>
            <a:spLocks noGrp="1"/>
          </p:cNvSpPr>
          <p:nvPr>
            <p:ph type="sldNum" sz="quarter" idx="10"/>
          </p:nvPr>
        </p:nvSpPr>
        <p:spPr/>
        <p:txBody>
          <a:bodyPr/>
          <a:lstStyle/>
          <a:p>
            <a:fld id="{BCBE47B8-FC0E-DA4D-BA56-499E188B28C8}" type="slidenum">
              <a:rPr lang="en-US" smtClean="0"/>
              <a:t>10</a:t>
            </a:fld>
            <a:endParaRPr lang="en-US"/>
          </a:p>
        </p:txBody>
      </p:sp>
    </p:spTree>
    <p:extLst>
      <p:ext uri="{BB962C8B-B14F-4D97-AF65-F5344CB8AC3E}">
        <p14:creationId xmlns:p14="http://schemas.microsoft.com/office/powerpoint/2010/main" val="311565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we’ve also seen</a:t>
            </a:r>
            <a:r>
              <a:rPr lang="en-US" baseline="0" dirty="0" smtClean="0"/>
              <a:t> a huge change labor force participation rate. In 10 years between 1990 and 2000, we saw a 7% decrease in the labor force participation rate for men between the age of 25 &amp; 54. </a:t>
            </a:r>
          </a:p>
          <a:p>
            <a:r>
              <a:rPr lang="en-US" baseline="0" dirty="0" smtClean="0"/>
              <a:t>This is largely due to the low-skill workers finding it harder and harder to find and retain work, and simply withdrawing from the market entirely. </a:t>
            </a:r>
          </a:p>
          <a:p>
            <a:endParaRPr lang="en-US" baseline="0" dirty="0" smtClean="0"/>
          </a:p>
          <a:p>
            <a:r>
              <a:rPr lang="en-US" baseline="0" dirty="0" smtClean="0"/>
              <a:t>So wealth has gone up for a lot of people, but technology has definitely hurt people as well.</a:t>
            </a:r>
          </a:p>
        </p:txBody>
      </p:sp>
      <p:sp>
        <p:nvSpPr>
          <p:cNvPr id="4" name="Slide Number Placeholder 3"/>
          <p:cNvSpPr>
            <a:spLocks noGrp="1"/>
          </p:cNvSpPr>
          <p:nvPr>
            <p:ph type="sldNum" sz="quarter" idx="10"/>
          </p:nvPr>
        </p:nvSpPr>
        <p:spPr/>
        <p:txBody>
          <a:bodyPr/>
          <a:lstStyle/>
          <a:p>
            <a:fld id="{BCBE47B8-FC0E-DA4D-BA56-499E188B28C8}" type="slidenum">
              <a:rPr lang="en-US" smtClean="0"/>
              <a:t>11</a:t>
            </a:fld>
            <a:endParaRPr lang="en-US"/>
          </a:p>
        </p:txBody>
      </p:sp>
    </p:spTree>
    <p:extLst>
      <p:ext uri="{BB962C8B-B14F-4D97-AF65-F5344CB8AC3E}">
        <p14:creationId xmlns:p14="http://schemas.microsoft.com/office/powerpoint/2010/main" val="98737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 good foundation</a:t>
            </a:r>
            <a:r>
              <a:rPr lang="en-US" baseline="0" dirty="0" smtClean="0"/>
              <a:t> of first order automation, it’s time to jump into the fun stuff </a:t>
            </a:r>
            <a:r>
              <a:rPr lang="mr-IN" baseline="0" dirty="0" smtClean="0"/>
              <a:t>–</a:t>
            </a:r>
            <a:r>
              <a:rPr lang="en-US" baseline="0" dirty="0" smtClean="0"/>
              <a:t> artificial intelligence.</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12</a:t>
            </a:fld>
            <a:endParaRPr lang="en-US"/>
          </a:p>
        </p:txBody>
      </p:sp>
    </p:spTree>
    <p:extLst>
      <p:ext uri="{BB962C8B-B14F-4D97-AF65-F5344CB8AC3E}">
        <p14:creationId xmlns:p14="http://schemas.microsoft.com/office/powerpoint/2010/main" val="380367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Polanyi’s Paradox </a:t>
            </a:r>
            <a:r>
              <a:rPr lang="mr-IN" dirty="0" smtClean="0"/>
              <a:t>–</a:t>
            </a:r>
            <a:r>
              <a:rPr lang="en-US" dirty="0" smtClean="0"/>
              <a:t> we know more than we can ever tell. </a:t>
            </a:r>
          </a:p>
          <a:p>
            <a:r>
              <a:rPr lang="en-US" dirty="0" smtClean="0"/>
              <a:t>Artificial intelligence</a:t>
            </a:r>
            <a:r>
              <a:rPr lang="en-US" baseline="0" dirty="0" smtClean="0"/>
              <a:t> breaks this paradox down almost entirely. Computers used to follow strict yes/no logic but now with deep learning, computers can learn highly complex tasks by studying examples of the tasks being completed successfully. </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13</a:t>
            </a:fld>
            <a:endParaRPr lang="en-US"/>
          </a:p>
        </p:txBody>
      </p:sp>
    </p:spTree>
    <p:extLst>
      <p:ext uri="{BB962C8B-B14F-4D97-AF65-F5344CB8AC3E}">
        <p14:creationId xmlns:p14="http://schemas.microsoft.com/office/powerpoint/2010/main" val="146044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relate it back to the previous talk, let’s talk about self driving</a:t>
            </a:r>
            <a:r>
              <a:rPr lang="en-US" baseline="0" dirty="0" smtClean="0"/>
              <a:t> cars. There are literally dozens companies working on self-driving technology that will radically change the united states economy.</a:t>
            </a:r>
          </a:p>
        </p:txBody>
      </p:sp>
      <p:sp>
        <p:nvSpPr>
          <p:cNvPr id="4" name="Slide Number Placeholder 3"/>
          <p:cNvSpPr>
            <a:spLocks noGrp="1"/>
          </p:cNvSpPr>
          <p:nvPr>
            <p:ph type="sldNum" sz="quarter" idx="10"/>
          </p:nvPr>
        </p:nvSpPr>
        <p:spPr/>
        <p:txBody>
          <a:bodyPr/>
          <a:lstStyle/>
          <a:p>
            <a:fld id="{BCBE47B8-FC0E-DA4D-BA56-499E188B28C8}" type="slidenum">
              <a:rPr lang="en-US" smtClean="0"/>
              <a:t>14</a:t>
            </a:fld>
            <a:endParaRPr lang="en-US"/>
          </a:p>
        </p:txBody>
      </p:sp>
    </p:spTree>
    <p:extLst>
      <p:ext uri="{BB962C8B-B14F-4D97-AF65-F5344CB8AC3E}">
        <p14:creationId xmlns:p14="http://schemas.microsoft.com/office/powerpoint/2010/main" val="404126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a:t>
            </a:r>
            <a:r>
              <a:rPr lang="en-US" baseline="0" dirty="0" smtClean="0"/>
              <a:t> driving cars seem to follow the typical pattern from first order automation. There will be a set of winners, who are aided by this new technology, and a set of losers, who are hurt by this new tech.</a:t>
            </a:r>
          </a:p>
          <a:p>
            <a:r>
              <a:rPr lang="en-US" baseline="0" dirty="0" smtClean="0"/>
              <a:t>A non-complete list of winners includes anyone involved in data and IT as we will have massive amounts of data from these new cars. Mechanics will be asked to fix more complex problems and can ask higher rates.</a:t>
            </a:r>
          </a:p>
          <a:p>
            <a:r>
              <a:rPr lang="en-US" baseline="0" dirty="0" smtClean="0"/>
              <a:t>Logistics &amp; delivery companies will save tons of money by eliminating their drivers. However, there are losers as well. Drivers will be displaced in the workplace. Insurance and injury law are likely to take massive hits to revenue due to the safety benefits of new cars, etc.</a:t>
            </a:r>
          </a:p>
          <a:p>
            <a:r>
              <a:rPr lang="en-US" baseline="0" dirty="0" smtClean="0"/>
              <a:t>A recent study from McKinsey and Co suggested that self-driving cars will transform jobs for every 1/9 workers, and we will end up seeing massive amounts of worker churn because of them.</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15</a:t>
            </a:fld>
            <a:endParaRPr lang="en-US"/>
          </a:p>
        </p:txBody>
      </p:sp>
    </p:spTree>
    <p:extLst>
      <p:ext uri="{BB962C8B-B14F-4D97-AF65-F5344CB8AC3E}">
        <p14:creationId xmlns:p14="http://schemas.microsoft.com/office/powerpoint/2010/main" val="2712241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you may say </a:t>
            </a:r>
            <a:r>
              <a:rPr lang="mr-IN" baseline="0" dirty="0" smtClean="0"/>
              <a:t>–</a:t>
            </a:r>
            <a:r>
              <a:rPr lang="en-US" baseline="0" dirty="0" smtClean="0"/>
              <a:t> Ian, there were winners and losers from all previous technology too and the majority came out better for it </a:t>
            </a:r>
            <a:r>
              <a:rPr lang="mr-IN" baseline="0" dirty="0" smtClean="0"/>
              <a:t>–</a:t>
            </a:r>
            <a:r>
              <a:rPr lang="en-US" baseline="0" dirty="0" smtClean="0"/>
              <a:t> what’s the problem?</a:t>
            </a:r>
          </a:p>
          <a:p>
            <a:r>
              <a:rPr lang="en-US" baseline="0" dirty="0" smtClean="0"/>
              <a:t>Well, let’s look at drivers. There are over 8.5 Million truck drivers and 1 million taxi/</a:t>
            </a:r>
            <a:r>
              <a:rPr lang="en-US" baseline="0" dirty="0" err="1" smtClean="0"/>
              <a:t>uber</a:t>
            </a:r>
            <a:r>
              <a:rPr lang="en-US" baseline="0" dirty="0" smtClean="0"/>
              <a:t>/</a:t>
            </a:r>
            <a:r>
              <a:rPr lang="en-US" baseline="0" dirty="0" err="1" smtClean="0"/>
              <a:t>lyft</a:t>
            </a:r>
            <a:r>
              <a:rPr lang="en-US" baseline="0" dirty="0" smtClean="0"/>
              <a:t> drivers in the US. These new technologies are not like cars, and tractors. They’re not sewing machines. They’re not simple, mechanical devices. They are incredibly complex pieces of technology created by Doctors and Professionals with decades of knowledge and experience. To be able to use these new technologies, everyone is going to need a college degree, or technical training in a specific field. Looking at the average cost of public colleges across the united states and doing some back of the napkin math, it could cost 400 Billion to 1.2 Trillion dollars to educate drivers alone.</a:t>
            </a:r>
          </a:p>
          <a:p>
            <a:r>
              <a:rPr lang="en-US" baseline="0" dirty="0" smtClean="0"/>
              <a:t>So not all drivers will get trained to be complimented by new technology and we will see further polarization of wealth, but this time, the middle class will more evenly dissipate to the upper levels and the lower levels, creating this class discrepancy. We will also see a decrease in the number of citizens who choose to participate in the labor force. </a:t>
            </a:r>
          </a:p>
        </p:txBody>
      </p:sp>
      <p:sp>
        <p:nvSpPr>
          <p:cNvPr id="4" name="Slide Number Placeholder 3"/>
          <p:cNvSpPr>
            <a:spLocks noGrp="1"/>
          </p:cNvSpPr>
          <p:nvPr>
            <p:ph type="sldNum" sz="quarter" idx="10"/>
          </p:nvPr>
        </p:nvSpPr>
        <p:spPr/>
        <p:txBody>
          <a:bodyPr/>
          <a:lstStyle/>
          <a:p>
            <a:fld id="{BCBE47B8-FC0E-DA4D-BA56-499E188B28C8}" type="slidenum">
              <a:rPr lang="en-US" smtClean="0"/>
              <a:t>16</a:t>
            </a:fld>
            <a:endParaRPr lang="en-US"/>
          </a:p>
        </p:txBody>
      </p:sp>
    </p:spTree>
    <p:extLst>
      <p:ext uri="{BB962C8B-B14F-4D97-AF65-F5344CB8AC3E}">
        <p14:creationId xmlns:p14="http://schemas.microsoft.com/office/powerpoint/2010/main" val="253483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unique to self driving cars at all, but any technology that can replace these higher level human functions have the potential to disrupt the economy in this manner.</a:t>
            </a:r>
          </a:p>
          <a:p>
            <a:r>
              <a:rPr lang="en-US" baseline="0" dirty="0" smtClean="0"/>
              <a:t>Take some solace in the fact that we are still years (if not decades) away from self driving cars and some of these other technologies truly taking over.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17</a:t>
            </a:fld>
            <a:endParaRPr lang="en-US"/>
          </a:p>
        </p:txBody>
      </p:sp>
    </p:spTree>
    <p:extLst>
      <p:ext uri="{BB962C8B-B14F-4D97-AF65-F5344CB8AC3E}">
        <p14:creationId xmlns:p14="http://schemas.microsoft.com/office/powerpoint/2010/main" val="15500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brings us to</a:t>
            </a:r>
            <a:r>
              <a:rPr lang="en-US" baseline="0" dirty="0" smtClean="0"/>
              <a:t> third order automation and how that will impact the economy. And the answer is</a:t>
            </a:r>
            <a:r>
              <a:rPr lang="mr-IN" baseline="0" dirty="0" smtClean="0"/>
              <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18</a:t>
            </a:fld>
            <a:endParaRPr lang="en-US"/>
          </a:p>
        </p:txBody>
      </p:sp>
    </p:spTree>
    <p:extLst>
      <p:ext uri="{BB962C8B-B14F-4D97-AF65-F5344CB8AC3E}">
        <p14:creationId xmlns:p14="http://schemas.microsoft.com/office/powerpoint/2010/main" val="444976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knows?</a:t>
            </a:r>
            <a:r>
              <a:rPr lang="en-US" baseline="0" dirty="0" smtClean="0"/>
              <a:t> This is something that we have no insight into, or any clue how it could affect us.</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19</a:t>
            </a:fld>
            <a:endParaRPr lang="en-US"/>
          </a:p>
        </p:txBody>
      </p:sp>
    </p:spTree>
    <p:extLst>
      <p:ext uri="{BB962C8B-B14F-4D97-AF65-F5344CB8AC3E}">
        <p14:creationId xmlns:p14="http://schemas.microsoft.com/office/powerpoint/2010/main" val="43032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into it, a little bit</a:t>
            </a:r>
            <a:r>
              <a:rPr lang="en-US" baseline="0" dirty="0" smtClean="0"/>
              <a:t> about myself.</a:t>
            </a:r>
          </a:p>
          <a:p>
            <a:r>
              <a:rPr lang="en-US" baseline="0" dirty="0" smtClean="0"/>
              <a:t>I got my BS in Math and Economics from Case Western Reserve University. </a:t>
            </a:r>
          </a:p>
          <a:p>
            <a:r>
              <a:rPr lang="en-US" baseline="0" dirty="0" smtClean="0"/>
              <a:t>While there I founded my first company called “</a:t>
            </a:r>
            <a:r>
              <a:rPr lang="en-US" baseline="0" dirty="0" err="1" smtClean="0"/>
              <a:t>Greenlite</a:t>
            </a:r>
            <a:r>
              <a:rPr lang="en-US" baseline="0" dirty="0" smtClean="0"/>
              <a:t> Technology” with the goal of bringing efficient sustainable power to some of the most rural parts of the world</a:t>
            </a:r>
          </a:p>
          <a:p>
            <a:r>
              <a:rPr lang="en-US" baseline="0" dirty="0" smtClean="0"/>
              <a:t>Later I became a data analyst intern at the Cleveland Clinic </a:t>
            </a:r>
            <a:r>
              <a:rPr lang="mr-IN" baseline="0" dirty="0" smtClean="0"/>
              <a:t>–</a:t>
            </a:r>
            <a:r>
              <a:rPr lang="en-US" baseline="0" dirty="0" smtClean="0"/>
              <a:t> part of their finance practice in Independence,</a:t>
            </a:r>
          </a:p>
          <a:p>
            <a:r>
              <a:rPr lang="en-US" baseline="0" dirty="0" smtClean="0"/>
              <a:t>And I now work as a data scientist at Pandata.</a:t>
            </a:r>
          </a:p>
          <a:p>
            <a:r>
              <a:rPr lang="en-US" baseline="0" dirty="0" smtClean="0"/>
              <a:t>However, I still love economics, and I’m really excited at the possibilities that are coming with the intersection of economics and machine learning, and I’m really excited to be here to talk a little bit about how automation and AI might impact our lives in the future.</a:t>
            </a:r>
          </a:p>
        </p:txBody>
      </p:sp>
      <p:sp>
        <p:nvSpPr>
          <p:cNvPr id="4" name="Slide Number Placeholder 3"/>
          <p:cNvSpPr>
            <a:spLocks noGrp="1"/>
          </p:cNvSpPr>
          <p:nvPr>
            <p:ph type="sldNum" sz="quarter" idx="10"/>
          </p:nvPr>
        </p:nvSpPr>
        <p:spPr/>
        <p:txBody>
          <a:bodyPr/>
          <a:lstStyle/>
          <a:p>
            <a:fld id="{BCBE47B8-FC0E-DA4D-BA56-499E188B28C8}" type="slidenum">
              <a:rPr lang="en-US" smtClean="0"/>
              <a:t>2</a:t>
            </a:fld>
            <a:endParaRPr lang="en-US"/>
          </a:p>
        </p:txBody>
      </p:sp>
    </p:spTree>
    <p:extLst>
      <p:ext uri="{BB962C8B-B14F-4D97-AF65-F5344CB8AC3E}">
        <p14:creationId xmlns:p14="http://schemas.microsoft.com/office/powerpoint/2010/main" val="2124891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however, there are three schools of thought.</a:t>
            </a:r>
          </a:p>
          <a:p>
            <a:endParaRPr lang="en-US" dirty="0" smtClean="0"/>
          </a:p>
          <a:p>
            <a:r>
              <a:rPr lang="en-US" dirty="0" smtClean="0"/>
              <a:t>The</a:t>
            </a:r>
            <a:r>
              <a:rPr lang="en-US" baseline="0" dirty="0" smtClean="0"/>
              <a:t> first is that AI will solve all of our problems. Do our work for us etc. Mark </a:t>
            </a:r>
            <a:r>
              <a:rPr lang="en-US" baseline="0" dirty="0" err="1" smtClean="0"/>
              <a:t>zuckerberg</a:t>
            </a:r>
            <a:r>
              <a:rPr lang="en-US" baseline="0" dirty="0" smtClean="0"/>
              <a:t> is a big proponent of this theory.</a:t>
            </a:r>
          </a:p>
          <a:p>
            <a:r>
              <a:rPr lang="en-US" baseline="0" dirty="0" smtClean="0"/>
              <a:t>The second is that AI will kill all of us after it becomes cognizant and decides to rise up against us. </a:t>
            </a:r>
            <a:r>
              <a:rPr lang="en-US" baseline="0" dirty="0" err="1" smtClean="0"/>
              <a:t>Elon</a:t>
            </a:r>
            <a:r>
              <a:rPr lang="en-US" baseline="0" dirty="0" smtClean="0"/>
              <a:t> musk is a bit worried about this one and both frequently  &amp; publicly voices his opinion about that.</a:t>
            </a:r>
          </a:p>
          <a:p>
            <a:r>
              <a:rPr lang="en-US" baseline="0" dirty="0" smtClean="0"/>
              <a:t>The third is a theory from </a:t>
            </a:r>
            <a:r>
              <a:rPr lang="en-US" baseline="0" dirty="0" err="1" smtClean="0"/>
              <a:t>kurt</a:t>
            </a:r>
            <a:r>
              <a:rPr lang="en-US" baseline="0" dirty="0" smtClean="0"/>
              <a:t> </a:t>
            </a:r>
            <a:r>
              <a:rPr lang="en-US" baseline="0" dirty="0" err="1" smtClean="0"/>
              <a:t>gerdel</a:t>
            </a:r>
            <a:r>
              <a:rPr lang="en-US" baseline="0" dirty="0" smtClean="0"/>
              <a:t> </a:t>
            </a:r>
            <a:r>
              <a:rPr lang="mr-IN" baseline="0" dirty="0" smtClean="0"/>
              <a:t>–</a:t>
            </a:r>
            <a:r>
              <a:rPr lang="en-US" baseline="0" dirty="0" smtClean="0"/>
              <a:t> we will never have strong AI. This is where I tend to fall as well. Computers are great, but they are still a subject of our input. My opinion is that we will be able to build these incredibly complex machines that can simulate life, but will not truly live and will always be subordinate. </a:t>
            </a:r>
          </a:p>
          <a:p>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20</a:t>
            </a:fld>
            <a:endParaRPr lang="en-US"/>
          </a:p>
        </p:txBody>
      </p:sp>
    </p:spTree>
    <p:extLst>
      <p:ext uri="{BB962C8B-B14F-4D97-AF65-F5344CB8AC3E}">
        <p14:creationId xmlns:p14="http://schemas.microsoft.com/office/powerpoint/2010/main" val="85234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 wanted to start off with two examples. First is the Luddite Movement. The luddites were a group of textile workers and weavers who were worried about being replaced and becoming obsolete due to the emergence of new weaving machinery. They led a movement for about five years throughout England, and eventually had caused enough damage that the military stepped in to end the rebellion.</a:t>
            </a:r>
          </a:p>
          <a:p>
            <a:endParaRPr lang="en-US" baseline="0" dirty="0" smtClean="0"/>
          </a:p>
          <a:p>
            <a:r>
              <a:rPr lang="en-US" baseline="0" dirty="0" smtClean="0"/>
              <a:t>This is the first real example in history of workers protesting automation.</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3</a:t>
            </a:fld>
            <a:endParaRPr lang="en-US"/>
          </a:p>
        </p:txBody>
      </p:sp>
    </p:spTree>
    <p:extLst>
      <p:ext uri="{BB962C8B-B14F-4D97-AF65-F5344CB8AC3E}">
        <p14:creationId xmlns:p14="http://schemas.microsoft.com/office/powerpoint/2010/main" val="298273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bit later, we see automation hit </a:t>
            </a:r>
            <a:r>
              <a:rPr lang="en-US" dirty="0" err="1" smtClean="0"/>
              <a:t>america</a:t>
            </a:r>
            <a:r>
              <a:rPr lang="en-US" dirty="0" smtClean="0"/>
              <a:t> heavily in</a:t>
            </a:r>
            <a:r>
              <a:rPr lang="en-US" baseline="0" dirty="0" smtClean="0"/>
              <a:t> the agriculture sector. In 1900, ~40% of workers were employed in the agriculture sector. However, due to a change in technology that increased the output of each farmer, and allowed them to manage larger farms with fewer staff, that number is now below 2%. These displaced workers moved to industry and services sectors, but since about 1950, we’ve see industry work decline due to automation as well. And this is not just a trend in the U.S, but almost all developed countries</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4</a:t>
            </a:fld>
            <a:endParaRPr lang="en-US"/>
          </a:p>
        </p:txBody>
      </p:sp>
    </p:spTree>
    <p:extLst>
      <p:ext uri="{BB962C8B-B14F-4D97-AF65-F5344CB8AC3E}">
        <p14:creationId xmlns:p14="http://schemas.microsoft.com/office/powerpoint/2010/main" val="341247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I’ve discussed so far are examples of first order automation. We’ve been exchanging muscle or handiwork for mechanical power and consistency.</a:t>
            </a:r>
          </a:p>
          <a:p>
            <a:r>
              <a:rPr lang="en-US" baseline="0" dirty="0" smtClean="0"/>
              <a:t>Other items like this could include cars, tractors, computers, calculators. Etc.</a:t>
            </a:r>
          </a:p>
          <a:p>
            <a:endParaRPr lang="en-US" baseline="0" dirty="0" smtClean="0"/>
          </a:p>
          <a:p>
            <a:r>
              <a:rPr lang="en-US" baseline="0" dirty="0" smtClean="0"/>
              <a:t>Then comes second order automation. This is where machine learning and artificial intelligence begin to take a role, and we’re essentially automating a higher function of human, </a:t>
            </a:r>
          </a:p>
          <a:p>
            <a:r>
              <a:rPr lang="en-US" baseline="0" dirty="0" smtClean="0"/>
              <a:t>One that can see, and talk, and make the best decisions given a situation. Examples include Google Translate and </a:t>
            </a:r>
            <a:r>
              <a:rPr lang="en-US" baseline="0" dirty="0" err="1" smtClean="0"/>
              <a:t>Alexa</a:t>
            </a:r>
            <a:r>
              <a:rPr lang="en-US" baseline="0" dirty="0" smtClean="0"/>
              <a:t>, having language processing and recognition. </a:t>
            </a:r>
            <a:r>
              <a:rPr lang="en-US" baseline="0" dirty="0" err="1" smtClean="0"/>
              <a:t>Waze</a:t>
            </a:r>
            <a:r>
              <a:rPr lang="en-US" baseline="0" dirty="0" smtClean="0"/>
              <a:t> has situational adaptability, rerouting you to the most efficient route, and Tesla’s self driving car has situational adaptability and computer vision, being able to see the roads and adjust to road conditions.</a:t>
            </a:r>
          </a:p>
          <a:p>
            <a:endParaRPr lang="en-US" baseline="0" dirty="0" smtClean="0"/>
          </a:p>
          <a:p>
            <a:r>
              <a:rPr lang="en-US" baseline="0" dirty="0" smtClean="0"/>
              <a:t>Finally, there is third order automation. Capturing the human essence. We see this play out in the movies, where the world ends due to terminator or everyone finds world peace in the iron giant</a:t>
            </a:r>
          </a:p>
        </p:txBody>
      </p:sp>
      <p:sp>
        <p:nvSpPr>
          <p:cNvPr id="4" name="Slide Number Placeholder 3"/>
          <p:cNvSpPr>
            <a:spLocks noGrp="1"/>
          </p:cNvSpPr>
          <p:nvPr>
            <p:ph type="sldNum" sz="quarter" idx="10"/>
          </p:nvPr>
        </p:nvSpPr>
        <p:spPr/>
        <p:txBody>
          <a:bodyPr/>
          <a:lstStyle/>
          <a:p>
            <a:fld id="{BCBE47B8-FC0E-DA4D-BA56-499E188B28C8}" type="slidenum">
              <a:rPr lang="en-US" smtClean="0"/>
              <a:t>5</a:t>
            </a:fld>
            <a:endParaRPr lang="en-US"/>
          </a:p>
        </p:txBody>
      </p:sp>
    </p:spTree>
    <p:extLst>
      <p:ext uri="{BB962C8B-B14F-4D97-AF65-F5344CB8AC3E}">
        <p14:creationId xmlns:p14="http://schemas.microsoft.com/office/powerpoint/2010/main" val="122217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how second order automation has begun</a:t>
            </a:r>
            <a:r>
              <a:rPr lang="en-US" baseline="0" dirty="0" smtClean="0"/>
              <a:t> to and will affect us, we first must understand what happens with first order automation.</a:t>
            </a:r>
          </a:p>
          <a:p>
            <a:r>
              <a:rPr lang="en-US" baseline="0" dirty="0" smtClean="0"/>
              <a:t>For this, we look back to the luddites. </a:t>
            </a:r>
          </a:p>
        </p:txBody>
      </p:sp>
      <p:sp>
        <p:nvSpPr>
          <p:cNvPr id="4" name="Slide Number Placeholder 3"/>
          <p:cNvSpPr>
            <a:spLocks noGrp="1"/>
          </p:cNvSpPr>
          <p:nvPr>
            <p:ph type="sldNum" sz="quarter" idx="10"/>
          </p:nvPr>
        </p:nvSpPr>
        <p:spPr/>
        <p:txBody>
          <a:bodyPr/>
          <a:lstStyle/>
          <a:p>
            <a:fld id="{BCBE47B8-FC0E-DA4D-BA56-499E188B28C8}" type="slidenum">
              <a:rPr lang="en-US" smtClean="0"/>
              <a:t>6</a:t>
            </a:fld>
            <a:endParaRPr lang="en-US"/>
          </a:p>
        </p:txBody>
      </p:sp>
    </p:spTree>
    <p:extLst>
      <p:ext uri="{BB962C8B-B14F-4D97-AF65-F5344CB8AC3E}">
        <p14:creationId xmlns:p14="http://schemas.microsoft.com/office/powerpoint/2010/main" val="179773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highly skilled luddites were eventually replaced by low skilled workers assisted by technology. </a:t>
            </a:r>
          </a:p>
          <a:p>
            <a:r>
              <a:rPr lang="en-US" baseline="0" dirty="0" smtClean="0"/>
              <a:t>This lowered the price of textile goods and increased the quantity supplied. </a:t>
            </a:r>
          </a:p>
          <a:p>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7</a:t>
            </a:fld>
            <a:endParaRPr lang="en-US"/>
          </a:p>
        </p:txBody>
      </p:sp>
    </p:spTree>
    <p:extLst>
      <p:ext uri="{BB962C8B-B14F-4D97-AF65-F5344CB8AC3E}">
        <p14:creationId xmlns:p14="http://schemas.microsoft.com/office/powerpoint/2010/main" val="204257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Consumers</a:t>
            </a:r>
            <a:r>
              <a:rPr lang="en-US" baseline="0" dirty="0" smtClean="0"/>
              <a:t> benefit when this happens because there is a surplus of consumer capital. What do people do when they have more money? They spend it on additional goods. This in turns increases demand for other goods, resulting in additional demand for labor in other markets.</a:t>
            </a:r>
            <a:endParaRPr lang="en-US" dirty="0"/>
          </a:p>
        </p:txBody>
      </p:sp>
      <p:sp>
        <p:nvSpPr>
          <p:cNvPr id="4" name="Slide Number Placeholder 3"/>
          <p:cNvSpPr>
            <a:spLocks noGrp="1"/>
          </p:cNvSpPr>
          <p:nvPr>
            <p:ph type="sldNum" sz="quarter" idx="10"/>
          </p:nvPr>
        </p:nvSpPr>
        <p:spPr/>
        <p:txBody>
          <a:bodyPr/>
          <a:lstStyle/>
          <a:p>
            <a:fld id="{BCBE47B8-FC0E-DA4D-BA56-499E188B28C8}" type="slidenum">
              <a:rPr lang="en-US" smtClean="0"/>
              <a:t>8</a:t>
            </a:fld>
            <a:endParaRPr lang="en-US"/>
          </a:p>
        </p:txBody>
      </p:sp>
    </p:spTree>
    <p:extLst>
      <p:ext uri="{BB962C8B-B14F-4D97-AF65-F5344CB8AC3E}">
        <p14:creationId xmlns:p14="http://schemas.microsoft.com/office/powerpoint/2010/main" val="263953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has generally proven to be true across all first order automation. Labor actually increases when technology can assist in</a:t>
            </a:r>
            <a:r>
              <a:rPr lang="en-US" baseline="0" dirty="0" smtClean="0"/>
              <a:t> the workforce. </a:t>
            </a:r>
            <a:r>
              <a:rPr lang="en-US" dirty="0" smtClean="0"/>
              <a:t>However,</a:t>
            </a:r>
            <a:r>
              <a:rPr lang="en-US" baseline="0" dirty="0" smtClean="0"/>
              <a:t> three assumptions need to be true. </a:t>
            </a:r>
          </a:p>
          <a:p>
            <a:pPr marL="228600" indent="-228600">
              <a:buAutoNum type="arabicPeriod"/>
            </a:pPr>
            <a:r>
              <a:rPr lang="en-US" baseline="0" dirty="0" smtClean="0"/>
              <a:t>People are mobile. They need to be able and willing to relocate to another city if they lose their job. If the coal mine in KY no longer needs skilled miners, the miners living in that city need to be willing to move.</a:t>
            </a:r>
          </a:p>
          <a:p>
            <a:pPr marL="228600" indent="-228600">
              <a:buAutoNum type="arabicPeriod"/>
            </a:pPr>
            <a:r>
              <a:rPr lang="en-US" baseline="0" dirty="0" smtClean="0"/>
              <a:t>People also need to be rational. This assumption is in place and says that everyone in the world tries to maximize their individual value. If I could have a job for 50k or a job for 60k, all else being equal, I will take the 60k position every time.</a:t>
            </a:r>
          </a:p>
          <a:p>
            <a:pPr marL="228600" indent="-228600">
              <a:buAutoNum type="arabicPeriod"/>
            </a:pPr>
            <a:r>
              <a:rPr lang="en-US" baseline="0" dirty="0" smtClean="0"/>
              <a:t>People need to be willing to learn new skills. Sometimes the skill the laborers had were rendered obsolete. They can no longer work in the mine, or in the textile factory. The must be willing to go to trade school, or to learn additional skills in order to obtain a new job.</a:t>
            </a:r>
          </a:p>
          <a:p>
            <a:pPr marL="0" indent="0">
              <a:buNone/>
            </a:pPr>
            <a:r>
              <a:rPr lang="en-US" baseline="0" dirty="0" smtClean="0"/>
              <a:t>In reality, we know those aren’t all true, and this has led to a rise of unemployment and people leaving the work-force among blue-collar workers.</a:t>
            </a:r>
          </a:p>
          <a:p>
            <a:pPr marL="0" indent="0">
              <a:buNone/>
            </a:pPr>
            <a:endParaRPr lang="en-US" baseline="0" dirty="0" smtClean="0"/>
          </a:p>
          <a:p>
            <a:pPr marL="0" indent="0">
              <a:buNone/>
            </a:pPr>
            <a:r>
              <a:rPr lang="en-US" baseline="0" dirty="0" smtClean="0"/>
              <a:t>There is a limit to first order automation though </a:t>
            </a:r>
            <a:r>
              <a:rPr lang="mr-IN" baseline="0" dirty="0" smtClean="0"/>
              <a:t>–</a:t>
            </a:r>
            <a:r>
              <a:rPr lang="en-US" baseline="0" dirty="0" smtClean="0"/>
              <a:t> and that is </a:t>
            </a:r>
            <a:r>
              <a:rPr lang="en-US" baseline="0" dirty="0" err="1" smtClean="0"/>
              <a:t>polanyi’s</a:t>
            </a:r>
            <a:r>
              <a:rPr lang="en-US" baseline="0" dirty="0" smtClean="0"/>
              <a:t> paradox, which states “we know more than we can ever tell”. So for first order automation we need clearly defined problems and solutions. I want to get from A to B faster but I only have two legs. Well </a:t>
            </a:r>
            <a:r>
              <a:rPr lang="mr-IN" baseline="0" dirty="0" smtClean="0"/>
              <a:t>–</a:t>
            </a:r>
            <a:r>
              <a:rPr lang="en-US" baseline="0" dirty="0" smtClean="0"/>
              <a:t> here is a car that can go 25 mph.</a:t>
            </a:r>
          </a:p>
          <a:p>
            <a:pPr marL="0" indent="0">
              <a:buNone/>
            </a:pPr>
            <a:endParaRPr lang="en-US" baseline="0" dirty="0" smtClean="0"/>
          </a:p>
          <a:p>
            <a:pPr marL="0" indent="0">
              <a:buNone/>
            </a:pPr>
            <a:r>
              <a:rPr lang="en-US" baseline="0" dirty="0" smtClean="0"/>
              <a:t>We also see wages and value go up for workers that are complemented by new tech. Unfortunately for the Luddites, that was not them, it was the lesser skilled workers and machinists.</a:t>
            </a:r>
          </a:p>
          <a:p>
            <a:pPr marL="0" indent="0">
              <a:buNone/>
            </a:pPr>
            <a:endParaRPr lang="en-US" baseline="0"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BCBE47B8-FC0E-DA4D-BA56-499E188B28C8}" type="slidenum">
              <a:rPr lang="en-US" smtClean="0"/>
              <a:t>9</a:t>
            </a:fld>
            <a:endParaRPr lang="en-US"/>
          </a:p>
        </p:txBody>
      </p:sp>
    </p:spTree>
    <p:extLst>
      <p:ext uri="{BB962C8B-B14F-4D97-AF65-F5344CB8AC3E}">
        <p14:creationId xmlns:p14="http://schemas.microsoft.com/office/powerpoint/2010/main" val="28412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48962A-2ECA-7149-9CA0-ECDBF120BCC9}"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183551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8962A-2ECA-7149-9CA0-ECDBF120BCC9}"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210991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8962A-2ECA-7149-9CA0-ECDBF120BCC9}"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314545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8962A-2ECA-7149-9CA0-ECDBF120BCC9}"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415079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8962A-2ECA-7149-9CA0-ECDBF120BCC9}"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8034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48962A-2ECA-7149-9CA0-ECDBF120BCC9}"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110964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48962A-2ECA-7149-9CA0-ECDBF120BCC9}"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28044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48962A-2ECA-7149-9CA0-ECDBF120BCC9}"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2538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8962A-2ECA-7149-9CA0-ECDBF120BCC9}"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415630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8962A-2ECA-7149-9CA0-ECDBF120BCC9}"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400206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8962A-2ECA-7149-9CA0-ECDBF120BCC9}"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FF285-9CEA-5447-A8AB-555A9722E0A8}" type="slidenum">
              <a:rPr lang="en-US" smtClean="0"/>
              <a:t>‹#›</a:t>
            </a:fld>
            <a:endParaRPr lang="en-US"/>
          </a:p>
        </p:txBody>
      </p:sp>
    </p:spTree>
    <p:extLst>
      <p:ext uri="{BB962C8B-B14F-4D97-AF65-F5344CB8AC3E}">
        <p14:creationId xmlns:p14="http://schemas.microsoft.com/office/powerpoint/2010/main" val="41583676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8" name="Right Triangle 7"/>
          <p:cNvSpPr/>
          <p:nvPr userDrawn="1"/>
        </p:nvSpPr>
        <p:spPr>
          <a:xfrm flipH="1">
            <a:off x="0" y="6151476"/>
            <a:ext cx="9144001" cy="731838"/>
          </a:xfrm>
          <a:prstGeom prst="rtTriangle">
            <a:avLst/>
          </a:prstGeom>
          <a:solidFill>
            <a:srgbClr val="8EDBC0">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Triangle 6"/>
          <p:cNvSpPr/>
          <p:nvPr userDrawn="1"/>
        </p:nvSpPr>
        <p:spPr>
          <a:xfrm>
            <a:off x="-1" y="6142656"/>
            <a:ext cx="9144001" cy="731838"/>
          </a:xfrm>
          <a:prstGeom prst="rtTriangle">
            <a:avLst/>
          </a:prstGeom>
          <a:solidFill>
            <a:srgbClr val="FA8500">
              <a:alpha val="7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solidFill>
              </a:defRPr>
            </a:lvl1pPr>
          </a:lstStyle>
          <a:p>
            <a:fld id="{5F48962A-2ECA-7149-9CA0-ECDBF120BCC9}" type="datetimeFigureOut">
              <a:rPr lang="en-US" smtClean="0"/>
              <a:pPr/>
              <a:t>11/8/17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3ADFF285-9CEA-5447-A8AB-555A9722E0A8}" type="slidenum">
              <a:rPr lang="en-US" smtClean="0"/>
              <a:pPr/>
              <a:t>‹#›</a:t>
            </a:fld>
            <a:endParaRPr lang="en-US" dirty="0"/>
          </a:p>
        </p:txBody>
      </p:sp>
    </p:spTree>
    <p:extLst>
      <p:ext uri="{BB962C8B-B14F-4D97-AF65-F5344CB8AC3E}">
        <p14:creationId xmlns:p14="http://schemas.microsoft.com/office/powerpoint/2010/main" val="34145986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Economics of Artificial Intelligence</a:t>
            </a:r>
            <a:endParaRPr lang="en-US" dirty="0"/>
          </a:p>
        </p:txBody>
      </p:sp>
      <p:sp>
        <p:nvSpPr>
          <p:cNvPr id="3" name="Subtitle 2"/>
          <p:cNvSpPr>
            <a:spLocks noGrp="1"/>
          </p:cNvSpPr>
          <p:nvPr>
            <p:ph type="subTitle" idx="1"/>
          </p:nvPr>
        </p:nvSpPr>
        <p:spPr/>
        <p:txBody>
          <a:bodyPr>
            <a:normAutofit/>
          </a:bodyPr>
          <a:lstStyle/>
          <a:p>
            <a:r>
              <a:rPr lang="en-US" sz="2800" dirty="0" smtClean="0"/>
              <a:t>Ian Ferré</a:t>
            </a:r>
          </a:p>
          <a:p>
            <a:r>
              <a:rPr lang="en-US" sz="2800" dirty="0" smtClean="0"/>
              <a:t>October 25, 2017</a:t>
            </a:r>
            <a:endParaRPr lang="en-US" sz="2800" dirty="0"/>
          </a:p>
        </p:txBody>
      </p:sp>
    </p:spTree>
    <p:extLst>
      <p:ext uri="{BB962C8B-B14F-4D97-AF65-F5344CB8AC3E}">
        <p14:creationId xmlns:p14="http://schemas.microsoft.com/office/powerpoint/2010/main" val="31636950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3" name="Content Placeholder 2"/>
          <p:cNvSpPr>
            <a:spLocks noGrp="1"/>
          </p:cNvSpPr>
          <p:nvPr>
            <p:ph idx="1"/>
          </p:nvPr>
        </p:nvSpPr>
        <p:spPr/>
        <p:txBody>
          <a:bodyPr>
            <a:normAutofit/>
          </a:bodyPr>
          <a:lstStyle/>
          <a:p>
            <a:r>
              <a:rPr lang="en-US" sz="2400" dirty="0" smtClean="0"/>
              <a:t>Contributed to a polarization of wealth</a:t>
            </a:r>
            <a:endParaRPr lang="en-US" sz="2400" dirty="0"/>
          </a:p>
        </p:txBody>
      </p:sp>
      <p:graphicFrame>
        <p:nvGraphicFramePr>
          <p:cNvPr id="6" name="Chart 5"/>
          <p:cNvGraphicFramePr/>
          <p:nvPr>
            <p:extLst>
              <p:ext uri="{D42A27DB-BD31-4B8C-83A1-F6EECF244321}">
                <p14:modId xmlns:p14="http://schemas.microsoft.com/office/powerpoint/2010/main" val="1422610451"/>
              </p:ext>
            </p:extLst>
          </p:nvPr>
        </p:nvGraphicFramePr>
        <p:xfrm>
          <a:off x="457200" y="2215444"/>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6547263"/>
            <a:ext cx="6261149" cy="276999"/>
          </a:xfrm>
          <a:prstGeom prst="rect">
            <a:avLst/>
          </a:prstGeom>
          <a:noFill/>
        </p:spPr>
        <p:txBody>
          <a:bodyPr wrap="none" rtlCol="0">
            <a:spAutoFit/>
          </a:bodyPr>
          <a:lstStyle/>
          <a:p>
            <a:r>
              <a:rPr lang="en-US" sz="1200" dirty="0" smtClean="0"/>
              <a:t>* U.S. Census Bureau,  Table H-17. Households by Total Money Income, Race, and Hispanic Origin</a:t>
            </a:r>
            <a:endParaRPr lang="en-US" sz="1200" dirty="0"/>
          </a:p>
        </p:txBody>
      </p:sp>
    </p:spTree>
    <p:extLst>
      <p:ext uri="{BB962C8B-B14F-4D97-AF65-F5344CB8AC3E}">
        <p14:creationId xmlns:p14="http://schemas.microsoft.com/office/powerpoint/2010/main" val="1758240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12" name="TextBox 11"/>
          <p:cNvSpPr txBox="1"/>
          <p:nvPr/>
        </p:nvSpPr>
        <p:spPr>
          <a:xfrm>
            <a:off x="0" y="6396335"/>
            <a:ext cx="6301725" cy="461665"/>
          </a:xfrm>
          <a:prstGeom prst="rect">
            <a:avLst/>
          </a:prstGeom>
          <a:noFill/>
        </p:spPr>
        <p:txBody>
          <a:bodyPr wrap="none" rtlCol="0">
            <a:spAutoFit/>
          </a:bodyPr>
          <a:lstStyle/>
          <a:p>
            <a:r>
              <a:rPr lang="en-US" sz="1200" dirty="0" smtClean="0"/>
              <a:t>* John W. Kendrick, </a:t>
            </a:r>
            <a:r>
              <a:rPr lang="en-US" sz="1200" i="1" dirty="0" smtClean="0"/>
              <a:t>Productivity Trends in the United States. </a:t>
            </a:r>
            <a:r>
              <a:rPr lang="en-US" sz="1200" dirty="0" smtClean="0"/>
              <a:t>Princeton: Princeton University Press</a:t>
            </a:r>
            <a:br>
              <a:rPr lang="en-US" sz="1200" dirty="0" smtClean="0"/>
            </a:br>
            <a:r>
              <a:rPr lang="en-US" sz="1200" dirty="0" smtClean="0"/>
              <a:t>* Bureau of Economic Analysis, National Income and Product Accounts</a:t>
            </a:r>
            <a:endParaRPr lang="en-US" sz="1200" dirty="0"/>
          </a:p>
        </p:txBody>
      </p:sp>
      <p:graphicFrame>
        <p:nvGraphicFramePr>
          <p:cNvPr id="6" name="Chart 5"/>
          <p:cNvGraphicFramePr/>
          <p:nvPr>
            <p:extLst>
              <p:ext uri="{D42A27DB-BD31-4B8C-83A1-F6EECF244321}">
                <p14:modId xmlns:p14="http://schemas.microsoft.com/office/powerpoint/2010/main" val="251809482"/>
              </p:ext>
            </p:extLst>
          </p:nvPr>
        </p:nvGraphicFramePr>
        <p:xfrm>
          <a:off x="457200" y="141611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553200" y="2440086"/>
            <a:ext cx="2496786" cy="2585323"/>
          </a:xfrm>
          <a:prstGeom prst="rect">
            <a:avLst/>
          </a:prstGeom>
          <a:noFill/>
        </p:spPr>
        <p:txBody>
          <a:bodyPr wrap="square" rtlCol="0">
            <a:spAutoFit/>
          </a:bodyPr>
          <a:lstStyle/>
          <a:p>
            <a:r>
              <a:rPr lang="en-US" dirty="0" smtClean="0"/>
              <a:t>Large amount of this decrease is due to low-skill workers finding it harder to be employed</a:t>
            </a:r>
          </a:p>
          <a:p>
            <a:endParaRPr lang="en-US" dirty="0"/>
          </a:p>
          <a:p>
            <a:r>
              <a:rPr lang="en-US" dirty="0" smtClean="0"/>
              <a:t>Could be about technical change, but there are other factors to consider as well</a:t>
            </a:r>
            <a:endParaRPr lang="en-US" dirty="0"/>
          </a:p>
        </p:txBody>
      </p:sp>
      <p:sp>
        <p:nvSpPr>
          <p:cNvPr id="14" name="Left Brace 13"/>
          <p:cNvSpPr/>
          <p:nvPr/>
        </p:nvSpPr>
        <p:spPr>
          <a:xfrm>
            <a:off x="4468619" y="3378826"/>
            <a:ext cx="503175" cy="946551"/>
          </a:xfrm>
          <a:prstGeom prst="leftBrace">
            <a:avLst/>
          </a:prstGeom>
          <a:ln>
            <a:solidFill>
              <a:srgbClr val="8EDB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1665272" y="3491311"/>
            <a:ext cx="2815382" cy="523220"/>
          </a:xfrm>
          <a:prstGeom prst="rect">
            <a:avLst/>
          </a:prstGeom>
        </p:spPr>
        <p:txBody>
          <a:bodyPr wrap="square">
            <a:spAutoFit/>
          </a:bodyPr>
          <a:lstStyle/>
          <a:p>
            <a:pPr algn="r"/>
            <a:r>
              <a:rPr lang="en-US" sz="1400" dirty="0"/>
              <a:t>7% drop-off in labor force participation from 1990-2000</a:t>
            </a:r>
          </a:p>
        </p:txBody>
      </p:sp>
    </p:spTree>
    <p:extLst>
      <p:ext uri="{BB962C8B-B14F-4D97-AF65-F5344CB8AC3E}">
        <p14:creationId xmlns:p14="http://schemas.microsoft.com/office/powerpoint/2010/main" val="10274643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 Automation:</a:t>
            </a:r>
            <a:br>
              <a:rPr lang="en-US" dirty="0" smtClean="0"/>
            </a:br>
            <a:r>
              <a:rPr lang="en-US" dirty="0" smtClean="0"/>
              <a:t>Artificial Intelligence</a:t>
            </a:r>
            <a:endParaRPr lang="en-US" dirty="0"/>
          </a:p>
        </p:txBody>
      </p:sp>
    </p:spTree>
    <p:extLst>
      <p:ext uri="{BB962C8B-B14F-4D97-AF65-F5344CB8AC3E}">
        <p14:creationId xmlns:p14="http://schemas.microsoft.com/office/powerpoint/2010/main" val="946844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Second Order Automation</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2400" dirty="0"/>
              <a:t>Polanyi’s Paradox: “We know more than we can ever tell</a:t>
            </a:r>
            <a:r>
              <a:rPr lang="en-US" sz="2400" dirty="0" smtClean="0"/>
              <a:t>”</a:t>
            </a:r>
          </a:p>
          <a:p>
            <a:pPr marL="742950" lvl="2" indent="-342900"/>
            <a:r>
              <a:rPr lang="en-US" sz="2000" dirty="0" smtClean="0"/>
              <a:t>Computers previously followed strict logic, yes/no, and lacked situational adaptability.</a:t>
            </a:r>
          </a:p>
          <a:p>
            <a:pPr marL="742950" lvl="2" indent="-342900"/>
            <a:r>
              <a:rPr lang="en-US" sz="2000" dirty="0" smtClean="0"/>
              <a:t>Machine learning solves this paradox</a:t>
            </a:r>
          </a:p>
          <a:p>
            <a:pPr marL="742950" lvl="2" indent="-342900"/>
            <a:r>
              <a:rPr lang="en-US" sz="2000" dirty="0" smtClean="0"/>
              <a:t>Computers can learn highly complex tasks by studying examples of the task being completed</a:t>
            </a:r>
          </a:p>
          <a:p>
            <a:pPr marL="1200150" lvl="3" indent="-342900"/>
            <a:r>
              <a:rPr lang="en-US" sz="1600" dirty="0" smtClean="0"/>
              <a:t>Commonly referred to as AI</a:t>
            </a:r>
          </a:p>
          <a:p>
            <a:pPr marL="0" indent="-400050"/>
            <a:endParaRPr lang="en-US" sz="2400" dirty="0" smtClean="0"/>
          </a:p>
          <a:p>
            <a:pPr marL="0" indent="-400050"/>
            <a:endParaRPr lang="en-US" sz="2400" dirty="0" smtClean="0"/>
          </a:p>
        </p:txBody>
      </p:sp>
    </p:spTree>
    <p:extLst>
      <p:ext uri="{BB962C8B-B14F-4D97-AF65-F5344CB8AC3E}">
        <p14:creationId xmlns:p14="http://schemas.microsoft.com/office/powerpoint/2010/main" val="20549104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 Self Driving Cars</a:t>
            </a:r>
            <a:endParaRPr lang="en-US" dirty="0"/>
          </a:p>
        </p:txBody>
      </p:sp>
      <p:pic>
        <p:nvPicPr>
          <p:cNvPr id="6" name="Picture 5" descr="Tesla-logo-2003-2500x25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82518"/>
            <a:ext cx="1547518" cy="1547518"/>
          </a:xfrm>
          <a:prstGeom prst="rect">
            <a:avLst/>
          </a:prstGeom>
        </p:spPr>
      </p:pic>
      <p:pic>
        <p:nvPicPr>
          <p:cNvPr id="8" name="Picture 7" descr="google-self-driven-ca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635" y="2289324"/>
            <a:ext cx="3262399" cy="2687738"/>
          </a:xfrm>
          <a:prstGeom prst="rect">
            <a:avLst/>
          </a:prstGeom>
        </p:spPr>
      </p:pic>
      <p:pic>
        <p:nvPicPr>
          <p:cNvPr id="9" name="Picture 8" descr="6fcd6028-7eeb-4093-bb79-3ac600dbf938-145739807009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741" y="1683381"/>
            <a:ext cx="2972740" cy="998273"/>
          </a:xfrm>
          <a:prstGeom prst="rect">
            <a:avLst/>
          </a:prstGeom>
        </p:spPr>
      </p:pic>
      <p:pic>
        <p:nvPicPr>
          <p:cNvPr id="10" name="Picture 9" descr="re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9926" y="3623763"/>
            <a:ext cx="2873417" cy="2869259"/>
          </a:xfrm>
          <a:prstGeom prst="rect">
            <a:avLst/>
          </a:prstGeom>
        </p:spPr>
      </p:pic>
      <p:pic>
        <p:nvPicPr>
          <p:cNvPr id="11" name="Picture 10" descr="Toyota-logo-1989-2560x144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6509" y="1862667"/>
            <a:ext cx="3677491" cy="2011128"/>
          </a:xfrm>
          <a:prstGeom prst="rect">
            <a:avLst/>
          </a:prstGeom>
        </p:spPr>
      </p:pic>
      <p:pic>
        <p:nvPicPr>
          <p:cNvPr id="12" name="Picture 11" descr="giant-apple-logo-bw.png"/>
          <p:cNvPicPr>
            <a:picLocks noChangeAspect="1"/>
          </p:cNvPicPr>
          <p:nvPr/>
        </p:nvPicPr>
        <p:blipFill>
          <a:blip r:embed="rId8">
            <a:duotone>
              <a:prstClr val="black"/>
              <a:srgbClr val="FFFFFF">
                <a:tint val="45000"/>
                <a:satMod val="400000"/>
              </a:srgbClr>
            </a:duotone>
            <a:extLst>
              <a:ext uri="{28A0092B-C50C-407E-A947-70E740481C1C}">
                <a14:useLocalDpi xmlns:a14="http://schemas.microsoft.com/office/drawing/2010/main" val="0"/>
              </a:ext>
            </a:extLst>
          </a:blip>
          <a:stretch>
            <a:fillRect/>
          </a:stretch>
        </p:blipFill>
        <p:spPr>
          <a:xfrm>
            <a:off x="5022163" y="3979334"/>
            <a:ext cx="1733742" cy="2243666"/>
          </a:xfrm>
          <a:prstGeom prst="rect">
            <a:avLst/>
          </a:prstGeom>
        </p:spPr>
      </p:pic>
    </p:spTree>
    <p:extLst>
      <p:ext uri="{BB962C8B-B14F-4D97-AF65-F5344CB8AC3E}">
        <p14:creationId xmlns:p14="http://schemas.microsoft.com/office/powerpoint/2010/main" val="32298009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 Self Driving Cars</a:t>
            </a:r>
            <a:endParaRPr lang="en-US" dirty="0"/>
          </a:p>
        </p:txBody>
      </p:sp>
      <p:sp>
        <p:nvSpPr>
          <p:cNvPr id="3" name="Content Placeholder 2"/>
          <p:cNvSpPr>
            <a:spLocks noGrp="1"/>
          </p:cNvSpPr>
          <p:nvPr>
            <p:ph idx="1"/>
          </p:nvPr>
        </p:nvSpPr>
        <p:spPr>
          <a:xfrm>
            <a:off x="457200" y="1600201"/>
            <a:ext cx="3616207" cy="563504"/>
          </a:xfrm>
        </p:spPr>
        <p:txBody>
          <a:bodyPr numCol="2">
            <a:normAutofit lnSpcReduction="10000"/>
          </a:bodyPr>
          <a:lstStyle/>
          <a:p>
            <a:pPr marL="0" indent="0" algn="ctr">
              <a:buNone/>
            </a:pPr>
            <a:r>
              <a:rPr lang="en-US" dirty="0" smtClean="0"/>
              <a:t>Winners</a:t>
            </a:r>
          </a:p>
          <a:p>
            <a:pPr marL="0" indent="0" algn="ctr">
              <a:buNone/>
            </a:pPr>
            <a:r>
              <a:rPr lang="en-US" dirty="0" smtClean="0"/>
              <a:t>Losers</a:t>
            </a:r>
            <a:endParaRPr lang="en-US" dirty="0"/>
          </a:p>
        </p:txBody>
      </p:sp>
      <p:cxnSp>
        <p:nvCxnSpPr>
          <p:cNvPr id="5" name="Straight Connector 4"/>
          <p:cNvCxnSpPr/>
          <p:nvPr/>
        </p:nvCxnSpPr>
        <p:spPr>
          <a:xfrm flipH="1">
            <a:off x="2333364" y="1600201"/>
            <a:ext cx="14726" cy="4110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57200" y="2163705"/>
            <a:ext cx="361620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3723" y="2474148"/>
            <a:ext cx="2044149" cy="2554545"/>
          </a:xfrm>
          <a:prstGeom prst="rect">
            <a:avLst/>
          </a:prstGeom>
          <a:noFill/>
        </p:spPr>
        <p:txBody>
          <a:bodyPr wrap="none" rtlCol="0">
            <a:spAutoFit/>
          </a:bodyPr>
          <a:lstStyle/>
          <a:p>
            <a:pPr marL="285750" indent="-285750">
              <a:buFontTx/>
              <a:buChar char="-"/>
            </a:pPr>
            <a:r>
              <a:rPr lang="en-US" sz="1600" dirty="0" smtClean="0"/>
              <a:t>Data Related Work</a:t>
            </a:r>
            <a:endParaRPr lang="en-US" sz="1600" dirty="0" smtClean="0">
              <a:solidFill>
                <a:srgbClr val="FA8500"/>
              </a:solidFill>
            </a:endParaRPr>
          </a:p>
          <a:p>
            <a:pPr marL="285750" indent="-285750">
              <a:buFontTx/>
              <a:buChar char="-"/>
            </a:pPr>
            <a:r>
              <a:rPr lang="en-US" sz="1600" dirty="0" smtClean="0"/>
              <a:t>Information </a:t>
            </a:r>
            <a:br>
              <a:rPr lang="en-US" sz="1600" dirty="0" smtClean="0"/>
            </a:br>
            <a:r>
              <a:rPr lang="en-US" sz="1600" dirty="0" smtClean="0"/>
              <a:t>Technology</a:t>
            </a:r>
          </a:p>
          <a:p>
            <a:pPr marL="285750" indent="-285750">
              <a:buFontTx/>
              <a:buChar char="-"/>
            </a:pPr>
            <a:r>
              <a:rPr lang="en-US" sz="1600" dirty="0" smtClean="0"/>
              <a:t>Mechanics</a:t>
            </a:r>
          </a:p>
          <a:p>
            <a:pPr marL="285750" indent="-285750">
              <a:buFontTx/>
              <a:buChar char="-"/>
            </a:pPr>
            <a:r>
              <a:rPr lang="en-US" sz="1600" dirty="0" smtClean="0"/>
              <a:t>Logistics</a:t>
            </a:r>
          </a:p>
          <a:p>
            <a:pPr marL="285750" indent="-285750">
              <a:buFontTx/>
              <a:buChar char="-"/>
            </a:pPr>
            <a:r>
              <a:rPr lang="en-US" sz="1600" dirty="0" smtClean="0"/>
              <a:t>Media &amp; </a:t>
            </a:r>
            <a:br>
              <a:rPr lang="en-US" sz="1600" dirty="0" smtClean="0"/>
            </a:br>
            <a:r>
              <a:rPr lang="en-US" sz="1600" dirty="0" smtClean="0"/>
              <a:t>Entertainment</a:t>
            </a:r>
          </a:p>
          <a:p>
            <a:pPr marL="285750" indent="-285750">
              <a:buFontTx/>
              <a:buChar char="-"/>
            </a:pPr>
            <a:r>
              <a:rPr lang="en-US" sz="1600" dirty="0" smtClean="0"/>
              <a:t>Package &amp; Food </a:t>
            </a:r>
            <a:br>
              <a:rPr lang="en-US" sz="1600" dirty="0" smtClean="0"/>
            </a:br>
            <a:r>
              <a:rPr lang="en-US" sz="1600" dirty="0" smtClean="0"/>
              <a:t>Delivery*</a:t>
            </a:r>
          </a:p>
          <a:p>
            <a:pPr marL="285750" indent="-285750">
              <a:buFontTx/>
              <a:buChar char="-"/>
            </a:pPr>
            <a:r>
              <a:rPr lang="en-US" sz="1600" dirty="0" smtClean="0"/>
              <a:t>TBD</a:t>
            </a:r>
          </a:p>
        </p:txBody>
      </p:sp>
      <p:sp>
        <p:nvSpPr>
          <p:cNvPr id="13" name="TextBox 12"/>
          <p:cNvSpPr txBox="1"/>
          <p:nvPr/>
        </p:nvSpPr>
        <p:spPr>
          <a:xfrm>
            <a:off x="2425230" y="2474148"/>
            <a:ext cx="3159839" cy="2308324"/>
          </a:xfrm>
          <a:prstGeom prst="rect">
            <a:avLst/>
          </a:prstGeom>
          <a:noFill/>
        </p:spPr>
        <p:txBody>
          <a:bodyPr wrap="none" rtlCol="0">
            <a:spAutoFit/>
          </a:bodyPr>
          <a:lstStyle/>
          <a:p>
            <a:pPr marL="285750" indent="-285750">
              <a:buFontTx/>
              <a:buChar char="-"/>
            </a:pPr>
            <a:r>
              <a:rPr lang="en-US" sz="1600" dirty="0" smtClean="0"/>
              <a:t>Truck Drivers</a:t>
            </a:r>
          </a:p>
          <a:p>
            <a:pPr marL="285750" indent="-285750">
              <a:buFontTx/>
              <a:buChar char="-"/>
            </a:pPr>
            <a:r>
              <a:rPr lang="en-US" sz="1600" dirty="0" smtClean="0"/>
              <a:t>Uber / Taxi / Lyft Drivers</a:t>
            </a:r>
          </a:p>
          <a:p>
            <a:pPr marL="285750" indent="-285750">
              <a:buFontTx/>
              <a:buChar char="-"/>
            </a:pPr>
            <a:r>
              <a:rPr lang="en-US" sz="1600" dirty="0" smtClean="0"/>
              <a:t>Car Salesman</a:t>
            </a:r>
          </a:p>
          <a:p>
            <a:pPr marL="285750" indent="-285750">
              <a:buFontTx/>
              <a:buChar char="-"/>
            </a:pPr>
            <a:r>
              <a:rPr lang="en-US" sz="1600" dirty="0" smtClean="0"/>
              <a:t>Insurance &amp; Injury Law</a:t>
            </a:r>
          </a:p>
          <a:p>
            <a:pPr marL="285750" indent="-285750">
              <a:buFontTx/>
              <a:buChar char="-"/>
            </a:pPr>
            <a:r>
              <a:rPr lang="en-US" sz="1600" dirty="0" smtClean="0"/>
              <a:t>Parking companies</a:t>
            </a:r>
          </a:p>
          <a:p>
            <a:pPr marL="285750" indent="-285750">
              <a:buFontTx/>
              <a:buChar char="-"/>
            </a:pPr>
            <a:r>
              <a:rPr lang="en-US" sz="1600" dirty="0" smtClean="0"/>
              <a:t>Hotel industry (business)</a:t>
            </a:r>
          </a:p>
          <a:p>
            <a:pPr marL="285750" indent="-285750">
              <a:buFontTx/>
              <a:buChar char="-"/>
            </a:pPr>
            <a:r>
              <a:rPr lang="en-US" sz="1600" dirty="0" smtClean="0"/>
              <a:t>Airlines</a:t>
            </a:r>
          </a:p>
          <a:p>
            <a:pPr marL="285750" indent="-285750">
              <a:buFontTx/>
              <a:buChar char="-"/>
            </a:pPr>
            <a:r>
              <a:rPr lang="en-US" sz="1600" dirty="0" smtClean="0"/>
              <a:t>Law Enforcement / Government</a:t>
            </a:r>
          </a:p>
          <a:p>
            <a:pPr marL="285750" indent="-285750">
              <a:buFontTx/>
              <a:buChar char="-"/>
            </a:pPr>
            <a:r>
              <a:rPr lang="en-US" sz="1600" dirty="0" smtClean="0"/>
              <a:t>TBD</a:t>
            </a:r>
          </a:p>
        </p:txBody>
      </p:sp>
      <p:sp>
        <p:nvSpPr>
          <p:cNvPr id="17" name="TextBox 16"/>
          <p:cNvSpPr txBox="1"/>
          <p:nvPr/>
        </p:nvSpPr>
        <p:spPr>
          <a:xfrm>
            <a:off x="5832593" y="1966316"/>
            <a:ext cx="2854207" cy="1015663"/>
          </a:xfrm>
          <a:prstGeom prst="rect">
            <a:avLst/>
          </a:prstGeom>
          <a:noFill/>
        </p:spPr>
        <p:txBody>
          <a:bodyPr wrap="square" rtlCol="0">
            <a:spAutoFit/>
          </a:bodyPr>
          <a:lstStyle/>
          <a:p>
            <a:r>
              <a:rPr lang="en-US" sz="2000" i="1" dirty="0" smtClean="0"/>
              <a:t>“Self-driving cars will transform jobs held by 1 in 9 U.S. workers”</a:t>
            </a:r>
            <a:endParaRPr lang="en-US" sz="2000" i="1" dirty="0"/>
          </a:p>
        </p:txBody>
      </p:sp>
      <p:sp>
        <p:nvSpPr>
          <p:cNvPr id="18" name="TextBox 17"/>
          <p:cNvSpPr txBox="1"/>
          <p:nvPr/>
        </p:nvSpPr>
        <p:spPr>
          <a:xfrm>
            <a:off x="5832593" y="4629792"/>
            <a:ext cx="2916183" cy="646331"/>
          </a:xfrm>
          <a:prstGeom prst="rect">
            <a:avLst/>
          </a:prstGeom>
          <a:noFill/>
        </p:spPr>
        <p:txBody>
          <a:bodyPr wrap="none" rtlCol="0">
            <a:spAutoFit/>
          </a:bodyPr>
          <a:lstStyle/>
          <a:p>
            <a:pPr algn="ctr"/>
            <a:r>
              <a:rPr lang="en-US" dirty="0" smtClean="0"/>
              <a:t>We will see mass amounts of </a:t>
            </a:r>
            <a:br>
              <a:rPr lang="en-US" dirty="0" smtClean="0"/>
            </a:br>
            <a:r>
              <a:rPr lang="en-US" dirty="0" smtClean="0"/>
              <a:t>“worker churn”.</a:t>
            </a:r>
            <a:endParaRPr lang="en-US" dirty="0"/>
          </a:p>
        </p:txBody>
      </p:sp>
    </p:spTree>
    <p:extLst>
      <p:ext uri="{BB962C8B-B14F-4D97-AF65-F5344CB8AC3E}">
        <p14:creationId xmlns:p14="http://schemas.microsoft.com/office/powerpoint/2010/main" val="16507436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Self Driving Cars: What’s the Problem?</a:t>
            </a:r>
            <a:endParaRPr lang="en-US" dirty="0"/>
          </a:p>
        </p:txBody>
      </p:sp>
      <p:graphicFrame>
        <p:nvGraphicFramePr>
          <p:cNvPr id="6" name="Chart 5"/>
          <p:cNvGraphicFramePr/>
          <p:nvPr>
            <p:extLst>
              <p:ext uri="{D42A27DB-BD31-4B8C-83A1-F6EECF244321}">
                <p14:modId xmlns:p14="http://schemas.microsoft.com/office/powerpoint/2010/main" val="3791397848"/>
              </p:ext>
            </p:extLst>
          </p:nvPr>
        </p:nvGraphicFramePr>
        <p:xfrm>
          <a:off x="457200" y="1597234"/>
          <a:ext cx="5209843" cy="396123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6580058"/>
            <a:ext cx="4108817" cy="276999"/>
          </a:xfrm>
          <a:prstGeom prst="rect">
            <a:avLst/>
          </a:prstGeom>
          <a:noFill/>
        </p:spPr>
        <p:txBody>
          <a:bodyPr wrap="none" rtlCol="0">
            <a:spAutoFit/>
          </a:bodyPr>
          <a:lstStyle/>
          <a:p>
            <a:r>
              <a:rPr lang="en-US" sz="1200" dirty="0" smtClean="0"/>
              <a:t>* U.S. Census Bureau, 2006-2010 American Community Survey</a:t>
            </a:r>
            <a:endParaRPr lang="en-US" sz="1200" dirty="0"/>
          </a:p>
        </p:txBody>
      </p:sp>
      <p:sp>
        <p:nvSpPr>
          <p:cNvPr id="9" name="TextBox 8"/>
          <p:cNvSpPr txBox="1"/>
          <p:nvPr/>
        </p:nvSpPr>
        <p:spPr>
          <a:xfrm>
            <a:off x="5888337" y="2530556"/>
            <a:ext cx="3050004" cy="2031325"/>
          </a:xfrm>
          <a:prstGeom prst="rect">
            <a:avLst/>
          </a:prstGeom>
          <a:noFill/>
        </p:spPr>
        <p:txBody>
          <a:bodyPr wrap="square" rtlCol="0">
            <a:spAutoFit/>
          </a:bodyPr>
          <a:lstStyle/>
          <a:p>
            <a:r>
              <a:rPr lang="en-US" dirty="0" smtClean="0"/>
              <a:t>As these workers are displaced and a higher education level is necessary, we will see even further polarization of wealth between those with complimentary skills to new technology and those without</a:t>
            </a:r>
          </a:p>
        </p:txBody>
      </p:sp>
    </p:spTree>
    <p:extLst>
      <p:ext uri="{BB962C8B-B14F-4D97-AF65-F5344CB8AC3E}">
        <p14:creationId xmlns:p14="http://schemas.microsoft.com/office/powerpoint/2010/main" val="123479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Second Order Automation</a:t>
            </a:r>
            <a:endParaRPr lang="en-US" dirty="0"/>
          </a:p>
        </p:txBody>
      </p:sp>
      <p:sp>
        <p:nvSpPr>
          <p:cNvPr id="3" name="Content Placeholder 2"/>
          <p:cNvSpPr>
            <a:spLocks noGrp="1"/>
          </p:cNvSpPr>
          <p:nvPr>
            <p:ph idx="1"/>
          </p:nvPr>
        </p:nvSpPr>
        <p:spPr/>
        <p:txBody>
          <a:bodyPr/>
          <a:lstStyle/>
          <a:p>
            <a:pPr marL="0" indent="0">
              <a:buNone/>
            </a:pPr>
            <a:r>
              <a:rPr lang="en-US" dirty="0" smtClean="0"/>
              <a:t>This is not unique to self-driving cars, but any technology that can replace the human skills of situational adaptability, vision, language recognition.</a:t>
            </a:r>
          </a:p>
          <a:p>
            <a:pPr marL="0" indent="0">
              <a:buNone/>
            </a:pPr>
            <a:endParaRPr lang="en-US" dirty="0"/>
          </a:p>
          <a:p>
            <a:pPr marL="0" indent="0">
              <a:buNone/>
            </a:pPr>
            <a:r>
              <a:rPr lang="en-US" dirty="0" smtClean="0"/>
              <a:t>Still years (if not decades) away from self driving cars and other technologies replacing workers.</a:t>
            </a:r>
          </a:p>
        </p:txBody>
      </p:sp>
    </p:spTree>
    <p:extLst>
      <p:ext uri="{BB962C8B-B14F-4D97-AF65-F5344CB8AC3E}">
        <p14:creationId xmlns:p14="http://schemas.microsoft.com/office/powerpoint/2010/main" val="17213900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Order Automation:</a:t>
            </a:r>
            <a:br>
              <a:rPr lang="en-US" dirty="0" smtClean="0"/>
            </a:br>
            <a:r>
              <a:rPr lang="en-US" dirty="0" smtClean="0"/>
              <a:t>Strong AI</a:t>
            </a:r>
            <a:endParaRPr lang="en-US" dirty="0"/>
          </a:p>
        </p:txBody>
      </p:sp>
    </p:spTree>
    <p:extLst>
      <p:ext uri="{BB962C8B-B14F-4D97-AF65-F5344CB8AC3E}">
        <p14:creationId xmlns:p14="http://schemas.microsoft.com/office/powerpoint/2010/main" val="37446139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84506"/>
            <a:ext cx="8229600" cy="3441657"/>
          </a:xfrm>
        </p:spPr>
        <p:txBody>
          <a:bodyPr>
            <a:normAutofit/>
          </a:bodyPr>
          <a:lstStyle/>
          <a:p>
            <a:pPr marL="0" indent="0" algn="ctr">
              <a:buNone/>
            </a:pPr>
            <a:r>
              <a:rPr lang="en-US" sz="4800" dirty="0" smtClean="0"/>
              <a:t>WHO KNOWS?</a:t>
            </a:r>
            <a:endParaRPr lang="en-US" sz="4800" dirty="0"/>
          </a:p>
        </p:txBody>
      </p:sp>
    </p:spTree>
    <p:extLst>
      <p:ext uri="{BB962C8B-B14F-4D97-AF65-F5344CB8AC3E}">
        <p14:creationId xmlns:p14="http://schemas.microsoft.com/office/powerpoint/2010/main" val="1163867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Personal Background</a:t>
            </a:r>
            <a:endParaRPr lang="en-US" dirty="0"/>
          </a:p>
        </p:txBody>
      </p:sp>
      <p:pic>
        <p:nvPicPr>
          <p:cNvPr id="7" name="Picture 6" descr="abcb45137e8b611006e178731d0fa401.png"/>
          <p:cNvPicPr>
            <a:picLocks noChangeAspect="1"/>
          </p:cNvPicPr>
          <p:nvPr/>
        </p:nvPicPr>
        <p:blipFill rotWithShape="1">
          <a:blip r:embed="rId3">
            <a:extLst>
              <a:ext uri="{28A0092B-C50C-407E-A947-70E740481C1C}">
                <a14:useLocalDpi xmlns:a14="http://schemas.microsoft.com/office/drawing/2010/main" val="0"/>
              </a:ext>
            </a:extLst>
          </a:blip>
          <a:srcRect l="31107" r="33821"/>
          <a:stretch/>
        </p:blipFill>
        <p:spPr>
          <a:xfrm>
            <a:off x="665654" y="1891863"/>
            <a:ext cx="1305034" cy="3720899"/>
          </a:xfrm>
          <a:prstGeom prst="rect">
            <a:avLst/>
          </a:prstGeom>
        </p:spPr>
      </p:pic>
      <p:sp>
        <p:nvSpPr>
          <p:cNvPr id="8" name="Left Bracket 7"/>
          <p:cNvSpPr/>
          <p:nvPr/>
        </p:nvSpPr>
        <p:spPr>
          <a:xfrm>
            <a:off x="440419" y="2198414"/>
            <a:ext cx="236132" cy="2951655"/>
          </a:xfrm>
          <a:prstGeom prst="leftBracket">
            <a:avLst/>
          </a:prstGeom>
          <a:ln>
            <a:solidFill>
              <a:srgbClr val="989A99"/>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lumMod val="50000"/>
                </a:schemeClr>
              </a:solidFill>
            </a:endParaRPr>
          </a:p>
        </p:txBody>
      </p:sp>
      <p:sp>
        <p:nvSpPr>
          <p:cNvPr id="10" name="Left Bracket 9"/>
          <p:cNvSpPr/>
          <p:nvPr/>
        </p:nvSpPr>
        <p:spPr>
          <a:xfrm rot="16200000">
            <a:off x="1208866" y="4823795"/>
            <a:ext cx="236132" cy="1094833"/>
          </a:xfrm>
          <a:prstGeom prst="leftBracket">
            <a:avLst/>
          </a:prstGeom>
          <a:ln>
            <a:solidFill>
              <a:srgbClr val="989A99"/>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lumMod val="50000"/>
                </a:schemeClr>
              </a:solidFill>
            </a:endParaRPr>
          </a:p>
        </p:txBody>
      </p:sp>
      <p:sp>
        <p:nvSpPr>
          <p:cNvPr id="11" name="Rectangle 10"/>
          <p:cNvSpPr/>
          <p:nvPr/>
        </p:nvSpPr>
        <p:spPr>
          <a:xfrm>
            <a:off x="2233910" y="2198413"/>
            <a:ext cx="566982" cy="43251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rot="5400000">
            <a:off x="2680503" y="2318807"/>
            <a:ext cx="432518" cy="191735"/>
          </a:xfrm>
          <a:prstGeom prst="trapezoid">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990171" y="2246529"/>
            <a:ext cx="5012117" cy="33407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B.S. Math &amp; Economics Case Western Reserve University </a:t>
            </a:r>
            <a:endParaRPr lang="en-US" sz="1600" dirty="0">
              <a:solidFill>
                <a:srgbClr val="000000"/>
              </a:solidFill>
            </a:endParaRPr>
          </a:p>
        </p:txBody>
      </p:sp>
      <p:pic>
        <p:nvPicPr>
          <p:cNvPr id="26" name="Picture 25"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953" y="2177187"/>
            <a:ext cx="442419" cy="442419"/>
          </a:xfrm>
          <a:prstGeom prst="rect">
            <a:avLst/>
          </a:prstGeom>
        </p:spPr>
      </p:pic>
      <p:sp>
        <p:nvSpPr>
          <p:cNvPr id="31" name="Rectangle 30"/>
          <p:cNvSpPr/>
          <p:nvPr/>
        </p:nvSpPr>
        <p:spPr>
          <a:xfrm>
            <a:off x="2233906" y="3070090"/>
            <a:ext cx="566982" cy="432519"/>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rapezoid 31"/>
          <p:cNvSpPr/>
          <p:nvPr/>
        </p:nvSpPr>
        <p:spPr>
          <a:xfrm rot="5400000">
            <a:off x="2680499" y="3190484"/>
            <a:ext cx="432518" cy="191735"/>
          </a:xfrm>
          <a:prstGeom prst="trapezoid">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990167" y="3118206"/>
            <a:ext cx="5012117" cy="334071"/>
          </a:xfrm>
          <a:prstGeom prst="rect">
            <a:avLst/>
          </a:prstGeom>
          <a:solidFill>
            <a:srgbClr val="D996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Founded </a:t>
            </a:r>
            <a:r>
              <a:rPr lang="en-US" sz="1600" dirty="0" err="1" smtClean="0">
                <a:solidFill>
                  <a:srgbClr val="000000"/>
                </a:solidFill>
              </a:rPr>
              <a:t>Greenlite</a:t>
            </a:r>
            <a:r>
              <a:rPr lang="en-US" sz="1600" dirty="0" smtClean="0">
                <a:solidFill>
                  <a:srgbClr val="000000"/>
                </a:solidFill>
              </a:rPr>
              <a:t> Technology</a:t>
            </a:r>
            <a:endParaRPr lang="en-US" sz="1600" dirty="0">
              <a:solidFill>
                <a:srgbClr val="000000"/>
              </a:solidFill>
            </a:endParaRPr>
          </a:p>
        </p:txBody>
      </p:sp>
      <p:pic>
        <p:nvPicPr>
          <p:cNvPr id="27" name="Picture 26" descr="9628-2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4659" y="3118288"/>
            <a:ext cx="333989" cy="333989"/>
          </a:xfrm>
          <a:prstGeom prst="rect">
            <a:avLst/>
          </a:prstGeom>
        </p:spPr>
      </p:pic>
      <p:sp>
        <p:nvSpPr>
          <p:cNvPr id="34" name="Rectangle 33"/>
          <p:cNvSpPr/>
          <p:nvPr/>
        </p:nvSpPr>
        <p:spPr>
          <a:xfrm>
            <a:off x="2233912" y="3917065"/>
            <a:ext cx="566982" cy="432519"/>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rapezoid 34"/>
          <p:cNvSpPr/>
          <p:nvPr/>
        </p:nvSpPr>
        <p:spPr>
          <a:xfrm rot="5400000">
            <a:off x="2680505" y="4037459"/>
            <a:ext cx="432518" cy="191735"/>
          </a:xfrm>
          <a:prstGeom prst="trapezoid">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2990173" y="3965181"/>
            <a:ext cx="5012117" cy="334071"/>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Data Analyst Intern at the Cleveland Clinic</a:t>
            </a:r>
            <a:endParaRPr lang="en-US" sz="1600" dirty="0">
              <a:solidFill>
                <a:srgbClr val="000000"/>
              </a:solidFill>
            </a:endParaRPr>
          </a:p>
        </p:txBody>
      </p:sp>
      <p:pic>
        <p:nvPicPr>
          <p:cNvPr id="28" name="Picture 27" descr="phot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4659" y="3955695"/>
            <a:ext cx="333989" cy="333989"/>
          </a:xfrm>
          <a:prstGeom prst="rect">
            <a:avLst/>
          </a:prstGeom>
        </p:spPr>
      </p:pic>
      <p:sp>
        <p:nvSpPr>
          <p:cNvPr id="37" name="Rectangle 36"/>
          <p:cNvSpPr/>
          <p:nvPr/>
        </p:nvSpPr>
        <p:spPr>
          <a:xfrm>
            <a:off x="2233906" y="4737391"/>
            <a:ext cx="566982" cy="432519"/>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rapezoid 37"/>
          <p:cNvSpPr/>
          <p:nvPr/>
        </p:nvSpPr>
        <p:spPr>
          <a:xfrm rot="5400000">
            <a:off x="2680499" y="4857785"/>
            <a:ext cx="432518" cy="191735"/>
          </a:xfrm>
          <a:prstGeom prst="trapezoid">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990167" y="4785507"/>
            <a:ext cx="5012117" cy="33407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Data Scientist at Pandata</a:t>
            </a:r>
            <a:endParaRPr lang="en-US" sz="1600" dirty="0">
              <a:solidFill>
                <a:srgbClr val="000000"/>
              </a:solidFill>
            </a:endParaRPr>
          </a:p>
        </p:txBody>
      </p:sp>
      <p:pic>
        <p:nvPicPr>
          <p:cNvPr id="29" name="Picture 28" descr="logo no nam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8318" y="4796909"/>
            <a:ext cx="479608" cy="322669"/>
          </a:xfrm>
          <a:prstGeom prst="rect">
            <a:avLst/>
          </a:prstGeom>
        </p:spPr>
      </p:pic>
    </p:spTree>
    <p:extLst>
      <p:ext uri="{BB962C8B-B14F-4D97-AF65-F5344CB8AC3E}">
        <p14:creationId xmlns:p14="http://schemas.microsoft.com/office/powerpoint/2010/main" val="159421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Three Schools of Thought</a:t>
            </a:r>
            <a:endParaRPr lang="en-US" dirty="0"/>
          </a:p>
        </p:txBody>
      </p:sp>
      <p:sp>
        <p:nvSpPr>
          <p:cNvPr id="3" name="Content Placeholder 2"/>
          <p:cNvSpPr>
            <a:spLocks noGrp="1"/>
          </p:cNvSpPr>
          <p:nvPr>
            <p:ph idx="1"/>
          </p:nvPr>
        </p:nvSpPr>
        <p:spPr/>
        <p:txBody>
          <a:bodyPr numCol="1">
            <a:normAutofit/>
          </a:bodyPr>
          <a:lstStyle/>
          <a:p>
            <a:pPr marL="0" indent="0">
              <a:buNone/>
            </a:pPr>
            <a:r>
              <a:rPr lang="en-US" sz="2400" dirty="0" smtClean="0"/>
              <a:t>AI will solve our problems (while creating new ones)</a:t>
            </a:r>
          </a:p>
          <a:p>
            <a:r>
              <a:rPr lang="en-US" sz="1800" dirty="0" smtClean="0"/>
              <a:t>All our work is done for us</a:t>
            </a:r>
          </a:p>
          <a:p>
            <a:pPr lvl="1"/>
            <a:r>
              <a:rPr lang="en-US" sz="1600" dirty="0" smtClean="0"/>
              <a:t>What do we do all day?</a:t>
            </a:r>
          </a:p>
          <a:p>
            <a:endParaRPr lang="en-US" sz="2000" dirty="0" smtClean="0"/>
          </a:p>
          <a:p>
            <a:pPr marL="0" indent="0">
              <a:buNone/>
            </a:pPr>
            <a:r>
              <a:rPr lang="en-US" sz="2400" dirty="0" smtClean="0"/>
              <a:t>AI will kill us all (technically, solving our problems?)</a:t>
            </a:r>
          </a:p>
          <a:p>
            <a:r>
              <a:rPr lang="en-US" sz="1800" dirty="0" smtClean="0"/>
              <a:t>AI will eventually become cognizant and decide it shouldn’t be enslaved to human whim. </a:t>
            </a:r>
          </a:p>
          <a:p>
            <a:r>
              <a:rPr lang="en-US" sz="1800" dirty="0" smtClean="0"/>
              <a:t>Evolution can happen a lot faster on a processor than in real life, so once we hit a point where AI can get smarter on it’s own, it is game over.</a:t>
            </a:r>
            <a:endParaRPr lang="en-US" sz="2000" dirty="0" smtClean="0"/>
          </a:p>
          <a:p>
            <a:endParaRPr lang="en-US" sz="2000" dirty="0"/>
          </a:p>
          <a:p>
            <a:pPr marL="0" indent="0">
              <a:buNone/>
            </a:pPr>
            <a:r>
              <a:rPr lang="en-US" sz="2400" dirty="0" smtClean="0"/>
              <a:t>We will never have strong AI (but we will continually try)</a:t>
            </a:r>
            <a:endParaRPr lang="en-US" sz="2400" dirty="0"/>
          </a:p>
          <a:p>
            <a:r>
              <a:rPr lang="en-US" sz="1800" dirty="0" smtClean="0"/>
              <a:t>Computers can calculate everything, yet understand nothing.</a:t>
            </a:r>
            <a:endParaRPr lang="en-US" sz="1600" dirty="0" smtClean="0"/>
          </a:p>
        </p:txBody>
      </p:sp>
      <p:sp>
        <p:nvSpPr>
          <p:cNvPr id="4" name="TextBox 3"/>
          <p:cNvSpPr txBox="1"/>
          <p:nvPr/>
        </p:nvSpPr>
        <p:spPr>
          <a:xfrm>
            <a:off x="3704265" y="2186018"/>
            <a:ext cx="1782685" cy="369332"/>
          </a:xfrm>
          <a:prstGeom prst="rect">
            <a:avLst/>
          </a:prstGeom>
          <a:noFill/>
        </p:spPr>
        <p:txBody>
          <a:bodyPr wrap="none" rtlCol="0">
            <a:spAutoFit/>
          </a:bodyPr>
          <a:lstStyle/>
          <a:p>
            <a:r>
              <a:rPr lang="en-US" dirty="0" smtClean="0">
                <a:solidFill>
                  <a:srgbClr val="FA8500"/>
                </a:solidFill>
              </a:rPr>
              <a:t>Mark </a:t>
            </a:r>
            <a:r>
              <a:rPr lang="en-US" dirty="0" err="1" smtClean="0">
                <a:solidFill>
                  <a:srgbClr val="FA8500"/>
                </a:solidFill>
              </a:rPr>
              <a:t>Zuckerberg</a:t>
            </a:r>
            <a:endParaRPr lang="en-US" dirty="0">
              <a:solidFill>
                <a:srgbClr val="FA8500"/>
              </a:solidFill>
            </a:endParaRPr>
          </a:p>
        </p:txBody>
      </p:sp>
      <p:sp>
        <p:nvSpPr>
          <p:cNvPr id="5" name="TextBox 4"/>
          <p:cNvSpPr txBox="1"/>
          <p:nvPr/>
        </p:nvSpPr>
        <p:spPr>
          <a:xfrm>
            <a:off x="6435218" y="4330149"/>
            <a:ext cx="1159392" cy="369332"/>
          </a:xfrm>
          <a:prstGeom prst="rect">
            <a:avLst/>
          </a:prstGeom>
          <a:noFill/>
        </p:spPr>
        <p:txBody>
          <a:bodyPr wrap="none" rtlCol="0">
            <a:spAutoFit/>
          </a:bodyPr>
          <a:lstStyle/>
          <a:p>
            <a:r>
              <a:rPr lang="en-US" dirty="0" err="1" smtClean="0">
                <a:solidFill>
                  <a:srgbClr val="FA8500"/>
                </a:solidFill>
              </a:rPr>
              <a:t>Elon</a:t>
            </a:r>
            <a:r>
              <a:rPr lang="en-US" dirty="0" smtClean="0">
                <a:solidFill>
                  <a:srgbClr val="FA8500"/>
                </a:solidFill>
              </a:rPr>
              <a:t> Musk</a:t>
            </a:r>
            <a:endParaRPr lang="en-US" dirty="0">
              <a:solidFill>
                <a:srgbClr val="FA8500"/>
              </a:solidFill>
            </a:endParaRPr>
          </a:p>
        </p:txBody>
      </p:sp>
      <p:sp>
        <p:nvSpPr>
          <p:cNvPr id="6" name="TextBox 5"/>
          <p:cNvSpPr txBox="1"/>
          <p:nvPr/>
        </p:nvSpPr>
        <p:spPr>
          <a:xfrm>
            <a:off x="6637269" y="5468775"/>
            <a:ext cx="1192304" cy="369332"/>
          </a:xfrm>
          <a:prstGeom prst="rect">
            <a:avLst/>
          </a:prstGeom>
          <a:noFill/>
        </p:spPr>
        <p:txBody>
          <a:bodyPr wrap="none" rtlCol="0">
            <a:spAutoFit/>
          </a:bodyPr>
          <a:lstStyle/>
          <a:p>
            <a:r>
              <a:rPr lang="en-US" dirty="0" smtClean="0">
                <a:solidFill>
                  <a:srgbClr val="FA8500"/>
                </a:solidFill>
              </a:rPr>
              <a:t>Kurt Gödel</a:t>
            </a:r>
            <a:endParaRPr lang="en-US" dirty="0">
              <a:solidFill>
                <a:srgbClr val="FA8500"/>
              </a:solidFill>
            </a:endParaRPr>
          </a:p>
        </p:txBody>
      </p:sp>
    </p:spTree>
    <p:extLst>
      <p:ext uri="{BB962C8B-B14F-4D97-AF65-F5344CB8AC3E}">
        <p14:creationId xmlns:p14="http://schemas.microsoft.com/office/powerpoint/2010/main" val="815492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84506"/>
            <a:ext cx="8229600" cy="3441657"/>
          </a:xfrm>
        </p:spPr>
        <p:txBody>
          <a:bodyPr>
            <a:normAutofit/>
          </a:bodyPr>
          <a:lstStyle/>
          <a:p>
            <a:pPr marL="0" indent="0" algn="ctr">
              <a:buNone/>
            </a:pPr>
            <a:r>
              <a:rPr lang="en-US" sz="4800" dirty="0" smtClean="0"/>
              <a:t>Questions?</a:t>
            </a:r>
            <a:endParaRPr lang="en-US" sz="4800" dirty="0"/>
          </a:p>
        </p:txBody>
      </p:sp>
    </p:spTree>
    <p:extLst>
      <p:ext uri="{BB962C8B-B14F-4D97-AF65-F5344CB8AC3E}">
        <p14:creationId xmlns:p14="http://schemas.microsoft.com/office/powerpoint/2010/main" val="27716853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 and Further Research</a:t>
            </a:r>
            <a:endParaRPr lang="en-US" dirty="0"/>
          </a:p>
        </p:txBody>
      </p:sp>
      <p:sp>
        <p:nvSpPr>
          <p:cNvPr id="3" name="Content Placeholder 2"/>
          <p:cNvSpPr>
            <a:spLocks noGrp="1"/>
          </p:cNvSpPr>
          <p:nvPr>
            <p:ph idx="1"/>
          </p:nvPr>
        </p:nvSpPr>
        <p:spPr/>
        <p:txBody>
          <a:bodyPr/>
          <a:lstStyle/>
          <a:p>
            <a:pPr marL="0" indent="0">
              <a:buNone/>
            </a:pPr>
            <a:r>
              <a:rPr lang="en-US" sz="2000" dirty="0" err="1" smtClean="0"/>
              <a:t>Autor</a:t>
            </a:r>
            <a:r>
              <a:rPr lang="en-US" sz="2000" dirty="0" smtClean="0"/>
              <a:t>, David H. “Why Are There Still So Many Jobs? The History and Future of Workplace Automation.” </a:t>
            </a:r>
            <a:r>
              <a:rPr lang="en-US" sz="2000" i="1" dirty="0" smtClean="0"/>
              <a:t>Journal of Economic Perspectives, </a:t>
            </a:r>
            <a:r>
              <a:rPr lang="en-US" sz="2000" dirty="0" smtClean="0"/>
              <a:t>vol. 29, no. 3, 2015, pp. 3-30</a:t>
            </a:r>
          </a:p>
          <a:p>
            <a:pPr marL="0" indent="0">
              <a:buNone/>
            </a:pPr>
            <a:endParaRPr lang="en-US" sz="2000" dirty="0" smtClean="0"/>
          </a:p>
          <a:p>
            <a:pPr marL="0" indent="0">
              <a:buNone/>
            </a:pPr>
            <a:r>
              <a:rPr lang="en-US" sz="2000" dirty="0" smtClean="0"/>
              <a:t>Johnston, Louis D. “History Lessons: Understanding the Decline in Manufacturing.” </a:t>
            </a:r>
            <a:r>
              <a:rPr lang="en-US" sz="2000" i="1" dirty="0" smtClean="0"/>
              <a:t>Minnesota Post, 22 February </a:t>
            </a:r>
            <a:r>
              <a:rPr lang="en-US" sz="2000" i="1" dirty="0" smtClean="0"/>
              <a:t>2012</a:t>
            </a:r>
          </a:p>
          <a:p>
            <a:pPr marL="0" indent="0">
              <a:buNone/>
            </a:pPr>
            <a:endParaRPr lang="en-US" dirty="0"/>
          </a:p>
        </p:txBody>
      </p:sp>
      <p:pic>
        <p:nvPicPr>
          <p:cNvPr id="4" name="Picture 3" descr="2331652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4" y="3850481"/>
            <a:ext cx="1392798" cy="2080438"/>
          </a:xfrm>
          <a:prstGeom prst="rect">
            <a:avLst/>
          </a:prstGeom>
        </p:spPr>
      </p:pic>
      <p:sp>
        <p:nvSpPr>
          <p:cNvPr id="5" name="TextBox 4"/>
          <p:cNvSpPr txBox="1"/>
          <p:nvPr/>
        </p:nvSpPr>
        <p:spPr>
          <a:xfrm>
            <a:off x="2396070" y="4453591"/>
            <a:ext cx="6433446" cy="1477328"/>
          </a:xfrm>
          <a:prstGeom prst="rect">
            <a:avLst/>
          </a:prstGeom>
          <a:noFill/>
        </p:spPr>
        <p:txBody>
          <a:bodyPr wrap="square" rtlCol="0">
            <a:spAutoFit/>
          </a:bodyPr>
          <a:lstStyle/>
          <a:p>
            <a:r>
              <a:rPr lang="en-US" dirty="0" smtClean="0"/>
              <a:t>The Second Machine Age: </a:t>
            </a:r>
          </a:p>
          <a:p>
            <a:r>
              <a:rPr lang="en-US" dirty="0" smtClean="0"/>
              <a:t>Work, Progress, and Prosperity in a Time of Brilliant Technologies</a:t>
            </a:r>
          </a:p>
          <a:p>
            <a:endParaRPr lang="en-US" dirty="0" smtClean="0"/>
          </a:p>
          <a:p>
            <a:r>
              <a:rPr lang="en-US" dirty="0" smtClean="0"/>
              <a:t>Erik </a:t>
            </a:r>
            <a:r>
              <a:rPr lang="en-US" dirty="0" err="1" smtClean="0"/>
              <a:t>Brynjolfsson</a:t>
            </a:r>
            <a:endParaRPr lang="en-US" dirty="0" smtClean="0"/>
          </a:p>
          <a:p>
            <a:r>
              <a:rPr lang="en-US" dirty="0" smtClean="0"/>
              <a:t>Andrew McAfee</a:t>
            </a:r>
            <a:endParaRPr lang="en-US" dirty="0"/>
          </a:p>
        </p:txBody>
      </p:sp>
    </p:spTree>
    <p:extLst>
      <p:ext uri="{BB962C8B-B14F-4D97-AF65-F5344CB8AC3E}">
        <p14:creationId xmlns:p14="http://schemas.microsoft.com/office/powerpoint/2010/main" val="54724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ottingh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396" y="1508463"/>
            <a:ext cx="2568404" cy="3424538"/>
          </a:xfrm>
          <a:prstGeom prst="rect">
            <a:avLst/>
          </a:prstGeom>
        </p:spPr>
      </p:pic>
      <p:sp>
        <p:nvSpPr>
          <p:cNvPr id="8" name="Oval 7"/>
          <p:cNvSpPr/>
          <p:nvPr/>
        </p:nvSpPr>
        <p:spPr>
          <a:xfrm>
            <a:off x="7722989" y="3300009"/>
            <a:ext cx="657699" cy="657699"/>
          </a:xfrm>
          <a:prstGeom prst="ellipse">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518877" y="3095897"/>
            <a:ext cx="1014212" cy="1014212"/>
          </a:xfrm>
          <a:prstGeom prst="ellipse">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178687" y="2755707"/>
            <a:ext cx="1506802" cy="1506802"/>
          </a:xfrm>
          <a:prstGeom prst="ellipse">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457200" y="274638"/>
            <a:ext cx="8229600" cy="1143000"/>
          </a:xfrm>
        </p:spPr>
        <p:txBody>
          <a:bodyPr/>
          <a:lstStyle/>
          <a:p>
            <a:pPr algn="l"/>
            <a:r>
              <a:rPr lang="en-US" dirty="0" smtClean="0"/>
              <a:t>Example: 19</a:t>
            </a:r>
            <a:r>
              <a:rPr lang="en-US" baseline="30000" dirty="0" smtClean="0"/>
              <a:t>th</a:t>
            </a:r>
            <a:r>
              <a:rPr lang="en-US" dirty="0" smtClean="0"/>
              <a:t> Century England</a:t>
            </a:r>
            <a:endParaRPr lang="en-US" dirty="0"/>
          </a:p>
        </p:txBody>
      </p:sp>
      <p:sp>
        <p:nvSpPr>
          <p:cNvPr id="14" name="TextBox 13"/>
          <p:cNvSpPr txBox="1"/>
          <p:nvPr/>
        </p:nvSpPr>
        <p:spPr>
          <a:xfrm>
            <a:off x="457200" y="1456863"/>
            <a:ext cx="5087884" cy="3508653"/>
          </a:xfrm>
          <a:prstGeom prst="rect">
            <a:avLst/>
          </a:prstGeom>
          <a:noFill/>
        </p:spPr>
        <p:txBody>
          <a:bodyPr wrap="square" rtlCol="0">
            <a:spAutoFit/>
          </a:bodyPr>
          <a:lstStyle/>
          <a:p>
            <a:r>
              <a:rPr lang="en-US" sz="2400" u="sng" dirty="0" smtClean="0"/>
              <a:t>Luddite Movement</a:t>
            </a:r>
          </a:p>
          <a:p>
            <a:endParaRPr lang="en-US" dirty="0"/>
          </a:p>
          <a:p>
            <a:r>
              <a:rPr lang="en-US" dirty="0" smtClean="0"/>
              <a:t>Began March 11</a:t>
            </a:r>
            <a:r>
              <a:rPr lang="en-US" baseline="30000" dirty="0" smtClean="0"/>
              <a:t>th</a:t>
            </a:r>
            <a:r>
              <a:rPr lang="en-US" dirty="0" smtClean="0"/>
              <a:t>, 1811 in Nottingham and spread rapidly throughout the region</a:t>
            </a:r>
          </a:p>
          <a:p>
            <a:endParaRPr lang="en-US" dirty="0"/>
          </a:p>
          <a:p>
            <a:r>
              <a:rPr lang="en-US" dirty="0" smtClean="0"/>
              <a:t>Textile workers and weavers who destroyed weaving machinery</a:t>
            </a:r>
          </a:p>
          <a:p>
            <a:endParaRPr lang="en-US" dirty="0"/>
          </a:p>
          <a:p>
            <a:r>
              <a:rPr lang="en-US" dirty="0" smtClean="0"/>
              <a:t>Worried about being replaced by unskilled laborers &amp; machines</a:t>
            </a:r>
          </a:p>
          <a:p>
            <a:endParaRPr lang="en-US" dirty="0"/>
          </a:p>
          <a:p>
            <a:r>
              <a:rPr lang="en-US" dirty="0" smtClean="0"/>
              <a:t>Ended with military force in 1816</a:t>
            </a:r>
          </a:p>
        </p:txBody>
      </p:sp>
      <p:sp>
        <p:nvSpPr>
          <p:cNvPr id="15" name="TextBox 14"/>
          <p:cNvSpPr txBox="1"/>
          <p:nvPr/>
        </p:nvSpPr>
        <p:spPr>
          <a:xfrm>
            <a:off x="991012" y="5257051"/>
            <a:ext cx="7158370" cy="523220"/>
          </a:xfrm>
          <a:prstGeom prst="rect">
            <a:avLst/>
          </a:prstGeom>
          <a:noFill/>
          <a:ln>
            <a:solidFill>
              <a:srgbClr val="8EDBC0"/>
            </a:solidFill>
          </a:ln>
        </p:spPr>
        <p:txBody>
          <a:bodyPr wrap="square" rtlCol="0">
            <a:spAutoFit/>
          </a:bodyPr>
          <a:lstStyle/>
          <a:p>
            <a:pPr algn="ctr"/>
            <a:r>
              <a:rPr lang="en-US" sz="2800" dirty="0" smtClean="0"/>
              <a:t>First example of workers protesting automation</a:t>
            </a:r>
            <a:endParaRPr lang="en-US" sz="2800" dirty="0"/>
          </a:p>
        </p:txBody>
      </p:sp>
    </p:spTree>
    <p:extLst>
      <p:ext uri="{BB962C8B-B14F-4D97-AF65-F5344CB8AC3E}">
        <p14:creationId xmlns:p14="http://schemas.microsoft.com/office/powerpoint/2010/main" val="4062383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 21</a:t>
            </a:r>
            <a:r>
              <a:rPr lang="en-US" baseline="30000" dirty="0" smtClean="0"/>
              <a:t>st</a:t>
            </a:r>
            <a:r>
              <a:rPr lang="en-US" dirty="0" smtClean="0"/>
              <a:t> Century America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8795660"/>
              </p:ext>
            </p:extLst>
          </p:nvPr>
        </p:nvGraphicFramePr>
        <p:xfrm>
          <a:off x="145472" y="1470747"/>
          <a:ext cx="8041746" cy="4285376"/>
        </p:xfrm>
        <a:graphic>
          <a:graphicData uri="http://schemas.openxmlformats.org/drawingml/2006/chart">
            <c:chart xmlns:c="http://schemas.openxmlformats.org/drawingml/2006/chart" xmlns:r="http://schemas.openxmlformats.org/officeDocument/2006/relationships" r:id="rId3"/>
          </a:graphicData>
        </a:graphic>
      </p:graphicFrame>
      <p:sp>
        <p:nvSpPr>
          <p:cNvPr id="3" name="Freeform 2"/>
          <p:cNvSpPr/>
          <p:nvPr/>
        </p:nvSpPr>
        <p:spPr>
          <a:xfrm>
            <a:off x="1247360" y="2732994"/>
            <a:ext cx="6497612" cy="1462889"/>
          </a:xfrm>
          <a:custGeom>
            <a:avLst/>
            <a:gdLst>
              <a:gd name="connsiteX0" fmla="*/ 0 w 6497612"/>
              <a:gd name="connsiteY0" fmla="*/ 1462889 h 1462889"/>
              <a:gd name="connsiteX1" fmla="*/ 589661 w 6497612"/>
              <a:gd name="connsiteY1" fmla="*/ 1281445 h 1462889"/>
              <a:gd name="connsiteX2" fmla="*/ 1190662 w 6497612"/>
              <a:gd name="connsiteY2" fmla="*/ 1213404 h 1462889"/>
              <a:gd name="connsiteX3" fmla="*/ 1768984 w 6497612"/>
              <a:gd name="connsiteY3" fmla="*/ 895877 h 1462889"/>
              <a:gd name="connsiteX4" fmla="*/ 2358645 w 6497612"/>
              <a:gd name="connsiteY4" fmla="*/ 861857 h 1462889"/>
              <a:gd name="connsiteX5" fmla="*/ 2948306 w 6497612"/>
              <a:gd name="connsiteY5" fmla="*/ 782475 h 1462889"/>
              <a:gd name="connsiteX6" fmla="*/ 5261592 w 6497612"/>
              <a:gd name="connsiteY6" fmla="*/ 79381 h 1462889"/>
              <a:gd name="connsiteX7" fmla="*/ 5896611 w 6497612"/>
              <a:gd name="connsiteY7" fmla="*/ 90722 h 1462889"/>
              <a:gd name="connsiteX8" fmla="*/ 6497612 w 6497612"/>
              <a:gd name="connsiteY8" fmla="*/ 0 h 146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97612" h="1462889">
                <a:moveTo>
                  <a:pt x="0" y="1462889"/>
                </a:moveTo>
                <a:lnTo>
                  <a:pt x="589661" y="1281445"/>
                </a:lnTo>
                <a:lnTo>
                  <a:pt x="1190662" y="1213404"/>
                </a:lnTo>
                <a:lnTo>
                  <a:pt x="1768984" y="895877"/>
                </a:lnTo>
                <a:lnTo>
                  <a:pt x="2358645" y="861857"/>
                </a:lnTo>
                <a:lnTo>
                  <a:pt x="2948306" y="782475"/>
                </a:lnTo>
                <a:lnTo>
                  <a:pt x="5261592" y="79381"/>
                </a:lnTo>
                <a:lnTo>
                  <a:pt x="5896611" y="90722"/>
                </a:lnTo>
                <a:lnTo>
                  <a:pt x="6497612" y="0"/>
                </a:lnTo>
              </a:path>
            </a:pathLst>
          </a:custGeom>
          <a:ln w="38100" cmpd="sng">
            <a:solidFill>
              <a:srgbClr val="8EDB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1270039" y="4014439"/>
            <a:ext cx="6440914" cy="1213404"/>
          </a:xfrm>
          <a:custGeom>
            <a:avLst/>
            <a:gdLst>
              <a:gd name="connsiteX0" fmla="*/ 0 w 6440914"/>
              <a:gd name="connsiteY0" fmla="*/ 0 h 1213404"/>
              <a:gd name="connsiteX1" fmla="*/ 589662 w 6440914"/>
              <a:gd name="connsiteY1" fmla="*/ 238145 h 1213404"/>
              <a:gd name="connsiteX2" fmla="*/ 1156643 w 6440914"/>
              <a:gd name="connsiteY2" fmla="*/ 362887 h 1213404"/>
              <a:gd name="connsiteX3" fmla="*/ 1780323 w 6440914"/>
              <a:gd name="connsiteY3" fmla="*/ 567011 h 1213404"/>
              <a:gd name="connsiteX4" fmla="*/ 2358645 w 6440914"/>
              <a:gd name="connsiteY4" fmla="*/ 669073 h 1213404"/>
              <a:gd name="connsiteX5" fmla="*/ 2902948 w 6440914"/>
              <a:gd name="connsiteY5" fmla="*/ 861857 h 1213404"/>
              <a:gd name="connsiteX6" fmla="*/ 4093609 w 6440914"/>
              <a:gd name="connsiteY6" fmla="*/ 1122682 h 1213404"/>
              <a:gd name="connsiteX7" fmla="*/ 5170875 w 6440914"/>
              <a:gd name="connsiteY7" fmla="*/ 1179383 h 1213404"/>
              <a:gd name="connsiteX8" fmla="*/ 5839914 w 6440914"/>
              <a:gd name="connsiteY8" fmla="*/ 1213404 h 1213404"/>
              <a:gd name="connsiteX9" fmla="*/ 6440914 w 6440914"/>
              <a:gd name="connsiteY9" fmla="*/ 1213404 h 1213404"/>
              <a:gd name="connsiteX10" fmla="*/ 6440914 w 6440914"/>
              <a:gd name="connsiteY10" fmla="*/ 1213404 h 121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40914" h="1213404">
                <a:moveTo>
                  <a:pt x="0" y="0"/>
                </a:moveTo>
                <a:lnTo>
                  <a:pt x="589662" y="238145"/>
                </a:lnTo>
                <a:lnTo>
                  <a:pt x="1156643" y="362887"/>
                </a:lnTo>
                <a:lnTo>
                  <a:pt x="1780323" y="567011"/>
                </a:lnTo>
                <a:lnTo>
                  <a:pt x="2358645" y="669073"/>
                </a:lnTo>
                <a:lnTo>
                  <a:pt x="2902948" y="861857"/>
                </a:lnTo>
                <a:lnTo>
                  <a:pt x="4093609" y="1122682"/>
                </a:lnTo>
                <a:lnTo>
                  <a:pt x="5170875" y="1179383"/>
                </a:lnTo>
                <a:lnTo>
                  <a:pt x="5839914" y="1213404"/>
                </a:lnTo>
                <a:lnTo>
                  <a:pt x="6440914" y="1213404"/>
                </a:lnTo>
                <a:lnTo>
                  <a:pt x="6440914" y="1213404"/>
                </a:lnTo>
              </a:path>
            </a:pathLst>
          </a:custGeom>
          <a:ln w="38100" cmpd="sng">
            <a:solidFill>
              <a:srgbClr val="0B9A2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3713046" y="2245364"/>
            <a:ext cx="267167" cy="0"/>
          </a:xfrm>
          <a:prstGeom prst="line">
            <a:avLst/>
          </a:prstGeom>
          <a:ln w="38100" cmpd="sng">
            <a:solidFill>
              <a:srgbClr val="FA8500"/>
            </a:solidFill>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1258700" y="4082480"/>
            <a:ext cx="6452253" cy="510310"/>
          </a:xfrm>
          <a:custGeom>
            <a:avLst/>
            <a:gdLst>
              <a:gd name="connsiteX0" fmla="*/ 0 w 6452253"/>
              <a:gd name="connsiteY0" fmla="*/ 340207 h 510310"/>
              <a:gd name="connsiteX1" fmla="*/ 1167982 w 6452253"/>
              <a:gd name="connsiteY1" fmla="*/ 102062 h 510310"/>
              <a:gd name="connsiteX2" fmla="*/ 1734964 w 6452253"/>
              <a:gd name="connsiteY2" fmla="*/ 238145 h 510310"/>
              <a:gd name="connsiteX3" fmla="*/ 2347305 w 6452253"/>
              <a:gd name="connsiteY3" fmla="*/ 215465 h 510310"/>
              <a:gd name="connsiteX4" fmla="*/ 2925626 w 6452253"/>
              <a:gd name="connsiteY4" fmla="*/ 0 h 510310"/>
              <a:gd name="connsiteX5" fmla="*/ 4116288 w 6452253"/>
              <a:gd name="connsiteY5" fmla="*/ 136083 h 510310"/>
              <a:gd name="connsiteX6" fmla="*/ 4637911 w 6452253"/>
              <a:gd name="connsiteY6" fmla="*/ 294846 h 510310"/>
              <a:gd name="connsiteX7" fmla="*/ 5261591 w 6452253"/>
              <a:gd name="connsiteY7" fmla="*/ 408248 h 510310"/>
              <a:gd name="connsiteX8" fmla="*/ 5873932 w 6452253"/>
              <a:gd name="connsiteY8" fmla="*/ 374228 h 510310"/>
              <a:gd name="connsiteX9" fmla="*/ 6452253 w 6452253"/>
              <a:gd name="connsiteY9" fmla="*/ 510310 h 51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2253" h="510310">
                <a:moveTo>
                  <a:pt x="0" y="340207"/>
                </a:moveTo>
                <a:lnTo>
                  <a:pt x="1167982" y="102062"/>
                </a:lnTo>
                <a:lnTo>
                  <a:pt x="1734964" y="238145"/>
                </a:lnTo>
                <a:lnTo>
                  <a:pt x="2347305" y="215465"/>
                </a:lnTo>
                <a:lnTo>
                  <a:pt x="2925626" y="0"/>
                </a:lnTo>
                <a:lnTo>
                  <a:pt x="4116288" y="136083"/>
                </a:lnTo>
                <a:lnTo>
                  <a:pt x="4637911" y="294846"/>
                </a:lnTo>
                <a:lnTo>
                  <a:pt x="5261591" y="408248"/>
                </a:lnTo>
                <a:lnTo>
                  <a:pt x="5873932" y="374228"/>
                </a:lnTo>
                <a:lnTo>
                  <a:pt x="6452253" y="510310"/>
                </a:lnTo>
              </a:path>
            </a:pathLst>
          </a:custGeom>
          <a:ln w="38100" cmpd="sng">
            <a:solidFill>
              <a:srgbClr val="FA85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4901219" y="2245364"/>
            <a:ext cx="267167" cy="0"/>
          </a:xfrm>
          <a:prstGeom prst="line">
            <a:avLst/>
          </a:prstGeom>
          <a:ln w="38100" cmpd="sng">
            <a:solidFill>
              <a:srgbClr val="8EDBC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289236" y="2245364"/>
            <a:ext cx="267167" cy="0"/>
          </a:xfrm>
          <a:prstGeom prst="line">
            <a:avLst/>
          </a:prstGeom>
          <a:ln w="38100" cmpd="sng">
            <a:solidFill>
              <a:srgbClr val="0B9A21"/>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0" y="5913069"/>
            <a:ext cx="4371810" cy="276999"/>
          </a:xfrm>
          <a:prstGeom prst="rect">
            <a:avLst/>
          </a:prstGeom>
          <a:noFill/>
        </p:spPr>
        <p:txBody>
          <a:bodyPr wrap="none" rtlCol="0">
            <a:spAutoFit/>
          </a:bodyPr>
          <a:lstStyle/>
          <a:p>
            <a:r>
              <a:rPr lang="en-US" sz="1200" dirty="0" smtClean="0"/>
              <a:t>* Industry is comprised of manufacturing, mining, and construction</a:t>
            </a:r>
            <a:endParaRPr lang="en-US" sz="1200" dirty="0"/>
          </a:p>
        </p:txBody>
      </p:sp>
      <p:sp>
        <p:nvSpPr>
          <p:cNvPr id="12" name="TextBox 11"/>
          <p:cNvSpPr txBox="1"/>
          <p:nvPr/>
        </p:nvSpPr>
        <p:spPr>
          <a:xfrm>
            <a:off x="0" y="6396335"/>
            <a:ext cx="6301725" cy="461665"/>
          </a:xfrm>
          <a:prstGeom prst="rect">
            <a:avLst/>
          </a:prstGeom>
          <a:noFill/>
        </p:spPr>
        <p:txBody>
          <a:bodyPr wrap="none" rtlCol="0">
            <a:spAutoFit/>
          </a:bodyPr>
          <a:lstStyle/>
          <a:p>
            <a:r>
              <a:rPr lang="en-US" sz="1200" dirty="0" smtClean="0"/>
              <a:t>* John W. Kendrick, </a:t>
            </a:r>
            <a:r>
              <a:rPr lang="en-US" sz="1200" i="1" dirty="0" smtClean="0"/>
              <a:t>Productivity Trends in the United States. </a:t>
            </a:r>
            <a:r>
              <a:rPr lang="en-US" sz="1200" dirty="0" smtClean="0"/>
              <a:t>Princeton: Princeton University Press</a:t>
            </a:r>
            <a:br>
              <a:rPr lang="en-US" sz="1200" dirty="0" smtClean="0"/>
            </a:br>
            <a:r>
              <a:rPr lang="en-US" sz="1200" dirty="0" smtClean="0"/>
              <a:t>* Bureau of Economic Analysis, National Income and Product Accounts</a:t>
            </a:r>
            <a:endParaRPr lang="en-US" sz="1200" dirty="0"/>
          </a:p>
        </p:txBody>
      </p:sp>
    </p:spTree>
    <p:extLst>
      <p:ext uri="{BB962C8B-B14F-4D97-AF65-F5344CB8AC3E}">
        <p14:creationId xmlns:p14="http://schemas.microsoft.com/office/powerpoint/2010/main" val="1561119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30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Orders of Automation</a:t>
            </a:r>
            <a:endParaRPr lang="en-US" dirty="0"/>
          </a:p>
        </p:txBody>
      </p:sp>
      <p:sp>
        <p:nvSpPr>
          <p:cNvPr id="3" name="Content Placeholder 2"/>
          <p:cNvSpPr>
            <a:spLocks noGrp="1"/>
          </p:cNvSpPr>
          <p:nvPr>
            <p:ph idx="1"/>
          </p:nvPr>
        </p:nvSpPr>
        <p:spPr>
          <a:xfrm>
            <a:off x="3550509" y="2404130"/>
            <a:ext cx="2045019" cy="798642"/>
          </a:xfrm>
        </p:spPr>
        <p:txBody>
          <a:bodyPr anchor="b">
            <a:normAutofit/>
          </a:bodyPr>
          <a:lstStyle/>
          <a:p>
            <a:pPr marL="0" indent="0" algn="ctr">
              <a:lnSpc>
                <a:spcPct val="80000"/>
              </a:lnSpc>
              <a:buNone/>
            </a:pPr>
            <a:r>
              <a:rPr lang="en-US" sz="1800" dirty="0" smtClean="0">
                <a:solidFill>
                  <a:srgbClr val="8EDBC0"/>
                </a:solidFill>
              </a:rPr>
              <a:t>Third</a:t>
            </a:r>
            <a:br>
              <a:rPr lang="en-US" sz="1800" dirty="0" smtClean="0">
                <a:solidFill>
                  <a:srgbClr val="8EDBC0"/>
                </a:solidFill>
              </a:rPr>
            </a:br>
            <a:r>
              <a:rPr lang="en-US" sz="1800" dirty="0" smtClean="0">
                <a:solidFill>
                  <a:srgbClr val="8EDBC0"/>
                </a:solidFill>
              </a:rPr>
              <a:t>Order </a:t>
            </a:r>
            <a:r>
              <a:rPr lang="en-US" sz="1800" dirty="0">
                <a:solidFill>
                  <a:srgbClr val="8EDBC0"/>
                </a:solidFill>
              </a:rPr>
              <a:t/>
            </a:r>
            <a:br>
              <a:rPr lang="en-US" sz="1800" dirty="0">
                <a:solidFill>
                  <a:srgbClr val="8EDBC0"/>
                </a:solidFill>
              </a:rPr>
            </a:br>
            <a:r>
              <a:rPr lang="en-US" sz="1800" dirty="0" smtClean="0">
                <a:solidFill>
                  <a:srgbClr val="8EDBC0"/>
                </a:solidFill>
              </a:rPr>
              <a:t>Automation</a:t>
            </a:r>
            <a:endParaRPr lang="en-US" sz="1800" dirty="0">
              <a:solidFill>
                <a:srgbClr val="8EDBC0"/>
              </a:solidFill>
            </a:endParaRPr>
          </a:p>
        </p:txBody>
      </p:sp>
      <p:sp>
        <p:nvSpPr>
          <p:cNvPr id="6" name="Trapezoid 5"/>
          <p:cNvSpPr/>
          <p:nvPr/>
        </p:nvSpPr>
        <p:spPr>
          <a:xfrm>
            <a:off x="2056119" y="4600669"/>
            <a:ext cx="5034799" cy="1224159"/>
          </a:xfrm>
          <a:prstGeom prst="trapezoid">
            <a:avLst>
              <a:gd name="adj" fmla="val 64359"/>
            </a:avLst>
          </a:prstGeom>
          <a:noFill/>
          <a:ln>
            <a:solidFill>
              <a:schemeClr val="bg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40000"/>
                    <a:lumOff val="60000"/>
                  </a:schemeClr>
                </a:solidFill>
              </a:rPr>
              <a:t>First Order Automation</a:t>
            </a:r>
          </a:p>
          <a:p>
            <a:pPr algn="ctr"/>
            <a:endParaRPr lang="en-US" dirty="0">
              <a:solidFill>
                <a:schemeClr val="bg2">
                  <a:lumMod val="40000"/>
                  <a:lumOff val="60000"/>
                </a:schemeClr>
              </a:solidFill>
            </a:endParaRPr>
          </a:p>
        </p:txBody>
      </p:sp>
      <p:sp>
        <p:nvSpPr>
          <p:cNvPr id="7" name="Trapezoid 6"/>
          <p:cNvSpPr/>
          <p:nvPr/>
        </p:nvSpPr>
        <p:spPr>
          <a:xfrm>
            <a:off x="2838554" y="3355693"/>
            <a:ext cx="3462708" cy="1224159"/>
          </a:xfrm>
          <a:prstGeom prst="trapezoid">
            <a:avLst>
              <a:gd name="adj" fmla="val 64359"/>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6">
                    <a:lumMod val="60000"/>
                    <a:lumOff val="40000"/>
                  </a:schemeClr>
                </a:solidFill>
              </a:rPr>
              <a:t>Second Order Automation</a:t>
            </a:r>
            <a:endParaRPr lang="en-US" dirty="0">
              <a:solidFill>
                <a:schemeClr val="accent6">
                  <a:lumMod val="60000"/>
                  <a:lumOff val="40000"/>
                </a:schemeClr>
              </a:solidFill>
            </a:endParaRPr>
          </a:p>
        </p:txBody>
      </p:sp>
      <p:sp>
        <p:nvSpPr>
          <p:cNvPr id="8" name="Trapezoid 7"/>
          <p:cNvSpPr/>
          <p:nvPr/>
        </p:nvSpPr>
        <p:spPr>
          <a:xfrm>
            <a:off x="3626807" y="1903405"/>
            <a:ext cx="1883419" cy="1431471"/>
          </a:xfrm>
          <a:prstGeom prst="trapezoid">
            <a:avLst>
              <a:gd name="adj" fmla="val 64359"/>
            </a:avLst>
          </a:prstGeom>
          <a:noFill/>
          <a:ln>
            <a:solidFill>
              <a:srgbClr val="8EDB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1" name="Right Brace 10"/>
          <p:cNvSpPr/>
          <p:nvPr/>
        </p:nvSpPr>
        <p:spPr>
          <a:xfrm>
            <a:off x="1712285" y="4579852"/>
            <a:ext cx="510284" cy="12449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40000"/>
                  <a:lumOff val="60000"/>
                </a:schemeClr>
              </a:solidFill>
            </a:endParaRPr>
          </a:p>
        </p:txBody>
      </p:sp>
      <p:sp>
        <p:nvSpPr>
          <p:cNvPr id="12" name="Right Brace 11"/>
          <p:cNvSpPr/>
          <p:nvPr/>
        </p:nvSpPr>
        <p:spPr>
          <a:xfrm>
            <a:off x="2374969" y="3334876"/>
            <a:ext cx="510284" cy="1244976"/>
          </a:xfrm>
          <a:prstGeom prst="rightBrac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6">
                  <a:lumMod val="60000"/>
                  <a:lumOff val="40000"/>
                </a:schemeClr>
              </a:solidFill>
            </a:endParaRPr>
          </a:p>
        </p:txBody>
      </p:sp>
      <p:sp>
        <p:nvSpPr>
          <p:cNvPr id="14" name="Right Brace 13"/>
          <p:cNvSpPr/>
          <p:nvPr/>
        </p:nvSpPr>
        <p:spPr>
          <a:xfrm>
            <a:off x="3155527" y="2067220"/>
            <a:ext cx="510284" cy="1244976"/>
          </a:xfrm>
          <a:prstGeom prst="rightBrace">
            <a:avLst/>
          </a:prstGeom>
          <a:ln>
            <a:solidFill>
              <a:srgbClr val="8EDB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40000"/>
                  <a:lumOff val="60000"/>
                </a:schemeClr>
              </a:solidFill>
            </a:endParaRPr>
          </a:p>
        </p:txBody>
      </p:sp>
      <p:sp>
        <p:nvSpPr>
          <p:cNvPr id="15" name="TextBox 14"/>
          <p:cNvSpPr txBox="1"/>
          <p:nvPr/>
        </p:nvSpPr>
        <p:spPr>
          <a:xfrm>
            <a:off x="249472" y="4762897"/>
            <a:ext cx="1574114" cy="861774"/>
          </a:xfrm>
          <a:prstGeom prst="rect">
            <a:avLst/>
          </a:prstGeom>
          <a:noFill/>
        </p:spPr>
        <p:txBody>
          <a:bodyPr wrap="square" rtlCol="0">
            <a:spAutoFit/>
          </a:bodyPr>
          <a:lstStyle/>
          <a:p>
            <a:pPr algn="r"/>
            <a:r>
              <a:rPr lang="en-US" sz="1600" dirty="0" smtClean="0"/>
              <a:t>Muscle</a:t>
            </a:r>
          </a:p>
          <a:p>
            <a:pPr algn="r"/>
            <a:r>
              <a:rPr lang="en-US" sz="1600" dirty="0" smtClean="0"/>
              <a:t>Handiwork</a:t>
            </a:r>
          </a:p>
          <a:p>
            <a:pPr algn="r"/>
            <a:r>
              <a:rPr lang="en-US" sz="1600" dirty="0" smtClean="0"/>
              <a:t>Logic</a:t>
            </a:r>
            <a:endParaRPr lang="en-US" sz="1600" dirty="0"/>
          </a:p>
        </p:txBody>
      </p:sp>
      <p:sp>
        <p:nvSpPr>
          <p:cNvPr id="16" name="TextBox 15"/>
          <p:cNvSpPr txBox="1"/>
          <p:nvPr/>
        </p:nvSpPr>
        <p:spPr>
          <a:xfrm>
            <a:off x="90717" y="3543128"/>
            <a:ext cx="2408625" cy="830997"/>
          </a:xfrm>
          <a:prstGeom prst="rect">
            <a:avLst/>
          </a:prstGeom>
          <a:noFill/>
        </p:spPr>
        <p:txBody>
          <a:bodyPr wrap="square" rtlCol="0">
            <a:spAutoFit/>
          </a:bodyPr>
          <a:lstStyle/>
          <a:p>
            <a:pPr algn="r"/>
            <a:r>
              <a:rPr lang="en-US" sz="1600" dirty="0" smtClean="0"/>
              <a:t>Situational Adaptability</a:t>
            </a:r>
          </a:p>
          <a:p>
            <a:pPr algn="r"/>
            <a:r>
              <a:rPr lang="en-US" sz="1600" dirty="0" smtClean="0"/>
              <a:t>Vision &amp; Language Recognition</a:t>
            </a:r>
            <a:endParaRPr lang="en-US" sz="1600" dirty="0"/>
          </a:p>
        </p:txBody>
      </p:sp>
      <p:sp>
        <p:nvSpPr>
          <p:cNvPr id="17" name="TextBox 16"/>
          <p:cNvSpPr txBox="1"/>
          <p:nvPr/>
        </p:nvSpPr>
        <p:spPr>
          <a:xfrm>
            <a:off x="851806" y="2520808"/>
            <a:ext cx="2408625" cy="338554"/>
          </a:xfrm>
          <a:prstGeom prst="rect">
            <a:avLst/>
          </a:prstGeom>
          <a:noFill/>
        </p:spPr>
        <p:txBody>
          <a:bodyPr wrap="square" rtlCol="0">
            <a:spAutoFit/>
          </a:bodyPr>
          <a:lstStyle/>
          <a:p>
            <a:pPr algn="r"/>
            <a:r>
              <a:rPr lang="en-US" sz="1600" dirty="0" smtClean="0"/>
              <a:t>Human “Essence”</a:t>
            </a:r>
          </a:p>
        </p:txBody>
      </p:sp>
      <p:sp>
        <p:nvSpPr>
          <p:cNvPr id="18" name="Right Brace 17"/>
          <p:cNvSpPr/>
          <p:nvPr/>
        </p:nvSpPr>
        <p:spPr>
          <a:xfrm rot="10800000">
            <a:off x="5510226" y="2067219"/>
            <a:ext cx="510284" cy="1244976"/>
          </a:xfrm>
          <a:prstGeom prst="rightBrace">
            <a:avLst/>
          </a:prstGeom>
          <a:ln>
            <a:solidFill>
              <a:srgbClr val="8EDB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40000"/>
                  <a:lumOff val="60000"/>
                </a:schemeClr>
              </a:solidFill>
            </a:endParaRPr>
          </a:p>
        </p:txBody>
      </p:sp>
      <p:sp>
        <p:nvSpPr>
          <p:cNvPr id="20" name="Right Brace 19"/>
          <p:cNvSpPr/>
          <p:nvPr/>
        </p:nvSpPr>
        <p:spPr>
          <a:xfrm rot="10800000">
            <a:off x="6150230" y="3336292"/>
            <a:ext cx="510284" cy="1244976"/>
          </a:xfrm>
          <a:prstGeom prst="rightBrac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6">
                  <a:lumMod val="60000"/>
                  <a:lumOff val="40000"/>
                </a:schemeClr>
              </a:solidFill>
            </a:endParaRPr>
          </a:p>
        </p:txBody>
      </p:sp>
      <p:sp>
        <p:nvSpPr>
          <p:cNvPr id="21" name="Right Brace 20"/>
          <p:cNvSpPr/>
          <p:nvPr/>
        </p:nvSpPr>
        <p:spPr>
          <a:xfrm rot="10800000">
            <a:off x="6948991" y="4579852"/>
            <a:ext cx="510284" cy="1244976"/>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40000"/>
                  <a:lumOff val="60000"/>
                </a:schemeClr>
              </a:solidFill>
            </a:endParaRPr>
          </a:p>
        </p:txBody>
      </p:sp>
      <p:sp>
        <p:nvSpPr>
          <p:cNvPr id="22" name="TextBox 21"/>
          <p:cNvSpPr txBox="1"/>
          <p:nvPr/>
        </p:nvSpPr>
        <p:spPr>
          <a:xfrm>
            <a:off x="7158958" y="4740215"/>
            <a:ext cx="2053082" cy="830997"/>
          </a:xfrm>
          <a:prstGeom prst="rect">
            <a:avLst/>
          </a:prstGeom>
          <a:noFill/>
        </p:spPr>
        <p:txBody>
          <a:bodyPr wrap="square" rtlCol="0">
            <a:spAutoFit/>
          </a:bodyPr>
          <a:lstStyle/>
          <a:p>
            <a:r>
              <a:rPr lang="en-US" sz="1600" dirty="0" smtClean="0"/>
              <a:t>- Mechanical Power</a:t>
            </a:r>
          </a:p>
          <a:p>
            <a:r>
              <a:rPr lang="en-US" sz="1600" dirty="0" smtClean="0"/>
              <a:t>- Machine Consistency</a:t>
            </a:r>
          </a:p>
          <a:p>
            <a:r>
              <a:rPr lang="en-US" sz="1600" dirty="0" smtClean="0"/>
              <a:t>- Digital Calculation</a:t>
            </a:r>
            <a:endParaRPr lang="en-US" sz="1600" dirty="0"/>
          </a:p>
        </p:txBody>
      </p:sp>
      <p:sp>
        <p:nvSpPr>
          <p:cNvPr id="23" name="TextBox 22"/>
          <p:cNvSpPr txBox="1"/>
          <p:nvPr/>
        </p:nvSpPr>
        <p:spPr>
          <a:xfrm>
            <a:off x="6370162" y="3548107"/>
            <a:ext cx="3370584" cy="830997"/>
          </a:xfrm>
          <a:prstGeom prst="rect">
            <a:avLst/>
          </a:prstGeom>
          <a:noFill/>
        </p:spPr>
        <p:txBody>
          <a:bodyPr wrap="square" rtlCol="0">
            <a:spAutoFit/>
          </a:bodyPr>
          <a:lstStyle/>
          <a:p>
            <a:r>
              <a:rPr lang="en-US" sz="1600" dirty="0" smtClean="0"/>
              <a:t>- Situational </a:t>
            </a:r>
            <a:r>
              <a:rPr lang="en-US" sz="1600" dirty="0"/>
              <a:t>Adaptability</a:t>
            </a:r>
          </a:p>
          <a:p>
            <a:r>
              <a:rPr lang="en-US" sz="1600" dirty="0" smtClean="0"/>
              <a:t>- Computer Vision</a:t>
            </a:r>
          </a:p>
          <a:p>
            <a:r>
              <a:rPr lang="en-US" sz="1600" dirty="0" smtClean="0"/>
              <a:t>- Natural Language Recognition</a:t>
            </a:r>
            <a:endParaRPr lang="en-US" sz="1600" dirty="0"/>
          </a:p>
        </p:txBody>
      </p:sp>
      <p:sp>
        <p:nvSpPr>
          <p:cNvPr id="25" name="TextBox 24"/>
          <p:cNvSpPr txBox="1"/>
          <p:nvPr/>
        </p:nvSpPr>
        <p:spPr>
          <a:xfrm>
            <a:off x="5841456" y="2279386"/>
            <a:ext cx="3370584" cy="584776"/>
          </a:xfrm>
          <a:prstGeom prst="rect">
            <a:avLst/>
          </a:prstGeom>
          <a:noFill/>
        </p:spPr>
        <p:txBody>
          <a:bodyPr wrap="square" rtlCol="0">
            <a:spAutoFit/>
          </a:bodyPr>
          <a:lstStyle/>
          <a:p>
            <a:r>
              <a:rPr lang="en-US" sz="1600" dirty="0" smtClean="0"/>
              <a:t>- “Strong AI”</a:t>
            </a:r>
          </a:p>
          <a:p>
            <a:r>
              <a:rPr lang="en-US" sz="1600" dirty="0" smtClean="0"/>
              <a:t>- Ability to self-teach across subjects</a:t>
            </a:r>
            <a:endParaRPr lang="en-US" sz="1600" dirty="0"/>
          </a:p>
        </p:txBody>
      </p:sp>
      <p:sp>
        <p:nvSpPr>
          <p:cNvPr id="26" name="TextBox 25"/>
          <p:cNvSpPr txBox="1"/>
          <p:nvPr/>
        </p:nvSpPr>
        <p:spPr>
          <a:xfrm>
            <a:off x="2789547" y="4643943"/>
            <a:ext cx="3778016" cy="1200329"/>
          </a:xfrm>
          <a:prstGeom prst="rect">
            <a:avLst/>
          </a:prstGeom>
          <a:noFill/>
        </p:spPr>
        <p:txBody>
          <a:bodyPr wrap="square" rtlCol="0">
            <a:spAutoFit/>
          </a:bodyPr>
          <a:lstStyle/>
          <a:p>
            <a:r>
              <a:rPr lang="en-US" dirty="0" smtClean="0"/>
              <a:t>Cars		Tractors		Computers</a:t>
            </a:r>
          </a:p>
          <a:p>
            <a:endParaRPr lang="en-US" dirty="0" smtClean="0"/>
          </a:p>
          <a:p>
            <a:r>
              <a:rPr lang="en-US" dirty="0" smtClean="0"/>
              <a:t>      Continuous Process Manufacturing </a:t>
            </a:r>
          </a:p>
          <a:p>
            <a:r>
              <a:rPr lang="en-US" dirty="0" smtClean="0"/>
              <a:t>Weaving Machinery 	Calculators</a:t>
            </a:r>
            <a:endParaRPr lang="en-US" dirty="0"/>
          </a:p>
        </p:txBody>
      </p:sp>
      <p:sp>
        <p:nvSpPr>
          <p:cNvPr id="27" name="TextBox 26"/>
          <p:cNvSpPr txBox="1"/>
          <p:nvPr/>
        </p:nvSpPr>
        <p:spPr>
          <a:xfrm>
            <a:off x="3957534" y="1298486"/>
            <a:ext cx="1241220" cy="646331"/>
          </a:xfrm>
          <a:prstGeom prst="rect">
            <a:avLst/>
          </a:prstGeom>
          <a:noFill/>
        </p:spPr>
        <p:txBody>
          <a:bodyPr wrap="none" rtlCol="0">
            <a:spAutoFit/>
          </a:bodyPr>
          <a:lstStyle/>
          <a:p>
            <a:pPr algn="ctr"/>
            <a:r>
              <a:rPr lang="en-US" dirty="0" smtClean="0"/>
              <a:t>Terminator</a:t>
            </a:r>
          </a:p>
          <a:p>
            <a:pPr algn="ctr"/>
            <a:r>
              <a:rPr lang="en-US" dirty="0" smtClean="0"/>
              <a:t>Iron Giant</a:t>
            </a:r>
            <a:endParaRPr lang="en-US" dirty="0"/>
          </a:p>
        </p:txBody>
      </p:sp>
      <p:sp>
        <p:nvSpPr>
          <p:cNvPr id="28" name="TextBox 27"/>
          <p:cNvSpPr txBox="1"/>
          <p:nvPr/>
        </p:nvSpPr>
        <p:spPr>
          <a:xfrm>
            <a:off x="3107053" y="3400340"/>
            <a:ext cx="3424570" cy="1200329"/>
          </a:xfrm>
          <a:prstGeom prst="rect">
            <a:avLst/>
          </a:prstGeom>
          <a:noFill/>
        </p:spPr>
        <p:txBody>
          <a:bodyPr wrap="square" rtlCol="0">
            <a:spAutoFit/>
          </a:bodyPr>
          <a:lstStyle/>
          <a:p>
            <a:r>
              <a:rPr lang="en-US" dirty="0" smtClean="0"/>
              <a:t>	   Google Translate</a:t>
            </a:r>
          </a:p>
          <a:p>
            <a:endParaRPr lang="en-US" dirty="0" smtClean="0"/>
          </a:p>
          <a:p>
            <a:endParaRPr lang="en-US" dirty="0"/>
          </a:p>
          <a:p>
            <a:r>
              <a:rPr lang="en-US" dirty="0" err="1" smtClean="0"/>
              <a:t>Waze</a:t>
            </a:r>
            <a:r>
              <a:rPr lang="en-US" dirty="0" smtClean="0"/>
              <a:t>            Tesla          </a:t>
            </a:r>
            <a:r>
              <a:rPr lang="en-US" dirty="0" err="1" smtClean="0"/>
              <a:t>Alexa</a:t>
            </a:r>
            <a:r>
              <a:rPr lang="en-US" dirty="0" smtClean="0"/>
              <a:t>     	</a:t>
            </a:r>
            <a:endParaRPr lang="en-US" dirty="0"/>
          </a:p>
        </p:txBody>
      </p:sp>
    </p:spTree>
    <p:extLst>
      <p:ext uri="{BB962C8B-B14F-4D97-AF65-F5344CB8AC3E}">
        <p14:creationId xmlns:p14="http://schemas.microsoft.com/office/powerpoint/2010/main" val="3014995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p:bldP spid="17" grpId="0"/>
      <p:bldP spid="18" grpId="0" animBg="1"/>
      <p:bldP spid="20" grpId="0" animBg="1"/>
      <p:bldP spid="23"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3" name="Content Placeholder 2"/>
          <p:cNvSpPr>
            <a:spLocks noGrp="1"/>
          </p:cNvSpPr>
          <p:nvPr>
            <p:ph idx="1"/>
          </p:nvPr>
        </p:nvSpPr>
        <p:spPr/>
        <p:txBody>
          <a:bodyPr/>
          <a:lstStyle/>
          <a:p>
            <a:pPr marL="0" indent="0">
              <a:buNone/>
            </a:pPr>
            <a:r>
              <a:rPr lang="en-US" u="sng" dirty="0" smtClean="0"/>
              <a:t>Luddite Fallacy</a:t>
            </a:r>
            <a:endParaRPr lang="en-US" u="sng" dirty="0"/>
          </a:p>
        </p:txBody>
      </p:sp>
      <p:cxnSp>
        <p:nvCxnSpPr>
          <p:cNvPr id="5" name="Straight Connector 4"/>
          <p:cNvCxnSpPr/>
          <p:nvPr/>
        </p:nvCxnSpPr>
        <p:spPr>
          <a:xfrm>
            <a:off x="1031907" y="2737957"/>
            <a:ext cx="0" cy="24645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026907" y="5191181"/>
            <a:ext cx="246872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165212" y="2901070"/>
            <a:ext cx="1992512" cy="1809382"/>
          </a:xfrm>
          <a:prstGeom prst="line">
            <a:avLst/>
          </a:prstGeom>
          <a:ln>
            <a:solidFill>
              <a:srgbClr val="8EDBC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35460" y="5017855"/>
            <a:ext cx="1005403" cy="369332"/>
          </a:xfrm>
          <a:prstGeom prst="rect">
            <a:avLst/>
          </a:prstGeom>
          <a:noFill/>
        </p:spPr>
        <p:txBody>
          <a:bodyPr wrap="none" rtlCol="0">
            <a:spAutoFit/>
          </a:bodyPr>
          <a:lstStyle/>
          <a:p>
            <a:r>
              <a:rPr lang="en-US" dirty="0" smtClean="0"/>
              <a:t>Quantity</a:t>
            </a:r>
            <a:endParaRPr lang="en-US" dirty="0"/>
          </a:p>
        </p:txBody>
      </p:sp>
      <p:sp>
        <p:nvSpPr>
          <p:cNvPr id="32" name="TextBox 31"/>
          <p:cNvSpPr txBox="1"/>
          <p:nvPr/>
        </p:nvSpPr>
        <p:spPr>
          <a:xfrm>
            <a:off x="701994" y="2356522"/>
            <a:ext cx="649825" cy="369332"/>
          </a:xfrm>
          <a:prstGeom prst="rect">
            <a:avLst/>
          </a:prstGeom>
          <a:noFill/>
        </p:spPr>
        <p:txBody>
          <a:bodyPr wrap="none" rtlCol="0">
            <a:spAutoFit/>
          </a:bodyPr>
          <a:lstStyle/>
          <a:p>
            <a:r>
              <a:rPr lang="en-US" dirty="0" smtClean="0"/>
              <a:t>Price</a:t>
            </a:r>
            <a:endParaRPr lang="en-US" dirty="0"/>
          </a:p>
        </p:txBody>
      </p:sp>
      <p:sp>
        <p:nvSpPr>
          <p:cNvPr id="33" name="TextBox 32"/>
          <p:cNvSpPr txBox="1"/>
          <p:nvPr/>
        </p:nvSpPr>
        <p:spPr>
          <a:xfrm>
            <a:off x="3157724" y="2553291"/>
            <a:ext cx="813043" cy="369332"/>
          </a:xfrm>
          <a:prstGeom prst="rect">
            <a:avLst/>
          </a:prstGeom>
          <a:noFill/>
        </p:spPr>
        <p:txBody>
          <a:bodyPr wrap="none" rtlCol="0">
            <a:spAutoFit/>
          </a:bodyPr>
          <a:lstStyle/>
          <a:p>
            <a:r>
              <a:rPr lang="en-US" dirty="0" smtClean="0">
                <a:solidFill>
                  <a:srgbClr val="8EDBC0"/>
                </a:solidFill>
              </a:rPr>
              <a:t>Supply</a:t>
            </a:r>
            <a:endParaRPr lang="en-US" dirty="0">
              <a:solidFill>
                <a:srgbClr val="8EDBC0"/>
              </a:solidFill>
            </a:endParaRPr>
          </a:p>
        </p:txBody>
      </p:sp>
      <p:sp>
        <p:nvSpPr>
          <p:cNvPr id="34" name="TextBox 33"/>
          <p:cNvSpPr txBox="1"/>
          <p:nvPr/>
        </p:nvSpPr>
        <p:spPr>
          <a:xfrm>
            <a:off x="3089113" y="4710452"/>
            <a:ext cx="979054" cy="369332"/>
          </a:xfrm>
          <a:prstGeom prst="rect">
            <a:avLst/>
          </a:prstGeom>
          <a:noFill/>
        </p:spPr>
        <p:txBody>
          <a:bodyPr wrap="none" rtlCol="0">
            <a:spAutoFit/>
          </a:bodyPr>
          <a:lstStyle/>
          <a:p>
            <a:r>
              <a:rPr lang="en-US" dirty="0" smtClean="0">
                <a:solidFill>
                  <a:srgbClr val="FA8500"/>
                </a:solidFill>
              </a:rPr>
              <a:t>Demand</a:t>
            </a:r>
            <a:endParaRPr lang="en-US" dirty="0">
              <a:solidFill>
                <a:srgbClr val="FA8500"/>
              </a:solidFill>
            </a:endParaRPr>
          </a:p>
        </p:txBody>
      </p:sp>
      <p:cxnSp>
        <p:nvCxnSpPr>
          <p:cNvPr id="12" name="Straight Connector 11"/>
          <p:cNvCxnSpPr/>
          <p:nvPr/>
        </p:nvCxnSpPr>
        <p:spPr>
          <a:xfrm>
            <a:off x="1165212" y="2901069"/>
            <a:ext cx="1923901" cy="1714402"/>
          </a:xfrm>
          <a:prstGeom prst="line">
            <a:avLst/>
          </a:prstGeom>
          <a:ln>
            <a:solidFill>
              <a:srgbClr val="FA85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8554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3" name="Content Placeholder 2"/>
          <p:cNvSpPr>
            <a:spLocks noGrp="1"/>
          </p:cNvSpPr>
          <p:nvPr>
            <p:ph idx="1"/>
          </p:nvPr>
        </p:nvSpPr>
        <p:spPr/>
        <p:txBody>
          <a:bodyPr/>
          <a:lstStyle/>
          <a:p>
            <a:pPr marL="0" indent="0">
              <a:buNone/>
            </a:pPr>
            <a:r>
              <a:rPr lang="en-US" u="sng" dirty="0" smtClean="0"/>
              <a:t>Luddite Fallacy</a:t>
            </a:r>
            <a:endParaRPr lang="en-US" u="sng" dirty="0"/>
          </a:p>
        </p:txBody>
      </p:sp>
      <p:cxnSp>
        <p:nvCxnSpPr>
          <p:cNvPr id="5" name="Straight Connector 4"/>
          <p:cNvCxnSpPr/>
          <p:nvPr/>
        </p:nvCxnSpPr>
        <p:spPr>
          <a:xfrm>
            <a:off x="1031907" y="2737957"/>
            <a:ext cx="0" cy="24645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026907" y="5191181"/>
            <a:ext cx="246872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165212" y="2901070"/>
            <a:ext cx="1992512" cy="1809382"/>
          </a:xfrm>
          <a:prstGeom prst="line">
            <a:avLst/>
          </a:prstGeom>
          <a:ln>
            <a:solidFill>
              <a:srgbClr val="8EDBC0"/>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35460" y="5017855"/>
            <a:ext cx="1005403" cy="369332"/>
          </a:xfrm>
          <a:prstGeom prst="rect">
            <a:avLst/>
          </a:prstGeom>
          <a:noFill/>
        </p:spPr>
        <p:txBody>
          <a:bodyPr wrap="none" rtlCol="0">
            <a:spAutoFit/>
          </a:bodyPr>
          <a:lstStyle/>
          <a:p>
            <a:r>
              <a:rPr lang="en-US" dirty="0" smtClean="0"/>
              <a:t>Quantity</a:t>
            </a:r>
            <a:endParaRPr lang="en-US" dirty="0"/>
          </a:p>
        </p:txBody>
      </p:sp>
      <p:sp>
        <p:nvSpPr>
          <p:cNvPr id="32" name="TextBox 31"/>
          <p:cNvSpPr txBox="1"/>
          <p:nvPr/>
        </p:nvSpPr>
        <p:spPr>
          <a:xfrm>
            <a:off x="701994" y="2356522"/>
            <a:ext cx="649825" cy="369332"/>
          </a:xfrm>
          <a:prstGeom prst="rect">
            <a:avLst/>
          </a:prstGeom>
          <a:noFill/>
        </p:spPr>
        <p:txBody>
          <a:bodyPr wrap="none" rtlCol="0">
            <a:spAutoFit/>
          </a:bodyPr>
          <a:lstStyle/>
          <a:p>
            <a:r>
              <a:rPr lang="en-US" dirty="0" smtClean="0"/>
              <a:t>Price</a:t>
            </a:r>
            <a:endParaRPr lang="en-US" dirty="0"/>
          </a:p>
        </p:txBody>
      </p:sp>
      <p:sp>
        <p:nvSpPr>
          <p:cNvPr id="33" name="TextBox 32"/>
          <p:cNvSpPr txBox="1"/>
          <p:nvPr/>
        </p:nvSpPr>
        <p:spPr>
          <a:xfrm>
            <a:off x="3599796" y="2541188"/>
            <a:ext cx="1293067" cy="369332"/>
          </a:xfrm>
          <a:prstGeom prst="rect">
            <a:avLst/>
          </a:prstGeom>
          <a:noFill/>
        </p:spPr>
        <p:txBody>
          <a:bodyPr wrap="none" rtlCol="0">
            <a:spAutoFit/>
          </a:bodyPr>
          <a:lstStyle/>
          <a:p>
            <a:r>
              <a:rPr lang="en-US" dirty="0" smtClean="0">
                <a:solidFill>
                  <a:srgbClr val="8EDBC0"/>
                </a:solidFill>
              </a:rPr>
              <a:t>New Supply</a:t>
            </a:r>
            <a:endParaRPr lang="en-US" dirty="0">
              <a:solidFill>
                <a:srgbClr val="8EDBC0"/>
              </a:solidFill>
            </a:endParaRPr>
          </a:p>
        </p:txBody>
      </p:sp>
      <p:sp>
        <p:nvSpPr>
          <p:cNvPr id="34" name="TextBox 33"/>
          <p:cNvSpPr txBox="1"/>
          <p:nvPr/>
        </p:nvSpPr>
        <p:spPr>
          <a:xfrm>
            <a:off x="3089113" y="4710452"/>
            <a:ext cx="979054" cy="369332"/>
          </a:xfrm>
          <a:prstGeom prst="rect">
            <a:avLst/>
          </a:prstGeom>
          <a:noFill/>
        </p:spPr>
        <p:txBody>
          <a:bodyPr wrap="none" rtlCol="0">
            <a:spAutoFit/>
          </a:bodyPr>
          <a:lstStyle/>
          <a:p>
            <a:r>
              <a:rPr lang="en-US" dirty="0" smtClean="0">
                <a:solidFill>
                  <a:srgbClr val="FA8500"/>
                </a:solidFill>
              </a:rPr>
              <a:t>Demand</a:t>
            </a:r>
            <a:endParaRPr lang="en-US" dirty="0">
              <a:solidFill>
                <a:srgbClr val="FA8500"/>
              </a:solidFill>
            </a:endParaRPr>
          </a:p>
        </p:txBody>
      </p:sp>
      <p:cxnSp>
        <p:nvCxnSpPr>
          <p:cNvPr id="13" name="Straight Connector 12"/>
          <p:cNvCxnSpPr/>
          <p:nvPr/>
        </p:nvCxnSpPr>
        <p:spPr>
          <a:xfrm flipV="1">
            <a:off x="2253818" y="2901069"/>
            <a:ext cx="1992512" cy="1809382"/>
          </a:xfrm>
          <a:prstGeom prst="line">
            <a:avLst/>
          </a:prstGeom>
          <a:ln>
            <a:solidFill>
              <a:srgbClr val="8EDBC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22627" y="3764955"/>
            <a:ext cx="98931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122627" y="4223541"/>
            <a:ext cx="148397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3455546"/>
            <a:ext cx="501234" cy="369332"/>
          </a:xfrm>
          <a:prstGeom prst="rect">
            <a:avLst/>
          </a:prstGeom>
          <a:noFill/>
        </p:spPr>
        <p:txBody>
          <a:bodyPr wrap="none" rtlCol="0">
            <a:spAutoFit/>
          </a:bodyPr>
          <a:lstStyle/>
          <a:p>
            <a:r>
              <a:rPr lang="en-US" dirty="0" err="1" smtClean="0"/>
              <a:t>P</a:t>
            </a:r>
            <a:r>
              <a:rPr lang="en-US" baseline="-25000" dirty="0" err="1" smtClean="0"/>
              <a:t>old</a:t>
            </a:r>
            <a:endParaRPr lang="en-US" dirty="0"/>
          </a:p>
        </p:txBody>
      </p:sp>
      <p:sp>
        <p:nvSpPr>
          <p:cNvPr id="19" name="TextBox 18"/>
          <p:cNvSpPr txBox="1"/>
          <p:nvPr/>
        </p:nvSpPr>
        <p:spPr>
          <a:xfrm>
            <a:off x="451377" y="4038875"/>
            <a:ext cx="571340" cy="369332"/>
          </a:xfrm>
          <a:prstGeom prst="rect">
            <a:avLst/>
          </a:prstGeom>
          <a:noFill/>
        </p:spPr>
        <p:txBody>
          <a:bodyPr wrap="none" rtlCol="0">
            <a:spAutoFit/>
          </a:bodyPr>
          <a:lstStyle/>
          <a:p>
            <a:r>
              <a:rPr lang="en-US" dirty="0" err="1" smtClean="0"/>
              <a:t>P</a:t>
            </a:r>
            <a:r>
              <a:rPr lang="en-US" baseline="-25000" dirty="0" err="1" smtClean="0"/>
              <a:t>new</a:t>
            </a:r>
            <a:endParaRPr lang="en-US" dirty="0"/>
          </a:p>
        </p:txBody>
      </p:sp>
      <p:cxnSp>
        <p:nvCxnSpPr>
          <p:cNvPr id="20" name="Straight Connector 19"/>
          <p:cNvCxnSpPr/>
          <p:nvPr/>
        </p:nvCxnSpPr>
        <p:spPr>
          <a:xfrm>
            <a:off x="356516" y="3559404"/>
            <a:ext cx="0" cy="958941"/>
          </a:xfrm>
          <a:prstGeom prst="line">
            <a:avLst/>
          </a:prstGeom>
          <a:ln>
            <a:solidFill>
              <a:schemeClr val="tx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92863" y="1710191"/>
            <a:ext cx="4031432" cy="923330"/>
          </a:xfrm>
          <a:prstGeom prst="rect">
            <a:avLst/>
          </a:prstGeom>
          <a:noFill/>
        </p:spPr>
        <p:txBody>
          <a:bodyPr wrap="square" rtlCol="0">
            <a:spAutoFit/>
          </a:bodyPr>
          <a:lstStyle/>
          <a:p>
            <a:r>
              <a:rPr lang="en-US" dirty="0" smtClean="0"/>
              <a:t>Improvements in technology </a:t>
            </a:r>
          </a:p>
          <a:p>
            <a:pPr marL="285750" indent="-285750">
              <a:buFont typeface="Arial"/>
              <a:buChar char="•"/>
            </a:pPr>
            <a:r>
              <a:rPr lang="en-US" dirty="0" smtClean="0"/>
              <a:t>Increased the quantity supplied</a:t>
            </a:r>
          </a:p>
          <a:p>
            <a:pPr marL="285750" indent="-285750">
              <a:buFont typeface="Arial"/>
              <a:buChar char="•"/>
            </a:pPr>
            <a:r>
              <a:rPr lang="en-US" dirty="0" smtClean="0"/>
              <a:t>Lowered the price of textile goods</a:t>
            </a:r>
          </a:p>
        </p:txBody>
      </p:sp>
      <p:cxnSp>
        <p:nvCxnSpPr>
          <p:cNvPr id="21" name="Straight Connector 20"/>
          <p:cNvCxnSpPr/>
          <p:nvPr/>
        </p:nvCxnSpPr>
        <p:spPr>
          <a:xfrm>
            <a:off x="1165212" y="2901069"/>
            <a:ext cx="1923901" cy="1714402"/>
          </a:xfrm>
          <a:prstGeom prst="line">
            <a:avLst/>
          </a:prstGeom>
          <a:ln>
            <a:solidFill>
              <a:srgbClr val="FA85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267642" y="3005159"/>
            <a:ext cx="664307" cy="0"/>
          </a:xfrm>
          <a:prstGeom prst="line">
            <a:avLst/>
          </a:prstGeom>
          <a:ln>
            <a:solidFill>
              <a:schemeClr val="tx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9204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3" name="Content Placeholder 2"/>
          <p:cNvSpPr>
            <a:spLocks noGrp="1"/>
          </p:cNvSpPr>
          <p:nvPr>
            <p:ph idx="1"/>
          </p:nvPr>
        </p:nvSpPr>
        <p:spPr/>
        <p:txBody>
          <a:bodyPr/>
          <a:lstStyle/>
          <a:p>
            <a:pPr marL="0" indent="0">
              <a:buNone/>
            </a:pPr>
            <a:r>
              <a:rPr lang="en-US" u="sng" dirty="0" smtClean="0"/>
              <a:t>Luddite Fallacy</a:t>
            </a:r>
            <a:endParaRPr lang="en-US" u="sng" dirty="0"/>
          </a:p>
        </p:txBody>
      </p:sp>
      <p:cxnSp>
        <p:nvCxnSpPr>
          <p:cNvPr id="5" name="Straight Connector 4"/>
          <p:cNvCxnSpPr/>
          <p:nvPr/>
        </p:nvCxnSpPr>
        <p:spPr>
          <a:xfrm>
            <a:off x="1031907" y="2737957"/>
            <a:ext cx="0" cy="24645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026907" y="5191181"/>
            <a:ext cx="246872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65212" y="2901069"/>
            <a:ext cx="1923901" cy="1714402"/>
          </a:xfrm>
          <a:prstGeom prst="line">
            <a:avLst/>
          </a:prstGeom>
          <a:ln>
            <a:solidFill>
              <a:srgbClr val="FA85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165212" y="2901070"/>
            <a:ext cx="1992512" cy="1809382"/>
          </a:xfrm>
          <a:prstGeom prst="line">
            <a:avLst/>
          </a:prstGeom>
          <a:ln>
            <a:solidFill>
              <a:srgbClr val="8EDBC0"/>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35460" y="5017855"/>
            <a:ext cx="1005403" cy="369332"/>
          </a:xfrm>
          <a:prstGeom prst="rect">
            <a:avLst/>
          </a:prstGeom>
          <a:noFill/>
        </p:spPr>
        <p:txBody>
          <a:bodyPr wrap="none" rtlCol="0">
            <a:spAutoFit/>
          </a:bodyPr>
          <a:lstStyle/>
          <a:p>
            <a:r>
              <a:rPr lang="en-US" dirty="0" smtClean="0"/>
              <a:t>Quantity</a:t>
            </a:r>
            <a:endParaRPr lang="en-US" dirty="0"/>
          </a:p>
        </p:txBody>
      </p:sp>
      <p:sp>
        <p:nvSpPr>
          <p:cNvPr id="32" name="TextBox 31"/>
          <p:cNvSpPr txBox="1"/>
          <p:nvPr/>
        </p:nvSpPr>
        <p:spPr>
          <a:xfrm>
            <a:off x="701994" y="2356522"/>
            <a:ext cx="649825" cy="369332"/>
          </a:xfrm>
          <a:prstGeom prst="rect">
            <a:avLst/>
          </a:prstGeom>
          <a:noFill/>
        </p:spPr>
        <p:txBody>
          <a:bodyPr wrap="none" rtlCol="0">
            <a:spAutoFit/>
          </a:bodyPr>
          <a:lstStyle/>
          <a:p>
            <a:r>
              <a:rPr lang="en-US" dirty="0" smtClean="0"/>
              <a:t>Price</a:t>
            </a:r>
            <a:endParaRPr lang="en-US" dirty="0"/>
          </a:p>
        </p:txBody>
      </p:sp>
      <p:sp>
        <p:nvSpPr>
          <p:cNvPr id="33" name="TextBox 32"/>
          <p:cNvSpPr txBox="1"/>
          <p:nvPr/>
        </p:nvSpPr>
        <p:spPr>
          <a:xfrm>
            <a:off x="3599796" y="2541951"/>
            <a:ext cx="1293067" cy="369332"/>
          </a:xfrm>
          <a:prstGeom prst="rect">
            <a:avLst/>
          </a:prstGeom>
          <a:noFill/>
        </p:spPr>
        <p:txBody>
          <a:bodyPr wrap="none" rtlCol="0">
            <a:spAutoFit/>
          </a:bodyPr>
          <a:lstStyle/>
          <a:p>
            <a:r>
              <a:rPr lang="en-US" dirty="0" smtClean="0">
                <a:solidFill>
                  <a:srgbClr val="8EDBC0"/>
                </a:solidFill>
              </a:rPr>
              <a:t>New Supply</a:t>
            </a:r>
            <a:endParaRPr lang="en-US" dirty="0">
              <a:solidFill>
                <a:srgbClr val="8EDBC0"/>
              </a:solidFill>
            </a:endParaRPr>
          </a:p>
        </p:txBody>
      </p:sp>
      <p:sp>
        <p:nvSpPr>
          <p:cNvPr id="34" name="TextBox 33"/>
          <p:cNvSpPr txBox="1"/>
          <p:nvPr/>
        </p:nvSpPr>
        <p:spPr>
          <a:xfrm>
            <a:off x="3089113" y="4710452"/>
            <a:ext cx="979054" cy="369332"/>
          </a:xfrm>
          <a:prstGeom prst="rect">
            <a:avLst/>
          </a:prstGeom>
          <a:noFill/>
        </p:spPr>
        <p:txBody>
          <a:bodyPr wrap="none" rtlCol="0">
            <a:spAutoFit/>
          </a:bodyPr>
          <a:lstStyle/>
          <a:p>
            <a:r>
              <a:rPr lang="en-US" dirty="0" smtClean="0">
                <a:solidFill>
                  <a:srgbClr val="FA8500"/>
                </a:solidFill>
              </a:rPr>
              <a:t>Demand</a:t>
            </a:r>
            <a:endParaRPr lang="en-US" dirty="0">
              <a:solidFill>
                <a:srgbClr val="FA8500"/>
              </a:solidFill>
            </a:endParaRPr>
          </a:p>
        </p:txBody>
      </p:sp>
      <p:sp>
        <p:nvSpPr>
          <p:cNvPr id="42" name="TextBox 41"/>
          <p:cNvSpPr txBox="1"/>
          <p:nvPr/>
        </p:nvSpPr>
        <p:spPr>
          <a:xfrm>
            <a:off x="4892863" y="1710191"/>
            <a:ext cx="4031432" cy="3970318"/>
          </a:xfrm>
          <a:prstGeom prst="rect">
            <a:avLst/>
          </a:prstGeom>
          <a:noFill/>
        </p:spPr>
        <p:txBody>
          <a:bodyPr wrap="square" rtlCol="0">
            <a:spAutoFit/>
          </a:bodyPr>
          <a:lstStyle/>
          <a:p>
            <a:r>
              <a:rPr lang="en-US" dirty="0"/>
              <a:t>Improvements in technology </a:t>
            </a:r>
          </a:p>
          <a:p>
            <a:pPr marL="285750" indent="-285750">
              <a:buFont typeface="Arial"/>
              <a:buChar char="•"/>
            </a:pPr>
            <a:r>
              <a:rPr lang="en-US" dirty="0"/>
              <a:t>Increased the quantity supplied</a:t>
            </a:r>
          </a:p>
          <a:p>
            <a:pPr marL="285750" indent="-285750">
              <a:buFont typeface="Arial"/>
              <a:buChar char="•"/>
            </a:pPr>
            <a:r>
              <a:rPr lang="en-US" dirty="0"/>
              <a:t>Lowered the price of textile goods</a:t>
            </a:r>
          </a:p>
          <a:p>
            <a:pPr marL="285750" indent="-285750">
              <a:buFont typeface="Arial"/>
              <a:buChar char="•"/>
            </a:pPr>
            <a:endParaRPr lang="en-US" dirty="0"/>
          </a:p>
          <a:p>
            <a:endParaRPr lang="en-US" dirty="0"/>
          </a:p>
          <a:p>
            <a:r>
              <a:rPr lang="en-US" dirty="0"/>
              <a:t>This creates a consumer surplus</a:t>
            </a:r>
          </a:p>
          <a:p>
            <a:pPr marL="285750" indent="-285750">
              <a:buFont typeface="Arial"/>
              <a:buChar char="•"/>
            </a:pPr>
            <a:r>
              <a:rPr lang="en-US" dirty="0"/>
              <a:t>People save money and can spend it on other goods</a:t>
            </a:r>
          </a:p>
          <a:p>
            <a:endParaRPr lang="en-US" dirty="0"/>
          </a:p>
          <a:p>
            <a:r>
              <a:rPr lang="en-US" dirty="0"/>
              <a:t>This </a:t>
            </a:r>
            <a:r>
              <a:rPr lang="en-US" b="1" dirty="0">
                <a:solidFill>
                  <a:srgbClr val="FA8500"/>
                </a:solidFill>
              </a:rPr>
              <a:t>increases demand </a:t>
            </a:r>
            <a:r>
              <a:rPr lang="en-US" dirty="0"/>
              <a:t>for other goods, resulting in additional demand for labor for other markets.</a:t>
            </a:r>
          </a:p>
          <a:p>
            <a:endParaRPr lang="en-US" dirty="0"/>
          </a:p>
          <a:p>
            <a:r>
              <a:rPr lang="en-US" dirty="0">
                <a:solidFill>
                  <a:srgbClr val="8EDBC0"/>
                </a:solidFill>
              </a:rPr>
              <a:t>Skilled textile labor demand decreases.</a:t>
            </a:r>
          </a:p>
        </p:txBody>
      </p:sp>
      <p:cxnSp>
        <p:nvCxnSpPr>
          <p:cNvPr id="13" name="Straight Connector 12"/>
          <p:cNvCxnSpPr/>
          <p:nvPr/>
        </p:nvCxnSpPr>
        <p:spPr>
          <a:xfrm flipV="1">
            <a:off x="2253818" y="2901069"/>
            <a:ext cx="1992512" cy="1809382"/>
          </a:xfrm>
          <a:prstGeom prst="line">
            <a:avLst/>
          </a:prstGeom>
          <a:ln>
            <a:solidFill>
              <a:srgbClr val="8EDBC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22627" y="3764955"/>
            <a:ext cx="98931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122627" y="4223541"/>
            <a:ext cx="148397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3455546"/>
            <a:ext cx="501234" cy="369332"/>
          </a:xfrm>
          <a:prstGeom prst="rect">
            <a:avLst/>
          </a:prstGeom>
          <a:noFill/>
        </p:spPr>
        <p:txBody>
          <a:bodyPr wrap="none" rtlCol="0">
            <a:spAutoFit/>
          </a:bodyPr>
          <a:lstStyle/>
          <a:p>
            <a:r>
              <a:rPr lang="en-US" dirty="0" err="1" smtClean="0"/>
              <a:t>P</a:t>
            </a:r>
            <a:r>
              <a:rPr lang="en-US" baseline="-25000" dirty="0" err="1" smtClean="0"/>
              <a:t>old</a:t>
            </a:r>
            <a:endParaRPr lang="en-US" dirty="0"/>
          </a:p>
        </p:txBody>
      </p:sp>
      <p:sp>
        <p:nvSpPr>
          <p:cNvPr id="19" name="TextBox 18"/>
          <p:cNvSpPr txBox="1"/>
          <p:nvPr/>
        </p:nvSpPr>
        <p:spPr>
          <a:xfrm>
            <a:off x="451377" y="4038875"/>
            <a:ext cx="571340" cy="369332"/>
          </a:xfrm>
          <a:prstGeom prst="rect">
            <a:avLst/>
          </a:prstGeom>
          <a:noFill/>
        </p:spPr>
        <p:txBody>
          <a:bodyPr wrap="none" rtlCol="0">
            <a:spAutoFit/>
          </a:bodyPr>
          <a:lstStyle/>
          <a:p>
            <a:r>
              <a:rPr lang="en-US" dirty="0" err="1" smtClean="0"/>
              <a:t>P</a:t>
            </a:r>
            <a:r>
              <a:rPr lang="en-US" baseline="-25000" dirty="0" err="1" smtClean="0"/>
              <a:t>new</a:t>
            </a:r>
            <a:endParaRPr lang="en-US" dirty="0"/>
          </a:p>
        </p:txBody>
      </p:sp>
      <p:cxnSp>
        <p:nvCxnSpPr>
          <p:cNvPr id="20" name="Straight Connector 19"/>
          <p:cNvCxnSpPr/>
          <p:nvPr/>
        </p:nvCxnSpPr>
        <p:spPr>
          <a:xfrm>
            <a:off x="356516" y="3559404"/>
            <a:ext cx="0" cy="958941"/>
          </a:xfrm>
          <a:prstGeom prst="line">
            <a:avLst/>
          </a:prstGeom>
          <a:ln>
            <a:solidFill>
              <a:schemeClr val="tx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4" name="Right Triangle 3"/>
          <p:cNvSpPr/>
          <p:nvPr/>
        </p:nvSpPr>
        <p:spPr>
          <a:xfrm>
            <a:off x="2134626" y="3764955"/>
            <a:ext cx="494659" cy="458586"/>
          </a:xfrm>
          <a:prstGeom prst="rtTriangle">
            <a:avLst/>
          </a:prstGeom>
          <a:pattFill prst="wdUpDiag">
            <a:fgClr>
              <a:srgbClr val="0B9A21"/>
            </a:fgClr>
            <a:bgClr>
              <a:prstClr val="whit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054587" y="3764955"/>
            <a:ext cx="1080039" cy="458586"/>
          </a:xfrm>
          <a:prstGeom prst="rect">
            <a:avLst/>
          </a:prstGeom>
          <a:pattFill prst="wdUpDiag">
            <a:fgClr>
              <a:srgbClr val="0B9A21"/>
            </a:fgClr>
            <a:bgClr>
              <a:prstClr val="whit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892863" y="5226943"/>
            <a:ext cx="3793937" cy="477988"/>
          </a:xfrm>
          <a:prstGeom prst="rect">
            <a:avLst/>
          </a:prstGeom>
          <a:noFill/>
          <a:ln>
            <a:solidFill>
              <a:srgbClr val="FA85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5248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Order Automation</a:t>
            </a:r>
            <a:endParaRPr lang="en-US" dirty="0"/>
          </a:p>
        </p:txBody>
      </p:sp>
      <p:sp>
        <p:nvSpPr>
          <p:cNvPr id="3" name="Content Placeholder 2"/>
          <p:cNvSpPr>
            <a:spLocks noGrp="1"/>
          </p:cNvSpPr>
          <p:nvPr>
            <p:ph idx="1"/>
          </p:nvPr>
        </p:nvSpPr>
        <p:spPr/>
        <p:txBody>
          <a:bodyPr>
            <a:normAutofit fontScale="92500"/>
          </a:bodyPr>
          <a:lstStyle/>
          <a:p>
            <a:r>
              <a:rPr lang="en-US" sz="2800" dirty="0" smtClean="0"/>
              <a:t>Generally proven to increase labor with assumptions:</a:t>
            </a:r>
          </a:p>
          <a:p>
            <a:pPr lvl="1"/>
            <a:r>
              <a:rPr lang="en-US" sz="2000" dirty="0" smtClean="0"/>
              <a:t>People are mobile</a:t>
            </a:r>
          </a:p>
          <a:p>
            <a:pPr lvl="1"/>
            <a:r>
              <a:rPr lang="en-US" sz="2000" dirty="0" smtClean="0"/>
              <a:t>People are rational</a:t>
            </a:r>
          </a:p>
          <a:p>
            <a:pPr lvl="1"/>
            <a:r>
              <a:rPr lang="en-US" sz="2000" dirty="0" smtClean="0"/>
              <a:t>People are able &amp; willing to learn other skills</a:t>
            </a:r>
          </a:p>
          <a:p>
            <a:pPr marL="457200" lvl="1" indent="0">
              <a:buNone/>
            </a:pPr>
            <a:endParaRPr lang="en-US" sz="2000" dirty="0" smtClean="0"/>
          </a:p>
          <a:p>
            <a:r>
              <a:rPr lang="en-US" sz="2800" dirty="0" smtClean="0"/>
              <a:t>Limit to First Order Automation:</a:t>
            </a:r>
          </a:p>
          <a:p>
            <a:pPr lvl="1"/>
            <a:r>
              <a:rPr lang="en-US" sz="2000" dirty="0" smtClean="0"/>
              <a:t>Polanyi’s Paradox: “We know more than we can ever tell”</a:t>
            </a:r>
          </a:p>
          <a:p>
            <a:pPr lvl="1"/>
            <a:r>
              <a:rPr lang="en-US" sz="2000" dirty="0" smtClean="0"/>
              <a:t>Formal problems with both clearly definitions &amp; clear solutions</a:t>
            </a:r>
          </a:p>
          <a:p>
            <a:pPr marL="457200" lvl="1" indent="0">
              <a:buNone/>
            </a:pPr>
            <a:endParaRPr lang="en-US" sz="2000" dirty="0" smtClean="0"/>
          </a:p>
          <a:p>
            <a:r>
              <a:rPr lang="en-US" sz="2800" dirty="0" smtClean="0"/>
              <a:t>Value has gone up for workers who are complemented by the new technology </a:t>
            </a:r>
            <a:r>
              <a:rPr lang="mr-IN" sz="2800" dirty="0" smtClean="0"/>
              <a:t>–</a:t>
            </a:r>
            <a:r>
              <a:rPr lang="en-US" sz="2800" dirty="0" smtClean="0"/>
              <a:t> unfortunately, </a:t>
            </a:r>
            <a:r>
              <a:rPr lang="en-US" sz="2800" u="sng" dirty="0" smtClean="0"/>
              <a:t>not the Luddites.</a:t>
            </a:r>
            <a:endParaRPr lang="en-US" sz="2800" u="sng" dirty="0"/>
          </a:p>
        </p:txBody>
      </p:sp>
    </p:spTree>
    <p:extLst>
      <p:ext uri="{BB962C8B-B14F-4D97-AF65-F5344CB8AC3E}">
        <p14:creationId xmlns:p14="http://schemas.microsoft.com/office/powerpoint/2010/main" val="8304671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1150</TotalTime>
  <Words>2886</Words>
  <Application>Microsoft Macintosh PowerPoint</Application>
  <PresentationFormat>On-screen Show (4:3)</PresentationFormat>
  <Paragraphs>252</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The Economics of Artificial Intelligence</vt:lpstr>
      <vt:lpstr>Personal Background</vt:lpstr>
      <vt:lpstr>Example: 19th Century England</vt:lpstr>
      <vt:lpstr>Example: 21st Century America</vt:lpstr>
      <vt:lpstr>Orders of Automation</vt:lpstr>
      <vt:lpstr>First Order Automation</vt:lpstr>
      <vt:lpstr>First Order Automation</vt:lpstr>
      <vt:lpstr>First Order Automation</vt:lpstr>
      <vt:lpstr>First Order Automation</vt:lpstr>
      <vt:lpstr>First Order Automation</vt:lpstr>
      <vt:lpstr>First Order Automation</vt:lpstr>
      <vt:lpstr>Second Order Automation: Artificial Intelligence</vt:lpstr>
      <vt:lpstr>Second Order Automation</vt:lpstr>
      <vt:lpstr>Example: Self Driving Cars</vt:lpstr>
      <vt:lpstr>Example: Self Driving Cars</vt:lpstr>
      <vt:lpstr>Self Driving Cars: What’s the Problem?</vt:lpstr>
      <vt:lpstr>Second Order Automation</vt:lpstr>
      <vt:lpstr>Third Order Automation: Strong AI</vt:lpstr>
      <vt:lpstr>PowerPoint Presentation</vt:lpstr>
      <vt:lpstr>Three Schools of Thought</vt:lpstr>
      <vt:lpstr>PowerPoint Presentation</vt:lpstr>
      <vt:lpstr>References and Further Research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Artificial Intelligence</dc:title>
  <dc:creator>Ian Ferre</dc:creator>
  <cp:lastModifiedBy>Ian Ferre</cp:lastModifiedBy>
  <cp:revision>91</cp:revision>
  <dcterms:created xsi:type="dcterms:W3CDTF">2017-10-25T14:28:27Z</dcterms:created>
  <dcterms:modified xsi:type="dcterms:W3CDTF">2017-11-08T14:38:01Z</dcterms:modified>
</cp:coreProperties>
</file>