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Lst>
  <p:sldSz cy="5143500" cx="9144000"/>
  <p:notesSz cx="6858000" cy="9144000"/>
  <p:embeddedFontLst>
    <p:embeddedFont>
      <p:font typeface="Montserrat"/>
      <p:regular r:id="rId118"/>
      <p:bold r:id="rId119"/>
      <p:italic r:id="rId120"/>
      <p:boldItalic r:id="rId121"/>
    </p:embeddedFont>
    <p:embeddedFont>
      <p:font typeface="Lato"/>
      <p:regular r:id="rId122"/>
      <p:bold r:id="rId123"/>
      <p:italic r:id="rId124"/>
      <p:boldItalic r:id="rId1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Montserrat-boldItalic.fntdata"/><Relationship Id="rId25" Type="http://schemas.openxmlformats.org/officeDocument/2006/relationships/slide" Target="slides/slide20.xml"/><Relationship Id="rId120"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Lato-boldItalic.fntdata"/><Relationship Id="rId29" Type="http://schemas.openxmlformats.org/officeDocument/2006/relationships/slide" Target="slides/slide24.xml"/><Relationship Id="rId124" Type="http://schemas.openxmlformats.org/officeDocument/2006/relationships/font" Target="fonts/Lato-italic.fntdata"/><Relationship Id="rId123" Type="http://schemas.openxmlformats.org/officeDocument/2006/relationships/font" Target="fonts/Lato-bold.fntdata"/><Relationship Id="rId122" Type="http://schemas.openxmlformats.org/officeDocument/2006/relationships/font" Target="fonts/Lato-regular.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Montserrat-regular.fntdata"/><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font" Target="fonts/Montserrat-bold.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a50c9ceda_0_2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a50c9ceda_0_2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a50c9ceda_0_2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a50c9ceda_0_2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b463919e9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b463919e9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b58af444c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b58af444c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b58af444c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b58af444c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b58af444c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b58af444c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b5d2eff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b5d2eff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b5d2eff9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b5d2eff9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babecf1a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babecf1a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bacc965d0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bacc965d0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bacc965d0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bacc965d0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bb4e08ec3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bb4e08ec3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a50c9ceda_0_2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a50c9ceda_0_2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bb4e08ec3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bb4e08ec3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b463919e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b463919e9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bacc965d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bacc965d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a50c9ceda_0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a50c9ceda_0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a50c9ceda_0_2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a50c9ceda_0_2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a50c9ceda_0_2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a50c9ceda_0_2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3bd11ea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3bd11ea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3bd11e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3bd11e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48d8970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48d8970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48d8970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48d8970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48d8970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48d8970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a50c9ceda_0_2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a50c9ceda_0_2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48d8970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48d89706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48d8970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48d8970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48d89706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48d89706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48d8970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48d8970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48d89706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48d89706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48d8970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48d8970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48d89706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48d89706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48d8970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48d8970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48d89706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48d89706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48d89706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48d89706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a50c9ceda_0_2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a50c9ceda_0_2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48d89706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48d89706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48d89706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48d89706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ba61093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ba61093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ba61093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aba61093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ba61093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ba61093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ba61093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ba61093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ba61093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ba61093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befe37c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befe37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befe37c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abefe37c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befe37c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befe37c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a50c9ceda_0_2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a50c9ceda_0_2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abefe37c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abefe37c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abefe37c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abefe37c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565de0b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565de0b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565de0b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565de0b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565de0b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565de0b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b565de0b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b565de0b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b565de0b0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b565de0b0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b565de0b0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b565de0b0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565de0b0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565de0b0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565de0b0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565de0b0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a50c9ceda_0_2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a50c9ceda_0_2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b565de0b0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b565de0b0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b565de0b0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b565de0b0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b565de0b0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b565de0b0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b565de0b0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b565de0b0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b565de0b0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b565de0b0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b565de0b0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b565de0b0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b565de0b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b565de0b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ae3baa8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ae3baa8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ae3baa85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ae3baa85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ae3baa85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ae3baa85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a50c9ceda_0_2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a50c9ceda_0_2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e3baa858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ae3baa858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e3baa858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e3baa858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e3baa858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e3baa858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ae3baa858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ae3baa858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ae41c240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ae41c240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ae41c240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ae41c240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ae41c240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ae41c240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ae41c2406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ae41c2406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ae41c240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ae41c240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ae41c2406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ae41c240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a50c9ceda_0_2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a50c9ceda_0_2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ae41c2406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ae41c2406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ae41c2406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ae41c2406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7962baa2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962baa2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e41c240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e41c240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aa50c9ceda_0_2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aa50c9ceda_0_2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b8df8613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b8df8613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8df8613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8df8613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b8df8613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b8df8613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b8df8613a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b8df8613a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b8df8613a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b8df8613a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1ba46d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1ba46d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8df8613a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8df8613a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b8df8613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b8df8613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b8df8613a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b8df8613a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b8df8613a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b8df8613a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b8df8613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b8df8613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b8df8613a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b8df8613a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8df8613a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8df8613a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b8df8613a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b8df8613a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8df8613a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8df8613a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b8df8613a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b8df8613a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a50c9ceda_0_2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a50c9ceda_0_2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b8df8613a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b8df8613a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8df8613a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8df8613a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b463919e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b463919e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b463919e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b463919e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b58af444c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b58af444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b463919e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b463919e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b58af44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b58af44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b58af444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b58af444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b58af444c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b58af444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b58af444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b58af444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0" cy="5159510"/>
            <a:chOff x="0" y="75"/>
            <a:chExt cx="5153700" cy="5178151"/>
          </a:xfrm>
        </p:grpSpPr>
        <p:sp>
          <p:nvSpPr>
            <p:cNvPr id="12" name="Google Shape;12;p2"/>
            <p:cNvSpPr/>
            <p:nvPr/>
          </p:nvSpPr>
          <p:spPr>
            <a:xfrm rot="-5400000">
              <a:off x="-12150" y="12376"/>
              <a:ext cx="51780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82200" y="784339"/>
              <a:ext cx="4287600" cy="4452000"/>
            </a:xfrm>
            <a:prstGeom prst="diagStripe">
              <a:avLst>
                <a:gd fmla="val 57682"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gradFill>
              <a:gsLst>
                <a:gs pos="0">
                  <a:srgbClr val="00AEEF"/>
                </a:gs>
                <a:gs pos="100000">
                  <a:srgbClr val="26226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gradFill>
              <a:gsLst>
                <a:gs pos="0">
                  <a:srgbClr val="F7931D"/>
                </a:gs>
                <a:gs pos="100000">
                  <a:srgbClr val="ED1C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grpSp>
        <p:nvGrpSpPr>
          <p:cNvPr id="126" name="Google Shape;126;p11"/>
          <p:cNvGrpSpPr/>
          <p:nvPr/>
        </p:nvGrpSpPr>
        <p:grpSpPr>
          <a:xfrm>
            <a:off x="0" y="381001"/>
            <a:ext cx="1037850" cy="1016287"/>
            <a:chOff x="0" y="381001"/>
            <a:chExt cx="1037850" cy="1016287"/>
          </a:xfrm>
        </p:grpSpPr>
        <p:sp>
          <p:nvSpPr>
            <p:cNvPr id="127" name="Google Shape;127;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1"/>
          <p:cNvSpPr txBox="1"/>
          <p:nvPr>
            <p:ph type="title"/>
          </p:nvPr>
        </p:nvSpPr>
        <p:spPr>
          <a:xfrm>
            <a:off x="1037850" y="1010325"/>
            <a:ext cx="3295800" cy="733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6AB3"/>
              </a:buClr>
              <a:buSzPts val="3000"/>
              <a:buFont typeface="Lato"/>
              <a:buNone/>
              <a:defRPr sz="3000">
                <a:solidFill>
                  <a:srgbClr val="FF6AB3"/>
                </a:solidFill>
                <a:latin typeface="Lato"/>
                <a:ea typeface="Lato"/>
                <a:cs typeface="Lato"/>
                <a:sym typeface="Lat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0" name="Google Shape;130;p11"/>
          <p:cNvSpPr txBox="1"/>
          <p:nvPr>
            <p:ph idx="1" type="subTitle"/>
          </p:nvPr>
        </p:nvSpPr>
        <p:spPr>
          <a:xfrm>
            <a:off x="1038000" y="2513950"/>
            <a:ext cx="3295800" cy="189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rgbClr val="FF9070"/>
              </a:buClr>
              <a:buSzPts val="2200"/>
              <a:buNone/>
              <a:defRPr sz="2200">
                <a:solidFill>
                  <a:srgbClr val="FF9070"/>
                </a:solidFill>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31" name="Google Shape;131;p11"/>
          <p:cNvSpPr txBox="1"/>
          <p:nvPr>
            <p:ph idx="2" type="body"/>
          </p:nvPr>
        </p:nvSpPr>
        <p:spPr>
          <a:xfrm>
            <a:off x="4624200" y="544600"/>
            <a:ext cx="3676800" cy="4118700"/>
          </a:xfrm>
          <a:prstGeom prst="rect">
            <a:avLst/>
          </a:prstGeom>
        </p:spPr>
        <p:txBody>
          <a:bodyPr anchorCtr="0" anchor="ctr" bIns="91425" lIns="91425" spcFirstLastPara="1" rIns="91425" wrap="square" tIns="91425">
            <a:noAutofit/>
          </a:bodyPr>
          <a:lstStyle>
            <a:lvl1pPr indent="-381000" lvl="0" marL="457200" algn="ctr">
              <a:spcBef>
                <a:spcPts val="0"/>
              </a:spcBef>
              <a:spcAft>
                <a:spcPts val="0"/>
              </a:spcAft>
              <a:buSzPts val="2400"/>
              <a:buChar char="●"/>
              <a:defRPr/>
            </a:lvl1pPr>
            <a:lvl2pPr indent="-368300" lvl="1" marL="914400" algn="ctr">
              <a:spcBef>
                <a:spcPts val="1600"/>
              </a:spcBef>
              <a:spcAft>
                <a:spcPts val="0"/>
              </a:spcAft>
              <a:buSzPts val="2200"/>
              <a:buChar char="○"/>
              <a:defRPr/>
            </a:lvl2pPr>
            <a:lvl3pPr indent="-355600" lvl="2" marL="1371600" algn="ctr">
              <a:spcBef>
                <a:spcPts val="1600"/>
              </a:spcBef>
              <a:spcAft>
                <a:spcPts val="0"/>
              </a:spcAft>
              <a:buSzPts val="2000"/>
              <a:buChar char="■"/>
              <a:defRPr/>
            </a:lvl3pPr>
            <a:lvl4pPr indent="-342900" lvl="3" marL="1828800" algn="ctr">
              <a:spcBef>
                <a:spcPts val="1600"/>
              </a:spcBef>
              <a:spcAft>
                <a:spcPts val="0"/>
              </a:spcAft>
              <a:buSzPts val="1800"/>
              <a:buChar char="●"/>
              <a:defRPr/>
            </a:lvl4pPr>
            <a:lvl5pPr indent="-330200" lvl="4" marL="2286000" algn="ctr">
              <a:spcBef>
                <a:spcPts val="1600"/>
              </a:spcBef>
              <a:spcAft>
                <a:spcPts val="0"/>
              </a:spcAft>
              <a:buSzPts val="1600"/>
              <a:buChar char="○"/>
              <a:defRPr/>
            </a:lvl5pPr>
            <a:lvl6pPr indent="-317500" lvl="5" marL="2743200" algn="ctr">
              <a:spcBef>
                <a:spcPts val="1600"/>
              </a:spcBef>
              <a:spcAft>
                <a:spcPts val="0"/>
              </a:spcAft>
              <a:buSzPts val="1400"/>
              <a:buChar char="■"/>
              <a:defRPr/>
            </a:lvl6pPr>
            <a:lvl7pPr indent="-304800" lvl="6" marL="3200400" algn="ctr">
              <a:spcBef>
                <a:spcPts val="1600"/>
              </a:spcBef>
              <a:spcAft>
                <a:spcPts val="0"/>
              </a:spcAft>
              <a:buSzPts val="1200"/>
              <a:buChar char="●"/>
              <a:defRPr/>
            </a:lvl7pPr>
            <a:lvl8pPr indent="-292100" lvl="7" marL="3657600" algn="ctr">
              <a:spcBef>
                <a:spcPts val="1600"/>
              </a:spcBef>
              <a:spcAft>
                <a:spcPts val="0"/>
              </a:spcAft>
              <a:buSzPts val="1000"/>
              <a:buChar char="○"/>
              <a:defRPr/>
            </a:lvl8pPr>
            <a:lvl9pPr indent="-279400" lvl="8" marL="4114800" algn="ctr">
              <a:spcBef>
                <a:spcPts val="1600"/>
              </a:spcBef>
              <a:spcAft>
                <a:spcPts val="1600"/>
              </a:spcAft>
              <a:buSzPts val="800"/>
              <a:buChar char="■"/>
              <a:defRPr/>
            </a:lvl9pPr>
          </a:lstStyle>
          <a:p/>
        </p:txBody>
      </p:sp>
      <p:sp>
        <p:nvSpPr>
          <p:cNvPr id="132" name="Google Shape;13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3" name="Google Shape;133;p11"/>
          <p:cNvGrpSpPr/>
          <p:nvPr/>
        </p:nvGrpSpPr>
        <p:grpSpPr>
          <a:xfrm>
            <a:off x="0" y="381001"/>
            <a:ext cx="1037850" cy="1016287"/>
            <a:chOff x="0" y="381001"/>
            <a:chExt cx="1037850" cy="1016287"/>
          </a:xfrm>
        </p:grpSpPr>
        <p:sp>
          <p:nvSpPr>
            <p:cNvPr id="134" name="Google Shape;134;p11"/>
            <p:cNvSpPr/>
            <p:nvPr/>
          </p:nvSpPr>
          <p:spPr>
            <a:xfrm rot="-5400000">
              <a:off x="0" y="381001"/>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flipH="1">
              <a:off x="229050" y="588489"/>
              <a:ext cx="808800" cy="808800"/>
            </a:xfrm>
            <a:prstGeom prst="diagStripe">
              <a:avLst>
                <a:gd fmla="val 50000" name="adj"/>
              </a:avLst>
            </a:prstGeom>
            <a:gradFill>
              <a:gsLst>
                <a:gs pos="0">
                  <a:srgbClr val="ED0775"/>
                </a:gs>
                <a:gs pos="100000">
                  <a:srgbClr val="160E4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 name="Google Shape;136;p11"/>
          <p:cNvCxnSpPr/>
          <p:nvPr/>
        </p:nvCxnSpPr>
        <p:spPr>
          <a:xfrm>
            <a:off x="4572000" y="332250"/>
            <a:ext cx="0" cy="4479000"/>
          </a:xfrm>
          <a:prstGeom prst="straightConnector1">
            <a:avLst/>
          </a:prstGeom>
          <a:noFill/>
          <a:ln cap="flat" cmpd="sng" w="9525">
            <a:solidFill>
              <a:srgbClr val="CF68E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2"/>
          <p:cNvGrpSpPr/>
          <p:nvPr/>
        </p:nvGrpSpPr>
        <p:grpSpPr>
          <a:xfrm>
            <a:off x="0" y="4128572"/>
            <a:ext cx="698925" cy="684657"/>
            <a:chOff x="0" y="3785672"/>
            <a:chExt cx="698925" cy="684657"/>
          </a:xfrm>
        </p:grpSpPr>
        <p:sp>
          <p:nvSpPr>
            <p:cNvPr id="139" name="Google Shape;139;p1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142" name="Google Shape;14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grpSp>
        <p:nvGrpSpPr>
          <p:cNvPr id="144" name="Google Shape;144;p13"/>
          <p:cNvGrpSpPr/>
          <p:nvPr/>
        </p:nvGrpSpPr>
        <p:grpSpPr>
          <a:xfrm>
            <a:off x="4406400" y="0"/>
            <a:ext cx="4737600" cy="5143065"/>
            <a:chOff x="4406400" y="0"/>
            <a:chExt cx="4737600" cy="5143065"/>
          </a:xfrm>
        </p:grpSpPr>
        <p:sp>
          <p:nvSpPr>
            <p:cNvPr id="145" name="Google Shape;145;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13"/>
          <p:cNvGrpSpPr/>
          <p:nvPr/>
        </p:nvGrpSpPr>
        <p:grpSpPr>
          <a:xfrm>
            <a:off x="4406400" y="0"/>
            <a:ext cx="4737600" cy="5143065"/>
            <a:chOff x="4406400" y="0"/>
            <a:chExt cx="4737600" cy="5143065"/>
          </a:xfrm>
        </p:grpSpPr>
        <p:sp>
          <p:nvSpPr>
            <p:cNvPr id="165" name="Google Shape;165;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rot="-5400000">
              <a:off x="5618399" y="1236468"/>
              <a:ext cx="808800" cy="808800"/>
            </a:xfrm>
            <a:prstGeom prst="diagStripe">
              <a:avLst>
                <a:gd fmla="val 50000" name="adj"/>
              </a:avLst>
            </a:prstGeom>
            <a:gradFill>
              <a:gsLst>
                <a:gs pos="0">
                  <a:srgbClr val="00AEEF">
                    <a:alpha val="7310"/>
                  </a:srgbClr>
                </a:gs>
                <a:gs pos="100000">
                  <a:srgbClr val="262262">
                    <a:alpha val="731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rot="-5400000">
              <a:off x="5987081" y="24694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flipH="1">
              <a:off x="6222115" y="2676953"/>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flipH="1">
              <a:off x="6908099" y="2069505"/>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rot="-5400000">
              <a:off x="6861141" y="2477810"/>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rot="-5400000">
              <a:off x="7047599" y="309501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flipH="1">
              <a:off x="7276649" y="3302502"/>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rot="-5400000">
              <a:off x="7227414" y="3710807"/>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flipH="1">
              <a:off x="7462448" y="3918294"/>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rot="-5400000">
              <a:off x="8102491" y="3718473"/>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flipH="1">
              <a:off x="8334533" y="3925960"/>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8288290" y="43342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3"/>
          <p:cNvSpPr txBox="1"/>
          <p:nvPr/>
        </p:nvSpPr>
        <p:spPr>
          <a:xfrm>
            <a:off x="0" y="435025"/>
            <a:ext cx="50760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A78CFA"/>
                </a:solidFill>
                <a:latin typeface="Lato"/>
                <a:ea typeface="Lato"/>
                <a:cs typeface="Lato"/>
                <a:sym typeface="Lato"/>
              </a:rPr>
              <a:t>Bell Work </a:t>
            </a:r>
            <a:endParaRPr sz="2800">
              <a:solidFill>
                <a:srgbClr val="A78CFA"/>
              </a:solidFill>
              <a:latin typeface="Lato"/>
              <a:ea typeface="Lato"/>
              <a:cs typeface="Lato"/>
              <a:sym typeface="Lato"/>
            </a:endParaRPr>
          </a:p>
        </p:txBody>
      </p:sp>
      <p:sp>
        <p:nvSpPr>
          <p:cNvPr id="184" name="Google Shape;184;p13"/>
          <p:cNvSpPr txBox="1"/>
          <p:nvPr>
            <p:ph hasCustomPrompt="1" type="title"/>
          </p:nvPr>
        </p:nvSpPr>
        <p:spPr>
          <a:xfrm>
            <a:off x="228000" y="1368000"/>
            <a:ext cx="4776000" cy="310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2">
    <p:spTree>
      <p:nvGrpSpPr>
        <p:cNvPr id="185" name="Shape 185"/>
        <p:cNvGrpSpPr/>
        <p:nvPr/>
      </p:nvGrpSpPr>
      <p:grpSpPr>
        <a:xfrm>
          <a:off x="0" y="0"/>
          <a:ext cx="0" cy="0"/>
          <a:chOff x="0" y="0"/>
          <a:chExt cx="0" cy="0"/>
        </a:xfrm>
      </p:grpSpPr>
      <p:grpSp>
        <p:nvGrpSpPr>
          <p:cNvPr id="186" name="Google Shape;186;p14"/>
          <p:cNvGrpSpPr/>
          <p:nvPr/>
        </p:nvGrpSpPr>
        <p:grpSpPr>
          <a:xfrm>
            <a:off x="4406400" y="0"/>
            <a:ext cx="4737600" cy="5143065"/>
            <a:chOff x="4406400" y="0"/>
            <a:chExt cx="4737600" cy="5143065"/>
          </a:xfrm>
        </p:grpSpPr>
        <p:sp>
          <p:nvSpPr>
            <p:cNvPr id="187" name="Google Shape;187;p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06" name="Google Shape;206;p14"/>
          <p:cNvGrpSpPr/>
          <p:nvPr/>
        </p:nvGrpSpPr>
        <p:grpSpPr>
          <a:xfrm>
            <a:off x="4406400" y="0"/>
            <a:ext cx="4737600" cy="5143065"/>
            <a:chOff x="4406400" y="0"/>
            <a:chExt cx="4737600" cy="5143065"/>
          </a:xfrm>
        </p:grpSpPr>
        <p:sp>
          <p:nvSpPr>
            <p:cNvPr id="207" name="Google Shape;207;p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rot="-5400000">
              <a:off x="5618399" y="1236468"/>
              <a:ext cx="808800" cy="808800"/>
            </a:xfrm>
            <a:prstGeom prst="diagStrip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sp>
          <p:nvSpPr>
            <p:cNvPr id="210" name="Google Shape;210;p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5987081" y="24694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flipH="1">
              <a:off x="6222115" y="2676953"/>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flipH="1">
              <a:off x="6908099" y="2069505"/>
              <a:ext cx="808800" cy="808800"/>
            </a:xfrm>
            <a:prstGeom prst="diagStripe">
              <a:avLst>
                <a:gd fmla="val 50000" name="adj"/>
              </a:avLst>
            </a:prstGeom>
            <a:gradFill>
              <a:gsLst>
                <a:gs pos="0">
                  <a:srgbClr val="F7931D"/>
                </a:gs>
                <a:gs pos="100000">
                  <a:srgbClr val="ED1C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rot="-5400000">
              <a:off x="6861141" y="2477810"/>
              <a:ext cx="808800" cy="808800"/>
            </a:xfrm>
            <a:prstGeom prst="diagStrip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flipH="1">
              <a:off x="7965266" y="2692963"/>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rot="-5400000">
              <a:off x="7047599" y="309501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flipH="1">
              <a:off x="7276649" y="3302502"/>
              <a:ext cx="808800" cy="808800"/>
            </a:xfrm>
            <a:prstGeom prst="diagStrip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rot="-5400000">
              <a:off x="7227414" y="3710807"/>
              <a:ext cx="808800" cy="808800"/>
            </a:xfrm>
            <a:prstGeom prst="diagStripe">
              <a:avLst>
                <a:gd fmla="val 50000" name="adj"/>
              </a:avLst>
            </a:prstGeom>
            <a:gradFill>
              <a:gsLst>
                <a:gs pos="0">
                  <a:srgbClr val="00AEEF"/>
                </a:gs>
                <a:gs pos="100000">
                  <a:srgbClr val="26226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flipH="1">
              <a:off x="7462448" y="3918294"/>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rot="-5400000">
              <a:off x="8102491" y="3718473"/>
              <a:ext cx="808800" cy="808800"/>
            </a:xfrm>
            <a:prstGeom prst="diagStrip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flipH="1">
              <a:off x="8334533" y="3925960"/>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rot="-5400000">
              <a:off x="8288290" y="43342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4"/>
          <p:cNvSpPr txBox="1"/>
          <p:nvPr/>
        </p:nvSpPr>
        <p:spPr>
          <a:xfrm>
            <a:off x="0" y="435025"/>
            <a:ext cx="50760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FF8865"/>
                </a:solidFill>
                <a:latin typeface="Lato"/>
                <a:ea typeface="Lato"/>
                <a:cs typeface="Lato"/>
                <a:sym typeface="Lato"/>
              </a:rPr>
              <a:t>Objective</a:t>
            </a:r>
            <a:endParaRPr sz="2800">
              <a:solidFill>
                <a:srgbClr val="FF8865"/>
              </a:solidFill>
              <a:latin typeface="Lato"/>
              <a:ea typeface="Lato"/>
              <a:cs typeface="Lato"/>
              <a:sym typeface="Lato"/>
            </a:endParaRPr>
          </a:p>
        </p:txBody>
      </p:sp>
      <p:sp>
        <p:nvSpPr>
          <p:cNvPr id="226" name="Google Shape;226;p14"/>
          <p:cNvSpPr txBox="1"/>
          <p:nvPr>
            <p:ph hasCustomPrompt="1" type="title"/>
          </p:nvPr>
        </p:nvSpPr>
        <p:spPr>
          <a:xfrm>
            <a:off x="228000" y="1368000"/>
            <a:ext cx="4776000" cy="310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227" name="Shape 227"/>
        <p:cNvGrpSpPr/>
        <p:nvPr/>
      </p:nvGrpSpPr>
      <p:grpSpPr>
        <a:xfrm>
          <a:off x="0" y="0"/>
          <a:ext cx="0" cy="0"/>
          <a:chOff x="0" y="0"/>
          <a:chExt cx="0" cy="0"/>
        </a:xfrm>
      </p:grpSpPr>
      <p:grpSp>
        <p:nvGrpSpPr>
          <p:cNvPr id="228" name="Google Shape;228;p15"/>
          <p:cNvGrpSpPr/>
          <p:nvPr/>
        </p:nvGrpSpPr>
        <p:grpSpPr>
          <a:xfrm>
            <a:off x="4406400" y="0"/>
            <a:ext cx="4737600" cy="5143065"/>
            <a:chOff x="4406400" y="0"/>
            <a:chExt cx="4737600" cy="5143065"/>
          </a:xfrm>
        </p:grpSpPr>
        <p:sp>
          <p:nvSpPr>
            <p:cNvPr id="229" name="Google Shape;229;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5"/>
          <p:cNvSpPr txBox="1"/>
          <p:nvPr>
            <p:ph hasCustomPrompt="1" type="title"/>
          </p:nvPr>
        </p:nvSpPr>
        <p:spPr>
          <a:xfrm>
            <a:off x="228000" y="1368000"/>
            <a:ext cx="4776000" cy="310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248" name="Google Shape;24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49" name="Google Shape;249;p15"/>
          <p:cNvGrpSpPr/>
          <p:nvPr/>
        </p:nvGrpSpPr>
        <p:grpSpPr>
          <a:xfrm>
            <a:off x="4406400" y="0"/>
            <a:ext cx="4737600" cy="5143065"/>
            <a:chOff x="4406400" y="0"/>
            <a:chExt cx="4737600" cy="5143065"/>
          </a:xfrm>
        </p:grpSpPr>
        <p:sp>
          <p:nvSpPr>
            <p:cNvPr id="250" name="Google Shape;250;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rot="-5400000">
              <a:off x="5987081" y="2469465"/>
              <a:ext cx="808800" cy="808800"/>
            </a:xfrm>
            <a:prstGeom prst="diagStripe">
              <a:avLst>
                <a:gd fmla="val 50000" name="adj"/>
              </a:avLst>
            </a:prstGeom>
            <a:gradFill>
              <a:gsLst>
                <a:gs pos="0">
                  <a:srgbClr val="ED0775"/>
                </a:gs>
                <a:gs pos="100000">
                  <a:srgbClr val="160E4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flipH="1">
              <a:off x="6222115" y="2676953"/>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flipH="1">
              <a:off x="6908099" y="2069505"/>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sp>
          <p:nvSpPr>
            <p:cNvPr id="257" name="Google Shape;257;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flipH="1">
              <a:off x="7965266" y="2692963"/>
              <a:ext cx="808800" cy="808800"/>
            </a:xfrm>
            <a:prstGeom prst="diagStripe">
              <a:avLst>
                <a:gd fmla="val 50000" name="adj"/>
              </a:avLst>
            </a:prstGeom>
            <a:gradFill>
              <a:gsLst>
                <a:gs pos="0">
                  <a:srgbClr val="00AEEF">
                    <a:alpha val="7310"/>
                  </a:srgbClr>
                </a:gs>
                <a:gs pos="100000">
                  <a:srgbClr val="262262">
                    <a:alpha val="73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flipH="1">
              <a:off x="8145082" y="3308755"/>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rot="-5400000">
              <a:off x="7047599" y="309501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rot="-5400000">
              <a:off x="7227414" y="3710807"/>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flipH="1">
              <a:off x="7462448" y="3918294"/>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a:off x="8334533" y="3925960"/>
              <a:ext cx="808800" cy="808800"/>
            </a:xfrm>
            <a:prstGeom prst="diagStripe">
              <a:avLst>
                <a:gd fmla="val 50000" name="adj"/>
              </a:avLst>
            </a:prstGeom>
            <a:gradFill>
              <a:gsLst>
                <a:gs pos="0">
                  <a:srgbClr val="F7931D">
                    <a:alpha val="7310"/>
                  </a:srgbClr>
                </a:gs>
                <a:gs pos="100000">
                  <a:srgbClr val="ED1C24">
                    <a:alpha val="73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rot="-5400000">
              <a:off x="8288290" y="43342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15"/>
          <p:cNvSpPr txBox="1"/>
          <p:nvPr/>
        </p:nvSpPr>
        <p:spPr>
          <a:xfrm>
            <a:off x="0" y="435025"/>
            <a:ext cx="52320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8EC379"/>
                </a:solidFill>
                <a:latin typeface="Lato"/>
                <a:ea typeface="Lato"/>
                <a:cs typeface="Lato"/>
                <a:sym typeface="Lato"/>
              </a:rPr>
              <a:t>Active Engagement</a:t>
            </a:r>
            <a:endParaRPr sz="2800">
              <a:solidFill>
                <a:srgbClr val="8EC379"/>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8" name="Shape 268"/>
        <p:cNvGrpSpPr/>
        <p:nvPr/>
      </p:nvGrpSpPr>
      <p:grpSpPr>
        <a:xfrm>
          <a:off x="0" y="0"/>
          <a:ext cx="0" cy="0"/>
          <a:chOff x="0" y="0"/>
          <a:chExt cx="0" cy="0"/>
        </a:xfrm>
      </p:grpSpPr>
      <p:sp>
        <p:nvSpPr>
          <p:cNvPr id="269" name="Google Shape;2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s to use">
  <p:cSld name="BLANK_1">
    <p:bg>
      <p:bgPr>
        <a:solidFill>
          <a:srgbClr val="282C34"/>
        </a:solidFill>
      </p:bgPr>
    </p:bg>
    <p:spTree>
      <p:nvGrpSpPr>
        <p:cNvPr id="270" name="Shape 270"/>
        <p:cNvGrpSpPr/>
        <p:nvPr/>
      </p:nvGrpSpPr>
      <p:grpSpPr>
        <a:xfrm>
          <a:off x="0" y="0"/>
          <a:ext cx="0" cy="0"/>
          <a:chOff x="0" y="0"/>
          <a:chExt cx="0" cy="0"/>
        </a:xfrm>
      </p:grpSpPr>
      <p:sp>
        <p:nvSpPr>
          <p:cNvPr id="271" name="Google Shape;2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2" name="Google Shape;272;p17"/>
          <p:cNvSpPr txBox="1"/>
          <p:nvPr/>
        </p:nvSpPr>
        <p:spPr>
          <a:xfrm>
            <a:off x="413963" y="324000"/>
            <a:ext cx="1824000" cy="624000"/>
          </a:xfrm>
          <a:prstGeom prst="rect">
            <a:avLst/>
          </a:prstGeom>
          <a:gradFill>
            <a:gsLst>
              <a:gs pos="0">
                <a:srgbClr val="F7931D"/>
              </a:gs>
              <a:gs pos="100000">
                <a:srgbClr val="ED1C24"/>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#231f20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#ed1c24</a:t>
            </a:r>
            <a:endParaRPr>
              <a:latin typeface="Lato"/>
              <a:ea typeface="Lato"/>
              <a:cs typeface="Lato"/>
              <a:sym typeface="Lato"/>
            </a:endParaRPr>
          </a:p>
        </p:txBody>
      </p:sp>
      <p:sp>
        <p:nvSpPr>
          <p:cNvPr id="273" name="Google Shape;273;p17"/>
          <p:cNvSpPr txBox="1"/>
          <p:nvPr/>
        </p:nvSpPr>
        <p:spPr>
          <a:xfrm>
            <a:off x="2501963" y="348000"/>
            <a:ext cx="1824000" cy="600000"/>
          </a:xfrm>
          <a:prstGeom prst="rect">
            <a:avLst/>
          </a:prstGeom>
          <a:gradFill>
            <a:gsLst>
              <a:gs pos="0">
                <a:srgbClr val="00AEEF"/>
              </a:gs>
              <a:gs pos="100000">
                <a:srgbClr val="262262"/>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#00aeef       </a:t>
            </a:r>
            <a:endParaRPr>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#262262</a:t>
            </a:r>
            <a:endParaRPr>
              <a:solidFill>
                <a:srgbClr val="FFFFFF"/>
              </a:solidFill>
              <a:latin typeface="Lato"/>
              <a:ea typeface="Lato"/>
              <a:cs typeface="Lato"/>
              <a:sym typeface="Lato"/>
            </a:endParaRPr>
          </a:p>
        </p:txBody>
      </p:sp>
      <p:sp>
        <p:nvSpPr>
          <p:cNvPr id="274" name="Google Shape;274;p17"/>
          <p:cNvSpPr txBox="1"/>
          <p:nvPr/>
        </p:nvSpPr>
        <p:spPr>
          <a:xfrm>
            <a:off x="4589963" y="324000"/>
            <a:ext cx="2052000" cy="624000"/>
          </a:xfrm>
          <a:prstGeom prst="rect">
            <a:avLst/>
          </a:prstGeom>
          <a:gradFill>
            <a:gsLst>
              <a:gs pos="0">
                <a:srgbClr val="ED0775"/>
              </a:gs>
              <a:gs pos="100000">
                <a:srgbClr val="160E44"/>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#ed0775          </a:t>
            </a:r>
            <a:endParaRPr>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#160e44</a:t>
            </a:r>
            <a:endParaRPr>
              <a:solidFill>
                <a:srgbClr val="FFFFFF"/>
              </a:solidFill>
              <a:latin typeface="Lato"/>
              <a:ea typeface="Lato"/>
              <a:cs typeface="Lato"/>
              <a:sym typeface="Lato"/>
            </a:endParaRPr>
          </a:p>
        </p:txBody>
      </p:sp>
      <p:sp>
        <p:nvSpPr>
          <p:cNvPr id="275" name="Google Shape;275;p17"/>
          <p:cNvSpPr txBox="1"/>
          <p:nvPr/>
        </p:nvSpPr>
        <p:spPr>
          <a:xfrm>
            <a:off x="6905963" y="336000"/>
            <a:ext cx="1824000" cy="600000"/>
          </a:xfrm>
          <a:prstGeom prst="rect">
            <a:avLst/>
          </a:prstGeom>
          <a:gradFill>
            <a:gsLst>
              <a:gs pos="0">
                <a:srgbClr val="F15A29"/>
              </a:gs>
              <a:gs pos="100000">
                <a:srgbClr val="EC008C"/>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#f15a29</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#ec008c</a:t>
            </a:r>
            <a:endParaRPr>
              <a:latin typeface="Lato"/>
              <a:ea typeface="Lato"/>
              <a:cs typeface="Lato"/>
              <a:sym typeface="Lato"/>
            </a:endParaRPr>
          </a:p>
        </p:txBody>
      </p:sp>
      <p:sp>
        <p:nvSpPr>
          <p:cNvPr id="276" name="Google Shape;276;p17"/>
          <p:cNvSpPr txBox="1"/>
          <p:nvPr/>
        </p:nvSpPr>
        <p:spPr>
          <a:xfrm>
            <a:off x="413975" y="2388000"/>
            <a:ext cx="8316000" cy="25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78CF8"/>
                </a:solidFill>
                <a:latin typeface="Lato"/>
                <a:ea typeface="Lato"/>
                <a:cs typeface="Lato"/>
                <a:sym typeface="Lato"/>
              </a:rPr>
              <a:t>Purple  #a78cf8</a:t>
            </a:r>
            <a:endParaRPr>
              <a:solidFill>
                <a:srgbClr val="A78CF8"/>
              </a:solidFill>
              <a:latin typeface="Lato"/>
              <a:ea typeface="Lato"/>
              <a:cs typeface="Lato"/>
              <a:sym typeface="Lato"/>
            </a:endParaRPr>
          </a:p>
          <a:p>
            <a:pPr indent="0" lvl="0" marL="0" rtl="0" algn="l">
              <a:spcBef>
                <a:spcPts val="0"/>
              </a:spcBef>
              <a:spcAft>
                <a:spcPts val="0"/>
              </a:spcAft>
              <a:buNone/>
            </a:pPr>
            <a:r>
              <a:rPr lang="en">
                <a:solidFill>
                  <a:srgbClr val="6BA5F2"/>
                </a:solidFill>
                <a:latin typeface="Lato"/>
                <a:ea typeface="Lato"/>
                <a:cs typeface="Lato"/>
                <a:sym typeface="Lato"/>
              </a:rPr>
              <a:t>Blue  #6ba5f2</a:t>
            </a:r>
            <a:endParaRPr>
              <a:solidFill>
                <a:srgbClr val="6BA5F2"/>
              </a:solidFill>
              <a:latin typeface="Lato"/>
              <a:ea typeface="Lato"/>
              <a:cs typeface="Lato"/>
              <a:sym typeface="Lato"/>
            </a:endParaRPr>
          </a:p>
          <a:p>
            <a:pPr indent="0" lvl="0" marL="0" rtl="0" algn="l">
              <a:spcBef>
                <a:spcPts val="0"/>
              </a:spcBef>
              <a:spcAft>
                <a:spcPts val="0"/>
              </a:spcAft>
              <a:buNone/>
            </a:pPr>
            <a:r>
              <a:rPr lang="en">
                <a:solidFill>
                  <a:srgbClr val="8EC379"/>
                </a:solidFill>
                <a:latin typeface="Lato"/>
                <a:ea typeface="Lato"/>
                <a:cs typeface="Lato"/>
                <a:sym typeface="Lato"/>
              </a:rPr>
              <a:t>Green  #8ec379</a:t>
            </a:r>
            <a:endParaRPr>
              <a:solidFill>
                <a:srgbClr val="8EC379"/>
              </a:solidFill>
              <a:latin typeface="Lato"/>
              <a:ea typeface="Lato"/>
              <a:cs typeface="Lato"/>
              <a:sym typeface="Lato"/>
            </a:endParaRPr>
          </a:p>
          <a:p>
            <a:pPr indent="0" lvl="0" marL="0" rtl="0" algn="l">
              <a:spcBef>
                <a:spcPts val="0"/>
              </a:spcBef>
              <a:spcAft>
                <a:spcPts val="0"/>
              </a:spcAft>
              <a:buNone/>
            </a:pPr>
            <a:r>
              <a:rPr lang="en">
                <a:solidFill>
                  <a:srgbClr val="FFD600"/>
                </a:solidFill>
                <a:latin typeface="Lato"/>
                <a:ea typeface="Lato"/>
                <a:cs typeface="Lato"/>
                <a:sym typeface="Lato"/>
              </a:rPr>
              <a:t>Yellow  #ffd600</a:t>
            </a:r>
            <a:endParaRPr>
              <a:solidFill>
                <a:srgbClr val="FFD600"/>
              </a:solidFill>
              <a:latin typeface="Lato"/>
              <a:ea typeface="Lato"/>
              <a:cs typeface="Lato"/>
              <a:sym typeface="Lato"/>
            </a:endParaRPr>
          </a:p>
          <a:p>
            <a:pPr indent="0" lvl="0" marL="0" rtl="0" algn="l">
              <a:spcBef>
                <a:spcPts val="0"/>
              </a:spcBef>
              <a:spcAft>
                <a:spcPts val="0"/>
              </a:spcAft>
              <a:buNone/>
            </a:pPr>
            <a:r>
              <a:rPr lang="en">
                <a:solidFill>
                  <a:srgbClr val="CF67DB"/>
                </a:solidFill>
                <a:latin typeface="Lato"/>
                <a:ea typeface="Lato"/>
                <a:cs typeface="Lato"/>
                <a:sym typeface="Lato"/>
              </a:rPr>
              <a:t>Pinkish  #cf67db</a:t>
            </a:r>
            <a:endParaRPr>
              <a:solidFill>
                <a:srgbClr val="CF67DB"/>
              </a:solidFill>
              <a:latin typeface="Lato"/>
              <a:ea typeface="Lato"/>
              <a:cs typeface="Lato"/>
              <a:sym typeface="Lato"/>
            </a:endParaRPr>
          </a:p>
          <a:p>
            <a:pPr indent="0" lvl="0" marL="0" rtl="0" algn="l">
              <a:spcBef>
                <a:spcPts val="0"/>
              </a:spcBef>
              <a:spcAft>
                <a:spcPts val="0"/>
              </a:spcAft>
              <a:buNone/>
            </a:pPr>
            <a:r>
              <a:rPr lang="en">
                <a:solidFill>
                  <a:srgbClr val="B0B4B9"/>
                </a:solidFill>
                <a:latin typeface="Lato"/>
                <a:ea typeface="Lato"/>
                <a:cs typeface="Lato"/>
                <a:sym typeface="Lato"/>
              </a:rPr>
              <a:t>Grey  #b0b4b9</a:t>
            </a:r>
            <a:endParaRPr>
              <a:solidFill>
                <a:srgbClr val="B0B4B9"/>
              </a:solidFill>
              <a:latin typeface="Lato"/>
              <a:ea typeface="Lato"/>
              <a:cs typeface="Lato"/>
              <a:sym typeface="Lato"/>
            </a:endParaRPr>
          </a:p>
          <a:p>
            <a:pPr indent="0" lvl="0" marL="0" rtl="0" algn="l">
              <a:spcBef>
                <a:spcPts val="0"/>
              </a:spcBef>
              <a:spcAft>
                <a:spcPts val="0"/>
              </a:spcAft>
              <a:buNone/>
            </a:pPr>
            <a:r>
              <a:rPr lang="en">
                <a:solidFill>
                  <a:srgbClr val="6292ED"/>
                </a:solidFill>
                <a:latin typeface="Lato"/>
                <a:ea typeface="Lato"/>
                <a:cs typeface="Lato"/>
                <a:sym typeface="Lato"/>
              </a:rPr>
              <a:t>Darker blue?  #6292ed</a:t>
            </a:r>
            <a:endParaRPr>
              <a:solidFill>
                <a:srgbClr val="6292ED"/>
              </a:solidFill>
              <a:latin typeface="Lato"/>
              <a:ea typeface="Lato"/>
              <a:cs typeface="Lato"/>
              <a:sym typeface="Lato"/>
            </a:endParaRPr>
          </a:p>
          <a:p>
            <a:pPr indent="0" lvl="0" marL="0" rtl="0" algn="l">
              <a:spcBef>
                <a:spcPts val="0"/>
              </a:spcBef>
              <a:spcAft>
                <a:spcPts val="0"/>
              </a:spcAft>
              <a:buNone/>
            </a:pPr>
            <a:r>
              <a:rPr lang="en">
                <a:solidFill>
                  <a:srgbClr val="45B7C3"/>
                </a:solidFill>
                <a:latin typeface="Lato"/>
                <a:ea typeface="Lato"/>
                <a:cs typeface="Lato"/>
                <a:sym typeface="Lato"/>
              </a:rPr>
              <a:t>Aqua  #45b7c3</a:t>
            </a:r>
            <a:endParaRPr>
              <a:solidFill>
                <a:srgbClr val="45B7C3"/>
              </a:solidFill>
              <a:latin typeface="Lato"/>
              <a:ea typeface="Lato"/>
              <a:cs typeface="Lato"/>
              <a:sym typeface="Lato"/>
            </a:endParaRPr>
          </a:p>
          <a:p>
            <a:pPr indent="0" lvl="0" marL="0" rtl="0" algn="l">
              <a:spcBef>
                <a:spcPts val="0"/>
              </a:spcBef>
              <a:spcAft>
                <a:spcPts val="0"/>
              </a:spcAft>
              <a:buNone/>
            </a:pPr>
            <a:r>
              <a:rPr lang="en">
                <a:solidFill>
                  <a:srgbClr val="FF8865"/>
                </a:solidFill>
                <a:latin typeface="Lato"/>
                <a:ea typeface="Lato"/>
                <a:cs typeface="Lato"/>
                <a:sym typeface="Lato"/>
              </a:rPr>
              <a:t>Orange  #ff8865</a:t>
            </a:r>
            <a:endParaRPr>
              <a:solidFill>
                <a:srgbClr val="FF8865"/>
              </a:solidFill>
              <a:latin typeface="Lato"/>
              <a:ea typeface="Lato"/>
              <a:cs typeface="Lato"/>
              <a:sym typeface="Lato"/>
            </a:endParaRPr>
          </a:p>
          <a:p>
            <a:pPr indent="0" lvl="0" marL="0" rtl="0" algn="l">
              <a:spcBef>
                <a:spcPts val="0"/>
              </a:spcBef>
              <a:spcAft>
                <a:spcPts val="0"/>
              </a:spcAft>
              <a:buNone/>
            </a:pPr>
            <a:r>
              <a:rPr lang="en">
                <a:solidFill>
                  <a:srgbClr val="D84739"/>
                </a:solidFill>
                <a:latin typeface="Lato"/>
                <a:ea typeface="Lato"/>
                <a:cs typeface="Lato"/>
                <a:sym typeface="Lato"/>
              </a:rPr>
              <a:t>Red  #d84739</a:t>
            </a:r>
            <a:endParaRPr>
              <a:solidFill>
                <a:srgbClr val="D84739"/>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77" name="Google Shape;277;p17"/>
          <p:cNvSpPr txBox="1"/>
          <p:nvPr/>
        </p:nvSpPr>
        <p:spPr>
          <a:xfrm>
            <a:off x="413963" y="1148400"/>
            <a:ext cx="1458000" cy="624000"/>
          </a:xfrm>
          <a:prstGeom prst="rect">
            <a:avLst/>
          </a:prstGeom>
          <a:solidFill>
            <a:srgbClr val="F7931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#f7931d</a:t>
            </a:r>
            <a:endParaRPr>
              <a:latin typeface="Lato"/>
              <a:ea typeface="Lato"/>
              <a:cs typeface="Lato"/>
              <a:sym typeface="Lato"/>
            </a:endParaRPr>
          </a:p>
        </p:txBody>
      </p:sp>
      <p:sp>
        <p:nvSpPr>
          <p:cNvPr id="278" name="Google Shape;278;p17"/>
          <p:cNvSpPr txBox="1"/>
          <p:nvPr/>
        </p:nvSpPr>
        <p:spPr>
          <a:xfrm>
            <a:off x="2082972" y="1172400"/>
            <a:ext cx="1458000" cy="6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#000000</a:t>
            </a:r>
            <a:endParaRPr>
              <a:solidFill>
                <a:srgbClr val="FFFFFF"/>
              </a:solidFill>
              <a:latin typeface="Lato"/>
              <a:ea typeface="Lato"/>
              <a:cs typeface="Lato"/>
              <a:sym typeface="Lato"/>
            </a:endParaRPr>
          </a:p>
        </p:txBody>
      </p:sp>
      <p:sp>
        <p:nvSpPr>
          <p:cNvPr id="279" name="Google Shape;279;p17"/>
          <p:cNvSpPr txBox="1"/>
          <p:nvPr/>
        </p:nvSpPr>
        <p:spPr>
          <a:xfrm>
            <a:off x="3751982" y="1148400"/>
            <a:ext cx="1640400" cy="624000"/>
          </a:xfrm>
          <a:prstGeom prst="rect">
            <a:avLst/>
          </a:prstGeom>
          <a:solidFill>
            <a:srgbClr val="F9F9F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#f9f9f9</a:t>
            </a:r>
            <a:endParaRPr>
              <a:solidFill>
                <a:srgbClr val="FFFFFF"/>
              </a:solidFill>
              <a:latin typeface="Lato"/>
              <a:ea typeface="Lato"/>
              <a:cs typeface="Lato"/>
              <a:sym typeface="Lato"/>
            </a:endParaRPr>
          </a:p>
        </p:txBody>
      </p:sp>
      <p:sp>
        <p:nvSpPr>
          <p:cNvPr id="280" name="Google Shape;280;p17"/>
          <p:cNvSpPr txBox="1"/>
          <p:nvPr/>
        </p:nvSpPr>
        <p:spPr>
          <a:xfrm>
            <a:off x="5603240" y="1160400"/>
            <a:ext cx="1458000" cy="600000"/>
          </a:xfrm>
          <a:prstGeom prst="rect">
            <a:avLst/>
          </a:prstGeom>
          <a:solidFill>
            <a:srgbClr val="04133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#04133e</a:t>
            </a:r>
            <a:endParaRPr>
              <a:solidFill>
                <a:srgbClr val="FFFFFF"/>
              </a:solidFill>
              <a:latin typeface="Lato"/>
              <a:ea typeface="Lato"/>
              <a:cs typeface="Lato"/>
              <a:sym typeface="Lato"/>
            </a:endParaRPr>
          </a:p>
        </p:txBody>
      </p:sp>
      <p:sp>
        <p:nvSpPr>
          <p:cNvPr id="281" name="Google Shape;281;p17"/>
          <p:cNvSpPr txBox="1"/>
          <p:nvPr/>
        </p:nvSpPr>
        <p:spPr>
          <a:xfrm>
            <a:off x="7272034" y="1160400"/>
            <a:ext cx="1458000" cy="600000"/>
          </a:xfrm>
          <a:prstGeom prst="rect">
            <a:avLst/>
          </a:prstGeom>
          <a:solidFill>
            <a:srgbClr val="4C4C4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#4c4c4e</a:t>
            </a:r>
            <a:endParaRPr>
              <a:solidFill>
                <a:srgbClr val="FFFFFF"/>
              </a:solidFill>
              <a:latin typeface="Lato"/>
              <a:ea typeface="Lato"/>
              <a:cs typeface="Lato"/>
              <a:sym typeface="Lato"/>
            </a:endParaRPr>
          </a:p>
        </p:txBody>
      </p:sp>
      <p:sp>
        <p:nvSpPr>
          <p:cNvPr id="282" name="Google Shape;282;p17"/>
          <p:cNvSpPr txBox="1"/>
          <p:nvPr/>
        </p:nvSpPr>
        <p:spPr>
          <a:xfrm>
            <a:off x="3188200" y="2398375"/>
            <a:ext cx="2619900" cy="953700"/>
          </a:xfrm>
          <a:prstGeom prst="rect">
            <a:avLst/>
          </a:prstGeom>
          <a:solidFill>
            <a:srgbClr val="282C34"/>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#282c34ff</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BACKGROUND COLOR</a:t>
            </a:r>
            <a:endParaRPr>
              <a:solidFill>
                <a:srgbClr val="FFFFFF"/>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83" name="Shape 283"/>
        <p:cNvGrpSpPr/>
        <p:nvPr/>
      </p:nvGrpSpPr>
      <p:grpSpPr>
        <a:xfrm>
          <a:off x="0" y="0"/>
          <a:ext cx="0" cy="0"/>
          <a:chOff x="0" y="0"/>
          <a:chExt cx="0" cy="0"/>
        </a:xfrm>
      </p:grpSpPr>
      <p:sp>
        <p:nvSpPr>
          <p:cNvPr id="284" name="Google Shape;28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5" name="Google Shape;285;p18"/>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6" name="Google Shape;28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rot="5400000">
            <a:off x="-10775" y="11276"/>
            <a:ext cx="1037850" cy="1016287"/>
            <a:chOff x="0" y="381001"/>
            <a:chExt cx="1037850" cy="1016287"/>
          </a:xfrm>
        </p:grpSpPr>
        <p:sp>
          <p:nvSpPr>
            <p:cNvPr id="21" name="Google Shape;21;p3"/>
            <p:cNvSpPr/>
            <p:nvPr/>
          </p:nvSpPr>
          <p:spPr>
            <a:xfrm rot="-5400000">
              <a:off x="0" y="381001"/>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229050" y="588489"/>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3"/>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Clr>
                <a:srgbClr val="FF8865"/>
              </a:buClr>
              <a:buSzPts val="3000"/>
              <a:buNone/>
              <a:defRPr sz="3000">
                <a:solidFill>
                  <a:srgbClr val="FF8865"/>
                </a:solidFill>
              </a:defRPr>
            </a:lvl2pPr>
            <a:lvl3pPr lvl="2" rtl="0">
              <a:spcBef>
                <a:spcPts val="0"/>
              </a:spcBef>
              <a:spcAft>
                <a:spcPts val="0"/>
              </a:spcAft>
              <a:buClr>
                <a:srgbClr val="FF8865"/>
              </a:buClr>
              <a:buSzPts val="3000"/>
              <a:buNone/>
              <a:defRPr sz="3000">
                <a:solidFill>
                  <a:srgbClr val="FF8865"/>
                </a:solidFill>
              </a:defRPr>
            </a:lvl3pPr>
            <a:lvl4pPr lvl="3" rtl="0">
              <a:spcBef>
                <a:spcPts val="0"/>
              </a:spcBef>
              <a:spcAft>
                <a:spcPts val="0"/>
              </a:spcAft>
              <a:buClr>
                <a:srgbClr val="FF8865"/>
              </a:buClr>
              <a:buSzPts val="3000"/>
              <a:buNone/>
              <a:defRPr sz="3000">
                <a:solidFill>
                  <a:srgbClr val="FF8865"/>
                </a:solidFill>
              </a:defRPr>
            </a:lvl4pPr>
            <a:lvl5pPr lvl="4" rtl="0">
              <a:spcBef>
                <a:spcPts val="0"/>
              </a:spcBef>
              <a:spcAft>
                <a:spcPts val="0"/>
              </a:spcAft>
              <a:buClr>
                <a:srgbClr val="FF8865"/>
              </a:buClr>
              <a:buSzPts val="3000"/>
              <a:buNone/>
              <a:defRPr sz="3000">
                <a:solidFill>
                  <a:srgbClr val="FF8865"/>
                </a:solidFill>
              </a:defRPr>
            </a:lvl5pPr>
            <a:lvl6pPr lvl="5" rtl="0">
              <a:spcBef>
                <a:spcPts val="0"/>
              </a:spcBef>
              <a:spcAft>
                <a:spcPts val="0"/>
              </a:spcAft>
              <a:buClr>
                <a:srgbClr val="FF8865"/>
              </a:buClr>
              <a:buSzPts val="3000"/>
              <a:buNone/>
              <a:defRPr sz="3000">
                <a:solidFill>
                  <a:srgbClr val="FF8865"/>
                </a:solidFill>
              </a:defRPr>
            </a:lvl6pPr>
            <a:lvl7pPr lvl="6" rtl="0">
              <a:spcBef>
                <a:spcPts val="0"/>
              </a:spcBef>
              <a:spcAft>
                <a:spcPts val="0"/>
              </a:spcAft>
              <a:buClr>
                <a:srgbClr val="FF8865"/>
              </a:buClr>
              <a:buSzPts val="3000"/>
              <a:buNone/>
              <a:defRPr sz="3000">
                <a:solidFill>
                  <a:srgbClr val="FF8865"/>
                </a:solidFill>
              </a:defRPr>
            </a:lvl7pPr>
            <a:lvl8pPr lvl="7" rtl="0">
              <a:spcBef>
                <a:spcPts val="0"/>
              </a:spcBef>
              <a:spcAft>
                <a:spcPts val="0"/>
              </a:spcAft>
              <a:buClr>
                <a:srgbClr val="FF8865"/>
              </a:buClr>
              <a:buSzPts val="3000"/>
              <a:buNone/>
              <a:defRPr sz="3000">
                <a:solidFill>
                  <a:srgbClr val="FF8865"/>
                </a:solidFill>
              </a:defRPr>
            </a:lvl8pPr>
            <a:lvl9pPr lvl="8" rtl="0">
              <a:spcBef>
                <a:spcPts val="0"/>
              </a:spcBef>
              <a:spcAft>
                <a:spcPts val="0"/>
              </a:spcAft>
              <a:buClr>
                <a:srgbClr val="FF8865"/>
              </a:buClr>
              <a:buSzPts val="3000"/>
              <a:buNone/>
              <a:defRPr sz="3000">
                <a:solidFill>
                  <a:srgbClr val="FF8865"/>
                </a:solidFill>
              </a:defRPr>
            </a:lvl9pPr>
          </a:lstStyle>
          <a:p/>
        </p:txBody>
      </p:sp>
      <p:sp>
        <p:nvSpPr>
          <p:cNvPr id="26" name="Google Shape;26;p3"/>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7" name="Shape 27"/>
        <p:cNvGrpSpPr/>
        <p:nvPr/>
      </p:nvGrpSpPr>
      <p:grpSpPr>
        <a:xfrm>
          <a:off x="0" y="0"/>
          <a:ext cx="0" cy="0"/>
          <a:chOff x="0" y="0"/>
          <a:chExt cx="0" cy="0"/>
        </a:xfrm>
      </p:grpSpPr>
      <p:sp>
        <p:nvSpPr>
          <p:cNvPr id="28" name="Google Shape;28;p4"/>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a:off x="7803225" y="314201"/>
            <a:ext cx="1037850" cy="1016287"/>
            <a:chOff x="0" y="381001"/>
            <a:chExt cx="1037850" cy="1016287"/>
          </a:xfrm>
        </p:grpSpPr>
        <p:sp>
          <p:nvSpPr>
            <p:cNvPr id="30" name="Google Shape;30;p4"/>
            <p:cNvSpPr/>
            <p:nvPr/>
          </p:nvSpPr>
          <p:spPr>
            <a:xfrm rot="-5400000">
              <a:off x="0" y="381001"/>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229050" y="588489"/>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Clr>
                <a:srgbClr val="FF8865"/>
              </a:buClr>
              <a:buSzPts val="2400"/>
              <a:buNone/>
              <a:defRPr sz="2400">
                <a:solidFill>
                  <a:srgbClr val="FF8865"/>
                </a:solidFill>
              </a:defRPr>
            </a:lvl2pPr>
            <a:lvl3pPr lvl="2" rtl="0">
              <a:spcBef>
                <a:spcPts val="0"/>
              </a:spcBef>
              <a:spcAft>
                <a:spcPts val="0"/>
              </a:spcAft>
              <a:buClr>
                <a:srgbClr val="FF8865"/>
              </a:buClr>
              <a:buSzPts val="2400"/>
              <a:buNone/>
              <a:defRPr sz="2400">
                <a:solidFill>
                  <a:srgbClr val="FF8865"/>
                </a:solidFill>
              </a:defRPr>
            </a:lvl3pPr>
            <a:lvl4pPr lvl="3" rtl="0">
              <a:spcBef>
                <a:spcPts val="0"/>
              </a:spcBef>
              <a:spcAft>
                <a:spcPts val="0"/>
              </a:spcAft>
              <a:buClr>
                <a:srgbClr val="FF8865"/>
              </a:buClr>
              <a:buSzPts val="2400"/>
              <a:buNone/>
              <a:defRPr sz="2400">
                <a:solidFill>
                  <a:srgbClr val="FF8865"/>
                </a:solidFill>
              </a:defRPr>
            </a:lvl4pPr>
            <a:lvl5pPr lvl="4" rtl="0">
              <a:spcBef>
                <a:spcPts val="0"/>
              </a:spcBef>
              <a:spcAft>
                <a:spcPts val="0"/>
              </a:spcAft>
              <a:buClr>
                <a:srgbClr val="FF8865"/>
              </a:buClr>
              <a:buSzPts val="2400"/>
              <a:buNone/>
              <a:defRPr sz="2400">
                <a:solidFill>
                  <a:srgbClr val="FF8865"/>
                </a:solidFill>
              </a:defRPr>
            </a:lvl5pPr>
            <a:lvl6pPr lvl="5" rtl="0">
              <a:spcBef>
                <a:spcPts val="0"/>
              </a:spcBef>
              <a:spcAft>
                <a:spcPts val="0"/>
              </a:spcAft>
              <a:buClr>
                <a:srgbClr val="FF8865"/>
              </a:buClr>
              <a:buSzPts val="2400"/>
              <a:buNone/>
              <a:defRPr sz="2400">
                <a:solidFill>
                  <a:srgbClr val="FF8865"/>
                </a:solidFill>
              </a:defRPr>
            </a:lvl6pPr>
            <a:lvl7pPr lvl="6" rtl="0">
              <a:spcBef>
                <a:spcPts val="0"/>
              </a:spcBef>
              <a:spcAft>
                <a:spcPts val="0"/>
              </a:spcAft>
              <a:buClr>
                <a:srgbClr val="FF8865"/>
              </a:buClr>
              <a:buSzPts val="2400"/>
              <a:buNone/>
              <a:defRPr sz="2400">
                <a:solidFill>
                  <a:srgbClr val="FF8865"/>
                </a:solidFill>
              </a:defRPr>
            </a:lvl7pPr>
            <a:lvl8pPr lvl="7" rtl="0">
              <a:spcBef>
                <a:spcPts val="0"/>
              </a:spcBef>
              <a:spcAft>
                <a:spcPts val="0"/>
              </a:spcAft>
              <a:buClr>
                <a:srgbClr val="FF8865"/>
              </a:buClr>
              <a:buSzPts val="2400"/>
              <a:buNone/>
              <a:defRPr sz="2400">
                <a:solidFill>
                  <a:srgbClr val="FF8865"/>
                </a:solidFill>
              </a:defRPr>
            </a:lvl8pPr>
            <a:lvl9pPr lvl="8" rtl="0">
              <a:spcBef>
                <a:spcPts val="0"/>
              </a:spcBef>
              <a:spcAft>
                <a:spcPts val="0"/>
              </a:spcAft>
              <a:buClr>
                <a:srgbClr val="FF8865"/>
              </a:buClr>
              <a:buSzPts val="2400"/>
              <a:buNone/>
              <a:defRPr sz="2400">
                <a:solidFill>
                  <a:srgbClr val="FF8865"/>
                </a:solidFill>
              </a:defRPr>
            </a:lvl9pPr>
          </a:lstStyle>
          <a:p/>
        </p:txBody>
      </p:sp>
      <p:sp>
        <p:nvSpPr>
          <p:cNvPr id="34" name="Google Shape;34;p4"/>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spTree>
      <p:nvGrpSpPr>
        <p:cNvPr id="35" name="Shape 35"/>
        <p:cNvGrpSpPr/>
        <p:nvPr/>
      </p:nvGrpSpPr>
      <p:grpSpPr>
        <a:xfrm>
          <a:off x="0" y="0"/>
          <a:ext cx="0" cy="0"/>
          <a:chOff x="0" y="0"/>
          <a:chExt cx="0" cy="0"/>
        </a:xfrm>
      </p:grpSpPr>
      <p:grpSp>
        <p:nvGrpSpPr>
          <p:cNvPr id="36" name="Google Shape;36;p5"/>
          <p:cNvGrpSpPr/>
          <p:nvPr/>
        </p:nvGrpSpPr>
        <p:grpSpPr>
          <a:xfrm rot="5400000">
            <a:off x="7500300" y="3499805"/>
            <a:ext cx="1643700" cy="1643700"/>
            <a:chOff x="7500300" y="505"/>
            <a:chExt cx="1643700" cy="1643700"/>
          </a:xfrm>
        </p:grpSpPr>
        <p:sp>
          <p:nvSpPr>
            <p:cNvPr id="37" name="Google Shape;37;p5"/>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5"/>
            <p:cNvGrpSpPr/>
            <p:nvPr/>
          </p:nvGrpSpPr>
          <p:grpSpPr>
            <a:xfrm>
              <a:off x="7803225" y="314201"/>
              <a:ext cx="1037850" cy="1016287"/>
              <a:chOff x="0" y="381001"/>
              <a:chExt cx="1037850" cy="1016287"/>
            </a:xfrm>
          </p:grpSpPr>
          <p:sp>
            <p:nvSpPr>
              <p:cNvPr id="39" name="Google Shape;39;p5"/>
              <p:cNvSpPr/>
              <p:nvPr/>
            </p:nvSpPr>
            <p:spPr>
              <a:xfrm rot="-5400000">
                <a:off x="0" y="381001"/>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a:off x="229050" y="588489"/>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 name="Google Shape;41;p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2" name="Google Shape;4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5"/>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1">
  <p:cSld name="TITLE_AND_BODY_1_1_1">
    <p:spTree>
      <p:nvGrpSpPr>
        <p:cNvPr id="44" name="Shape 44"/>
        <p:cNvGrpSpPr/>
        <p:nvPr/>
      </p:nvGrpSpPr>
      <p:grpSpPr>
        <a:xfrm>
          <a:off x="0" y="0"/>
          <a:ext cx="0" cy="0"/>
          <a:chOff x="0" y="0"/>
          <a:chExt cx="0" cy="0"/>
        </a:xfrm>
      </p:grpSpPr>
      <p:grpSp>
        <p:nvGrpSpPr>
          <p:cNvPr id="45" name="Google Shape;45;p6"/>
          <p:cNvGrpSpPr/>
          <p:nvPr/>
        </p:nvGrpSpPr>
        <p:grpSpPr>
          <a:xfrm rot="5400000">
            <a:off x="7500300" y="3499805"/>
            <a:ext cx="1643700" cy="1643700"/>
            <a:chOff x="7500300" y="505"/>
            <a:chExt cx="1643700" cy="1643700"/>
          </a:xfrm>
        </p:grpSpPr>
        <p:sp>
          <p:nvSpPr>
            <p:cNvPr id="46" name="Google Shape;46;p6"/>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6"/>
            <p:cNvGrpSpPr/>
            <p:nvPr/>
          </p:nvGrpSpPr>
          <p:grpSpPr>
            <a:xfrm>
              <a:off x="7803225" y="314201"/>
              <a:ext cx="1037850" cy="1016287"/>
              <a:chOff x="0" y="381001"/>
              <a:chExt cx="1037850" cy="1016287"/>
            </a:xfrm>
          </p:grpSpPr>
          <p:sp>
            <p:nvSpPr>
              <p:cNvPr id="48" name="Google Shape;48;p6"/>
              <p:cNvSpPr/>
              <p:nvPr/>
            </p:nvSpPr>
            <p:spPr>
              <a:xfrm rot="-5400000">
                <a:off x="0" y="381001"/>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a:off x="229050" y="588489"/>
                <a:ext cx="808800" cy="808800"/>
              </a:xfrm>
              <a:prstGeom prst="diagStripe">
                <a:avLst>
                  <a:gd fmla="val 50000" name="adj"/>
                </a:avLst>
              </a:prstGeom>
              <a:gradFill>
                <a:gsLst>
                  <a:gs pos="0">
                    <a:srgbClr val="00AEEF"/>
                  </a:gs>
                  <a:gs pos="100000">
                    <a:srgbClr val="26226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51" name="Google Shape;51;p6"/>
          <p:cNvGrpSpPr/>
          <p:nvPr/>
        </p:nvGrpSpPr>
        <p:grpSpPr>
          <a:xfrm>
            <a:off x="0" y="381001"/>
            <a:ext cx="1037850" cy="1016287"/>
            <a:chOff x="0" y="381001"/>
            <a:chExt cx="1037850" cy="1016287"/>
          </a:xfrm>
        </p:grpSpPr>
        <p:sp>
          <p:nvSpPr>
            <p:cNvPr id="52" name="Google Shape;52;p6"/>
            <p:cNvSpPr/>
            <p:nvPr/>
          </p:nvSpPr>
          <p:spPr>
            <a:xfrm rot="-5400000">
              <a:off x="0" y="381001"/>
              <a:ext cx="808800" cy="808800"/>
            </a:xfrm>
            <a:prstGeom prst="diagStripe">
              <a:avLst>
                <a:gd fmla="val 50000" name="adj"/>
              </a:avLst>
            </a:prstGeom>
            <a:gradFill>
              <a:gsLst>
                <a:gs pos="0">
                  <a:srgbClr val="ED0775"/>
                </a:gs>
                <a:gs pos="100000">
                  <a:srgbClr val="160E4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flipH="1">
              <a:off x="229050" y="588489"/>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6"/>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5" name="Google Shape;55;p6"/>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1 1">
  <p:cSld name="TITLE_AND_BODY_1_1_1_1">
    <p:spTree>
      <p:nvGrpSpPr>
        <p:cNvPr id="56" name="Shape 56"/>
        <p:cNvGrpSpPr/>
        <p:nvPr/>
      </p:nvGrpSpPr>
      <p:grpSpPr>
        <a:xfrm>
          <a:off x="0" y="0"/>
          <a:ext cx="0" cy="0"/>
          <a:chOff x="0" y="0"/>
          <a:chExt cx="0" cy="0"/>
        </a:xfrm>
      </p:grpSpPr>
      <p:grpSp>
        <p:nvGrpSpPr>
          <p:cNvPr id="57" name="Google Shape;57;p7"/>
          <p:cNvGrpSpPr/>
          <p:nvPr/>
        </p:nvGrpSpPr>
        <p:grpSpPr>
          <a:xfrm rot="5400000">
            <a:off x="8303022" y="3932374"/>
            <a:ext cx="868000" cy="1651862"/>
            <a:chOff x="413575" y="-351649"/>
            <a:chExt cx="868000" cy="1651862"/>
          </a:xfrm>
        </p:grpSpPr>
        <p:sp>
          <p:nvSpPr>
            <p:cNvPr id="58" name="Google Shape;58;p7"/>
            <p:cNvSpPr/>
            <p:nvPr/>
          </p:nvSpPr>
          <p:spPr>
            <a:xfrm rot="-5400000">
              <a:off x="413575" y="-351649"/>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flipH="1">
              <a:off x="472775" y="491414"/>
              <a:ext cx="808800" cy="808800"/>
            </a:xfrm>
            <a:prstGeom prst="diagStripe">
              <a:avLst>
                <a:gd fmla="val 50000" name="adj"/>
              </a:avLst>
            </a:prstGeom>
            <a:gradFill>
              <a:gsLst>
                <a:gs pos="0">
                  <a:srgbClr val="00AEEF"/>
                </a:gs>
                <a:gs pos="100000">
                  <a:srgbClr val="26226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7"/>
          <p:cNvSpPr/>
          <p:nvPr/>
        </p:nvSpPr>
        <p:spPr>
          <a:xfrm rot="-5400000">
            <a:off x="-72000" y="4351876"/>
            <a:ext cx="808800" cy="808800"/>
          </a:xfrm>
          <a:prstGeom prst="diagStripe">
            <a:avLst>
              <a:gd fmla="val 50000" name="adj"/>
            </a:avLst>
          </a:prstGeom>
          <a:gradFill>
            <a:gsLst>
              <a:gs pos="0">
                <a:srgbClr val="ED0775"/>
              </a:gs>
              <a:gs pos="100000">
                <a:srgbClr val="160E4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3" name="Google Shape;63;p7"/>
          <p:cNvSpPr txBox="1"/>
          <p:nvPr>
            <p:ph idx="1" type="body"/>
          </p:nvPr>
        </p:nvSpPr>
        <p:spPr>
          <a:xfrm>
            <a:off x="965850" y="1348475"/>
            <a:ext cx="7094700" cy="35349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grpSp>
        <p:nvGrpSpPr>
          <p:cNvPr id="65" name="Google Shape;65;p8"/>
          <p:cNvGrpSpPr/>
          <p:nvPr/>
        </p:nvGrpSpPr>
        <p:grpSpPr>
          <a:xfrm>
            <a:off x="0" y="381001"/>
            <a:ext cx="1037850" cy="1016287"/>
            <a:chOff x="0" y="381001"/>
            <a:chExt cx="1037850" cy="1016287"/>
          </a:xfrm>
        </p:grpSpPr>
        <p:sp>
          <p:nvSpPr>
            <p:cNvPr id="66" name="Google Shape;66;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69" name="Google Shape;69;p8"/>
          <p:cNvGrpSpPr/>
          <p:nvPr/>
        </p:nvGrpSpPr>
        <p:grpSpPr>
          <a:xfrm>
            <a:off x="0" y="381001"/>
            <a:ext cx="1037850" cy="1016287"/>
            <a:chOff x="0" y="381001"/>
            <a:chExt cx="1037850" cy="1016287"/>
          </a:xfrm>
        </p:grpSpPr>
        <p:sp>
          <p:nvSpPr>
            <p:cNvPr id="70" name="Google Shape;70;p8"/>
            <p:cNvSpPr/>
            <p:nvPr/>
          </p:nvSpPr>
          <p:spPr>
            <a:xfrm rot="-5400000">
              <a:off x="0" y="381001"/>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a:off x="229050" y="588489"/>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8"/>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8"/>
          <p:cNvSpPr txBox="1"/>
          <p:nvPr>
            <p:ph idx="1" type="body"/>
          </p:nvPr>
        </p:nvSpPr>
        <p:spPr>
          <a:xfrm>
            <a:off x="1297525" y="1656700"/>
            <a:ext cx="3403200" cy="26790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
        <p:nvSpPr>
          <p:cNvPr id="74" name="Google Shape;74;p8"/>
          <p:cNvSpPr txBox="1"/>
          <p:nvPr>
            <p:ph idx="2" type="body"/>
          </p:nvPr>
        </p:nvSpPr>
        <p:spPr>
          <a:xfrm>
            <a:off x="4700725" y="1656700"/>
            <a:ext cx="3403200" cy="26790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grpSp>
        <p:nvGrpSpPr>
          <p:cNvPr id="76" name="Google Shape;76;p9"/>
          <p:cNvGrpSpPr/>
          <p:nvPr/>
        </p:nvGrpSpPr>
        <p:grpSpPr>
          <a:xfrm>
            <a:off x="0" y="381001"/>
            <a:ext cx="1037850" cy="1016287"/>
            <a:chOff x="0" y="381001"/>
            <a:chExt cx="1037850" cy="1016287"/>
          </a:xfrm>
        </p:grpSpPr>
        <p:sp>
          <p:nvSpPr>
            <p:cNvPr id="77" name="Google Shape;77;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9"/>
          <p:cNvSpPr txBox="1"/>
          <p:nvPr>
            <p:ph type="title"/>
          </p:nvPr>
        </p:nvSpPr>
        <p:spPr>
          <a:xfrm>
            <a:off x="1297500" y="393750"/>
            <a:ext cx="7038900" cy="598500"/>
          </a:xfrm>
          <a:prstGeom prst="rect">
            <a:avLst/>
          </a:prstGeom>
        </p:spPr>
        <p:txBody>
          <a:bodyPr anchorCtr="0" anchor="t" bIns="91425" lIns="91425" spcFirstLastPara="1" rIns="91425" wrap="square" tIns="91425">
            <a:noAutofit/>
          </a:bodyPr>
          <a:lstStyle>
            <a:lvl1pPr lv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 name="Google Shape;8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81" name="Google Shape;81;p9"/>
          <p:cNvGrpSpPr/>
          <p:nvPr/>
        </p:nvGrpSpPr>
        <p:grpSpPr>
          <a:xfrm>
            <a:off x="0" y="381001"/>
            <a:ext cx="1037850" cy="1016287"/>
            <a:chOff x="0" y="381001"/>
            <a:chExt cx="1037850" cy="1016287"/>
          </a:xfrm>
        </p:grpSpPr>
        <p:sp>
          <p:nvSpPr>
            <p:cNvPr id="82" name="Google Shape;82;p9"/>
            <p:cNvSpPr/>
            <p:nvPr/>
          </p:nvSpPr>
          <p:spPr>
            <a:xfrm rot="-5400000">
              <a:off x="0" y="381001"/>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flipH="1">
              <a:off x="229050" y="588489"/>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MAIN_POINT">
    <p:spTree>
      <p:nvGrpSpPr>
        <p:cNvPr id="84" name="Shape 84"/>
        <p:cNvGrpSpPr/>
        <p:nvPr/>
      </p:nvGrpSpPr>
      <p:grpSpPr>
        <a:xfrm>
          <a:off x="0" y="0"/>
          <a:ext cx="0" cy="0"/>
          <a:chOff x="0" y="0"/>
          <a:chExt cx="0" cy="0"/>
        </a:xfrm>
      </p:grpSpPr>
      <p:sp>
        <p:nvSpPr>
          <p:cNvPr id="85" name="Google Shape;85;p10"/>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 name="Google Shape;8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87" name="Google Shape;87;p10"/>
          <p:cNvGrpSpPr/>
          <p:nvPr/>
        </p:nvGrpSpPr>
        <p:grpSpPr>
          <a:xfrm>
            <a:off x="4406400" y="0"/>
            <a:ext cx="4737600" cy="5143500"/>
            <a:chOff x="4406400" y="0"/>
            <a:chExt cx="4737600" cy="5143500"/>
          </a:xfrm>
        </p:grpSpPr>
        <p:sp>
          <p:nvSpPr>
            <p:cNvPr id="88" name="Google Shape;88;p1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0"/>
          <p:cNvGrpSpPr/>
          <p:nvPr/>
        </p:nvGrpSpPr>
        <p:grpSpPr>
          <a:xfrm>
            <a:off x="4406400" y="0"/>
            <a:ext cx="4737600" cy="5143065"/>
            <a:chOff x="4406400" y="0"/>
            <a:chExt cx="4737600" cy="5143065"/>
          </a:xfrm>
        </p:grpSpPr>
        <p:sp>
          <p:nvSpPr>
            <p:cNvPr id="107" name="Google Shape;107;p1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5400000">
              <a:off x="5618399" y="1236468"/>
              <a:ext cx="808800" cy="808800"/>
            </a:xfrm>
            <a:prstGeom prst="diagStripe">
              <a:avLst>
                <a:gd fmla="val 50000" name="adj"/>
              </a:avLst>
            </a:prstGeom>
            <a:gradFill>
              <a:gsLst>
                <a:gs pos="0">
                  <a:srgbClr val="ED0775">
                    <a:alpha val="7310"/>
                  </a:srgbClr>
                </a:gs>
                <a:gs pos="100000">
                  <a:srgbClr val="160E44">
                    <a:alpha val="73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5987081" y="24694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flipH="1">
              <a:off x="6222115" y="2676953"/>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flipH="1">
              <a:off x="7965266" y="2692963"/>
              <a:ext cx="808800" cy="808800"/>
            </a:xfrm>
            <a:prstGeom prst="diagStripe">
              <a:avLst>
                <a:gd fmla="val 50000" name="adj"/>
              </a:avLst>
            </a:prstGeom>
            <a:gradFill>
              <a:gsLst>
                <a:gs pos="0">
                  <a:srgbClr val="F7931D">
                    <a:alpha val="7310"/>
                  </a:srgbClr>
                </a:gs>
                <a:gs pos="100000">
                  <a:srgbClr val="ED1C24">
                    <a:alpha val="731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rot="-5400000">
              <a:off x="7047599" y="3095015"/>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rot="-5400000">
              <a:off x="7227414" y="3710807"/>
              <a:ext cx="808800" cy="808800"/>
            </a:xfrm>
            <a:prstGeom prst="diagStripe">
              <a:avLst>
                <a:gd fmla="val 50000" name="adj"/>
              </a:avLst>
            </a:prstGeom>
            <a:gradFill>
              <a:gsLst>
                <a:gs pos="0">
                  <a:srgbClr val="00AEEF"/>
                </a:gs>
                <a:gs pos="100000">
                  <a:srgbClr val="26226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flipH="1">
              <a:off x="7462448" y="3918294"/>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flipH="1">
              <a:off x="8334533" y="3925960"/>
              <a:ext cx="808800" cy="808800"/>
            </a:xfrm>
            <a:prstGeom prst="diagStripe">
              <a:avLst>
                <a:gd fmla="val 50000" name="adj"/>
              </a:avLst>
            </a:prstGeom>
            <a:gradFill>
              <a:gsLst>
                <a:gs pos="0">
                  <a:srgbClr val="00AEEF">
                    <a:alpha val="7310"/>
                  </a:srgbClr>
                </a:gs>
                <a:gs pos="100000">
                  <a:srgbClr val="262262">
                    <a:alpha val="73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rot="-5400000">
              <a:off x="8288290" y="43342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flipH="1">
              <a:off x="6908099" y="2069505"/>
              <a:ext cx="808800" cy="808800"/>
            </a:xfrm>
            <a:prstGeom prst="diagStripe">
              <a:avLst>
                <a:gd fmla="val 50000" name="adj"/>
              </a:avLst>
            </a:prstGeom>
            <a:gradFill>
              <a:gsLst>
                <a:gs pos="0">
                  <a:srgbClr val="00AEEF"/>
                </a:gs>
                <a:gs pos="100000">
                  <a:srgbClr val="26226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282C3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81000" lvl="0" marL="457200">
              <a:lnSpc>
                <a:spcPct val="115000"/>
              </a:lnSpc>
              <a:spcBef>
                <a:spcPts val="0"/>
              </a:spcBef>
              <a:spcAft>
                <a:spcPts val="0"/>
              </a:spcAft>
              <a:buClr>
                <a:schemeClr val="lt1"/>
              </a:buClr>
              <a:buSzPts val="2400"/>
              <a:buFont typeface="Montserrat"/>
              <a:buChar char="●"/>
              <a:defRPr sz="2400">
                <a:solidFill>
                  <a:schemeClr val="lt1"/>
                </a:solidFill>
                <a:latin typeface="Montserrat"/>
                <a:ea typeface="Montserrat"/>
                <a:cs typeface="Montserrat"/>
                <a:sym typeface="Montserrat"/>
              </a:defRPr>
            </a:lvl1pPr>
            <a:lvl2pPr indent="-368300" lvl="1" marL="914400">
              <a:lnSpc>
                <a:spcPct val="115000"/>
              </a:lnSpc>
              <a:spcBef>
                <a:spcPts val="1600"/>
              </a:spcBef>
              <a:spcAft>
                <a:spcPts val="0"/>
              </a:spcAft>
              <a:buClr>
                <a:schemeClr val="lt1"/>
              </a:buClr>
              <a:buSzPts val="2200"/>
              <a:buFont typeface="Montserrat"/>
              <a:buChar char="○"/>
              <a:defRPr sz="2200">
                <a:solidFill>
                  <a:schemeClr val="lt1"/>
                </a:solidFill>
                <a:latin typeface="Montserrat"/>
                <a:ea typeface="Montserrat"/>
                <a:cs typeface="Montserrat"/>
                <a:sym typeface="Montserrat"/>
              </a:defRPr>
            </a:lvl2pPr>
            <a:lvl3pPr indent="-355600" lvl="2" marL="1371600">
              <a:lnSpc>
                <a:spcPct val="115000"/>
              </a:lnSpc>
              <a:spcBef>
                <a:spcPts val="1600"/>
              </a:spcBef>
              <a:spcAft>
                <a:spcPts val="0"/>
              </a:spcAft>
              <a:buClr>
                <a:schemeClr val="lt1"/>
              </a:buClr>
              <a:buSzPts val="2000"/>
              <a:buFont typeface="Montserrat"/>
              <a:buChar char="■"/>
              <a:defRPr sz="2000">
                <a:solidFill>
                  <a:schemeClr val="lt1"/>
                </a:solidFill>
                <a:latin typeface="Montserrat"/>
                <a:ea typeface="Montserrat"/>
                <a:cs typeface="Montserrat"/>
                <a:sym typeface="Montserrat"/>
              </a:defRPr>
            </a:lvl3pPr>
            <a:lvl4pPr indent="-342900" lvl="3" marL="1828800">
              <a:lnSpc>
                <a:spcPct val="115000"/>
              </a:lnSpc>
              <a:spcBef>
                <a:spcPts val="1600"/>
              </a:spcBef>
              <a:spcAft>
                <a:spcPts val="0"/>
              </a:spcAft>
              <a:buClr>
                <a:schemeClr val="lt1"/>
              </a:buClr>
              <a:buSzPts val="1800"/>
              <a:buFont typeface="Montserrat"/>
              <a:buChar char="●"/>
              <a:defRPr sz="1800">
                <a:solidFill>
                  <a:schemeClr val="lt1"/>
                </a:solidFill>
                <a:latin typeface="Montserrat"/>
                <a:ea typeface="Montserrat"/>
                <a:cs typeface="Montserrat"/>
                <a:sym typeface="Montserrat"/>
              </a:defRPr>
            </a:lvl4pPr>
            <a:lvl5pPr indent="-330200" lvl="4" marL="2286000">
              <a:lnSpc>
                <a:spcPct val="115000"/>
              </a:lnSpc>
              <a:spcBef>
                <a:spcPts val="160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indent="-317500" lvl="5" marL="27432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indent="-304800" lvl="6" marL="3200400">
              <a:lnSpc>
                <a:spcPct val="115000"/>
              </a:lnSpc>
              <a:spcBef>
                <a:spcPts val="160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7pPr>
            <a:lvl8pPr indent="-292100" lvl="7" marL="3657600">
              <a:lnSpc>
                <a:spcPct val="115000"/>
              </a:lnSpc>
              <a:spcBef>
                <a:spcPts val="1600"/>
              </a:spcBef>
              <a:spcAft>
                <a:spcPts val="0"/>
              </a:spcAft>
              <a:buClr>
                <a:schemeClr val="lt1"/>
              </a:buClr>
              <a:buSzPts val="1000"/>
              <a:buFont typeface="Montserrat"/>
              <a:buChar char="○"/>
              <a:defRPr sz="1000">
                <a:solidFill>
                  <a:schemeClr val="lt1"/>
                </a:solidFill>
                <a:latin typeface="Montserrat"/>
                <a:ea typeface="Montserrat"/>
                <a:cs typeface="Montserrat"/>
                <a:sym typeface="Montserrat"/>
              </a:defRPr>
            </a:lvl8pPr>
            <a:lvl9pPr indent="-279400" lvl="8" marL="4114800">
              <a:lnSpc>
                <a:spcPct val="115000"/>
              </a:lnSpc>
              <a:spcBef>
                <a:spcPts val="1600"/>
              </a:spcBef>
              <a:spcAft>
                <a:spcPts val="1600"/>
              </a:spcAft>
              <a:buClr>
                <a:schemeClr val="lt1"/>
              </a:buClr>
              <a:buSzPts val="800"/>
              <a:buFont typeface="Montserrat"/>
              <a:buChar char="■"/>
              <a:defRPr sz="800">
                <a:solidFill>
                  <a:schemeClr val="lt1"/>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type="ctrTitle"/>
          </p:nvPr>
        </p:nvSpPr>
        <p:spPr>
          <a:xfrm>
            <a:off x="3868350" y="985850"/>
            <a:ext cx="4414800" cy="26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1 -</a:t>
            </a:r>
            <a:endParaRPr/>
          </a:p>
          <a:p>
            <a:pPr indent="0" lvl="0" marL="0" rtl="0" algn="l">
              <a:spcBef>
                <a:spcPts val="0"/>
              </a:spcBef>
              <a:spcAft>
                <a:spcPts val="0"/>
              </a:spcAft>
              <a:buNone/>
            </a:pPr>
            <a:r>
              <a:rPr lang="en"/>
              <a:t>Object Oriented Programming</a:t>
            </a:r>
            <a:endParaRPr/>
          </a:p>
        </p:txBody>
      </p:sp>
      <p:sp>
        <p:nvSpPr>
          <p:cNvPr id="292" name="Google Shape;292;p19"/>
          <p:cNvSpPr txBox="1"/>
          <p:nvPr>
            <p:ph idx="1" type="subTitle"/>
          </p:nvPr>
        </p:nvSpPr>
        <p:spPr>
          <a:xfrm>
            <a:off x="5083950" y="3924925"/>
            <a:ext cx="3470700" cy="50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CS 102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Object</a:t>
            </a:r>
            <a:endParaRPr/>
          </a:p>
        </p:txBody>
      </p:sp>
      <p:sp>
        <p:nvSpPr>
          <p:cNvPr id="341" name="Google Shape;341;p28"/>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An object (sometimes </a:t>
            </a:r>
            <a:r>
              <a:rPr lang="en"/>
              <a:t>referred</a:t>
            </a:r>
            <a:r>
              <a:rPr lang="en"/>
              <a:t> to as a class in other languages) is a data type just like strings and numbers but unlike those “primitive” data types they are used to store many values at once using keyed collections and more complex entries.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8"/>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 3x3 grid using loops.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Create an event listener and using the “this” keyword change the background color of the box when clicked on.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19"/>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Transitions</a:t>
            </a:r>
            <a:endParaRPr/>
          </a:p>
        </p:txBody>
      </p:sp>
      <p:sp>
        <p:nvSpPr>
          <p:cNvPr id="880" name="Google Shape;880;p119"/>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There are a lot of different CSS animations that you can put on your work but the first one (and easiest one) that we are going to use it transition</a:t>
            </a:r>
            <a:endParaRPr/>
          </a:p>
          <a:p>
            <a:pPr indent="-381000" lvl="0" marL="457200" rtl="0" algn="l">
              <a:spcBef>
                <a:spcPts val="1000"/>
              </a:spcBef>
              <a:spcAft>
                <a:spcPts val="1600"/>
              </a:spcAft>
              <a:buSzPts val="2400"/>
              <a:buChar char="●"/>
            </a:pPr>
            <a:r>
              <a:rPr lang="en"/>
              <a:t>Every time a property changes on your CSS the transition will show the change from one to the next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20"/>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Transitions</a:t>
            </a:r>
            <a:endParaRPr/>
          </a:p>
        </p:txBody>
      </p:sp>
      <p:sp>
        <p:nvSpPr>
          <p:cNvPr id="886" name="Google Shape;886;p120"/>
          <p:cNvSpPr txBox="1"/>
          <p:nvPr>
            <p:ph idx="1" type="body"/>
          </p:nvPr>
        </p:nvSpPr>
        <p:spPr>
          <a:xfrm>
            <a:off x="965850" y="1348475"/>
            <a:ext cx="7094700" cy="3534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Transition “all” will </a:t>
            </a:r>
            <a:r>
              <a:rPr lang="en"/>
              <a:t>affect</a:t>
            </a:r>
            <a:r>
              <a:rPr lang="en"/>
              <a:t> every kind of transition on that element</a:t>
            </a:r>
            <a:endParaRPr/>
          </a:p>
          <a:p>
            <a:pPr indent="-381000" lvl="0" marL="457200" rtl="0" algn="l">
              <a:spcBef>
                <a:spcPts val="1600"/>
              </a:spcBef>
              <a:spcAft>
                <a:spcPts val="0"/>
              </a:spcAft>
              <a:buSzPts val="2400"/>
              <a:buChar char="●"/>
            </a:pPr>
            <a:r>
              <a:rPr lang="en"/>
              <a:t>“1s” means it will take 1 second to cause that transition to happen</a:t>
            </a:r>
            <a:endParaRPr/>
          </a:p>
          <a:p>
            <a:pPr indent="0" lvl="0" marL="914400" rtl="0" algn="l">
              <a:lnSpc>
                <a:spcPct val="135714"/>
              </a:lnSpc>
              <a:spcBef>
                <a:spcPts val="1600"/>
              </a:spcBef>
              <a:spcAft>
                <a:spcPts val="0"/>
              </a:spcAft>
              <a:buNone/>
            </a:pPr>
            <a:r>
              <a:rPr b="1" lang="en" sz="1800">
                <a:solidFill>
                  <a:srgbClr val="E06C75"/>
                </a:solidFill>
                <a:highlight>
                  <a:srgbClr val="282C34"/>
                </a:highlight>
                <a:latin typeface="Courier New"/>
                <a:ea typeface="Courier New"/>
                <a:cs typeface="Courier New"/>
                <a:sym typeface="Courier New"/>
              </a:rPr>
              <a:t>div</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56B7C3"/>
                </a:solidFill>
                <a:highlight>
                  <a:srgbClr val="282C34"/>
                </a:highlight>
                <a:latin typeface="Courier New"/>
                <a:ea typeface="Courier New"/>
                <a:cs typeface="Courier New"/>
                <a:sym typeface="Courier New"/>
              </a:rPr>
              <a:t>    </a:t>
            </a:r>
            <a:r>
              <a:rPr b="1" lang="en" sz="1800">
                <a:solidFill>
                  <a:srgbClr val="8A97C3"/>
                </a:solidFill>
                <a:highlight>
                  <a:srgbClr val="282C34"/>
                </a:highlight>
                <a:latin typeface="Courier New"/>
                <a:ea typeface="Courier New"/>
                <a:cs typeface="Courier New"/>
                <a:sym typeface="Courier New"/>
              </a:rPr>
              <a:t>transition</a:t>
            </a:r>
            <a:r>
              <a:rPr b="1" lang="en" sz="1800">
                <a:solidFill>
                  <a:srgbClr val="8E99B1"/>
                </a:solidFill>
                <a:highlight>
                  <a:srgbClr val="282C34"/>
                </a:highlight>
                <a:latin typeface="Courier New"/>
                <a:ea typeface="Courier New"/>
                <a:cs typeface="Courier New"/>
                <a:sym typeface="Courier New"/>
              </a:rPr>
              <a:t>:</a:t>
            </a:r>
            <a:r>
              <a:rPr b="1" lang="en" sz="1800">
                <a:solidFill>
                  <a:srgbClr val="56B7C3"/>
                </a:solidFill>
                <a:highlight>
                  <a:srgbClr val="282C34"/>
                </a:highlight>
                <a:latin typeface="Courier New"/>
                <a:ea typeface="Courier New"/>
                <a:cs typeface="Courier New"/>
                <a:sym typeface="Courier New"/>
              </a:rPr>
              <a:t> </a:t>
            </a:r>
            <a:r>
              <a:rPr b="1" lang="en" sz="1800">
                <a:solidFill>
                  <a:srgbClr val="C57BDB"/>
                </a:solidFill>
                <a:highlight>
                  <a:srgbClr val="282C34"/>
                </a:highlight>
                <a:latin typeface="Courier New"/>
                <a:ea typeface="Courier New"/>
                <a:cs typeface="Courier New"/>
                <a:sym typeface="Courier New"/>
              </a:rPr>
              <a:t>all</a:t>
            </a:r>
            <a:r>
              <a:rPr b="1" lang="en" sz="1800">
                <a:solidFill>
                  <a:srgbClr val="B0B7C3"/>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1s</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21"/>
          <p:cNvSpPr txBox="1"/>
          <p:nvPr>
            <p:ph type="title"/>
          </p:nvPr>
        </p:nvSpPr>
        <p:spPr>
          <a:xfrm>
            <a:off x="228000" y="1626975"/>
            <a:ext cx="6053400" cy="284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Update your grid so that:</a:t>
            </a:r>
            <a:endParaRPr/>
          </a:p>
          <a:p>
            <a:pPr indent="0" lvl="0" marL="0" rtl="0" algn="ctr">
              <a:spcBef>
                <a:spcPts val="0"/>
              </a:spcBef>
              <a:spcAft>
                <a:spcPts val="0"/>
              </a:spcAft>
              <a:buNone/>
            </a:pPr>
            <a:r>
              <a:t/>
            </a:r>
            <a:endParaRPr/>
          </a:p>
          <a:p>
            <a:pPr indent="-381000" lvl="0" marL="457200" rtl="0" algn="l">
              <a:spcBef>
                <a:spcPts val="0"/>
              </a:spcBef>
              <a:spcAft>
                <a:spcPts val="0"/>
              </a:spcAft>
              <a:buClr>
                <a:srgbClr val="A78CF8"/>
              </a:buClr>
              <a:buSzPts val="2400"/>
              <a:buChar char="●"/>
            </a:pPr>
            <a:r>
              <a:rPr lang="en"/>
              <a:t>The box will be red when the cursor is over it</a:t>
            </a:r>
            <a:endParaRPr/>
          </a:p>
          <a:p>
            <a:pPr indent="-381000" lvl="0" marL="457200" rtl="0" algn="l">
              <a:spcBef>
                <a:spcPts val="0"/>
              </a:spcBef>
              <a:spcAft>
                <a:spcPts val="0"/>
              </a:spcAft>
              <a:buClr>
                <a:srgbClr val="A78CF8"/>
              </a:buClr>
              <a:buSzPts val="2400"/>
              <a:buChar char="●"/>
            </a:pPr>
            <a:r>
              <a:rPr lang="en"/>
              <a:t>go back to white when the cursor leaves </a:t>
            </a:r>
            <a:endParaRPr/>
          </a:p>
          <a:p>
            <a:pPr indent="-381000" lvl="0" marL="457200" rtl="0" algn="l">
              <a:spcBef>
                <a:spcPts val="0"/>
              </a:spcBef>
              <a:spcAft>
                <a:spcPts val="0"/>
              </a:spcAft>
              <a:buClr>
                <a:srgbClr val="A78CF8"/>
              </a:buClr>
              <a:buSzPts val="2400"/>
              <a:buChar char="●"/>
            </a:pPr>
            <a:r>
              <a:rPr lang="en"/>
              <a:t>Turn green when you click </a:t>
            </a:r>
            <a:endParaRPr/>
          </a:p>
          <a:p>
            <a:pPr indent="-381000" lvl="0" marL="457200" rtl="0" algn="l">
              <a:spcBef>
                <a:spcPts val="0"/>
              </a:spcBef>
              <a:spcAft>
                <a:spcPts val="0"/>
              </a:spcAft>
              <a:buClr>
                <a:srgbClr val="A78CF8"/>
              </a:buClr>
              <a:buSzPts val="2400"/>
              <a:buChar char="●"/>
            </a:pPr>
            <a:r>
              <a:rPr lang="en"/>
              <a:t>And does not turn back to white when you leave. </a:t>
            </a:r>
            <a:endParaRPr/>
          </a:p>
          <a:p>
            <a:pPr indent="-381000" lvl="0" marL="457200" rtl="0" algn="l">
              <a:spcBef>
                <a:spcPts val="0"/>
              </a:spcBef>
              <a:spcAft>
                <a:spcPts val="0"/>
              </a:spcAft>
              <a:buClr>
                <a:srgbClr val="A78CF8"/>
              </a:buClr>
              <a:buSzPts val="2400"/>
              <a:buChar char="●"/>
            </a:pPr>
            <a:r>
              <a:rPr lang="en"/>
              <a:t>All of these should transition nicely</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22"/>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Cursors</a:t>
            </a:r>
            <a:endParaRPr/>
          </a:p>
        </p:txBody>
      </p:sp>
      <p:sp>
        <p:nvSpPr>
          <p:cNvPr id="897" name="Google Shape;897;p122"/>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There are a few ways to make a custom cursor on the screen, we are going to learn the simple way for now. </a:t>
            </a:r>
            <a:endParaRPr/>
          </a:p>
          <a:p>
            <a:pPr indent="-381000" lvl="0" marL="457200" rtl="0" algn="l">
              <a:spcBef>
                <a:spcPts val="0"/>
              </a:spcBef>
              <a:spcAft>
                <a:spcPts val="0"/>
              </a:spcAft>
              <a:buSzPts val="2400"/>
              <a:buChar char="●"/>
            </a:pPr>
            <a:r>
              <a:rPr lang="en"/>
              <a:t>The cursor property is a way that we can change what the cursor looks like.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2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Pixel Art</a:t>
            </a:r>
            <a:endParaRPr/>
          </a:p>
        </p:txBody>
      </p:sp>
      <p:sp>
        <p:nvSpPr>
          <p:cNvPr id="903" name="Google Shape;903;p123"/>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can finally flex the pixel art skills, </a:t>
            </a:r>
            <a:endParaRPr/>
          </a:p>
          <a:p>
            <a:pPr indent="-381000" lvl="0" marL="457200" rtl="0" algn="l">
              <a:spcBef>
                <a:spcPts val="1000"/>
              </a:spcBef>
              <a:spcAft>
                <a:spcPts val="1600"/>
              </a:spcAft>
              <a:buSzPts val="2400"/>
              <a:buChar char="●"/>
            </a:pPr>
            <a:r>
              <a:rPr lang="en"/>
              <a:t>Create a new canvas on pixler and make sure that it is 128px x 128px, this is the max size and anything larger wont load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2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Cursor Property</a:t>
            </a:r>
            <a:endParaRPr/>
          </a:p>
        </p:txBody>
      </p:sp>
      <p:sp>
        <p:nvSpPr>
          <p:cNvPr id="909" name="Google Shape;909;p124"/>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0" lvl="0" marL="457200" rtl="0" algn="l">
              <a:lnSpc>
                <a:spcPct val="135714"/>
              </a:lnSpc>
              <a:spcBef>
                <a:spcPts val="0"/>
              </a:spcBef>
              <a:spcAft>
                <a:spcPts val="0"/>
              </a:spcAft>
              <a:buNone/>
            </a:pPr>
            <a:r>
              <a:rPr b="1" lang="en" sz="1800">
                <a:solidFill>
                  <a:srgbClr val="E06C75"/>
                </a:solidFill>
                <a:highlight>
                  <a:srgbClr val="282C34"/>
                </a:highlight>
                <a:latin typeface="Courier New"/>
                <a:ea typeface="Courier New"/>
                <a:cs typeface="Courier New"/>
                <a:sym typeface="Courier New"/>
              </a:rPr>
              <a:t>div</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800">
                <a:solidFill>
                  <a:srgbClr val="56B7C3"/>
                </a:solidFill>
                <a:highlight>
                  <a:srgbClr val="282C34"/>
                </a:highlight>
                <a:latin typeface="Courier New"/>
                <a:ea typeface="Courier New"/>
                <a:cs typeface="Courier New"/>
                <a:sym typeface="Courier New"/>
              </a:rPr>
              <a:t>    </a:t>
            </a:r>
            <a:r>
              <a:rPr b="1" lang="en" sz="1800">
                <a:solidFill>
                  <a:srgbClr val="8A97C3"/>
                </a:solidFill>
                <a:highlight>
                  <a:srgbClr val="282C34"/>
                </a:highlight>
                <a:latin typeface="Courier New"/>
                <a:ea typeface="Courier New"/>
                <a:cs typeface="Courier New"/>
                <a:sym typeface="Courier New"/>
              </a:rPr>
              <a:t>cursor</a:t>
            </a:r>
            <a:r>
              <a:rPr b="1" lang="en" sz="1800">
                <a:solidFill>
                  <a:srgbClr val="8E99B1"/>
                </a:solidFill>
                <a:highlight>
                  <a:srgbClr val="282C34"/>
                </a:highlight>
                <a:latin typeface="Courier New"/>
                <a:ea typeface="Courier New"/>
                <a:cs typeface="Courier New"/>
                <a:sym typeface="Courier New"/>
              </a:rPr>
              <a:t>:</a:t>
            </a:r>
            <a:r>
              <a:rPr b="1" lang="en" sz="1800">
                <a:solidFill>
                  <a:srgbClr val="56B7C3"/>
                </a:solidFill>
                <a:highlight>
                  <a:srgbClr val="282C34"/>
                </a:highlight>
                <a:latin typeface="Courier New"/>
                <a:ea typeface="Courier New"/>
                <a:cs typeface="Courier New"/>
                <a:sym typeface="Courier New"/>
              </a:rPr>
              <a:t> </a:t>
            </a:r>
            <a:r>
              <a:rPr b="1" lang="en" sz="1800">
                <a:solidFill>
                  <a:srgbClr val="6495EE"/>
                </a:solidFill>
                <a:highlight>
                  <a:srgbClr val="282C34"/>
                </a:highlight>
                <a:latin typeface="Courier New"/>
                <a:ea typeface="Courier New"/>
                <a:cs typeface="Courier New"/>
                <a:sym typeface="Courier New"/>
              </a:rPr>
              <a:t>url</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'cleat.png'</a:t>
            </a:r>
            <a:r>
              <a:rPr b="1" lang="en" sz="1800">
                <a:solidFill>
                  <a:srgbClr val="838FA7"/>
                </a:solidFill>
                <a:highlight>
                  <a:srgbClr val="282C34"/>
                </a:highlight>
                <a:latin typeface="Courier New"/>
                <a:ea typeface="Courier New"/>
                <a:cs typeface="Courier New"/>
                <a:sym typeface="Courier New"/>
              </a:rPr>
              <a:t>)</a:t>
            </a:r>
            <a:r>
              <a:rPr b="1" lang="en" sz="1800">
                <a:solidFill>
                  <a:srgbClr val="79859D"/>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C57BDB"/>
                </a:solidFill>
                <a:highlight>
                  <a:srgbClr val="282C34"/>
                </a:highlight>
                <a:latin typeface="Courier New"/>
                <a:ea typeface="Courier New"/>
                <a:cs typeface="Courier New"/>
                <a:sym typeface="Courier New"/>
              </a:rPr>
              <a:t>pointer</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t/>
            </a:r>
            <a:endParaRPr b="1" sz="1800">
              <a:solidFill>
                <a:srgbClr val="838FA7"/>
              </a:solidFill>
              <a:highlight>
                <a:srgbClr val="282C34"/>
              </a:highlight>
              <a:latin typeface="Courier New"/>
              <a:ea typeface="Courier New"/>
              <a:cs typeface="Courier New"/>
              <a:sym typeface="Courier New"/>
            </a:endParaRPr>
          </a:p>
          <a:p>
            <a:pPr indent="-381000" lvl="0" marL="457200" rtl="0" algn="l">
              <a:spcBef>
                <a:spcPts val="0"/>
              </a:spcBef>
              <a:spcAft>
                <a:spcPts val="0"/>
              </a:spcAft>
              <a:buSzPts val="2400"/>
              <a:buChar char="●"/>
            </a:pPr>
            <a:r>
              <a:rPr lang="en"/>
              <a:t>This will only work on the selector that you chose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2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height and width</a:t>
            </a:r>
            <a:endParaRPr/>
          </a:p>
        </p:txBody>
      </p:sp>
      <p:sp>
        <p:nvSpPr>
          <p:cNvPr id="915" name="Google Shape;915;p125"/>
          <p:cNvSpPr txBox="1"/>
          <p:nvPr>
            <p:ph idx="1" type="body"/>
          </p:nvPr>
        </p:nvSpPr>
        <p:spPr>
          <a:xfrm>
            <a:off x="965850" y="1348475"/>
            <a:ext cx="72420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create an object with the exact pixels </a:t>
            </a:r>
            <a:r>
              <a:rPr lang="en"/>
              <a:t>measurements</a:t>
            </a:r>
            <a:r>
              <a:rPr lang="en"/>
              <a:t> of an HTML object using</a:t>
            </a:r>
            <a:endParaRPr/>
          </a:p>
          <a:p>
            <a:pPr indent="457200" lvl="0" marL="914400" rtl="0" algn="l">
              <a:lnSpc>
                <a:spcPct val="135714"/>
              </a:lnSpc>
              <a:spcBef>
                <a:spcPts val="1600"/>
              </a:spcBef>
              <a:spcAft>
                <a:spcPts val="0"/>
              </a:spcAft>
              <a:buNone/>
            </a:pPr>
            <a:r>
              <a:rPr b="1" i="1" lang="en" sz="1800">
                <a:solidFill>
                  <a:srgbClr val="F02B77"/>
                </a:solidFill>
                <a:highlight>
                  <a:srgbClr val="282C34"/>
                </a:highlight>
                <a:latin typeface="Courier New"/>
                <a:ea typeface="Courier New"/>
                <a:cs typeface="Courier New"/>
                <a:sym typeface="Courier New"/>
              </a:rPr>
              <a:t>this</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getBoundingClientRect</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381000" lvl="0" marL="457200" rtl="0" algn="l">
              <a:spcBef>
                <a:spcPts val="0"/>
              </a:spcBef>
              <a:spcAft>
                <a:spcPts val="0"/>
              </a:spcAft>
              <a:buSzPts val="2400"/>
              <a:buChar char="●"/>
            </a:pPr>
            <a:r>
              <a:rPr lang="en"/>
              <a:t>This is really helpful when trying to move an object around </a:t>
            </a:r>
            <a:r>
              <a:rPr lang="en">
                <a:solidFill>
                  <a:srgbClr val="CF68E1"/>
                </a:solidFill>
              </a:rPr>
              <a:t>relative </a:t>
            </a:r>
            <a:r>
              <a:rPr lang="en"/>
              <a:t>to another object</a:t>
            </a:r>
            <a:endParaRPr b="1" sz="1800">
              <a:solidFill>
                <a:srgbClr val="676E95"/>
              </a:solidFill>
              <a:highlight>
                <a:srgbClr val="282C34"/>
              </a:highlight>
              <a:latin typeface="Courier New"/>
              <a:ea typeface="Courier New"/>
              <a:cs typeface="Courier New"/>
              <a:sym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26"/>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Height and Width</a:t>
            </a:r>
            <a:endParaRPr/>
          </a:p>
        </p:txBody>
      </p:sp>
      <p:sp>
        <p:nvSpPr>
          <p:cNvPr id="921" name="Google Shape;921;p126"/>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a:t>If you want to use any pixel sizes on HTML objects on the screen you can use the following</a:t>
            </a:r>
            <a:endParaRPr/>
          </a:p>
          <a:p>
            <a:pPr indent="-368300" lvl="0" marL="457200" rtl="0" algn="l">
              <a:lnSpc>
                <a:spcPct val="135714"/>
              </a:lnSpc>
              <a:spcBef>
                <a:spcPts val="1600"/>
              </a:spcBef>
              <a:spcAft>
                <a:spcPts val="0"/>
              </a:spcAft>
              <a:buSzPts val="2200"/>
              <a:buChar char="●"/>
            </a:pPr>
            <a:r>
              <a:rPr b="1" lang="en" sz="2200">
                <a:solidFill>
                  <a:srgbClr val="B0B7C3"/>
                </a:solidFill>
                <a:highlight>
                  <a:srgbClr val="282C34"/>
                </a:highlight>
                <a:latin typeface="Courier New"/>
                <a:ea typeface="Courier New"/>
                <a:cs typeface="Courier New"/>
                <a:sym typeface="Courier New"/>
              </a:rPr>
              <a:t>field</a:t>
            </a:r>
            <a:r>
              <a:rPr b="1" lang="en" sz="2200">
                <a:solidFill>
                  <a:srgbClr val="838FA7"/>
                </a:solidFill>
                <a:highlight>
                  <a:srgbClr val="282C34"/>
                </a:highlight>
                <a:latin typeface="Courier New"/>
                <a:ea typeface="Courier New"/>
                <a:cs typeface="Courier New"/>
                <a:sym typeface="Courier New"/>
              </a:rPr>
              <a:t>.</a:t>
            </a:r>
            <a:r>
              <a:rPr b="1" lang="en" sz="2200">
                <a:solidFill>
                  <a:srgbClr val="E06C75"/>
                </a:solidFill>
                <a:highlight>
                  <a:srgbClr val="282C34"/>
                </a:highlight>
                <a:latin typeface="Courier New"/>
                <a:ea typeface="Courier New"/>
                <a:cs typeface="Courier New"/>
                <a:sym typeface="Courier New"/>
              </a:rPr>
              <a:t>clientHeight/Width</a:t>
            </a:r>
            <a:endParaRPr b="1" sz="2200"/>
          </a:p>
          <a:p>
            <a:pPr indent="-368300" lvl="1" marL="914400" rtl="0" algn="l">
              <a:spcBef>
                <a:spcPts val="1000"/>
              </a:spcBef>
              <a:spcAft>
                <a:spcPts val="0"/>
              </a:spcAft>
              <a:buSzPts val="2200"/>
              <a:buChar char="○"/>
            </a:pPr>
            <a:r>
              <a:rPr lang="en"/>
              <a:t>Find the height and width of the content box on the </a:t>
            </a:r>
            <a:r>
              <a:rPr lang="en"/>
              <a:t>object</a:t>
            </a:r>
            <a:endParaRPr/>
          </a:p>
          <a:p>
            <a:pPr indent="-368300" lvl="0" marL="457200" rtl="0" algn="l">
              <a:lnSpc>
                <a:spcPct val="135714"/>
              </a:lnSpc>
              <a:spcBef>
                <a:spcPts val="0"/>
              </a:spcBef>
              <a:spcAft>
                <a:spcPts val="0"/>
              </a:spcAft>
              <a:buSzPts val="2200"/>
              <a:buChar char="●"/>
            </a:pPr>
            <a:r>
              <a:rPr b="1" lang="en" sz="2200">
                <a:solidFill>
                  <a:srgbClr val="B0B7C3"/>
                </a:solidFill>
                <a:highlight>
                  <a:srgbClr val="282C34"/>
                </a:highlight>
                <a:latin typeface="Courier New"/>
                <a:ea typeface="Courier New"/>
                <a:cs typeface="Courier New"/>
                <a:sym typeface="Courier New"/>
              </a:rPr>
              <a:t>field</a:t>
            </a:r>
            <a:r>
              <a:rPr b="1" lang="en" sz="2200">
                <a:solidFill>
                  <a:srgbClr val="838FA7"/>
                </a:solidFill>
                <a:highlight>
                  <a:srgbClr val="282C34"/>
                </a:highlight>
                <a:latin typeface="Courier New"/>
                <a:ea typeface="Courier New"/>
                <a:cs typeface="Courier New"/>
                <a:sym typeface="Courier New"/>
              </a:rPr>
              <a:t>.</a:t>
            </a:r>
            <a:r>
              <a:rPr b="1" lang="en" sz="2200">
                <a:solidFill>
                  <a:srgbClr val="E06C75"/>
                </a:solidFill>
                <a:highlight>
                  <a:srgbClr val="282C34"/>
                </a:highlight>
                <a:latin typeface="Courier New"/>
                <a:ea typeface="Courier New"/>
                <a:cs typeface="Courier New"/>
                <a:sym typeface="Courier New"/>
              </a:rPr>
              <a:t>clientTop/Right/Bottom/Left</a:t>
            </a:r>
            <a:endParaRPr b="1" sz="2200"/>
          </a:p>
          <a:p>
            <a:pPr indent="-368300" lvl="1" marL="914400" rtl="0" algn="l">
              <a:spcBef>
                <a:spcPts val="1000"/>
              </a:spcBef>
              <a:spcAft>
                <a:spcPts val="1600"/>
              </a:spcAft>
              <a:buSzPts val="2200"/>
              <a:buChar char="○"/>
            </a:pPr>
            <a:r>
              <a:rPr lang="en"/>
              <a:t>Find the </a:t>
            </a:r>
            <a:r>
              <a:rPr lang="en"/>
              <a:t>pixel</a:t>
            </a:r>
            <a:r>
              <a:rPr lang="en"/>
              <a:t> measure of the border on that corresponding side</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2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pic>
        <p:nvPicPr>
          <p:cNvPr id="927" name="Google Shape;927;p127"/>
          <p:cNvPicPr preferRelativeResize="0"/>
          <p:nvPr/>
        </p:nvPicPr>
        <p:blipFill>
          <a:blip r:embed="rId3">
            <a:alphaModFix/>
          </a:blip>
          <a:stretch>
            <a:fillRect/>
          </a:stretch>
        </p:blipFill>
        <p:spPr>
          <a:xfrm>
            <a:off x="1540539" y="1330500"/>
            <a:ext cx="6062917" cy="381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think about an object</a:t>
            </a:r>
            <a:endParaRPr/>
          </a:p>
        </p:txBody>
      </p:sp>
      <p:sp>
        <p:nvSpPr>
          <p:cNvPr id="347" name="Google Shape;347;p29"/>
          <p:cNvSpPr txBox="1"/>
          <p:nvPr>
            <p:ph idx="1" type="body"/>
          </p:nvPr>
        </p:nvSpPr>
        <p:spPr>
          <a:xfrm>
            <a:off x="1024650" y="1265925"/>
            <a:ext cx="7094700" cy="353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object is like a wallet that stores all kinds of things. You may have a card, that card is an ID or a debit card. You can have money which may be a single or a five. You can even use it to store things normally wouldn’t go in a wallet, like lint or paper clips. </a:t>
            </a:r>
            <a:endParaRPr/>
          </a:p>
          <a:p>
            <a:pPr indent="0" lvl="0" marL="0" rtl="0" algn="l">
              <a:spcBef>
                <a:spcPts val="1600"/>
              </a:spcBef>
              <a:spcAft>
                <a:spcPts val="1600"/>
              </a:spcAft>
              <a:buNone/>
            </a:pPr>
            <a:r>
              <a:rPr lang="en"/>
              <a:t>In this example the wallet </a:t>
            </a:r>
            <a:r>
              <a:rPr lang="en">
                <a:solidFill>
                  <a:srgbClr val="CF67DB"/>
                </a:solidFill>
              </a:rPr>
              <a:t>object </a:t>
            </a:r>
            <a:r>
              <a:rPr lang="en"/>
              <a:t>is holding a card </a:t>
            </a:r>
            <a:r>
              <a:rPr lang="en">
                <a:solidFill>
                  <a:srgbClr val="CF67DB"/>
                </a:solidFill>
              </a:rPr>
              <a:t>key </a:t>
            </a:r>
            <a:r>
              <a:rPr lang="en"/>
              <a:t>with an ID </a:t>
            </a:r>
            <a:r>
              <a:rPr lang="en">
                <a:solidFill>
                  <a:srgbClr val="CF67DB"/>
                </a:solidFill>
              </a:rPr>
              <a:t>value</a:t>
            </a:r>
            <a:r>
              <a:rPr lang="en"/>
              <a:t>. Etc...</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28"/>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pic>
        <p:nvPicPr>
          <p:cNvPr id="933" name="Google Shape;933;p128"/>
          <p:cNvPicPr preferRelativeResize="0"/>
          <p:nvPr/>
        </p:nvPicPr>
        <p:blipFill>
          <a:blip r:embed="rId3">
            <a:alphaModFix/>
          </a:blip>
          <a:stretch>
            <a:fillRect/>
          </a:stretch>
        </p:blipFill>
        <p:spPr>
          <a:xfrm>
            <a:off x="1528663" y="1240700"/>
            <a:ext cx="6086677" cy="39028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29"/>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Along: Soccer Field</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30"/>
          <p:cNvSpPr txBox="1"/>
          <p:nvPr>
            <p:ph type="title"/>
          </p:nvPr>
        </p:nvSpPr>
        <p:spPr>
          <a:xfrm>
            <a:off x="1037850" y="1010325"/>
            <a:ext cx="3295800" cy="73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Project Time</a:t>
            </a:r>
            <a:endParaRPr u="sng"/>
          </a:p>
        </p:txBody>
      </p:sp>
      <p:sp>
        <p:nvSpPr>
          <p:cNvPr id="944" name="Google Shape;944;p130"/>
          <p:cNvSpPr txBox="1"/>
          <p:nvPr>
            <p:ph idx="1" type="subTitle"/>
          </p:nvPr>
        </p:nvSpPr>
        <p:spPr>
          <a:xfrm>
            <a:off x="1038175" y="2314575"/>
            <a:ext cx="3295800" cy="20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t>Voting for Nixon</a:t>
            </a:r>
            <a:endParaRPr b="1" sz="2600"/>
          </a:p>
        </p:txBody>
      </p:sp>
      <p:sp>
        <p:nvSpPr>
          <p:cNvPr id="945" name="Google Shape;945;p130"/>
          <p:cNvSpPr txBox="1"/>
          <p:nvPr>
            <p:ph idx="2" type="body"/>
          </p:nvPr>
        </p:nvSpPr>
        <p:spPr>
          <a:xfrm>
            <a:off x="4624200" y="544600"/>
            <a:ext cx="3676800" cy="4118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Please read the requirements and then complete the project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An Object </a:t>
            </a:r>
            <a:endParaRPr/>
          </a:p>
        </p:txBody>
      </p:sp>
      <p:sp>
        <p:nvSpPr>
          <p:cNvPr id="353" name="Google Shape;353;p30"/>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empty object is created using either an </a:t>
            </a:r>
            <a:r>
              <a:rPr lang="en">
                <a:solidFill>
                  <a:srgbClr val="CF67DB"/>
                </a:solidFill>
              </a:rPr>
              <a:t>object </a:t>
            </a:r>
            <a:r>
              <a:rPr lang="en">
                <a:solidFill>
                  <a:srgbClr val="CF67DB"/>
                </a:solidFill>
              </a:rPr>
              <a:t>constructor</a:t>
            </a:r>
            <a:r>
              <a:rPr lang="en"/>
              <a:t> or an </a:t>
            </a:r>
            <a:r>
              <a:rPr lang="en">
                <a:solidFill>
                  <a:srgbClr val="CF67DB"/>
                </a:solidFill>
              </a:rPr>
              <a:t>object literal </a:t>
            </a:r>
            <a:endParaRPr>
              <a:solidFill>
                <a:srgbClr val="CF67DB"/>
              </a:solidFill>
            </a:endParaRPr>
          </a:p>
          <a:p>
            <a:pPr indent="-381000" lvl="0" marL="457200" rtl="0" algn="l">
              <a:lnSpc>
                <a:spcPct val="135714"/>
              </a:lnSpc>
              <a:spcBef>
                <a:spcPts val="1600"/>
              </a:spcBef>
              <a:spcAft>
                <a:spcPts val="0"/>
              </a:spcAft>
              <a:buSzPts val="2400"/>
              <a:buChar char="●"/>
            </a:pPr>
            <a:r>
              <a:rPr i="1" lang="en">
                <a:solidFill>
                  <a:srgbClr val="A78CFA"/>
                </a:solidFill>
                <a:highlight>
                  <a:srgbClr val="282C34"/>
                </a:highlight>
                <a:latin typeface="Courier New"/>
                <a:ea typeface="Courier New"/>
                <a:cs typeface="Courier New"/>
                <a:sym typeface="Courier New"/>
              </a:rPr>
              <a:t>let </a:t>
            </a:r>
            <a:r>
              <a:rPr lang="en">
                <a:solidFill>
                  <a:srgbClr val="B0B7C3"/>
                </a:solidFill>
                <a:highlight>
                  <a:srgbClr val="282C34"/>
                </a:highlight>
                <a:latin typeface="Courier New"/>
                <a:ea typeface="Courier New"/>
                <a:cs typeface="Courier New"/>
                <a:sym typeface="Courier New"/>
              </a:rPr>
              <a:t>wallet </a:t>
            </a:r>
            <a:r>
              <a:rPr lang="en">
                <a:solidFill>
                  <a:srgbClr val="838FA7"/>
                </a:solidFill>
                <a:highlight>
                  <a:srgbClr val="282C34"/>
                </a:highlight>
                <a:latin typeface="Courier New"/>
                <a:ea typeface="Courier New"/>
                <a:cs typeface="Courier New"/>
                <a:sym typeface="Courier New"/>
              </a:rPr>
              <a:t>=</a:t>
            </a:r>
            <a:r>
              <a:rPr i="1" lang="en">
                <a:solidFill>
                  <a:srgbClr val="A78CFA"/>
                </a:solidFill>
                <a:highlight>
                  <a:srgbClr val="282C34"/>
                </a:highlight>
                <a:latin typeface="Courier New"/>
                <a:ea typeface="Courier New"/>
                <a:cs typeface="Courier New"/>
                <a:sym typeface="Courier New"/>
              </a:rPr>
              <a:t> new </a:t>
            </a:r>
            <a:r>
              <a:rPr lang="en">
                <a:solidFill>
                  <a:srgbClr val="6495EE"/>
                </a:solidFill>
                <a:highlight>
                  <a:srgbClr val="282C34"/>
                </a:highlight>
                <a:latin typeface="Courier New"/>
                <a:ea typeface="Courier New"/>
                <a:cs typeface="Courier New"/>
                <a:sym typeface="Courier New"/>
              </a:rPr>
              <a:t>Object</a:t>
            </a:r>
            <a:r>
              <a:rPr lang="en">
                <a:solidFill>
                  <a:srgbClr val="838FA7"/>
                </a:solidFill>
                <a:highlight>
                  <a:srgbClr val="282C34"/>
                </a:highlight>
                <a:latin typeface="Courier New"/>
                <a:ea typeface="Courier New"/>
                <a:cs typeface="Courier New"/>
                <a:sym typeface="Courier New"/>
              </a:rPr>
              <a:t>()</a:t>
            </a:r>
            <a:r>
              <a:rPr lang="en">
                <a:solidFill>
                  <a:srgbClr val="676E95"/>
                </a:solidFill>
                <a:highlight>
                  <a:srgbClr val="282C34"/>
                </a:highlight>
                <a:latin typeface="Courier New"/>
                <a:ea typeface="Courier New"/>
                <a:cs typeface="Courier New"/>
                <a:sym typeface="Courier New"/>
              </a:rPr>
              <a:t>;</a:t>
            </a:r>
            <a:endParaRPr/>
          </a:p>
          <a:p>
            <a:pPr indent="-368300" lvl="1" marL="914400" rtl="0" algn="l">
              <a:spcBef>
                <a:spcPts val="0"/>
              </a:spcBef>
              <a:spcAft>
                <a:spcPts val="0"/>
              </a:spcAft>
              <a:buSzPts val="2200"/>
              <a:buChar char="○"/>
            </a:pPr>
            <a:r>
              <a:rPr lang="en"/>
              <a:t>This is an object constructor</a:t>
            </a:r>
            <a:endParaRPr/>
          </a:p>
          <a:p>
            <a:pPr indent="-381000" lvl="0" marL="457200" rtl="0" algn="l">
              <a:lnSpc>
                <a:spcPct val="135714"/>
              </a:lnSpc>
              <a:spcBef>
                <a:spcPts val="1000"/>
              </a:spcBef>
              <a:spcAft>
                <a:spcPts val="0"/>
              </a:spcAft>
              <a:buSzPts val="2400"/>
              <a:buChar char="●"/>
            </a:pPr>
            <a:r>
              <a:rPr i="1" lang="en">
                <a:solidFill>
                  <a:srgbClr val="A78CFA"/>
                </a:solidFill>
                <a:highlight>
                  <a:srgbClr val="282C34"/>
                </a:highlight>
                <a:latin typeface="Courier New"/>
                <a:ea typeface="Courier New"/>
                <a:cs typeface="Courier New"/>
                <a:sym typeface="Courier New"/>
              </a:rPr>
              <a:t>let </a:t>
            </a:r>
            <a:r>
              <a:rPr lang="en">
                <a:solidFill>
                  <a:srgbClr val="B0B7C3"/>
                </a:solidFill>
                <a:highlight>
                  <a:srgbClr val="282C34"/>
                </a:highlight>
                <a:latin typeface="Courier New"/>
                <a:ea typeface="Courier New"/>
                <a:cs typeface="Courier New"/>
                <a:sym typeface="Courier New"/>
              </a:rPr>
              <a:t>wallet </a:t>
            </a:r>
            <a:r>
              <a:rPr lang="en">
                <a:solidFill>
                  <a:srgbClr val="838FA7"/>
                </a:solidFill>
                <a:highlight>
                  <a:srgbClr val="282C34"/>
                </a:highlight>
                <a:latin typeface="Courier New"/>
                <a:ea typeface="Courier New"/>
                <a:cs typeface="Courier New"/>
                <a:sym typeface="Courier New"/>
              </a:rPr>
              <a:t>=</a:t>
            </a:r>
            <a:r>
              <a:rPr i="1" lang="en">
                <a:solidFill>
                  <a:srgbClr val="A78CFA"/>
                </a:solidFill>
                <a:highlight>
                  <a:srgbClr val="282C34"/>
                </a:highlight>
                <a:latin typeface="Courier New"/>
                <a:ea typeface="Courier New"/>
                <a:cs typeface="Courier New"/>
                <a:sym typeface="Courier New"/>
              </a:rPr>
              <a:t> </a:t>
            </a:r>
            <a:r>
              <a:rPr lang="en">
                <a:solidFill>
                  <a:srgbClr val="838FA7"/>
                </a:solidFill>
                <a:highlight>
                  <a:srgbClr val="282C34"/>
                </a:highlight>
                <a:latin typeface="Courier New"/>
                <a:ea typeface="Courier New"/>
                <a:cs typeface="Courier New"/>
                <a:sym typeface="Courier New"/>
              </a:rPr>
              <a:t>{}</a:t>
            </a:r>
            <a:r>
              <a:rPr lang="en">
                <a:solidFill>
                  <a:srgbClr val="676E95"/>
                </a:solidFill>
                <a:highlight>
                  <a:srgbClr val="282C34"/>
                </a:highlight>
                <a:latin typeface="Courier New"/>
                <a:ea typeface="Courier New"/>
                <a:cs typeface="Courier New"/>
                <a:sym typeface="Courier New"/>
              </a:rPr>
              <a:t>;</a:t>
            </a:r>
            <a:endParaRPr/>
          </a:p>
          <a:p>
            <a:pPr indent="-368300" lvl="1" marL="914400" rtl="0" algn="l">
              <a:spcBef>
                <a:spcPts val="0"/>
              </a:spcBef>
              <a:spcAft>
                <a:spcPts val="0"/>
              </a:spcAft>
              <a:buSzPts val="2200"/>
              <a:buChar char="○"/>
            </a:pPr>
            <a:r>
              <a:rPr lang="en"/>
              <a:t>This is an object literal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1"/>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Key:Value   aka   Properties</a:t>
            </a:r>
            <a:endParaRPr/>
          </a:p>
        </p:txBody>
      </p:sp>
      <p:sp>
        <p:nvSpPr>
          <p:cNvPr id="359" name="Google Shape;359;p31"/>
          <p:cNvSpPr txBox="1"/>
          <p:nvPr>
            <p:ph idx="1" type="body"/>
          </p:nvPr>
        </p:nvSpPr>
        <p:spPr>
          <a:xfrm>
            <a:off x="638350" y="1269275"/>
            <a:ext cx="7338900" cy="36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order to save values in an object you need to assign them a key, kind of like a name tag that you can refer to later to “get” the value back out. It is written like</a:t>
            </a:r>
            <a:endParaRPr/>
          </a:p>
          <a:p>
            <a:pPr indent="0" lvl="0" marL="0" rtl="0" algn="l">
              <a:lnSpc>
                <a:spcPct val="100000"/>
              </a:lnSpc>
              <a:spcBef>
                <a:spcPts val="0"/>
              </a:spcBef>
              <a:spcAft>
                <a:spcPts val="0"/>
              </a:spcAft>
              <a:buNone/>
            </a:pPr>
            <a:r>
              <a:rPr i="1" lang="en">
                <a:solidFill>
                  <a:srgbClr val="A78CFA"/>
                </a:solidFill>
                <a:highlight>
                  <a:srgbClr val="282C34"/>
                </a:highlight>
                <a:latin typeface="Courier New"/>
                <a:ea typeface="Courier New"/>
                <a:cs typeface="Courier New"/>
                <a:sym typeface="Courier New"/>
              </a:rPr>
              <a:t>    </a:t>
            </a:r>
            <a:r>
              <a:rPr lang="en">
                <a:solidFill>
                  <a:srgbClr val="E06C75"/>
                </a:solidFill>
                <a:highlight>
                  <a:srgbClr val="282C34"/>
                </a:highlight>
                <a:latin typeface="Courier New"/>
                <a:ea typeface="Courier New"/>
                <a:cs typeface="Courier New"/>
                <a:sym typeface="Courier New"/>
              </a:rPr>
              <a:t>card</a:t>
            </a:r>
            <a:r>
              <a:rPr lang="en">
                <a:solidFill>
                  <a:srgbClr val="8E99B1"/>
                </a:solidFill>
                <a:highlight>
                  <a:srgbClr val="282C34"/>
                </a:highlight>
                <a:latin typeface="Courier New"/>
                <a:ea typeface="Courier New"/>
                <a:cs typeface="Courier New"/>
                <a:sym typeface="Courier New"/>
              </a:rPr>
              <a:t>:</a:t>
            </a:r>
            <a:r>
              <a:rPr i="1" lang="en">
                <a:solidFill>
                  <a:srgbClr val="A78CFA"/>
                </a:solidFill>
                <a:highlight>
                  <a:srgbClr val="282C34"/>
                </a:highlight>
                <a:latin typeface="Courier New"/>
                <a:ea typeface="Courier New"/>
                <a:cs typeface="Courier New"/>
                <a:sym typeface="Courier New"/>
              </a:rPr>
              <a:t> </a:t>
            </a:r>
            <a:r>
              <a:rPr lang="en">
                <a:solidFill>
                  <a:srgbClr val="98C379"/>
                </a:solidFill>
                <a:highlight>
                  <a:srgbClr val="282C34"/>
                </a:highlight>
                <a:latin typeface="Courier New"/>
                <a:ea typeface="Courier New"/>
                <a:cs typeface="Courier New"/>
                <a:sym typeface="Courier New"/>
              </a:rPr>
              <a:t>"Debit"</a:t>
            </a:r>
            <a:r>
              <a:rPr lang="en">
                <a:solidFill>
                  <a:srgbClr val="79859D"/>
                </a:solidFill>
                <a:highlight>
                  <a:srgbClr val="282C34"/>
                </a:highlight>
                <a:latin typeface="Courier New"/>
                <a:ea typeface="Courier New"/>
                <a:cs typeface="Courier New"/>
                <a:sym typeface="Courier New"/>
              </a:rPr>
              <a:t>,</a:t>
            </a:r>
            <a:endParaRPr>
              <a:solidFill>
                <a:srgbClr val="79859D"/>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a:solidFill>
                  <a:srgbClr val="A78CFA"/>
                </a:solidFill>
                <a:highlight>
                  <a:srgbClr val="282C34"/>
                </a:highlight>
                <a:latin typeface="Courier New"/>
                <a:ea typeface="Courier New"/>
                <a:cs typeface="Courier New"/>
                <a:sym typeface="Courier New"/>
              </a:rPr>
              <a:t>    </a:t>
            </a:r>
            <a:r>
              <a:rPr lang="en">
                <a:solidFill>
                  <a:srgbClr val="E06C75"/>
                </a:solidFill>
                <a:highlight>
                  <a:srgbClr val="282C34"/>
                </a:highlight>
                <a:latin typeface="Courier New"/>
                <a:ea typeface="Courier New"/>
                <a:cs typeface="Courier New"/>
                <a:sym typeface="Courier New"/>
              </a:rPr>
              <a:t>cash</a:t>
            </a:r>
            <a:r>
              <a:rPr lang="en">
                <a:solidFill>
                  <a:srgbClr val="8E99B1"/>
                </a:solidFill>
                <a:highlight>
                  <a:srgbClr val="282C34"/>
                </a:highlight>
                <a:latin typeface="Courier New"/>
                <a:ea typeface="Courier New"/>
                <a:cs typeface="Courier New"/>
                <a:sym typeface="Courier New"/>
              </a:rPr>
              <a:t>:</a:t>
            </a:r>
            <a:r>
              <a:rPr i="1" lang="en">
                <a:solidFill>
                  <a:srgbClr val="A78CFA"/>
                </a:solidFill>
                <a:highlight>
                  <a:srgbClr val="282C34"/>
                </a:highlight>
                <a:latin typeface="Courier New"/>
                <a:ea typeface="Courier New"/>
                <a:cs typeface="Courier New"/>
                <a:sym typeface="Courier New"/>
              </a:rPr>
              <a:t> </a:t>
            </a:r>
            <a:r>
              <a:rPr lang="en">
                <a:solidFill>
                  <a:srgbClr val="FF9070"/>
                </a:solidFill>
                <a:highlight>
                  <a:srgbClr val="282C34"/>
                </a:highlight>
                <a:latin typeface="Courier New"/>
                <a:ea typeface="Courier New"/>
                <a:cs typeface="Courier New"/>
                <a:sym typeface="Courier New"/>
              </a:rPr>
              <a:t>42</a:t>
            </a:r>
            <a:endParaRPr/>
          </a:p>
          <a:p>
            <a:pPr indent="0" lvl="0" marL="0" rtl="0" algn="l">
              <a:spcBef>
                <a:spcPts val="1000"/>
              </a:spcBef>
              <a:spcAft>
                <a:spcPts val="1600"/>
              </a:spcAft>
              <a:buNone/>
            </a:pPr>
            <a:r>
              <a:rPr lang="en"/>
              <a:t>Every key:value is seperated with a “ , ” and the key and value pair is seperated with a colon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Values To Your Object</a:t>
            </a:r>
            <a:endParaRPr/>
          </a:p>
        </p:txBody>
      </p:sp>
      <p:sp>
        <p:nvSpPr>
          <p:cNvPr id="365" name="Google Shape;365;p32"/>
          <p:cNvSpPr txBox="1"/>
          <p:nvPr>
            <p:ph idx="1" type="body"/>
          </p:nvPr>
        </p:nvSpPr>
        <p:spPr>
          <a:xfrm>
            <a:off x="597175" y="1527450"/>
            <a:ext cx="7763400" cy="335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we combine those two things and we end up with an object that is holding keys and values</a:t>
            </a:r>
            <a:endParaRPr/>
          </a:p>
          <a:p>
            <a:pPr indent="0" lvl="0" marL="1371600" rtl="0" algn="l">
              <a:lnSpc>
                <a:spcPct val="100000"/>
              </a:lnSpc>
              <a:spcBef>
                <a:spcPts val="1600"/>
              </a:spcBef>
              <a:spcAft>
                <a:spcPts val="0"/>
              </a:spcAft>
              <a:buNone/>
            </a:pPr>
            <a:r>
              <a:rPr i="1" lang="en">
                <a:solidFill>
                  <a:srgbClr val="A78CFA"/>
                </a:solidFill>
                <a:highlight>
                  <a:srgbClr val="282C34"/>
                </a:highlight>
                <a:latin typeface="Courier New"/>
                <a:ea typeface="Courier New"/>
                <a:cs typeface="Courier New"/>
                <a:sym typeface="Courier New"/>
              </a:rPr>
              <a:t>let </a:t>
            </a:r>
            <a:r>
              <a:rPr lang="en">
                <a:solidFill>
                  <a:srgbClr val="B0B7C3"/>
                </a:solidFill>
                <a:highlight>
                  <a:srgbClr val="282C34"/>
                </a:highlight>
                <a:latin typeface="Courier New"/>
                <a:ea typeface="Courier New"/>
                <a:cs typeface="Courier New"/>
                <a:sym typeface="Courier New"/>
              </a:rPr>
              <a:t>wallet</a:t>
            </a:r>
            <a:r>
              <a:rPr i="1" lang="en">
                <a:solidFill>
                  <a:srgbClr val="A78CFA"/>
                </a:solidFill>
                <a:highlight>
                  <a:srgbClr val="282C34"/>
                </a:highlight>
                <a:latin typeface="Courier New"/>
                <a:ea typeface="Courier New"/>
                <a:cs typeface="Courier New"/>
                <a:sym typeface="Courier New"/>
              </a:rPr>
              <a:t> </a:t>
            </a:r>
            <a:r>
              <a:rPr lang="en">
                <a:solidFill>
                  <a:srgbClr val="838FA7"/>
                </a:solidFill>
                <a:highlight>
                  <a:srgbClr val="282C34"/>
                </a:highlight>
                <a:latin typeface="Courier New"/>
                <a:ea typeface="Courier New"/>
                <a:cs typeface="Courier New"/>
                <a:sym typeface="Courier New"/>
              </a:rPr>
              <a:t>=</a:t>
            </a:r>
            <a:r>
              <a:rPr i="1" lang="en">
                <a:solidFill>
                  <a:srgbClr val="A78CFA"/>
                </a:solidFill>
                <a:highlight>
                  <a:srgbClr val="282C34"/>
                </a:highlight>
                <a:latin typeface="Courier New"/>
                <a:ea typeface="Courier New"/>
                <a:cs typeface="Courier New"/>
                <a:sym typeface="Courier New"/>
              </a:rPr>
              <a:t> </a:t>
            </a:r>
            <a:r>
              <a:rPr lang="en">
                <a:solidFill>
                  <a:srgbClr val="838FA7"/>
                </a:solidFill>
                <a:highlight>
                  <a:srgbClr val="282C34"/>
                </a:highlight>
                <a:latin typeface="Courier New"/>
                <a:ea typeface="Courier New"/>
                <a:cs typeface="Courier New"/>
                <a:sym typeface="Courier New"/>
              </a:rPr>
              <a:t>{</a:t>
            </a:r>
            <a:endParaRPr>
              <a:solidFill>
                <a:srgbClr val="838FA7"/>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i="1" lang="en">
                <a:solidFill>
                  <a:srgbClr val="A78CFA"/>
                </a:solidFill>
                <a:highlight>
                  <a:srgbClr val="282C34"/>
                </a:highlight>
                <a:latin typeface="Courier New"/>
                <a:ea typeface="Courier New"/>
                <a:cs typeface="Courier New"/>
                <a:sym typeface="Courier New"/>
              </a:rPr>
              <a:t>    </a:t>
            </a:r>
            <a:r>
              <a:rPr lang="en">
                <a:solidFill>
                  <a:srgbClr val="E06C75"/>
                </a:solidFill>
                <a:highlight>
                  <a:srgbClr val="282C34"/>
                </a:highlight>
                <a:latin typeface="Courier New"/>
                <a:ea typeface="Courier New"/>
                <a:cs typeface="Courier New"/>
                <a:sym typeface="Courier New"/>
              </a:rPr>
              <a:t>card</a:t>
            </a:r>
            <a:r>
              <a:rPr lang="en">
                <a:solidFill>
                  <a:srgbClr val="8E99B1"/>
                </a:solidFill>
                <a:highlight>
                  <a:srgbClr val="282C34"/>
                </a:highlight>
                <a:latin typeface="Courier New"/>
                <a:ea typeface="Courier New"/>
                <a:cs typeface="Courier New"/>
                <a:sym typeface="Courier New"/>
              </a:rPr>
              <a:t>:</a:t>
            </a:r>
            <a:r>
              <a:rPr i="1" lang="en">
                <a:solidFill>
                  <a:srgbClr val="A78CFA"/>
                </a:solidFill>
                <a:highlight>
                  <a:srgbClr val="282C34"/>
                </a:highlight>
                <a:latin typeface="Courier New"/>
                <a:ea typeface="Courier New"/>
                <a:cs typeface="Courier New"/>
                <a:sym typeface="Courier New"/>
              </a:rPr>
              <a:t> </a:t>
            </a:r>
            <a:r>
              <a:rPr lang="en">
                <a:solidFill>
                  <a:srgbClr val="98C379"/>
                </a:solidFill>
                <a:highlight>
                  <a:srgbClr val="282C34"/>
                </a:highlight>
                <a:latin typeface="Courier New"/>
                <a:ea typeface="Courier New"/>
                <a:cs typeface="Courier New"/>
                <a:sym typeface="Courier New"/>
              </a:rPr>
              <a:t>"Debit"</a:t>
            </a:r>
            <a:r>
              <a:rPr lang="en">
                <a:solidFill>
                  <a:srgbClr val="79859D"/>
                </a:solidFill>
                <a:highlight>
                  <a:srgbClr val="282C34"/>
                </a:highlight>
                <a:latin typeface="Courier New"/>
                <a:ea typeface="Courier New"/>
                <a:cs typeface="Courier New"/>
                <a:sym typeface="Courier New"/>
              </a:rPr>
              <a:t>,</a:t>
            </a:r>
            <a:endParaRPr>
              <a:solidFill>
                <a:srgbClr val="79859D"/>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i="1" lang="en">
                <a:solidFill>
                  <a:srgbClr val="A78CFA"/>
                </a:solidFill>
                <a:highlight>
                  <a:srgbClr val="282C34"/>
                </a:highlight>
                <a:latin typeface="Courier New"/>
                <a:ea typeface="Courier New"/>
                <a:cs typeface="Courier New"/>
                <a:sym typeface="Courier New"/>
              </a:rPr>
              <a:t>    </a:t>
            </a:r>
            <a:r>
              <a:rPr lang="en">
                <a:solidFill>
                  <a:srgbClr val="E06C75"/>
                </a:solidFill>
                <a:highlight>
                  <a:srgbClr val="282C34"/>
                </a:highlight>
                <a:latin typeface="Courier New"/>
                <a:ea typeface="Courier New"/>
                <a:cs typeface="Courier New"/>
                <a:sym typeface="Courier New"/>
              </a:rPr>
              <a:t>cash</a:t>
            </a:r>
            <a:r>
              <a:rPr lang="en">
                <a:solidFill>
                  <a:srgbClr val="8E99B1"/>
                </a:solidFill>
                <a:highlight>
                  <a:srgbClr val="282C34"/>
                </a:highlight>
                <a:latin typeface="Courier New"/>
                <a:ea typeface="Courier New"/>
                <a:cs typeface="Courier New"/>
                <a:sym typeface="Courier New"/>
              </a:rPr>
              <a:t>:</a:t>
            </a:r>
            <a:r>
              <a:rPr i="1" lang="en">
                <a:solidFill>
                  <a:srgbClr val="A78CFA"/>
                </a:solidFill>
                <a:highlight>
                  <a:srgbClr val="282C34"/>
                </a:highlight>
                <a:latin typeface="Courier New"/>
                <a:ea typeface="Courier New"/>
                <a:cs typeface="Courier New"/>
                <a:sym typeface="Courier New"/>
              </a:rPr>
              <a:t> </a:t>
            </a:r>
            <a:r>
              <a:rPr lang="en">
                <a:solidFill>
                  <a:srgbClr val="FF9070"/>
                </a:solidFill>
                <a:highlight>
                  <a:srgbClr val="282C34"/>
                </a:highlight>
                <a:latin typeface="Courier New"/>
                <a:ea typeface="Courier New"/>
                <a:cs typeface="Courier New"/>
                <a:sym typeface="Courier New"/>
              </a:rPr>
              <a:t>42</a:t>
            </a:r>
            <a:endParaRPr>
              <a:solidFill>
                <a:srgbClr val="FF9070"/>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lang="en">
                <a:solidFill>
                  <a:srgbClr val="838FA7"/>
                </a:solidFill>
                <a:highlight>
                  <a:srgbClr val="282C34"/>
                </a:highlight>
                <a:latin typeface="Courier New"/>
                <a:ea typeface="Courier New"/>
                <a:cs typeface="Courier New"/>
                <a:sym typeface="Courier New"/>
              </a:rPr>
              <a:t>}</a:t>
            </a:r>
            <a:r>
              <a:rPr lang="en">
                <a:solidFill>
                  <a:srgbClr val="676E95"/>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 student object that has the properties for</a:t>
            </a:r>
            <a:endParaRPr/>
          </a:p>
          <a:p>
            <a:pPr indent="0" lvl="0" marL="0" rtl="0" algn="ctr">
              <a:spcBef>
                <a:spcPts val="0"/>
              </a:spcBef>
              <a:spcAft>
                <a:spcPts val="0"/>
              </a:spcAft>
              <a:buNone/>
            </a:pPr>
            <a:r>
              <a:rPr lang="en"/>
              <a:t>Name, ID, hair color, favorite snack, which class you are taking at west-mec, and the session time that you in    (1:00 or 4:00)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440775" y="3127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Your Properties</a:t>
            </a:r>
            <a:endParaRPr/>
          </a:p>
        </p:txBody>
      </p:sp>
      <p:sp>
        <p:nvSpPr>
          <p:cNvPr id="376" name="Google Shape;376;p34"/>
          <p:cNvSpPr txBox="1"/>
          <p:nvPr>
            <p:ph idx="1" type="body"/>
          </p:nvPr>
        </p:nvSpPr>
        <p:spPr>
          <a:xfrm>
            <a:off x="440775" y="1277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In the wallet object that we made we can add, remove and read any of the properties at any time  </a:t>
            </a:r>
            <a:endParaRPr/>
          </a:p>
          <a:p>
            <a:pPr indent="-381000" lvl="0" marL="457200" rtl="0" algn="l">
              <a:spcBef>
                <a:spcPts val="1000"/>
              </a:spcBef>
              <a:spcAft>
                <a:spcPts val="0"/>
              </a:spcAft>
              <a:buSzPts val="2400"/>
              <a:buChar char="●"/>
            </a:pPr>
            <a:r>
              <a:rPr lang="en"/>
              <a:t>The values are called by using the properties and keys that we defined. </a:t>
            </a:r>
            <a:endParaRPr/>
          </a:p>
          <a:p>
            <a:pPr indent="0" lvl="0" marL="1371600" rtl="0" algn="l">
              <a:lnSpc>
                <a:spcPct val="100000"/>
              </a:lnSpc>
              <a:spcBef>
                <a:spcPts val="1600"/>
              </a:spcBef>
              <a:spcAft>
                <a:spcPts val="0"/>
              </a:spcAft>
              <a:buNone/>
            </a:pPr>
            <a:r>
              <a:rPr lang="en">
                <a:solidFill>
                  <a:srgbClr val="E06C75"/>
                </a:solidFill>
                <a:highlight>
                  <a:srgbClr val="282C34"/>
                </a:highlight>
                <a:latin typeface="Courier New"/>
                <a:ea typeface="Courier New"/>
                <a:cs typeface="Courier New"/>
                <a:sym typeface="Courier New"/>
              </a:rPr>
              <a:t>console</a:t>
            </a:r>
            <a:r>
              <a:rPr b="1" lang="en">
                <a:solidFill>
                  <a:srgbClr val="838FA7"/>
                </a:solidFill>
                <a:highlight>
                  <a:srgbClr val="282C34"/>
                </a:highlight>
                <a:latin typeface="Courier New"/>
                <a:ea typeface="Courier New"/>
                <a:cs typeface="Courier New"/>
                <a:sym typeface="Courier New"/>
              </a:rPr>
              <a:t>.</a:t>
            </a:r>
            <a:r>
              <a:rPr lang="en">
                <a:solidFill>
                  <a:srgbClr val="56B7C3"/>
                </a:solidFill>
                <a:highlight>
                  <a:srgbClr val="282C34"/>
                </a:highlight>
                <a:latin typeface="Courier New"/>
                <a:ea typeface="Courier New"/>
                <a:cs typeface="Courier New"/>
                <a:sym typeface="Courier New"/>
              </a:rPr>
              <a:t>log</a:t>
            </a:r>
            <a:r>
              <a:rPr lang="en">
                <a:solidFill>
                  <a:srgbClr val="838FA7"/>
                </a:solidFill>
                <a:highlight>
                  <a:srgbClr val="282C34"/>
                </a:highlight>
                <a:latin typeface="Courier New"/>
                <a:ea typeface="Courier New"/>
                <a:cs typeface="Courier New"/>
                <a:sym typeface="Courier New"/>
              </a:rPr>
              <a:t>(</a:t>
            </a:r>
            <a:r>
              <a:rPr lang="en">
                <a:solidFill>
                  <a:srgbClr val="B0B7C3"/>
                </a:solidFill>
                <a:highlight>
                  <a:srgbClr val="282C34"/>
                </a:highlight>
                <a:latin typeface="Courier New"/>
                <a:ea typeface="Courier New"/>
                <a:cs typeface="Courier New"/>
                <a:sym typeface="Courier New"/>
              </a:rPr>
              <a:t>wallet</a:t>
            </a:r>
            <a:r>
              <a:rPr b="1" lang="en">
                <a:solidFill>
                  <a:srgbClr val="838FA7"/>
                </a:solidFill>
                <a:highlight>
                  <a:srgbClr val="282C34"/>
                </a:highlight>
                <a:latin typeface="Courier New"/>
                <a:ea typeface="Courier New"/>
                <a:cs typeface="Courier New"/>
                <a:sym typeface="Courier New"/>
              </a:rPr>
              <a:t>.</a:t>
            </a:r>
            <a:r>
              <a:rPr lang="en">
                <a:solidFill>
                  <a:srgbClr val="E06C75"/>
                </a:solidFill>
                <a:highlight>
                  <a:srgbClr val="282C34"/>
                </a:highlight>
                <a:latin typeface="Courier New"/>
                <a:ea typeface="Courier New"/>
                <a:cs typeface="Courier New"/>
                <a:sym typeface="Courier New"/>
              </a:rPr>
              <a:t>card</a:t>
            </a:r>
            <a:r>
              <a:rPr lang="en">
                <a:solidFill>
                  <a:srgbClr val="838FA7"/>
                </a:solidFill>
                <a:highlight>
                  <a:srgbClr val="282C34"/>
                </a:highlight>
                <a:latin typeface="Courier New"/>
                <a:ea typeface="Courier New"/>
                <a:cs typeface="Courier New"/>
                <a:sym typeface="Courier New"/>
              </a:rPr>
              <a:t>)</a:t>
            </a:r>
            <a:r>
              <a:rPr lang="en">
                <a:solidFill>
                  <a:srgbClr val="676E95"/>
                </a:solidFill>
                <a:highlight>
                  <a:srgbClr val="282C34"/>
                </a:highlight>
                <a:latin typeface="Courier New"/>
                <a:ea typeface="Courier New"/>
                <a:cs typeface="Courier New"/>
                <a:sym typeface="Courier New"/>
              </a:rPr>
              <a:t>;</a:t>
            </a:r>
            <a:endParaRPr>
              <a:solidFill>
                <a:srgbClr val="676E95"/>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lang="en">
                <a:solidFill>
                  <a:srgbClr val="676E95"/>
                </a:solidFill>
                <a:highlight>
                  <a:srgbClr val="282C34"/>
                </a:highlight>
                <a:latin typeface="Courier New"/>
                <a:ea typeface="Courier New"/>
                <a:cs typeface="Courier New"/>
                <a:sym typeface="Courier New"/>
              </a:rPr>
              <a:t>//</a:t>
            </a:r>
            <a:r>
              <a:rPr i="1" lang="en">
                <a:solidFill>
                  <a:srgbClr val="676E95"/>
                </a:solidFill>
                <a:highlight>
                  <a:srgbClr val="282C34"/>
                </a:highlight>
                <a:latin typeface="Courier New"/>
                <a:ea typeface="Courier New"/>
                <a:cs typeface="Courier New"/>
                <a:sym typeface="Courier New"/>
              </a:rPr>
              <a:t> Debit</a:t>
            </a:r>
            <a:endParaRPr i="1">
              <a:solidFill>
                <a:srgbClr val="676E95"/>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lang="en">
                <a:solidFill>
                  <a:srgbClr val="E06C75"/>
                </a:solidFill>
                <a:highlight>
                  <a:srgbClr val="282C34"/>
                </a:highlight>
                <a:latin typeface="Courier New"/>
                <a:ea typeface="Courier New"/>
                <a:cs typeface="Courier New"/>
                <a:sym typeface="Courier New"/>
              </a:rPr>
              <a:t>console</a:t>
            </a:r>
            <a:r>
              <a:rPr b="1" lang="en">
                <a:solidFill>
                  <a:srgbClr val="838FA7"/>
                </a:solidFill>
                <a:highlight>
                  <a:srgbClr val="282C34"/>
                </a:highlight>
                <a:latin typeface="Courier New"/>
                <a:ea typeface="Courier New"/>
                <a:cs typeface="Courier New"/>
                <a:sym typeface="Courier New"/>
              </a:rPr>
              <a:t>.</a:t>
            </a:r>
            <a:r>
              <a:rPr lang="en">
                <a:solidFill>
                  <a:srgbClr val="56B7C3"/>
                </a:solidFill>
                <a:highlight>
                  <a:srgbClr val="282C34"/>
                </a:highlight>
                <a:latin typeface="Courier New"/>
                <a:ea typeface="Courier New"/>
                <a:cs typeface="Courier New"/>
                <a:sym typeface="Courier New"/>
              </a:rPr>
              <a:t>log</a:t>
            </a:r>
            <a:r>
              <a:rPr lang="en">
                <a:solidFill>
                  <a:srgbClr val="838FA7"/>
                </a:solidFill>
                <a:highlight>
                  <a:srgbClr val="282C34"/>
                </a:highlight>
                <a:latin typeface="Courier New"/>
                <a:ea typeface="Courier New"/>
                <a:cs typeface="Courier New"/>
                <a:sym typeface="Courier New"/>
              </a:rPr>
              <a:t>(</a:t>
            </a:r>
            <a:r>
              <a:rPr lang="en">
                <a:solidFill>
                  <a:srgbClr val="B0B7C3"/>
                </a:solidFill>
                <a:highlight>
                  <a:srgbClr val="282C34"/>
                </a:highlight>
                <a:latin typeface="Courier New"/>
                <a:ea typeface="Courier New"/>
                <a:cs typeface="Courier New"/>
                <a:sym typeface="Courier New"/>
              </a:rPr>
              <a:t>wallet</a:t>
            </a:r>
            <a:r>
              <a:rPr b="1" lang="en">
                <a:solidFill>
                  <a:srgbClr val="838FA7"/>
                </a:solidFill>
                <a:highlight>
                  <a:srgbClr val="282C34"/>
                </a:highlight>
                <a:latin typeface="Courier New"/>
                <a:ea typeface="Courier New"/>
                <a:cs typeface="Courier New"/>
                <a:sym typeface="Courier New"/>
              </a:rPr>
              <a:t>.</a:t>
            </a:r>
            <a:r>
              <a:rPr lang="en">
                <a:solidFill>
                  <a:srgbClr val="E06C75"/>
                </a:solidFill>
                <a:highlight>
                  <a:srgbClr val="282C34"/>
                </a:highlight>
                <a:latin typeface="Courier New"/>
                <a:ea typeface="Courier New"/>
                <a:cs typeface="Courier New"/>
                <a:sym typeface="Courier New"/>
              </a:rPr>
              <a:t>cash</a:t>
            </a:r>
            <a:r>
              <a:rPr lang="en">
                <a:solidFill>
                  <a:srgbClr val="838FA7"/>
                </a:solidFill>
                <a:highlight>
                  <a:srgbClr val="282C34"/>
                </a:highlight>
                <a:latin typeface="Courier New"/>
                <a:ea typeface="Courier New"/>
                <a:cs typeface="Courier New"/>
                <a:sym typeface="Courier New"/>
              </a:rPr>
              <a:t>)</a:t>
            </a:r>
            <a:r>
              <a:rPr lang="en">
                <a:solidFill>
                  <a:srgbClr val="676E95"/>
                </a:solidFill>
                <a:highlight>
                  <a:srgbClr val="282C34"/>
                </a:highlight>
                <a:latin typeface="Courier New"/>
                <a:ea typeface="Courier New"/>
                <a:cs typeface="Courier New"/>
                <a:sym typeface="Courier New"/>
              </a:rPr>
              <a:t>;</a:t>
            </a:r>
            <a:endParaRPr>
              <a:solidFill>
                <a:srgbClr val="676E95"/>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lang="en">
                <a:solidFill>
                  <a:srgbClr val="676E95"/>
                </a:solidFill>
                <a:highlight>
                  <a:srgbClr val="282C34"/>
                </a:highlight>
                <a:latin typeface="Courier New"/>
                <a:ea typeface="Courier New"/>
                <a:cs typeface="Courier New"/>
                <a:sym typeface="Courier New"/>
              </a:rPr>
              <a:t>//</a:t>
            </a:r>
            <a:r>
              <a:rPr i="1" lang="en">
                <a:solidFill>
                  <a:srgbClr val="676E95"/>
                </a:solidFill>
                <a:highlight>
                  <a:srgbClr val="282C34"/>
                </a:highlight>
                <a:latin typeface="Courier New"/>
                <a:ea typeface="Courier New"/>
                <a:cs typeface="Courier New"/>
                <a:sym typeface="Courier New"/>
              </a:rPr>
              <a:t> 42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New Properties</a:t>
            </a:r>
            <a:endParaRPr/>
          </a:p>
        </p:txBody>
      </p:sp>
      <p:sp>
        <p:nvSpPr>
          <p:cNvPr id="382" name="Google Shape;382;p35"/>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Just because a key was not added at creation does not mean that we can’t add it later. </a:t>
            </a:r>
            <a:endParaRPr/>
          </a:p>
          <a:p>
            <a:pPr indent="-381000" lvl="0" marL="457200" rtl="0" algn="l">
              <a:spcBef>
                <a:spcPts val="0"/>
              </a:spcBef>
              <a:spcAft>
                <a:spcPts val="0"/>
              </a:spcAft>
              <a:buSzPts val="2400"/>
              <a:buChar char="●"/>
            </a:pPr>
            <a:r>
              <a:rPr lang="en"/>
              <a:t>We can also add new properties similar to how we took the value out.</a:t>
            </a:r>
            <a:endParaRPr/>
          </a:p>
          <a:p>
            <a:pPr indent="0" lvl="0" marL="1371600" rtl="0" algn="l">
              <a:lnSpc>
                <a:spcPct val="100000"/>
              </a:lnSpc>
              <a:spcBef>
                <a:spcPts val="1600"/>
              </a:spcBef>
              <a:spcAft>
                <a:spcPts val="0"/>
              </a:spcAft>
              <a:buNone/>
            </a:pPr>
            <a:r>
              <a:rPr lang="en">
                <a:solidFill>
                  <a:srgbClr val="B0B7C3"/>
                </a:solidFill>
                <a:highlight>
                  <a:srgbClr val="282C34"/>
                </a:highlight>
                <a:latin typeface="Courier New"/>
                <a:ea typeface="Courier New"/>
                <a:cs typeface="Courier New"/>
                <a:sym typeface="Courier New"/>
              </a:rPr>
              <a:t>wallet</a:t>
            </a:r>
            <a:r>
              <a:rPr b="1" lang="en">
                <a:solidFill>
                  <a:srgbClr val="838FA7"/>
                </a:solidFill>
                <a:highlight>
                  <a:srgbClr val="282C34"/>
                </a:highlight>
                <a:latin typeface="Courier New"/>
                <a:ea typeface="Courier New"/>
                <a:cs typeface="Courier New"/>
                <a:sym typeface="Courier New"/>
              </a:rPr>
              <a:t>.</a:t>
            </a:r>
            <a:r>
              <a:rPr lang="en">
                <a:solidFill>
                  <a:srgbClr val="E06C75"/>
                </a:solidFill>
                <a:highlight>
                  <a:srgbClr val="282C34"/>
                </a:highlight>
                <a:latin typeface="Courier New"/>
                <a:ea typeface="Courier New"/>
                <a:cs typeface="Courier New"/>
                <a:sym typeface="Courier New"/>
              </a:rPr>
              <a:t>ID</a:t>
            </a:r>
            <a:r>
              <a:rPr lang="en">
                <a:solidFill>
                  <a:srgbClr val="B0B7C3"/>
                </a:solidFill>
                <a:highlight>
                  <a:srgbClr val="282C34"/>
                </a:highlight>
                <a:latin typeface="Courier New"/>
                <a:ea typeface="Courier New"/>
                <a:cs typeface="Courier New"/>
                <a:sym typeface="Courier New"/>
              </a:rPr>
              <a:t> </a:t>
            </a:r>
            <a:r>
              <a:rPr lang="en">
                <a:solidFill>
                  <a:srgbClr val="838FA7"/>
                </a:solidFill>
                <a:highlight>
                  <a:srgbClr val="282C34"/>
                </a:highlight>
                <a:latin typeface="Courier New"/>
                <a:ea typeface="Courier New"/>
                <a:cs typeface="Courier New"/>
                <a:sym typeface="Courier New"/>
              </a:rPr>
              <a:t>=</a:t>
            </a:r>
            <a:r>
              <a:rPr lang="en">
                <a:solidFill>
                  <a:srgbClr val="B0B7C3"/>
                </a:solidFill>
                <a:highlight>
                  <a:srgbClr val="282C34"/>
                </a:highlight>
                <a:latin typeface="Courier New"/>
                <a:ea typeface="Courier New"/>
                <a:cs typeface="Courier New"/>
                <a:sym typeface="Courier New"/>
              </a:rPr>
              <a:t> </a:t>
            </a:r>
            <a:r>
              <a:rPr lang="en">
                <a:solidFill>
                  <a:srgbClr val="98C379"/>
                </a:solidFill>
                <a:highlight>
                  <a:srgbClr val="282C34"/>
                </a:highlight>
                <a:latin typeface="Courier New"/>
                <a:ea typeface="Courier New"/>
                <a:cs typeface="Courier New"/>
                <a:sym typeface="Courier New"/>
              </a:rPr>
              <a:t>"School ID"</a:t>
            </a:r>
            <a:endParaRPr>
              <a:solidFill>
                <a:srgbClr val="98C379"/>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lang="en">
                <a:solidFill>
                  <a:srgbClr val="E06C75"/>
                </a:solidFill>
                <a:highlight>
                  <a:srgbClr val="282C34"/>
                </a:highlight>
                <a:latin typeface="Courier New"/>
                <a:ea typeface="Courier New"/>
                <a:cs typeface="Courier New"/>
                <a:sym typeface="Courier New"/>
              </a:rPr>
              <a:t>console</a:t>
            </a:r>
            <a:r>
              <a:rPr b="1" lang="en">
                <a:solidFill>
                  <a:srgbClr val="838FA7"/>
                </a:solidFill>
                <a:highlight>
                  <a:srgbClr val="282C34"/>
                </a:highlight>
                <a:latin typeface="Courier New"/>
                <a:ea typeface="Courier New"/>
                <a:cs typeface="Courier New"/>
                <a:sym typeface="Courier New"/>
              </a:rPr>
              <a:t>.</a:t>
            </a:r>
            <a:r>
              <a:rPr lang="en">
                <a:solidFill>
                  <a:srgbClr val="56B7C3"/>
                </a:solidFill>
                <a:highlight>
                  <a:srgbClr val="282C34"/>
                </a:highlight>
                <a:latin typeface="Courier New"/>
                <a:ea typeface="Courier New"/>
                <a:cs typeface="Courier New"/>
                <a:sym typeface="Courier New"/>
              </a:rPr>
              <a:t>log</a:t>
            </a:r>
            <a:r>
              <a:rPr lang="en">
                <a:solidFill>
                  <a:srgbClr val="838FA7"/>
                </a:solidFill>
                <a:highlight>
                  <a:srgbClr val="282C34"/>
                </a:highlight>
                <a:latin typeface="Courier New"/>
                <a:ea typeface="Courier New"/>
                <a:cs typeface="Courier New"/>
                <a:sym typeface="Courier New"/>
              </a:rPr>
              <a:t>(</a:t>
            </a:r>
            <a:r>
              <a:rPr lang="en">
                <a:solidFill>
                  <a:srgbClr val="B0B7C3"/>
                </a:solidFill>
                <a:highlight>
                  <a:srgbClr val="282C34"/>
                </a:highlight>
                <a:latin typeface="Courier New"/>
                <a:ea typeface="Courier New"/>
                <a:cs typeface="Courier New"/>
                <a:sym typeface="Courier New"/>
              </a:rPr>
              <a:t>wallet</a:t>
            </a:r>
            <a:r>
              <a:rPr b="1" lang="en">
                <a:solidFill>
                  <a:srgbClr val="838FA7"/>
                </a:solidFill>
                <a:highlight>
                  <a:srgbClr val="282C34"/>
                </a:highlight>
                <a:latin typeface="Courier New"/>
                <a:ea typeface="Courier New"/>
                <a:cs typeface="Courier New"/>
                <a:sym typeface="Courier New"/>
              </a:rPr>
              <a:t>.</a:t>
            </a:r>
            <a:r>
              <a:rPr lang="en">
                <a:solidFill>
                  <a:srgbClr val="E06C75"/>
                </a:solidFill>
                <a:highlight>
                  <a:srgbClr val="282C34"/>
                </a:highlight>
                <a:latin typeface="Courier New"/>
                <a:ea typeface="Courier New"/>
                <a:cs typeface="Courier New"/>
                <a:sym typeface="Courier New"/>
              </a:rPr>
              <a:t>ID</a:t>
            </a:r>
            <a:r>
              <a:rPr lang="en">
                <a:solidFill>
                  <a:srgbClr val="838FA7"/>
                </a:solidFill>
                <a:highlight>
                  <a:srgbClr val="282C34"/>
                </a:highlight>
                <a:latin typeface="Courier New"/>
                <a:ea typeface="Courier New"/>
                <a:cs typeface="Courier New"/>
                <a:sym typeface="Courier New"/>
              </a:rPr>
              <a:t>)</a:t>
            </a:r>
            <a:endParaRPr>
              <a:solidFill>
                <a:srgbClr val="838FA7"/>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lang="en">
                <a:solidFill>
                  <a:srgbClr val="676E95"/>
                </a:solidFill>
                <a:highlight>
                  <a:srgbClr val="282C34"/>
                </a:highlight>
                <a:latin typeface="Courier New"/>
                <a:ea typeface="Courier New"/>
                <a:cs typeface="Courier New"/>
                <a:sym typeface="Courier New"/>
              </a:rPr>
              <a:t>//</a:t>
            </a:r>
            <a:r>
              <a:rPr i="1" lang="en">
                <a:solidFill>
                  <a:srgbClr val="676E95"/>
                </a:solidFill>
                <a:highlight>
                  <a:srgbClr val="282C34"/>
                </a:highlight>
                <a:latin typeface="Courier New"/>
                <a:ea typeface="Courier New"/>
                <a:cs typeface="Courier New"/>
                <a:sym typeface="Courier New"/>
              </a:rPr>
              <a:t>School ID;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Properties</a:t>
            </a:r>
            <a:endParaRPr/>
          </a:p>
        </p:txBody>
      </p:sp>
      <p:sp>
        <p:nvSpPr>
          <p:cNvPr id="388" name="Google Shape;388;p36"/>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Sometimes a card will expire, or be lost, or you will spend all your cash. </a:t>
            </a:r>
            <a:endParaRPr/>
          </a:p>
          <a:p>
            <a:pPr indent="-381000" lvl="0" marL="457200" rtl="0" algn="l">
              <a:spcBef>
                <a:spcPts val="0"/>
              </a:spcBef>
              <a:spcAft>
                <a:spcPts val="0"/>
              </a:spcAft>
              <a:buSzPts val="2400"/>
              <a:buChar char="●"/>
            </a:pPr>
            <a:r>
              <a:rPr lang="en"/>
              <a:t>When this happens the property will need to be removed from the object.</a:t>
            </a:r>
            <a:endParaRPr/>
          </a:p>
          <a:p>
            <a:pPr indent="457200" lvl="0" marL="914400" rtl="0" algn="l">
              <a:lnSpc>
                <a:spcPct val="100000"/>
              </a:lnSpc>
              <a:spcBef>
                <a:spcPts val="0"/>
              </a:spcBef>
              <a:spcAft>
                <a:spcPts val="0"/>
              </a:spcAft>
              <a:buNone/>
            </a:pPr>
            <a:r>
              <a:rPr i="1" lang="en">
                <a:solidFill>
                  <a:srgbClr val="F02B77"/>
                </a:solidFill>
                <a:highlight>
                  <a:srgbClr val="282C34"/>
                </a:highlight>
                <a:latin typeface="Courier New"/>
                <a:ea typeface="Courier New"/>
                <a:cs typeface="Courier New"/>
                <a:sym typeface="Courier New"/>
              </a:rPr>
              <a:t>delete</a:t>
            </a:r>
            <a:r>
              <a:rPr lang="en">
                <a:solidFill>
                  <a:srgbClr val="B0B7C3"/>
                </a:solidFill>
                <a:highlight>
                  <a:srgbClr val="282C34"/>
                </a:highlight>
                <a:latin typeface="Courier New"/>
                <a:ea typeface="Courier New"/>
                <a:cs typeface="Courier New"/>
                <a:sym typeface="Courier New"/>
              </a:rPr>
              <a:t> wallet</a:t>
            </a:r>
            <a:r>
              <a:rPr b="1" lang="en">
                <a:solidFill>
                  <a:srgbClr val="838FA7"/>
                </a:solidFill>
                <a:highlight>
                  <a:srgbClr val="282C34"/>
                </a:highlight>
                <a:latin typeface="Courier New"/>
                <a:ea typeface="Courier New"/>
                <a:cs typeface="Courier New"/>
                <a:sym typeface="Courier New"/>
              </a:rPr>
              <a:t>.</a:t>
            </a:r>
            <a:r>
              <a:rPr lang="en">
                <a:solidFill>
                  <a:srgbClr val="E06C75"/>
                </a:solidFill>
                <a:highlight>
                  <a:srgbClr val="282C34"/>
                </a:highlight>
                <a:latin typeface="Courier New"/>
                <a:ea typeface="Courier New"/>
                <a:cs typeface="Courier New"/>
                <a:sym typeface="Courier New"/>
              </a:rPr>
              <a:t>cash</a:t>
            </a:r>
            <a:r>
              <a:rPr lang="en">
                <a:solidFill>
                  <a:srgbClr val="676E95"/>
                </a:solidFill>
                <a:highlight>
                  <a:srgbClr val="282C34"/>
                </a:highlight>
                <a:latin typeface="Courier New"/>
                <a:ea typeface="Courier New"/>
                <a:cs typeface="Courier New"/>
                <a:sym typeface="Courier New"/>
              </a:rPr>
              <a:t>;</a:t>
            </a:r>
            <a:endParaRPr>
              <a:solidFill>
                <a:srgbClr val="676E95"/>
              </a:solidFill>
              <a:highlight>
                <a:srgbClr val="282C34"/>
              </a:highlight>
              <a:latin typeface="Courier New"/>
              <a:ea typeface="Courier New"/>
              <a:cs typeface="Courier New"/>
              <a:sym typeface="Courier New"/>
            </a:endParaRPr>
          </a:p>
          <a:p>
            <a:pPr indent="-381000" lvl="0" marL="457200" rtl="0" algn="l">
              <a:spcBef>
                <a:spcPts val="1000"/>
              </a:spcBef>
              <a:spcAft>
                <a:spcPts val="0"/>
              </a:spcAft>
              <a:buSzPts val="2400"/>
              <a:buChar char="●"/>
            </a:pPr>
            <a:r>
              <a:rPr lang="en"/>
              <a:t>Rather than making the value 0 we can remove it entirely, sometimes this is </a:t>
            </a:r>
            <a:r>
              <a:rPr lang="en"/>
              <a:t>preferable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Multiword Properties</a:t>
            </a:r>
            <a:endParaRPr/>
          </a:p>
        </p:txBody>
      </p:sp>
      <p:sp>
        <p:nvSpPr>
          <p:cNvPr id="394" name="Google Shape;394;p37"/>
          <p:cNvSpPr txBox="1"/>
          <p:nvPr>
            <p:ph idx="1" type="body"/>
          </p:nvPr>
        </p:nvSpPr>
        <p:spPr>
          <a:xfrm>
            <a:off x="965850" y="134847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may also use </a:t>
            </a:r>
            <a:r>
              <a:rPr lang="en"/>
              <a:t>multi word</a:t>
            </a:r>
            <a:r>
              <a:rPr lang="en"/>
              <a:t> properties</a:t>
            </a:r>
            <a:endParaRPr/>
          </a:p>
          <a:p>
            <a:pPr indent="-381000" lvl="0" marL="457200" rtl="0" algn="l">
              <a:spcBef>
                <a:spcPts val="1000"/>
              </a:spcBef>
              <a:spcAft>
                <a:spcPts val="0"/>
              </a:spcAft>
              <a:buSzPts val="2400"/>
              <a:buChar char="●"/>
            </a:pPr>
            <a:r>
              <a:rPr lang="en"/>
              <a:t>The benefit is being able to express more complicated keys or to have a value that works easier with something a person would read.</a:t>
            </a:r>
            <a:endParaRPr/>
          </a:p>
          <a:p>
            <a:pPr indent="-381000" lvl="0" marL="457200" rtl="0" algn="l">
              <a:spcBef>
                <a:spcPts val="1000"/>
              </a:spcBef>
              <a:spcAft>
                <a:spcPts val="1000"/>
              </a:spcAft>
              <a:buSzPts val="2400"/>
              <a:buChar char="●"/>
            </a:pPr>
            <a:r>
              <a:rPr lang="en"/>
              <a:t>This is very useful when creating databases or tables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0"/>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 online and research </a:t>
            </a:r>
            <a:r>
              <a:rPr lang="en">
                <a:solidFill>
                  <a:srgbClr val="FF8865"/>
                </a:solidFill>
              </a:rPr>
              <a:t>“Object Oriented Programming”</a:t>
            </a:r>
            <a:r>
              <a:rPr lang="en"/>
              <a:t> and be ready to describe what is in your own words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8"/>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Brackets</a:t>
            </a:r>
            <a:endParaRPr/>
          </a:p>
        </p:txBody>
      </p:sp>
      <p:sp>
        <p:nvSpPr>
          <p:cNvPr id="400" name="Google Shape;400;p38"/>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We can’t add </a:t>
            </a:r>
            <a:r>
              <a:rPr lang="en" sz="2000"/>
              <a:t>something</a:t>
            </a:r>
            <a:r>
              <a:rPr lang="en" sz="2000"/>
              <a:t> like</a:t>
            </a:r>
            <a:endParaRPr sz="2000"/>
          </a:p>
          <a:p>
            <a:pPr indent="457200" lvl="0" marL="914400" rtl="0" algn="l">
              <a:lnSpc>
                <a:spcPct val="135714"/>
              </a:lnSpc>
              <a:spcBef>
                <a:spcPts val="1600"/>
              </a:spcBef>
              <a:spcAft>
                <a:spcPts val="0"/>
              </a:spcAft>
              <a:buNone/>
            </a:pPr>
            <a:r>
              <a:rPr b="1" lang="en" sz="2000">
                <a:solidFill>
                  <a:srgbClr val="B0B7C3"/>
                </a:solidFill>
                <a:highlight>
                  <a:srgbClr val="282C34"/>
                </a:highlight>
                <a:latin typeface="Courier New"/>
                <a:ea typeface="Courier New"/>
                <a:cs typeface="Courier New"/>
                <a:sym typeface="Courier New"/>
              </a:rPr>
              <a:t>wallet</a:t>
            </a:r>
            <a:r>
              <a:rPr b="1" lang="en" sz="2000">
                <a:solidFill>
                  <a:srgbClr val="838FA7"/>
                </a:solidFill>
                <a:highlight>
                  <a:srgbClr val="282C34"/>
                </a:highlight>
                <a:latin typeface="Courier New"/>
                <a:ea typeface="Courier New"/>
                <a:cs typeface="Courier New"/>
                <a:sym typeface="Courier New"/>
              </a:rPr>
              <a:t>.</a:t>
            </a:r>
            <a:r>
              <a:rPr b="1" lang="en" sz="2000">
                <a:solidFill>
                  <a:srgbClr val="E06C75"/>
                </a:solidFill>
                <a:highlight>
                  <a:srgbClr val="282C34"/>
                </a:highlight>
                <a:latin typeface="Courier New"/>
                <a:ea typeface="Courier New"/>
                <a:cs typeface="Courier New"/>
                <a:sym typeface="Courier New"/>
              </a:rPr>
              <a:t>is</a:t>
            </a:r>
            <a:r>
              <a:rPr b="1" lang="en" sz="2000">
                <a:solidFill>
                  <a:srgbClr val="B0B7C3"/>
                </a:solidFill>
                <a:highlight>
                  <a:srgbClr val="282C34"/>
                </a:highlight>
                <a:latin typeface="Courier New"/>
                <a:ea typeface="Courier New"/>
                <a:cs typeface="Courier New"/>
                <a:sym typeface="Courier New"/>
              </a:rPr>
              <a:t> poor </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i="1" lang="en" sz="2000">
                <a:solidFill>
                  <a:srgbClr val="CF68E1"/>
                </a:solidFill>
                <a:highlight>
                  <a:srgbClr val="282C34"/>
                </a:highlight>
                <a:latin typeface="Courier New"/>
                <a:ea typeface="Courier New"/>
                <a:cs typeface="Courier New"/>
                <a:sym typeface="Courier New"/>
              </a:rPr>
              <a:t>true</a:t>
            </a:r>
            <a:endParaRPr b="1" i="1" sz="2000">
              <a:solidFill>
                <a:srgbClr val="CF68E1"/>
              </a:solidFill>
              <a:highlight>
                <a:srgbClr val="282C34"/>
              </a:highlight>
              <a:latin typeface="Courier New"/>
              <a:ea typeface="Courier New"/>
              <a:cs typeface="Courier New"/>
              <a:sym typeface="Courier New"/>
            </a:endParaRPr>
          </a:p>
          <a:p>
            <a:pPr indent="-355600" lvl="0" marL="457200" rtl="0" algn="l">
              <a:spcBef>
                <a:spcPts val="0"/>
              </a:spcBef>
              <a:spcAft>
                <a:spcPts val="0"/>
              </a:spcAft>
              <a:buSzPts val="2000"/>
              <a:buChar char="●"/>
            </a:pPr>
            <a:r>
              <a:rPr lang="en" sz="2000"/>
              <a:t>This will break the code as well </a:t>
            </a:r>
            <a:endParaRPr sz="2000"/>
          </a:p>
          <a:p>
            <a:pPr indent="457200" lvl="0" marL="914400" rtl="0" algn="l">
              <a:lnSpc>
                <a:spcPct val="135714"/>
              </a:lnSpc>
              <a:spcBef>
                <a:spcPts val="1600"/>
              </a:spcBef>
              <a:spcAft>
                <a:spcPts val="0"/>
              </a:spcAft>
              <a:buNone/>
            </a:pPr>
            <a:r>
              <a:rPr b="1" lang="en" sz="2000">
                <a:solidFill>
                  <a:srgbClr val="B0B7C3"/>
                </a:solidFill>
                <a:highlight>
                  <a:srgbClr val="282C34"/>
                </a:highlight>
                <a:latin typeface="Courier New"/>
                <a:ea typeface="Courier New"/>
                <a:cs typeface="Courier New"/>
                <a:sym typeface="Courier New"/>
              </a:rPr>
              <a:t>wallet</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"is poor"</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i="1" lang="en" sz="2000">
                <a:solidFill>
                  <a:srgbClr val="CF68E1"/>
                </a:solidFill>
                <a:highlight>
                  <a:srgbClr val="282C34"/>
                </a:highlight>
                <a:latin typeface="Courier New"/>
                <a:ea typeface="Courier New"/>
                <a:cs typeface="Courier New"/>
                <a:sym typeface="Courier New"/>
              </a:rPr>
              <a:t>true</a:t>
            </a:r>
            <a:endParaRPr b="1" i="1" sz="2000">
              <a:solidFill>
                <a:srgbClr val="CF68E1"/>
              </a:solidFill>
              <a:highlight>
                <a:srgbClr val="282C34"/>
              </a:highlight>
              <a:latin typeface="Courier New"/>
              <a:ea typeface="Courier New"/>
              <a:cs typeface="Courier New"/>
              <a:sym typeface="Courier New"/>
            </a:endParaRPr>
          </a:p>
          <a:p>
            <a:pPr indent="-355600" lvl="0" marL="457200" rtl="0" algn="l">
              <a:spcBef>
                <a:spcPts val="0"/>
              </a:spcBef>
              <a:spcAft>
                <a:spcPts val="0"/>
              </a:spcAft>
              <a:buSzPts val="2000"/>
              <a:buChar char="●"/>
            </a:pPr>
            <a:r>
              <a:rPr lang="en" sz="2000"/>
              <a:t>When creating multi word properties we need use square brackets </a:t>
            </a:r>
            <a:endParaRPr sz="2000"/>
          </a:p>
          <a:p>
            <a:pPr indent="0" lvl="0" marL="1371600" rtl="0" algn="l">
              <a:lnSpc>
                <a:spcPct val="135714"/>
              </a:lnSpc>
              <a:spcBef>
                <a:spcPts val="1600"/>
              </a:spcBef>
              <a:spcAft>
                <a:spcPts val="0"/>
              </a:spcAft>
              <a:buNone/>
            </a:pPr>
            <a:r>
              <a:rPr b="1" lang="en" sz="2000">
                <a:solidFill>
                  <a:srgbClr val="B0B7C3"/>
                </a:solidFill>
                <a:highlight>
                  <a:srgbClr val="282C34"/>
                </a:highlight>
                <a:latin typeface="Courier New"/>
                <a:ea typeface="Courier New"/>
                <a:cs typeface="Courier New"/>
                <a:sym typeface="Courier New"/>
              </a:rPr>
              <a:t>wallet</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"is poor"</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i="1" lang="en" sz="2000">
                <a:solidFill>
                  <a:srgbClr val="CF68E1"/>
                </a:solidFill>
                <a:highlight>
                  <a:srgbClr val="282C34"/>
                </a:highlight>
                <a:latin typeface="Courier New"/>
                <a:ea typeface="Courier New"/>
                <a:cs typeface="Courier New"/>
                <a:sym typeface="Courier New"/>
              </a:rPr>
              <a:t>true</a:t>
            </a:r>
            <a:endParaRPr b="1" i="1" sz="2000">
              <a:solidFill>
                <a:srgbClr val="CF68E1"/>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2000">
                <a:solidFill>
                  <a:srgbClr val="E06C75"/>
                </a:solidFill>
                <a:highlight>
                  <a:srgbClr val="282C34"/>
                </a:highlight>
                <a:latin typeface="Courier New"/>
                <a:ea typeface="Courier New"/>
                <a:cs typeface="Courier New"/>
                <a:sym typeface="Courier New"/>
              </a:rPr>
              <a:t>console</a:t>
            </a:r>
            <a:r>
              <a:rPr b="1" lang="en" sz="2000">
                <a:solidFill>
                  <a:srgbClr val="838FA7"/>
                </a:solidFill>
                <a:highlight>
                  <a:srgbClr val="282C34"/>
                </a:highlight>
                <a:latin typeface="Courier New"/>
                <a:ea typeface="Courier New"/>
                <a:cs typeface="Courier New"/>
                <a:sym typeface="Courier New"/>
              </a:rPr>
              <a:t>.</a:t>
            </a:r>
            <a:r>
              <a:rPr b="1" lang="en" sz="2000">
                <a:solidFill>
                  <a:srgbClr val="56B7C3"/>
                </a:solidFill>
                <a:highlight>
                  <a:srgbClr val="282C34"/>
                </a:highlight>
                <a:latin typeface="Courier New"/>
                <a:ea typeface="Courier New"/>
                <a:cs typeface="Courier New"/>
                <a:sym typeface="Courier New"/>
              </a:rPr>
              <a:t>log</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wallet</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"is poor"</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Through Prompts</a:t>
            </a:r>
            <a:endParaRPr/>
          </a:p>
        </p:txBody>
      </p:sp>
      <p:sp>
        <p:nvSpPr>
          <p:cNvPr id="406" name="Google Shape;406;p39"/>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Most likely you will not want to fill out an entire object on your own, the code can do that for you.</a:t>
            </a:r>
            <a:endParaRPr/>
          </a:p>
          <a:p>
            <a:pPr indent="0" lvl="0" marL="914400" rtl="0" algn="l">
              <a:lnSpc>
                <a:spcPct val="135714"/>
              </a:lnSpc>
              <a:spcBef>
                <a:spcPts val="1600"/>
              </a:spcBef>
              <a:spcAft>
                <a:spcPts val="0"/>
              </a:spcAft>
              <a:buNone/>
            </a:pPr>
            <a:r>
              <a:rPr b="1" i="1" lang="en" sz="2200">
                <a:solidFill>
                  <a:srgbClr val="A78CFA"/>
                </a:solidFill>
                <a:highlight>
                  <a:srgbClr val="282C34"/>
                </a:highlight>
                <a:latin typeface="Courier New"/>
                <a:ea typeface="Courier New"/>
                <a:cs typeface="Courier New"/>
                <a:sym typeface="Courier New"/>
              </a:rPr>
              <a:t>let </a:t>
            </a:r>
            <a:r>
              <a:rPr b="1" lang="en" sz="2200">
                <a:solidFill>
                  <a:srgbClr val="B0B7C3"/>
                </a:solidFill>
                <a:highlight>
                  <a:srgbClr val="282C34"/>
                </a:highlight>
                <a:latin typeface="Courier New"/>
                <a:ea typeface="Courier New"/>
                <a:cs typeface="Courier New"/>
                <a:sym typeface="Courier New"/>
              </a:rPr>
              <a:t>wallet</a:t>
            </a:r>
            <a:r>
              <a:rPr b="1" i="1" lang="en" sz="2200">
                <a:solidFill>
                  <a:srgbClr val="A78CFA"/>
                </a:solidFill>
                <a:highlight>
                  <a:srgbClr val="282C34"/>
                </a:highlight>
                <a:latin typeface="Courier New"/>
                <a:ea typeface="Courier New"/>
                <a:cs typeface="Courier New"/>
                <a:sym typeface="Courier New"/>
              </a:rPr>
              <a:t> </a:t>
            </a:r>
            <a:r>
              <a:rPr b="1" lang="en" sz="2200">
                <a:solidFill>
                  <a:srgbClr val="838FA7"/>
                </a:solidFill>
                <a:highlight>
                  <a:srgbClr val="282C34"/>
                </a:highlight>
                <a:latin typeface="Courier New"/>
                <a:ea typeface="Courier New"/>
                <a:cs typeface="Courier New"/>
                <a:sym typeface="Courier New"/>
              </a:rPr>
              <a:t>=</a:t>
            </a:r>
            <a:r>
              <a:rPr b="1" i="1" lang="en" sz="2200">
                <a:solidFill>
                  <a:srgbClr val="A78CFA"/>
                </a:solidFill>
                <a:highlight>
                  <a:srgbClr val="282C34"/>
                </a:highlight>
                <a:latin typeface="Courier New"/>
                <a:ea typeface="Courier New"/>
                <a:cs typeface="Courier New"/>
                <a:sym typeface="Courier New"/>
              </a:rPr>
              <a:t> </a:t>
            </a:r>
            <a:r>
              <a:rPr b="1" lang="en" sz="2200">
                <a:solidFill>
                  <a:srgbClr val="838FA7"/>
                </a:solidFill>
                <a:highlight>
                  <a:srgbClr val="282C34"/>
                </a:highlight>
                <a:latin typeface="Courier New"/>
                <a:ea typeface="Courier New"/>
                <a:cs typeface="Courier New"/>
                <a:sym typeface="Courier New"/>
              </a:rPr>
              <a:t>{}</a:t>
            </a:r>
            <a:endParaRPr b="1" sz="2200">
              <a:solidFill>
                <a:srgbClr val="838FA7"/>
              </a:solidFill>
              <a:highlight>
                <a:srgbClr val="282C34"/>
              </a:highlight>
              <a:latin typeface="Courier New"/>
              <a:ea typeface="Courier New"/>
              <a:cs typeface="Courier New"/>
              <a:sym typeface="Courier New"/>
            </a:endParaRPr>
          </a:p>
          <a:p>
            <a:pPr indent="-457200" lvl="0" marL="1371600" rtl="0" algn="l">
              <a:lnSpc>
                <a:spcPct val="135714"/>
              </a:lnSpc>
              <a:spcBef>
                <a:spcPts val="0"/>
              </a:spcBef>
              <a:spcAft>
                <a:spcPts val="0"/>
              </a:spcAft>
              <a:buNone/>
            </a:pPr>
            <a:r>
              <a:rPr b="1" i="1" lang="en" sz="2200">
                <a:solidFill>
                  <a:srgbClr val="A78CFA"/>
                </a:solidFill>
                <a:highlight>
                  <a:srgbClr val="282C34"/>
                </a:highlight>
                <a:latin typeface="Courier New"/>
                <a:ea typeface="Courier New"/>
                <a:cs typeface="Courier New"/>
                <a:sym typeface="Courier New"/>
              </a:rPr>
              <a:t>let </a:t>
            </a:r>
            <a:r>
              <a:rPr b="1" lang="en" sz="2200">
                <a:solidFill>
                  <a:srgbClr val="B0B7C3"/>
                </a:solidFill>
                <a:highlight>
                  <a:srgbClr val="282C34"/>
                </a:highlight>
                <a:latin typeface="Courier New"/>
                <a:ea typeface="Courier New"/>
                <a:cs typeface="Courier New"/>
                <a:sym typeface="Courier New"/>
              </a:rPr>
              <a:t>money</a:t>
            </a:r>
            <a:r>
              <a:rPr b="1" i="1" lang="en" sz="2200">
                <a:solidFill>
                  <a:srgbClr val="A78CFA"/>
                </a:solidFill>
                <a:highlight>
                  <a:srgbClr val="282C34"/>
                </a:highlight>
                <a:latin typeface="Courier New"/>
                <a:ea typeface="Courier New"/>
                <a:cs typeface="Courier New"/>
                <a:sym typeface="Courier New"/>
              </a:rPr>
              <a:t> </a:t>
            </a:r>
            <a:r>
              <a:rPr b="1" lang="en" sz="2200">
                <a:solidFill>
                  <a:srgbClr val="838FA7"/>
                </a:solidFill>
                <a:highlight>
                  <a:srgbClr val="282C34"/>
                </a:highlight>
                <a:latin typeface="Courier New"/>
                <a:ea typeface="Courier New"/>
                <a:cs typeface="Courier New"/>
                <a:sym typeface="Courier New"/>
              </a:rPr>
              <a:t>=</a:t>
            </a:r>
            <a:r>
              <a:rPr b="1" i="1" lang="en" sz="2200">
                <a:solidFill>
                  <a:srgbClr val="A78CFA"/>
                </a:solidFill>
                <a:highlight>
                  <a:srgbClr val="282C34"/>
                </a:highlight>
                <a:latin typeface="Courier New"/>
                <a:ea typeface="Courier New"/>
                <a:cs typeface="Courier New"/>
                <a:sym typeface="Courier New"/>
              </a:rPr>
              <a:t> </a:t>
            </a:r>
            <a:r>
              <a:rPr b="1" lang="en" sz="2200">
                <a:solidFill>
                  <a:srgbClr val="6494ED"/>
                </a:solidFill>
                <a:highlight>
                  <a:srgbClr val="282C34"/>
                </a:highlight>
                <a:latin typeface="Courier New"/>
                <a:ea typeface="Courier New"/>
                <a:cs typeface="Courier New"/>
                <a:sym typeface="Courier New"/>
              </a:rPr>
              <a:t>prompt</a:t>
            </a:r>
            <a:r>
              <a:rPr b="1" lang="en" sz="2200">
                <a:solidFill>
                  <a:srgbClr val="838FA7"/>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"how much do you want to take out"</a:t>
            </a:r>
            <a:r>
              <a:rPr b="1" lang="en" sz="2200">
                <a:solidFill>
                  <a:srgbClr val="79859D"/>
                </a:solidFill>
                <a:highlight>
                  <a:srgbClr val="282C34"/>
                </a:highlight>
                <a:latin typeface="Courier New"/>
                <a:ea typeface="Courier New"/>
                <a:cs typeface="Courier New"/>
                <a:sym typeface="Courier New"/>
              </a:rPr>
              <a:t>,</a:t>
            </a:r>
            <a:r>
              <a:rPr b="1" i="1" lang="en" sz="2200">
                <a:solidFill>
                  <a:srgbClr val="A78CFA"/>
                </a:solidFill>
                <a:highlight>
                  <a:srgbClr val="282C34"/>
                </a:highlight>
                <a:latin typeface="Courier New"/>
                <a:ea typeface="Courier New"/>
                <a:cs typeface="Courier New"/>
                <a:sym typeface="Courier New"/>
              </a:rPr>
              <a:t> </a:t>
            </a:r>
            <a:r>
              <a:rPr b="1" lang="en" sz="2200">
                <a:solidFill>
                  <a:srgbClr val="98C379"/>
                </a:solidFill>
                <a:highlight>
                  <a:srgbClr val="282C34"/>
                </a:highlight>
                <a:latin typeface="Courier New"/>
                <a:ea typeface="Courier New"/>
                <a:cs typeface="Courier New"/>
                <a:sym typeface="Courier New"/>
              </a:rPr>
              <a:t>"20"</a:t>
            </a:r>
            <a:r>
              <a:rPr b="1" lang="en" sz="2200">
                <a:solidFill>
                  <a:srgbClr val="838FA7"/>
                </a:solidFill>
                <a:highlight>
                  <a:srgbClr val="282C34"/>
                </a:highlight>
                <a:latin typeface="Courier New"/>
                <a:ea typeface="Courier New"/>
                <a:cs typeface="Courier New"/>
                <a:sym typeface="Courier New"/>
              </a:rPr>
              <a:t>)</a:t>
            </a:r>
            <a:r>
              <a:rPr b="1" lang="en" sz="2200">
                <a:solidFill>
                  <a:srgbClr val="676E95"/>
                </a:solidFill>
                <a:highlight>
                  <a:srgbClr val="282C34"/>
                </a:highlight>
                <a:latin typeface="Courier New"/>
                <a:ea typeface="Courier New"/>
                <a:cs typeface="Courier New"/>
                <a:sym typeface="Courier New"/>
              </a:rPr>
              <a:t>;</a:t>
            </a:r>
            <a:endParaRPr b="1" sz="22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wallet</a:t>
            </a:r>
            <a:r>
              <a:rPr b="1" lang="en" sz="2200">
                <a:solidFill>
                  <a:srgbClr val="838FA7"/>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"cash"</a:t>
            </a:r>
            <a:r>
              <a:rPr b="1" lang="en" sz="2200">
                <a:solidFill>
                  <a:srgbClr val="838FA7"/>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 </a:t>
            </a:r>
            <a:r>
              <a:rPr b="1" lang="en" sz="2200">
                <a:solidFill>
                  <a:srgbClr val="838FA7"/>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 money</a:t>
            </a:r>
            <a:r>
              <a:rPr b="1" lang="en" sz="2200">
                <a:solidFill>
                  <a:srgbClr val="676E95"/>
                </a:solidFill>
                <a:highlight>
                  <a:srgbClr val="282C34"/>
                </a:highlight>
                <a:latin typeface="Courier New"/>
                <a:ea typeface="Courier New"/>
                <a:cs typeface="Courier New"/>
                <a:sym typeface="Courier New"/>
              </a:rPr>
              <a:t>;</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 short bit of code that will prompt a user to enter their name, fav color, and a random number they are thinking of. Store all of those values in an object of your choice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1"/>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to Initialize/Clone</a:t>
            </a:r>
            <a:endParaRPr/>
          </a:p>
        </p:txBody>
      </p:sp>
      <p:sp>
        <p:nvSpPr>
          <p:cNvPr id="417" name="Google Shape;417;p41"/>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Many times when you want to create a new object you will pass it through a function. </a:t>
            </a:r>
            <a:endParaRPr/>
          </a:p>
          <a:p>
            <a:pPr indent="0" lvl="0" marL="457200" rtl="0" algn="l">
              <a:spcBef>
                <a:spcPts val="1600"/>
              </a:spcBef>
              <a:spcAft>
                <a:spcPts val="0"/>
              </a:spcAft>
              <a:buNone/>
            </a:pPr>
            <a:r>
              <a:t/>
            </a:r>
            <a:endParaRPr/>
          </a:p>
          <a:p>
            <a:pPr indent="-381000" lvl="0" marL="457200" rtl="0" algn="l">
              <a:spcBef>
                <a:spcPts val="1600"/>
              </a:spcBef>
              <a:spcAft>
                <a:spcPts val="0"/>
              </a:spcAft>
              <a:buSzPts val="2400"/>
              <a:buChar char="●"/>
            </a:pPr>
            <a:r>
              <a:rPr lang="en"/>
              <a:t>This is best done by using key:value pairs with the same name and then passing the values through the parameters.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2"/>
          <p:cNvSpPr txBox="1"/>
          <p:nvPr>
            <p:ph type="title"/>
          </p:nvPr>
        </p:nvSpPr>
        <p:spPr>
          <a:xfrm>
            <a:off x="1208550" y="334138"/>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to Initialize/Clone</a:t>
            </a:r>
            <a:endParaRPr/>
          </a:p>
        </p:txBody>
      </p:sp>
      <p:sp>
        <p:nvSpPr>
          <p:cNvPr id="423" name="Google Shape;423;p42"/>
          <p:cNvSpPr txBox="1"/>
          <p:nvPr>
            <p:ph idx="1" type="body"/>
          </p:nvPr>
        </p:nvSpPr>
        <p:spPr>
          <a:xfrm>
            <a:off x="1208550" y="1274475"/>
            <a:ext cx="6590100" cy="3534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i="1" lang="en" sz="2000">
                <a:solidFill>
                  <a:srgbClr val="A78CFA"/>
                </a:solidFill>
                <a:highlight>
                  <a:srgbClr val="282C34"/>
                </a:highlight>
                <a:latin typeface="Courier New"/>
                <a:ea typeface="Courier New"/>
                <a:cs typeface="Courier New"/>
                <a:sym typeface="Courier New"/>
              </a:rPr>
              <a:t>function</a:t>
            </a:r>
            <a:r>
              <a:rPr b="1" lang="en" sz="2000">
                <a:solidFill>
                  <a:srgbClr val="B0B7C3"/>
                </a:solidFill>
                <a:highlight>
                  <a:srgbClr val="282C34"/>
                </a:highlight>
                <a:latin typeface="Courier New"/>
                <a:ea typeface="Courier New"/>
                <a:cs typeface="Courier New"/>
                <a:sym typeface="Courier New"/>
              </a:rPr>
              <a:t> </a:t>
            </a:r>
            <a:r>
              <a:rPr b="1" lang="en" sz="2000">
                <a:solidFill>
                  <a:srgbClr val="6494ED"/>
                </a:solidFill>
                <a:highlight>
                  <a:srgbClr val="282C34"/>
                </a:highlight>
                <a:latin typeface="Courier New"/>
                <a:ea typeface="Courier New"/>
                <a:cs typeface="Courier New"/>
                <a:sym typeface="Courier New"/>
              </a:rPr>
              <a:t>createStudent</a:t>
            </a:r>
            <a:r>
              <a:rPr b="1" lang="en" sz="2000">
                <a:solidFill>
                  <a:srgbClr val="838FA7"/>
                </a:solidFill>
                <a:highlight>
                  <a:srgbClr val="282C34"/>
                </a:highlight>
                <a:latin typeface="Courier New"/>
                <a:ea typeface="Courier New"/>
                <a:cs typeface="Courier New"/>
                <a:sym typeface="Courier New"/>
              </a:rPr>
              <a:t>(</a:t>
            </a:r>
            <a:r>
              <a:rPr b="1" i="1" lang="en" sz="2000">
                <a:solidFill>
                  <a:srgbClr val="E4BF7F"/>
                </a:solidFill>
                <a:highlight>
                  <a:srgbClr val="282C34"/>
                </a:highlight>
                <a:latin typeface="Courier New"/>
                <a:ea typeface="Courier New"/>
                <a:cs typeface="Courier New"/>
                <a:sym typeface="Courier New"/>
              </a:rPr>
              <a:t>name</a:t>
            </a:r>
            <a:r>
              <a:rPr b="1" lang="en" sz="2000">
                <a:solidFill>
                  <a:srgbClr val="79859D"/>
                </a:solidFill>
                <a:highlight>
                  <a:srgbClr val="282C34"/>
                </a:highlight>
                <a:latin typeface="Courier New"/>
                <a:ea typeface="Courier New"/>
                <a:cs typeface="Courier New"/>
                <a:sym typeface="Courier New"/>
              </a:rPr>
              <a:t>,</a:t>
            </a:r>
            <a:r>
              <a:rPr b="1" lang="en" sz="2000">
                <a:solidFill>
                  <a:srgbClr val="838FA7"/>
                </a:solidFill>
                <a:highlight>
                  <a:srgbClr val="282C34"/>
                </a:highlight>
                <a:latin typeface="Courier New"/>
                <a:ea typeface="Courier New"/>
                <a:cs typeface="Courier New"/>
                <a:sym typeface="Courier New"/>
              </a:rPr>
              <a:t> </a:t>
            </a:r>
            <a:r>
              <a:rPr b="1" i="1" lang="en" sz="2000">
                <a:solidFill>
                  <a:srgbClr val="E4BF7F"/>
                </a:solidFill>
                <a:highlight>
                  <a:srgbClr val="282C34"/>
                </a:highlight>
                <a:latin typeface="Courier New"/>
                <a:ea typeface="Courier New"/>
                <a:cs typeface="Courier New"/>
                <a:sym typeface="Courier New"/>
              </a:rPr>
              <a:t>id</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endParaRPr b="1" sz="20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r>
              <a:rPr b="1" i="1" lang="en" sz="2000">
                <a:solidFill>
                  <a:srgbClr val="CF68E1"/>
                </a:solidFill>
                <a:highlight>
                  <a:srgbClr val="282C34"/>
                </a:highlight>
                <a:latin typeface="Courier New"/>
                <a:ea typeface="Courier New"/>
                <a:cs typeface="Courier New"/>
                <a:sym typeface="Courier New"/>
              </a:rPr>
              <a:t>return</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endParaRPr b="1" sz="20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r>
              <a:rPr b="1" lang="en" sz="2000">
                <a:solidFill>
                  <a:srgbClr val="E06C75"/>
                </a:solidFill>
                <a:highlight>
                  <a:srgbClr val="282C34"/>
                </a:highlight>
                <a:latin typeface="Courier New"/>
                <a:ea typeface="Courier New"/>
                <a:cs typeface="Courier New"/>
                <a:sym typeface="Courier New"/>
              </a:rPr>
              <a:t>name</a:t>
            </a:r>
            <a:r>
              <a:rPr b="1" lang="en" sz="2000">
                <a:solidFill>
                  <a:srgbClr val="8E99B1"/>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name</a:t>
            </a:r>
            <a:r>
              <a:rPr b="1" lang="en" sz="2000">
                <a:solidFill>
                  <a:srgbClr val="79859D"/>
                </a:solidFill>
                <a:highlight>
                  <a:srgbClr val="282C34"/>
                </a:highlight>
                <a:latin typeface="Courier New"/>
                <a:ea typeface="Courier New"/>
                <a:cs typeface="Courier New"/>
                <a:sym typeface="Courier New"/>
              </a:rPr>
              <a:t>,</a:t>
            </a:r>
            <a:endParaRPr b="1" sz="2000">
              <a:solidFill>
                <a:srgbClr val="79859D"/>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r>
              <a:rPr b="1" lang="en" sz="2000">
                <a:solidFill>
                  <a:srgbClr val="E06C75"/>
                </a:solidFill>
                <a:highlight>
                  <a:srgbClr val="282C34"/>
                </a:highlight>
                <a:latin typeface="Courier New"/>
                <a:ea typeface="Courier New"/>
                <a:cs typeface="Courier New"/>
                <a:sym typeface="Courier New"/>
              </a:rPr>
              <a:t>id</a:t>
            </a:r>
            <a:r>
              <a:rPr b="1" lang="en" sz="2000">
                <a:solidFill>
                  <a:srgbClr val="8E99B1"/>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id</a:t>
            </a:r>
            <a:endParaRPr b="1" sz="2000">
              <a:solidFill>
                <a:srgbClr val="B0B7C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838FA7"/>
                </a:solidFill>
                <a:highlight>
                  <a:srgbClr val="282C34"/>
                </a:highlight>
                <a:latin typeface="Courier New"/>
                <a:ea typeface="Courier New"/>
                <a:cs typeface="Courier New"/>
                <a:sym typeface="Courier New"/>
              </a:rPr>
              <a:t>}</a:t>
            </a:r>
            <a:endParaRPr b="1" sz="20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20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i="1" lang="en" sz="2000">
                <a:solidFill>
                  <a:srgbClr val="A78CFA"/>
                </a:solidFill>
                <a:highlight>
                  <a:srgbClr val="282C34"/>
                </a:highlight>
                <a:latin typeface="Courier New"/>
                <a:ea typeface="Courier New"/>
                <a:cs typeface="Courier New"/>
                <a:sym typeface="Courier New"/>
              </a:rPr>
              <a:t>let </a:t>
            </a:r>
            <a:r>
              <a:rPr b="1" lang="en" sz="2000">
                <a:solidFill>
                  <a:srgbClr val="B0B7C3"/>
                </a:solidFill>
                <a:highlight>
                  <a:srgbClr val="282C34"/>
                </a:highlight>
                <a:latin typeface="Courier New"/>
                <a:ea typeface="Courier New"/>
                <a:cs typeface="Courier New"/>
                <a:sym typeface="Courier New"/>
              </a:rPr>
              <a:t>jimmy</a:t>
            </a:r>
            <a:r>
              <a:rPr b="1" i="1" lang="en" sz="2000">
                <a:solidFill>
                  <a:srgbClr val="A78CFA"/>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i="1" lang="en" sz="2000">
                <a:solidFill>
                  <a:srgbClr val="A78CFA"/>
                </a:solidFill>
                <a:highlight>
                  <a:srgbClr val="282C34"/>
                </a:highlight>
                <a:latin typeface="Courier New"/>
                <a:ea typeface="Courier New"/>
                <a:cs typeface="Courier New"/>
                <a:sym typeface="Courier New"/>
              </a:rPr>
              <a:t> </a:t>
            </a:r>
            <a:r>
              <a:rPr b="1" lang="en" sz="2000">
                <a:solidFill>
                  <a:srgbClr val="6494ED"/>
                </a:solidFill>
                <a:highlight>
                  <a:srgbClr val="282C34"/>
                </a:highlight>
                <a:latin typeface="Courier New"/>
                <a:ea typeface="Courier New"/>
                <a:cs typeface="Courier New"/>
                <a:sym typeface="Courier New"/>
              </a:rPr>
              <a:t>createStudent</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"Jimmy X."</a:t>
            </a:r>
            <a:r>
              <a:rPr b="1" lang="en" sz="2000">
                <a:solidFill>
                  <a:srgbClr val="79859D"/>
                </a:solidFill>
                <a:highlight>
                  <a:srgbClr val="282C34"/>
                </a:highlight>
                <a:latin typeface="Courier New"/>
                <a:ea typeface="Courier New"/>
                <a:cs typeface="Courier New"/>
                <a:sym typeface="Courier New"/>
              </a:rPr>
              <a:t>,</a:t>
            </a:r>
            <a:r>
              <a:rPr b="1" i="1" lang="en" sz="2000">
                <a:solidFill>
                  <a:srgbClr val="A78CFA"/>
                </a:solidFill>
                <a:highlight>
                  <a:srgbClr val="282C34"/>
                </a:highlight>
                <a:latin typeface="Courier New"/>
                <a:ea typeface="Courier New"/>
                <a:cs typeface="Courier New"/>
                <a:sym typeface="Courier New"/>
              </a:rPr>
              <a:t> </a:t>
            </a:r>
            <a:r>
              <a:rPr b="1" lang="en" sz="2000">
                <a:solidFill>
                  <a:srgbClr val="FF9070"/>
                </a:solidFill>
                <a:highlight>
                  <a:srgbClr val="282C34"/>
                </a:highlight>
                <a:latin typeface="Courier New"/>
                <a:ea typeface="Courier New"/>
                <a:cs typeface="Courier New"/>
                <a:sym typeface="Courier New"/>
              </a:rPr>
              <a:t>123456</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20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E06C75"/>
                </a:solidFill>
                <a:highlight>
                  <a:srgbClr val="282C34"/>
                </a:highlight>
                <a:latin typeface="Courier New"/>
                <a:ea typeface="Courier New"/>
                <a:cs typeface="Courier New"/>
                <a:sym typeface="Courier New"/>
              </a:rPr>
              <a:t>console</a:t>
            </a:r>
            <a:r>
              <a:rPr b="1" lang="en" sz="2000">
                <a:solidFill>
                  <a:srgbClr val="838FA7"/>
                </a:solidFill>
                <a:highlight>
                  <a:srgbClr val="282C34"/>
                </a:highlight>
                <a:latin typeface="Courier New"/>
                <a:ea typeface="Courier New"/>
                <a:cs typeface="Courier New"/>
                <a:sym typeface="Courier New"/>
              </a:rPr>
              <a:t>.</a:t>
            </a:r>
            <a:r>
              <a:rPr b="1" lang="en" sz="2000">
                <a:solidFill>
                  <a:srgbClr val="56B7C3"/>
                </a:solidFill>
                <a:highlight>
                  <a:srgbClr val="282C34"/>
                </a:highlight>
                <a:latin typeface="Courier New"/>
                <a:ea typeface="Courier New"/>
                <a:cs typeface="Courier New"/>
                <a:sym typeface="Courier New"/>
              </a:rPr>
              <a:t>log</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jimmy</a:t>
            </a:r>
            <a:r>
              <a:rPr b="1" lang="en" sz="2000">
                <a:solidFill>
                  <a:srgbClr val="838FA7"/>
                </a:solidFill>
                <a:highlight>
                  <a:srgbClr val="282C34"/>
                </a:highlight>
                <a:latin typeface="Courier New"/>
                <a:ea typeface="Courier New"/>
                <a:cs typeface="Courier New"/>
                <a:sym typeface="Courier New"/>
              </a:rPr>
              <a:t>.</a:t>
            </a:r>
            <a:r>
              <a:rPr b="1" lang="en" sz="2000">
                <a:solidFill>
                  <a:srgbClr val="E06C75"/>
                </a:solidFill>
                <a:highlight>
                  <a:srgbClr val="282C34"/>
                </a:highlight>
                <a:latin typeface="Courier New"/>
                <a:ea typeface="Courier New"/>
                <a:cs typeface="Courier New"/>
                <a:sym typeface="Courier New"/>
              </a:rPr>
              <a:t>name</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lang="en" sz="2000">
                <a:solidFill>
                  <a:srgbClr val="676E95"/>
                </a:solidFill>
                <a:highlight>
                  <a:srgbClr val="282C34"/>
                </a:highlight>
                <a:latin typeface="Courier New"/>
                <a:ea typeface="Courier New"/>
                <a:cs typeface="Courier New"/>
                <a:sym typeface="Courier New"/>
              </a:rPr>
              <a:t>//</a:t>
            </a:r>
            <a:r>
              <a:rPr b="1" i="1" lang="en" sz="2000">
                <a:solidFill>
                  <a:srgbClr val="676E95"/>
                </a:solidFill>
                <a:highlight>
                  <a:srgbClr val="282C34"/>
                </a:highlight>
                <a:latin typeface="Courier New"/>
                <a:ea typeface="Courier New"/>
                <a:cs typeface="Courier New"/>
                <a:sym typeface="Courier New"/>
              </a:rPr>
              <a:t> Jimmy X.</a:t>
            </a:r>
            <a:endParaRPr b="1"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Shorthand</a:t>
            </a:r>
            <a:endParaRPr/>
          </a:p>
        </p:txBody>
      </p:sp>
      <p:sp>
        <p:nvSpPr>
          <p:cNvPr id="429" name="Google Shape;429;p43"/>
          <p:cNvSpPr txBox="1"/>
          <p:nvPr>
            <p:ph idx="1" type="body"/>
          </p:nvPr>
        </p:nvSpPr>
        <p:spPr>
          <a:xfrm>
            <a:off x="965850" y="134847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This kind of function is so commonly used that there is shorthand for creating it.</a:t>
            </a:r>
            <a:endParaRPr/>
          </a:p>
          <a:p>
            <a:pPr indent="-381000" lvl="0" marL="457200" rtl="0" algn="l">
              <a:spcBef>
                <a:spcPts val="0"/>
              </a:spcBef>
              <a:spcAft>
                <a:spcPts val="0"/>
              </a:spcAft>
              <a:buSzPts val="2400"/>
              <a:buChar char="●"/>
            </a:pPr>
            <a:r>
              <a:rPr lang="en"/>
              <a:t>If you omit the key then it will make the key and value the same. </a:t>
            </a:r>
            <a:endParaRPr/>
          </a:p>
          <a:p>
            <a:pPr indent="0" lvl="0" marL="0" rtl="0" algn="l">
              <a:lnSpc>
                <a:spcPct val="100000"/>
              </a:lnSpc>
              <a:spcBef>
                <a:spcPts val="1600"/>
              </a:spcBef>
              <a:spcAft>
                <a:spcPts val="0"/>
              </a:spcAft>
              <a:buNone/>
            </a:pPr>
            <a:r>
              <a:rPr b="1" i="1" lang="en" sz="2000">
                <a:solidFill>
                  <a:srgbClr val="A78CFA"/>
                </a:solidFill>
                <a:highlight>
                  <a:srgbClr val="282C34"/>
                </a:highlight>
                <a:latin typeface="Courier New"/>
                <a:ea typeface="Courier New"/>
                <a:cs typeface="Courier New"/>
                <a:sym typeface="Courier New"/>
              </a:rPr>
              <a:t>function</a:t>
            </a:r>
            <a:r>
              <a:rPr b="1" lang="en" sz="2000">
                <a:solidFill>
                  <a:srgbClr val="B0B7C3"/>
                </a:solidFill>
                <a:highlight>
                  <a:srgbClr val="282C34"/>
                </a:highlight>
                <a:latin typeface="Courier New"/>
                <a:ea typeface="Courier New"/>
                <a:cs typeface="Courier New"/>
                <a:sym typeface="Courier New"/>
              </a:rPr>
              <a:t> </a:t>
            </a:r>
            <a:r>
              <a:rPr b="1" lang="en" sz="2000">
                <a:solidFill>
                  <a:srgbClr val="6494ED"/>
                </a:solidFill>
                <a:highlight>
                  <a:srgbClr val="282C34"/>
                </a:highlight>
                <a:latin typeface="Courier New"/>
                <a:ea typeface="Courier New"/>
                <a:cs typeface="Courier New"/>
                <a:sym typeface="Courier New"/>
              </a:rPr>
              <a:t>createStudent</a:t>
            </a:r>
            <a:r>
              <a:rPr b="1" lang="en" sz="2000">
                <a:solidFill>
                  <a:srgbClr val="838FA7"/>
                </a:solidFill>
                <a:highlight>
                  <a:srgbClr val="282C34"/>
                </a:highlight>
                <a:latin typeface="Courier New"/>
                <a:ea typeface="Courier New"/>
                <a:cs typeface="Courier New"/>
                <a:sym typeface="Courier New"/>
              </a:rPr>
              <a:t>(</a:t>
            </a:r>
            <a:r>
              <a:rPr b="1" i="1" lang="en" sz="2000">
                <a:solidFill>
                  <a:srgbClr val="E4BF7F"/>
                </a:solidFill>
                <a:highlight>
                  <a:srgbClr val="282C34"/>
                </a:highlight>
                <a:latin typeface="Courier New"/>
                <a:ea typeface="Courier New"/>
                <a:cs typeface="Courier New"/>
                <a:sym typeface="Courier New"/>
              </a:rPr>
              <a:t>name</a:t>
            </a:r>
            <a:r>
              <a:rPr b="1" lang="en" sz="2000">
                <a:solidFill>
                  <a:srgbClr val="79859D"/>
                </a:solidFill>
                <a:highlight>
                  <a:srgbClr val="282C34"/>
                </a:highlight>
                <a:latin typeface="Courier New"/>
                <a:ea typeface="Courier New"/>
                <a:cs typeface="Courier New"/>
                <a:sym typeface="Courier New"/>
              </a:rPr>
              <a:t>,</a:t>
            </a:r>
            <a:r>
              <a:rPr b="1" lang="en" sz="2000">
                <a:solidFill>
                  <a:srgbClr val="838FA7"/>
                </a:solidFill>
                <a:highlight>
                  <a:srgbClr val="282C34"/>
                </a:highlight>
                <a:latin typeface="Courier New"/>
                <a:ea typeface="Courier New"/>
                <a:cs typeface="Courier New"/>
                <a:sym typeface="Courier New"/>
              </a:rPr>
              <a:t> </a:t>
            </a:r>
            <a:r>
              <a:rPr b="1" i="1" lang="en" sz="2000">
                <a:solidFill>
                  <a:srgbClr val="E4BF7F"/>
                </a:solidFill>
                <a:highlight>
                  <a:srgbClr val="282C34"/>
                </a:highlight>
                <a:latin typeface="Courier New"/>
                <a:ea typeface="Courier New"/>
                <a:cs typeface="Courier New"/>
                <a:sym typeface="Courier New"/>
              </a:rPr>
              <a:t>id</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endParaRPr b="1" sz="20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r>
              <a:rPr b="1" i="1" lang="en" sz="2000">
                <a:solidFill>
                  <a:srgbClr val="CF68E1"/>
                </a:solidFill>
                <a:highlight>
                  <a:srgbClr val="282C34"/>
                </a:highlight>
                <a:latin typeface="Courier New"/>
                <a:ea typeface="Courier New"/>
                <a:cs typeface="Courier New"/>
                <a:sym typeface="Courier New"/>
              </a:rPr>
              <a:t>return</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endParaRPr b="1" sz="20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name</a:t>
            </a:r>
            <a:r>
              <a:rPr b="1" lang="en" sz="2000">
                <a:solidFill>
                  <a:srgbClr val="79859D"/>
                </a:solidFill>
                <a:highlight>
                  <a:srgbClr val="282C34"/>
                </a:highlight>
                <a:latin typeface="Courier New"/>
                <a:ea typeface="Courier New"/>
                <a:cs typeface="Courier New"/>
                <a:sym typeface="Courier New"/>
              </a:rPr>
              <a:t>,</a:t>
            </a:r>
            <a:endParaRPr b="1" sz="2000">
              <a:solidFill>
                <a:srgbClr val="79859D"/>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id  </a:t>
            </a:r>
            <a:endParaRPr b="1" sz="2000">
              <a:solidFill>
                <a:srgbClr val="B0B7C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838FA7"/>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4"/>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Update the code for the student object that you made before. Change it so that it is no longer a prompt but is instead a function that has the inputs in the parameters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5"/>
          <p:cNvSpPr txBox="1"/>
          <p:nvPr>
            <p:ph type="title"/>
          </p:nvPr>
        </p:nvSpPr>
        <p:spPr>
          <a:xfrm>
            <a:off x="1816425" y="377300"/>
            <a:ext cx="62751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 Operator</a:t>
            </a:r>
            <a:endParaRPr/>
          </a:p>
        </p:txBody>
      </p:sp>
      <p:sp>
        <p:nvSpPr>
          <p:cNvPr id="440" name="Google Shape;440;p45"/>
          <p:cNvSpPr txBox="1"/>
          <p:nvPr>
            <p:ph idx="1" type="body"/>
          </p:nvPr>
        </p:nvSpPr>
        <p:spPr>
          <a:xfrm>
            <a:off x="597175" y="1309950"/>
            <a:ext cx="80307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should always check to make sure that a key is in an object before calling it. </a:t>
            </a:r>
            <a:endParaRPr/>
          </a:p>
          <a:p>
            <a:pPr indent="-381000" lvl="0" marL="457200" rtl="0" algn="l">
              <a:spcBef>
                <a:spcPts val="0"/>
              </a:spcBef>
              <a:spcAft>
                <a:spcPts val="0"/>
              </a:spcAft>
              <a:buSzPts val="2400"/>
              <a:buChar char="●"/>
            </a:pPr>
            <a:r>
              <a:rPr lang="en"/>
              <a:t>In order to do this we can use the in operator to check the key.</a:t>
            </a:r>
            <a:endParaRPr/>
          </a:p>
          <a:p>
            <a:pPr indent="0" lvl="0" marL="0" rtl="0" algn="l">
              <a:lnSpc>
                <a:spcPct val="135714"/>
              </a:lnSpc>
              <a:spcBef>
                <a:spcPts val="1600"/>
              </a:spcBef>
              <a:spcAft>
                <a:spcPts val="0"/>
              </a:spcAft>
              <a:buNone/>
            </a:pPr>
            <a:r>
              <a:rPr b="1" lang="en" sz="2000">
                <a:solidFill>
                  <a:srgbClr val="98C379"/>
                </a:solidFill>
                <a:highlight>
                  <a:srgbClr val="282C34"/>
                </a:highlight>
                <a:latin typeface="Courier New"/>
                <a:ea typeface="Courier New"/>
                <a:cs typeface="Courier New"/>
                <a:sym typeface="Courier New"/>
              </a:rPr>
              <a:t>"key"</a:t>
            </a:r>
            <a:r>
              <a:rPr b="1" lang="en" sz="2000">
                <a:solidFill>
                  <a:srgbClr val="B0B7C3"/>
                </a:solidFill>
                <a:highlight>
                  <a:srgbClr val="282C34"/>
                </a:highlight>
                <a:latin typeface="Courier New"/>
                <a:ea typeface="Courier New"/>
                <a:cs typeface="Courier New"/>
                <a:sym typeface="Courier New"/>
              </a:rPr>
              <a:t> </a:t>
            </a:r>
            <a:r>
              <a:rPr b="1" i="1" lang="en" sz="2000">
                <a:solidFill>
                  <a:srgbClr val="CF68E1"/>
                </a:solidFill>
                <a:highlight>
                  <a:srgbClr val="282C34"/>
                </a:highlight>
                <a:latin typeface="Courier New"/>
                <a:ea typeface="Courier New"/>
                <a:cs typeface="Courier New"/>
                <a:sym typeface="Courier New"/>
              </a:rPr>
              <a:t>in</a:t>
            </a:r>
            <a:r>
              <a:rPr b="1" lang="en" sz="2000">
                <a:solidFill>
                  <a:srgbClr val="B0B7C3"/>
                </a:solidFill>
                <a:highlight>
                  <a:srgbClr val="282C34"/>
                </a:highlight>
                <a:latin typeface="Courier New"/>
                <a:ea typeface="Courier New"/>
                <a:cs typeface="Courier New"/>
                <a:sym typeface="Courier New"/>
              </a:rPr>
              <a:t> object</a:t>
            </a:r>
            <a:r>
              <a:rPr b="1" lang="en" sz="2000">
                <a:solidFill>
                  <a:srgbClr val="676E95"/>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lang="en" sz="2000">
                <a:solidFill>
                  <a:srgbClr val="676E95"/>
                </a:solidFill>
                <a:highlight>
                  <a:srgbClr val="282C34"/>
                </a:highlight>
                <a:latin typeface="Courier New"/>
                <a:ea typeface="Courier New"/>
                <a:cs typeface="Courier New"/>
                <a:sym typeface="Courier New"/>
              </a:rPr>
              <a:t>//</a:t>
            </a:r>
            <a:r>
              <a:rPr b="1" i="1" lang="en" sz="2000">
                <a:solidFill>
                  <a:srgbClr val="676E95"/>
                </a:solidFill>
                <a:highlight>
                  <a:srgbClr val="282C34"/>
                </a:highlight>
                <a:latin typeface="Courier New"/>
                <a:ea typeface="Courier New"/>
                <a:cs typeface="Courier New"/>
                <a:sym typeface="Courier New"/>
              </a:rPr>
              <a:t>true or false </a:t>
            </a:r>
            <a:endParaRPr b="1" i="1" sz="2000">
              <a:solidFill>
                <a:srgbClr val="676E95"/>
              </a:solidFill>
              <a:highlight>
                <a:srgbClr val="282C34"/>
              </a:highlight>
              <a:latin typeface="Courier New"/>
              <a:ea typeface="Courier New"/>
              <a:cs typeface="Courier New"/>
              <a:sym typeface="Courier New"/>
            </a:endParaRPr>
          </a:p>
          <a:p>
            <a:pPr indent="0" lvl="0" marL="0" rtl="0" algn="l">
              <a:spcBef>
                <a:spcPts val="1000"/>
              </a:spcBef>
              <a:spcAft>
                <a:spcPts val="0"/>
              </a:spcAft>
              <a:buNone/>
            </a:pPr>
            <a:r>
              <a:rPr lang="en"/>
              <a:t>For example:</a:t>
            </a:r>
            <a:endParaRPr sz="20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1600"/>
              </a:spcBef>
              <a:spcAft>
                <a:spcPts val="0"/>
              </a:spcAft>
              <a:buNone/>
            </a:pPr>
            <a:r>
              <a:rPr b="1" lang="en" sz="2000">
                <a:solidFill>
                  <a:srgbClr val="98C379"/>
                </a:solidFill>
                <a:highlight>
                  <a:srgbClr val="282C34"/>
                </a:highlight>
                <a:latin typeface="Courier New"/>
                <a:ea typeface="Courier New"/>
                <a:cs typeface="Courier New"/>
                <a:sym typeface="Courier New"/>
              </a:rPr>
              <a:t>"cash"</a:t>
            </a:r>
            <a:r>
              <a:rPr b="1" lang="en" sz="2000">
                <a:solidFill>
                  <a:srgbClr val="B0B7C3"/>
                </a:solidFill>
                <a:highlight>
                  <a:srgbClr val="282C34"/>
                </a:highlight>
                <a:latin typeface="Courier New"/>
                <a:ea typeface="Courier New"/>
                <a:cs typeface="Courier New"/>
                <a:sym typeface="Courier New"/>
              </a:rPr>
              <a:t> </a:t>
            </a:r>
            <a:r>
              <a:rPr b="1" i="1" lang="en" sz="2000">
                <a:solidFill>
                  <a:srgbClr val="CF68E1"/>
                </a:solidFill>
                <a:highlight>
                  <a:srgbClr val="282C34"/>
                </a:highlight>
                <a:latin typeface="Courier New"/>
                <a:ea typeface="Courier New"/>
                <a:cs typeface="Courier New"/>
                <a:sym typeface="Courier New"/>
              </a:rPr>
              <a:t>in</a:t>
            </a:r>
            <a:r>
              <a:rPr b="1" lang="en" sz="2000">
                <a:solidFill>
                  <a:srgbClr val="B0B7C3"/>
                </a:solidFill>
                <a:highlight>
                  <a:srgbClr val="282C34"/>
                </a:highlight>
                <a:latin typeface="Courier New"/>
                <a:ea typeface="Courier New"/>
                <a:cs typeface="Courier New"/>
                <a:sym typeface="Courier New"/>
              </a:rPr>
              <a:t> wallet</a:t>
            </a:r>
            <a:r>
              <a:rPr b="1" lang="en" sz="2000">
                <a:solidFill>
                  <a:srgbClr val="676E95"/>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lang="en" sz="2000">
                <a:solidFill>
                  <a:srgbClr val="676E95"/>
                </a:solidFill>
                <a:highlight>
                  <a:srgbClr val="282C34"/>
                </a:highlight>
                <a:latin typeface="Courier New"/>
                <a:ea typeface="Courier New"/>
                <a:cs typeface="Courier New"/>
                <a:sym typeface="Courier New"/>
              </a:rPr>
              <a:t>//</a:t>
            </a:r>
            <a:r>
              <a:rPr b="1" i="1" lang="en" sz="2000">
                <a:solidFill>
                  <a:srgbClr val="676E95"/>
                </a:solidFill>
                <a:highlight>
                  <a:srgbClr val="282C34"/>
                </a:highlight>
                <a:latin typeface="Courier New"/>
                <a:ea typeface="Courier New"/>
                <a:cs typeface="Courier New"/>
                <a:sym typeface="Courier New"/>
              </a:rPr>
              <a:t>false, if there is no cash in the wallet</a:t>
            </a:r>
            <a:endParaRPr b="1"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 in” loop</a:t>
            </a:r>
            <a:endParaRPr/>
          </a:p>
        </p:txBody>
      </p:sp>
      <p:sp>
        <p:nvSpPr>
          <p:cNvPr id="446" name="Google Shape;446;p46"/>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If you have an object that is filled with several </a:t>
            </a:r>
            <a:r>
              <a:rPr lang="en"/>
              <a:t>properties</a:t>
            </a:r>
            <a:r>
              <a:rPr lang="en"/>
              <a:t> </a:t>
            </a:r>
            <a:r>
              <a:rPr lang="en"/>
              <a:t>that</a:t>
            </a:r>
            <a:r>
              <a:rPr lang="en"/>
              <a:t> you would like to extract you may use a for in loop</a:t>
            </a:r>
            <a:endParaRPr/>
          </a:p>
          <a:p>
            <a:pPr indent="0" lvl="0" marL="0" rtl="0" algn="l">
              <a:lnSpc>
                <a:spcPct val="100000"/>
              </a:lnSpc>
              <a:spcBef>
                <a:spcPts val="1600"/>
              </a:spcBef>
              <a:spcAft>
                <a:spcPts val="0"/>
              </a:spcAft>
              <a:buNone/>
            </a:pPr>
            <a:r>
              <a:rPr b="1" i="1" lang="en" sz="2200">
                <a:solidFill>
                  <a:srgbClr val="CF68E1"/>
                </a:solidFill>
                <a:highlight>
                  <a:srgbClr val="282C34"/>
                </a:highlight>
                <a:latin typeface="Courier New"/>
                <a:ea typeface="Courier New"/>
                <a:cs typeface="Courier New"/>
                <a:sym typeface="Courier New"/>
              </a:rPr>
              <a:t>for</a:t>
            </a:r>
            <a:r>
              <a:rPr b="1" lang="en" sz="2200">
                <a:solidFill>
                  <a:srgbClr val="838FA7"/>
                </a:solidFill>
                <a:highlight>
                  <a:srgbClr val="282C34"/>
                </a:highlight>
                <a:latin typeface="Courier New"/>
                <a:ea typeface="Courier New"/>
                <a:cs typeface="Courier New"/>
                <a:sym typeface="Courier New"/>
              </a:rPr>
              <a:t>(</a:t>
            </a:r>
            <a:r>
              <a:rPr b="1" i="1" lang="en" sz="2200">
                <a:solidFill>
                  <a:srgbClr val="A78CFA"/>
                </a:solidFill>
                <a:highlight>
                  <a:srgbClr val="282C34"/>
                </a:highlight>
                <a:latin typeface="Courier New"/>
                <a:ea typeface="Courier New"/>
                <a:cs typeface="Courier New"/>
                <a:sym typeface="Courier New"/>
              </a:rPr>
              <a:t>let </a:t>
            </a:r>
            <a:r>
              <a:rPr b="1" lang="en" sz="2200">
                <a:solidFill>
                  <a:srgbClr val="B0B7C3"/>
                </a:solidFill>
                <a:highlight>
                  <a:srgbClr val="282C34"/>
                </a:highlight>
                <a:latin typeface="Courier New"/>
                <a:ea typeface="Courier New"/>
                <a:cs typeface="Courier New"/>
                <a:sym typeface="Courier New"/>
              </a:rPr>
              <a:t>key</a:t>
            </a:r>
            <a:r>
              <a:rPr b="1" i="1" lang="en" sz="2200">
                <a:solidFill>
                  <a:srgbClr val="A78CFA"/>
                </a:solidFill>
                <a:highlight>
                  <a:srgbClr val="282C34"/>
                </a:highlight>
                <a:latin typeface="Courier New"/>
                <a:ea typeface="Courier New"/>
                <a:cs typeface="Courier New"/>
                <a:sym typeface="Courier New"/>
              </a:rPr>
              <a:t> </a:t>
            </a:r>
            <a:r>
              <a:rPr b="1" i="1" lang="en" sz="2200">
                <a:solidFill>
                  <a:srgbClr val="CF68E1"/>
                </a:solidFill>
                <a:highlight>
                  <a:srgbClr val="282C34"/>
                </a:highlight>
                <a:latin typeface="Courier New"/>
                <a:ea typeface="Courier New"/>
                <a:cs typeface="Courier New"/>
                <a:sym typeface="Courier New"/>
              </a:rPr>
              <a:t>in</a:t>
            </a:r>
            <a:r>
              <a:rPr b="1" lang="en" sz="2200">
                <a:solidFill>
                  <a:srgbClr val="B0B7C3"/>
                </a:solidFill>
                <a:highlight>
                  <a:srgbClr val="282C34"/>
                </a:highlight>
                <a:latin typeface="Courier New"/>
                <a:ea typeface="Courier New"/>
                <a:cs typeface="Courier New"/>
                <a:sym typeface="Courier New"/>
              </a:rPr>
              <a:t> wallet</a:t>
            </a:r>
            <a:r>
              <a:rPr b="1" lang="en" sz="2200">
                <a:solidFill>
                  <a:srgbClr val="838FA7"/>
                </a:solidFill>
                <a:highlight>
                  <a:srgbClr val="282C34"/>
                </a:highlight>
                <a:latin typeface="Courier New"/>
                <a:ea typeface="Courier New"/>
                <a:cs typeface="Courier New"/>
                <a:sym typeface="Courier New"/>
              </a:rPr>
              <a:t>){</a:t>
            </a:r>
            <a:endParaRPr b="1" sz="22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    </a:t>
            </a:r>
            <a:r>
              <a:rPr b="1" lang="en" sz="2200">
                <a:solidFill>
                  <a:srgbClr val="E06C75"/>
                </a:solidFill>
                <a:highlight>
                  <a:srgbClr val="282C34"/>
                </a:highlight>
                <a:latin typeface="Courier New"/>
                <a:ea typeface="Courier New"/>
                <a:cs typeface="Courier New"/>
                <a:sym typeface="Courier New"/>
              </a:rPr>
              <a:t>console</a:t>
            </a:r>
            <a:r>
              <a:rPr b="1" lang="en" sz="2200">
                <a:solidFill>
                  <a:srgbClr val="838FA7"/>
                </a:solidFill>
                <a:highlight>
                  <a:srgbClr val="282C34"/>
                </a:highlight>
                <a:latin typeface="Courier New"/>
                <a:ea typeface="Courier New"/>
                <a:cs typeface="Courier New"/>
                <a:sym typeface="Courier New"/>
              </a:rPr>
              <a:t>.</a:t>
            </a:r>
            <a:r>
              <a:rPr b="1" lang="en" sz="2200">
                <a:solidFill>
                  <a:srgbClr val="56B7C3"/>
                </a:solidFill>
                <a:highlight>
                  <a:srgbClr val="282C34"/>
                </a:highlight>
                <a:latin typeface="Courier New"/>
                <a:ea typeface="Courier New"/>
                <a:cs typeface="Courier New"/>
                <a:sym typeface="Courier New"/>
              </a:rPr>
              <a:t>log</a:t>
            </a:r>
            <a:r>
              <a:rPr b="1" lang="en" sz="2200">
                <a:solidFill>
                  <a:srgbClr val="838FA7"/>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key</a:t>
            </a:r>
            <a:r>
              <a:rPr b="1" lang="en" sz="2200">
                <a:solidFill>
                  <a:srgbClr val="838FA7"/>
                </a:solidFill>
                <a:highlight>
                  <a:srgbClr val="282C34"/>
                </a:highlight>
                <a:latin typeface="Courier New"/>
                <a:ea typeface="Courier New"/>
                <a:cs typeface="Courier New"/>
                <a:sym typeface="Courier New"/>
              </a:rPr>
              <a:t>)</a:t>
            </a:r>
            <a:r>
              <a:rPr b="1" lang="en" sz="2200">
                <a:solidFill>
                  <a:srgbClr val="676E95"/>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 </a:t>
            </a:r>
            <a:r>
              <a:rPr b="1" lang="en" sz="2200">
                <a:solidFill>
                  <a:srgbClr val="676E95"/>
                </a:solidFill>
                <a:highlight>
                  <a:srgbClr val="282C34"/>
                </a:highlight>
                <a:latin typeface="Courier New"/>
                <a:ea typeface="Courier New"/>
                <a:cs typeface="Courier New"/>
                <a:sym typeface="Courier New"/>
              </a:rPr>
              <a:t>//</a:t>
            </a:r>
            <a:r>
              <a:rPr b="1" i="1" lang="en" sz="2200">
                <a:solidFill>
                  <a:srgbClr val="676E95"/>
                </a:solidFill>
                <a:highlight>
                  <a:srgbClr val="282C34"/>
                </a:highlight>
                <a:latin typeface="Courier New"/>
                <a:ea typeface="Courier New"/>
                <a:cs typeface="Courier New"/>
                <a:sym typeface="Courier New"/>
              </a:rPr>
              <a:t>card, cash</a:t>
            </a:r>
            <a:endParaRPr b="1" i="1" sz="22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    </a:t>
            </a:r>
            <a:r>
              <a:rPr b="1" lang="en" sz="2200">
                <a:solidFill>
                  <a:srgbClr val="E06C75"/>
                </a:solidFill>
                <a:highlight>
                  <a:srgbClr val="282C34"/>
                </a:highlight>
                <a:latin typeface="Courier New"/>
                <a:ea typeface="Courier New"/>
                <a:cs typeface="Courier New"/>
                <a:sym typeface="Courier New"/>
              </a:rPr>
              <a:t>console</a:t>
            </a:r>
            <a:r>
              <a:rPr b="1" lang="en" sz="2200">
                <a:solidFill>
                  <a:srgbClr val="838FA7"/>
                </a:solidFill>
                <a:highlight>
                  <a:srgbClr val="282C34"/>
                </a:highlight>
                <a:latin typeface="Courier New"/>
                <a:ea typeface="Courier New"/>
                <a:cs typeface="Courier New"/>
                <a:sym typeface="Courier New"/>
              </a:rPr>
              <a:t>.</a:t>
            </a:r>
            <a:r>
              <a:rPr b="1" lang="en" sz="2200">
                <a:solidFill>
                  <a:srgbClr val="56B7C3"/>
                </a:solidFill>
                <a:highlight>
                  <a:srgbClr val="282C34"/>
                </a:highlight>
                <a:latin typeface="Courier New"/>
                <a:ea typeface="Courier New"/>
                <a:cs typeface="Courier New"/>
                <a:sym typeface="Courier New"/>
              </a:rPr>
              <a:t>log</a:t>
            </a:r>
            <a:r>
              <a:rPr b="1" lang="en" sz="2200">
                <a:solidFill>
                  <a:srgbClr val="838FA7"/>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wallet</a:t>
            </a:r>
            <a:r>
              <a:rPr b="1" lang="en" sz="2200">
                <a:solidFill>
                  <a:srgbClr val="838FA7"/>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key</a:t>
            </a:r>
            <a:r>
              <a:rPr b="1" lang="en" sz="2200">
                <a:solidFill>
                  <a:srgbClr val="838FA7"/>
                </a:solidFill>
                <a:highlight>
                  <a:srgbClr val="282C34"/>
                </a:highlight>
                <a:latin typeface="Courier New"/>
                <a:ea typeface="Courier New"/>
                <a:cs typeface="Courier New"/>
                <a:sym typeface="Courier New"/>
              </a:rPr>
              <a:t>])</a:t>
            </a:r>
            <a:r>
              <a:rPr b="1" lang="en" sz="2200">
                <a:solidFill>
                  <a:srgbClr val="676E95"/>
                </a:solidFill>
                <a:highlight>
                  <a:srgbClr val="282C34"/>
                </a:highlight>
                <a:latin typeface="Courier New"/>
                <a:ea typeface="Courier New"/>
                <a:cs typeface="Courier New"/>
                <a:sym typeface="Courier New"/>
              </a:rPr>
              <a:t>;//</a:t>
            </a:r>
            <a:r>
              <a:rPr b="1" i="1" lang="en" sz="2200">
                <a:solidFill>
                  <a:srgbClr val="676E95"/>
                </a:solidFill>
                <a:highlight>
                  <a:srgbClr val="282C34"/>
                </a:highlight>
                <a:latin typeface="Courier New"/>
                <a:ea typeface="Courier New"/>
                <a:cs typeface="Courier New"/>
                <a:sym typeface="Courier New"/>
              </a:rPr>
              <a:t>"debit", 42</a:t>
            </a:r>
            <a:endParaRPr b="1" i="1" sz="22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838FA7"/>
                </a:solidFill>
                <a:highlight>
                  <a:srgbClr val="282C34"/>
                </a:highlight>
                <a:latin typeface="Courier New"/>
                <a:ea typeface="Courier New"/>
                <a:cs typeface="Courier New"/>
                <a:sym typeface="Courier New"/>
              </a:rPr>
              <a:t>}</a:t>
            </a:r>
            <a:endParaRPr b="1"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Ordering in an Object</a:t>
            </a:r>
            <a:endParaRPr/>
          </a:p>
        </p:txBody>
      </p:sp>
      <p:sp>
        <p:nvSpPr>
          <p:cNvPr id="452" name="Google Shape;452;p47"/>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When you have a lot of numbers for keys in your object they will always be ordered least to greatest.</a:t>
            </a:r>
            <a:endParaRPr/>
          </a:p>
          <a:p>
            <a:pPr indent="0" lvl="0" marL="0" rtl="0" algn="l">
              <a:lnSpc>
                <a:spcPct val="135714"/>
              </a:lnSpc>
              <a:spcBef>
                <a:spcPts val="160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list</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5</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4</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10</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3</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2</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8</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453" name="Google Shape;453;p47"/>
          <p:cNvSpPr txBox="1"/>
          <p:nvPr/>
        </p:nvSpPr>
        <p:spPr>
          <a:xfrm>
            <a:off x="4111900" y="2571750"/>
            <a:ext cx="3000000" cy="184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E06C75"/>
                </a:solidFill>
                <a:highlight>
                  <a:srgbClr val="282C34"/>
                </a:highlight>
                <a:latin typeface="Courier New"/>
                <a:ea typeface="Courier New"/>
                <a:cs typeface="Courier New"/>
                <a:sym typeface="Courier New"/>
              </a:rPr>
              <a:t>console</a:t>
            </a:r>
            <a:r>
              <a:rPr b="1" lang="en" sz="1800">
                <a:solidFill>
                  <a:srgbClr val="838FA7"/>
                </a:solidFill>
                <a:highlight>
                  <a:srgbClr val="282C34"/>
                </a:highlight>
                <a:latin typeface="Courier New"/>
                <a:ea typeface="Courier New"/>
                <a:cs typeface="Courier New"/>
                <a:sym typeface="Courier New"/>
              </a:rPr>
              <a:t>.</a:t>
            </a:r>
            <a:r>
              <a:rPr b="1" lang="en" sz="1800">
                <a:solidFill>
                  <a:srgbClr val="56B7C3"/>
                </a:solidFill>
                <a:highlight>
                  <a:srgbClr val="282C34"/>
                </a:highlight>
                <a:latin typeface="Courier New"/>
                <a:ea typeface="Courier New"/>
                <a:cs typeface="Courier New"/>
                <a:sym typeface="Courier New"/>
              </a:rPr>
              <a:t>log</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list</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800">
                <a:solidFill>
                  <a:schemeClr val="dk2"/>
                </a:solidFill>
                <a:latin typeface="Courier New"/>
                <a:ea typeface="Courier New"/>
                <a:cs typeface="Courier New"/>
                <a:sym typeface="Courier New"/>
              </a:rPr>
              <a:t>'1': 1, </a:t>
            </a:r>
            <a:endParaRPr b="1" sz="18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800">
                <a:solidFill>
                  <a:schemeClr val="dk2"/>
                </a:solidFill>
                <a:latin typeface="Courier New"/>
                <a:ea typeface="Courier New"/>
                <a:cs typeface="Courier New"/>
                <a:sym typeface="Courier New"/>
              </a:rPr>
              <a:t>'2': 8, </a:t>
            </a:r>
            <a:endParaRPr b="1" sz="18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800">
                <a:solidFill>
                  <a:schemeClr val="dk2"/>
                </a:solidFill>
                <a:latin typeface="Courier New"/>
                <a:ea typeface="Courier New"/>
                <a:cs typeface="Courier New"/>
                <a:sym typeface="Courier New"/>
              </a:rPr>
              <a:t>'5': 4, </a:t>
            </a:r>
            <a:endParaRPr b="1" sz="18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800">
                <a:solidFill>
                  <a:schemeClr val="dk2"/>
                </a:solidFill>
                <a:latin typeface="Courier New"/>
                <a:ea typeface="Courier New"/>
                <a:cs typeface="Courier New"/>
                <a:sym typeface="Courier New"/>
              </a:rPr>
              <a:t>'10': 3</a:t>
            </a:r>
            <a:endParaRPr b="1" sz="1800">
              <a:solidFill>
                <a:schemeClr val="dk2"/>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1"/>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8865"/>
                </a:solidFill>
              </a:rPr>
              <a:t>Object Oriented Programming - OOP</a:t>
            </a:r>
            <a:endParaRPr sz="3200">
              <a:solidFill>
                <a:srgbClr val="FF8865"/>
              </a:solidFill>
            </a:endParaRPr>
          </a:p>
        </p:txBody>
      </p:sp>
      <p:sp>
        <p:nvSpPr>
          <p:cNvPr id="303" name="Google Shape;303;p21"/>
          <p:cNvSpPr txBox="1"/>
          <p:nvPr>
            <p:ph idx="4294967295" type="body"/>
          </p:nvPr>
        </p:nvSpPr>
        <p:spPr>
          <a:xfrm>
            <a:off x="461400" y="1178725"/>
            <a:ext cx="7341900" cy="3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An extremely common question that you will get during a job interview is “explain object oriented programming in your own words” </a:t>
            </a:r>
            <a:endParaRPr sz="2200"/>
          </a:p>
          <a:p>
            <a:pPr indent="0" lvl="0" marL="0" rtl="0" algn="l">
              <a:spcBef>
                <a:spcPts val="1600"/>
              </a:spcBef>
              <a:spcAft>
                <a:spcPts val="1600"/>
              </a:spcAft>
              <a:buNone/>
            </a:pPr>
            <a:r>
              <a:rPr b="1" lang="en" sz="2200">
                <a:solidFill>
                  <a:srgbClr val="FFFFFF"/>
                </a:solidFill>
              </a:rPr>
              <a:t>“Object oriented programming is a way of coding that allows you to create objects with properties that are cloned when you reference that object, so you don’t have to type something over and over and over…”</a:t>
            </a:r>
            <a:endParaRPr b="1" sz="22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8"/>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Stopping Ordering in an Object</a:t>
            </a:r>
            <a:endParaRPr/>
          </a:p>
        </p:txBody>
      </p:sp>
      <p:sp>
        <p:nvSpPr>
          <p:cNvPr id="459" name="Google Shape;459;p48"/>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By adding a “+” in front of your number you can stop the object from auto ordering your properties. </a:t>
            </a:r>
            <a:endParaRPr/>
          </a:p>
          <a:p>
            <a:pPr indent="0" lvl="0" marL="0" rtl="0" algn="l">
              <a:lnSpc>
                <a:spcPct val="135714"/>
              </a:lnSpc>
              <a:spcBef>
                <a:spcPts val="160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list</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5</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4</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10</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3</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2</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8</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460" name="Google Shape;460;p48"/>
          <p:cNvSpPr txBox="1"/>
          <p:nvPr/>
        </p:nvSpPr>
        <p:spPr>
          <a:xfrm>
            <a:off x="4111900" y="2571750"/>
            <a:ext cx="3000000" cy="184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E06C75"/>
                </a:solidFill>
                <a:highlight>
                  <a:srgbClr val="282C34"/>
                </a:highlight>
                <a:latin typeface="Courier New"/>
                <a:ea typeface="Courier New"/>
                <a:cs typeface="Courier New"/>
                <a:sym typeface="Courier New"/>
              </a:rPr>
              <a:t>console</a:t>
            </a:r>
            <a:r>
              <a:rPr b="1" lang="en" sz="1800">
                <a:solidFill>
                  <a:srgbClr val="838FA7"/>
                </a:solidFill>
                <a:highlight>
                  <a:srgbClr val="282C34"/>
                </a:highlight>
                <a:latin typeface="Courier New"/>
                <a:ea typeface="Courier New"/>
                <a:cs typeface="Courier New"/>
                <a:sym typeface="Courier New"/>
              </a:rPr>
              <a:t>.</a:t>
            </a:r>
            <a:r>
              <a:rPr b="1" lang="en" sz="1800">
                <a:solidFill>
                  <a:srgbClr val="56B7C3"/>
                </a:solidFill>
                <a:highlight>
                  <a:srgbClr val="282C34"/>
                </a:highlight>
                <a:latin typeface="Courier New"/>
                <a:ea typeface="Courier New"/>
                <a:cs typeface="Courier New"/>
                <a:sym typeface="Courier New"/>
              </a:rPr>
              <a:t>log</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list</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800">
                <a:solidFill>
                  <a:schemeClr val="dk2"/>
                </a:solidFill>
                <a:latin typeface="Courier New"/>
                <a:ea typeface="Courier New"/>
                <a:cs typeface="Courier New"/>
                <a:sym typeface="Courier New"/>
              </a:rPr>
              <a:t>'5': 4, </a:t>
            </a:r>
            <a:endParaRPr b="1" sz="18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800">
                <a:solidFill>
                  <a:schemeClr val="dk2"/>
                </a:solidFill>
                <a:latin typeface="Courier New"/>
                <a:ea typeface="Courier New"/>
                <a:cs typeface="Courier New"/>
                <a:sym typeface="Courier New"/>
              </a:rPr>
              <a:t>'10': 3, </a:t>
            </a:r>
            <a:endParaRPr b="1" sz="18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800">
                <a:solidFill>
                  <a:schemeClr val="dk2"/>
                </a:solidFill>
                <a:latin typeface="Courier New"/>
                <a:ea typeface="Courier New"/>
                <a:cs typeface="Courier New"/>
                <a:sym typeface="Courier New"/>
              </a:rPr>
              <a:t>'2': 8, </a:t>
            </a:r>
            <a:endParaRPr b="1" sz="18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800">
                <a:solidFill>
                  <a:schemeClr val="dk2"/>
                </a:solidFill>
                <a:latin typeface="Courier New"/>
                <a:ea typeface="Courier New"/>
                <a:cs typeface="Courier New"/>
                <a:sym typeface="Courier New"/>
              </a:rPr>
              <a:t>'1': 1</a:t>
            </a:r>
            <a:endParaRPr b="1" sz="1800">
              <a:solidFill>
                <a:schemeClr val="dk2"/>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9"/>
          <p:cNvSpPr txBox="1"/>
          <p:nvPr>
            <p:ph type="title"/>
          </p:nvPr>
        </p:nvSpPr>
        <p:spPr>
          <a:xfrm>
            <a:off x="228000" y="1368000"/>
            <a:ext cx="52449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 short website, HTML, and JS included. No fancy style needed but it will have 4 input boxes. The value in the boxes will be passed to an object that will store all of it in a nice way and output the object to the console. You choose the topic you for the object and questions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0"/>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Referencing</a:t>
            </a:r>
            <a:endParaRPr/>
          </a:p>
        </p:txBody>
      </p:sp>
      <p:sp>
        <p:nvSpPr>
          <p:cNvPr id="471" name="Google Shape;471;p50"/>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When you have a variable and you copy that variable into a new name then the value is copied and restored </a:t>
            </a:r>
            <a:endParaRPr/>
          </a:p>
          <a:p>
            <a:pPr indent="-381000" lvl="0" marL="457200" rtl="0" algn="l">
              <a:spcBef>
                <a:spcPts val="0"/>
              </a:spcBef>
              <a:spcAft>
                <a:spcPts val="0"/>
              </a:spcAft>
              <a:buSzPts val="2400"/>
              <a:buChar char="●"/>
            </a:pPr>
            <a:r>
              <a:rPr lang="en"/>
              <a:t>Objects instead only copy the reference or address to where the value is being stored. </a:t>
            </a:r>
            <a:endParaRPr/>
          </a:p>
          <a:p>
            <a:pPr indent="-381000" lvl="0" marL="457200" rtl="0" algn="l">
              <a:spcBef>
                <a:spcPts val="0"/>
              </a:spcBef>
              <a:spcAft>
                <a:spcPts val="0"/>
              </a:spcAft>
              <a:buSzPts val="2400"/>
              <a:buChar char="●"/>
            </a:pPr>
            <a:r>
              <a:rPr lang="en"/>
              <a:t>Therefore if you two objects pointing to the same value, modifying one will modify both of them.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1"/>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Referencing</a:t>
            </a:r>
            <a:endParaRPr/>
          </a:p>
        </p:txBody>
      </p:sp>
      <p:sp>
        <p:nvSpPr>
          <p:cNvPr id="477" name="Google Shape;477;p51"/>
          <p:cNvSpPr txBox="1"/>
          <p:nvPr>
            <p:ph idx="1" type="body"/>
          </p:nvPr>
        </p:nvSpPr>
        <p:spPr>
          <a:xfrm>
            <a:off x="715725" y="1947550"/>
            <a:ext cx="34032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first</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FF9070"/>
                </a:solidFill>
                <a:highlight>
                  <a:srgbClr val="282C34"/>
                </a:highlight>
                <a:latin typeface="Courier New"/>
                <a:ea typeface="Courier New"/>
                <a:cs typeface="Courier New"/>
                <a:sym typeface="Courier New"/>
              </a:rPr>
              <a:t>20</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second</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B0B7C3"/>
                </a:solidFill>
                <a:highlight>
                  <a:srgbClr val="282C34"/>
                </a:highlight>
                <a:latin typeface="Courier New"/>
                <a:ea typeface="Courier New"/>
                <a:cs typeface="Courier New"/>
                <a:sym typeface="Courier New"/>
              </a:rPr>
              <a:t>first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first </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FF9070"/>
                </a:solidFill>
                <a:highlight>
                  <a:srgbClr val="282C34"/>
                </a:highlight>
                <a:latin typeface="Courier New"/>
                <a:ea typeface="Courier New"/>
                <a:cs typeface="Courier New"/>
                <a:sym typeface="Courier New"/>
              </a:rPr>
              <a:t>10</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E06C75"/>
                </a:solidFill>
                <a:highlight>
                  <a:srgbClr val="282C34"/>
                </a:highlight>
                <a:latin typeface="Courier New"/>
                <a:ea typeface="Courier New"/>
                <a:cs typeface="Courier New"/>
                <a:sym typeface="Courier New"/>
              </a:rPr>
              <a:t>console</a:t>
            </a:r>
            <a:r>
              <a:rPr b="1" lang="en" sz="1600">
                <a:solidFill>
                  <a:srgbClr val="838FA7"/>
                </a:solidFill>
                <a:highlight>
                  <a:srgbClr val="282C34"/>
                </a:highlight>
                <a:latin typeface="Courier New"/>
                <a:ea typeface="Courier New"/>
                <a:cs typeface="Courier New"/>
                <a:sym typeface="Courier New"/>
              </a:rPr>
              <a:t>.</a:t>
            </a:r>
            <a:r>
              <a:rPr b="1" lang="en" sz="1600">
                <a:solidFill>
                  <a:srgbClr val="56B7C3"/>
                </a:solidFill>
                <a:highlight>
                  <a:srgbClr val="282C34"/>
                </a:highlight>
                <a:latin typeface="Courier New"/>
                <a:ea typeface="Courier New"/>
                <a:cs typeface="Courier New"/>
                <a:sym typeface="Courier New"/>
              </a:rPr>
              <a:t>log</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first</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  // ??</a:t>
            </a:r>
            <a:endParaRPr b="1" i="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E06C75"/>
                </a:solidFill>
                <a:highlight>
                  <a:srgbClr val="282C34"/>
                </a:highlight>
                <a:latin typeface="Courier New"/>
                <a:ea typeface="Courier New"/>
                <a:cs typeface="Courier New"/>
                <a:sym typeface="Courier New"/>
              </a:rPr>
              <a:t>console</a:t>
            </a:r>
            <a:r>
              <a:rPr b="1" lang="en" sz="1600">
                <a:solidFill>
                  <a:srgbClr val="838FA7"/>
                </a:solidFill>
                <a:highlight>
                  <a:srgbClr val="282C34"/>
                </a:highlight>
                <a:latin typeface="Courier New"/>
                <a:ea typeface="Courier New"/>
                <a:cs typeface="Courier New"/>
                <a:sym typeface="Courier New"/>
              </a:rPr>
              <a:t>.</a:t>
            </a:r>
            <a:r>
              <a:rPr b="1" lang="en" sz="1600">
                <a:solidFill>
                  <a:srgbClr val="56B7C3"/>
                </a:solidFill>
                <a:highlight>
                  <a:srgbClr val="282C34"/>
                </a:highlight>
                <a:latin typeface="Courier New"/>
                <a:ea typeface="Courier New"/>
                <a:cs typeface="Courier New"/>
                <a:sym typeface="Courier New"/>
              </a:rPr>
              <a:t>log</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second</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 // ??</a:t>
            </a:r>
            <a:endParaRPr b="1" sz="1600"/>
          </a:p>
        </p:txBody>
      </p:sp>
      <p:sp>
        <p:nvSpPr>
          <p:cNvPr id="478" name="Google Shape;478;p51"/>
          <p:cNvSpPr txBox="1"/>
          <p:nvPr>
            <p:ph idx="2" type="body"/>
          </p:nvPr>
        </p:nvSpPr>
        <p:spPr>
          <a:xfrm>
            <a:off x="5025075" y="1947550"/>
            <a:ext cx="34032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first</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FF9070"/>
                </a:solidFill>
                <a:highlight>
                  <a:srgbClr val="282C34"/>
                </a:highlight>
                <a:latin typeface="Courier New"/>
                <a:ea typeface="Courier New"/>
                <a:cs typeface="Courier New"/>
                <a:sym typeface="Courier New"/>
              </a:rPr>
              <a:t>20</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second</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B0B7C3"/>
                </a:solidFill>
                <a:highlight>
                  <a:srgbClr val="282C34"/>
                </a:highlight>
                <a:latin typeface="Courier New"/>
                <a:ea typeface="Courier New"/>
                <a:cs typeface="Courier New"/>
                <a:sym typeface="Courier New"/>
              </a:rPr>
              <a:t>first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first </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FF9070"/>
                </a:solidFill>
                <a:highlight>
                  <a:srgbClr val="282C34"/>
                </a:highlight>
                <a:latin typeface="Courier New"/>
                <a:ea typeface="Courier New"/>
                <a:cs typeface="Courier New"/>
                <a:sym typeface="Courier New"/>
              </a:rPr>
              <a:t>10</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E06C75"/>
                </a:solidFill>
                <a:highlight>
                  <a:srgbClr val="282C34"/>
                </a:highlight>
                <a:latin typeface="Courier New"/>
                <a:ea typeface="Courier New"/>
                <a:cs typeface="Courier New"/>
                <a:sym typeface="Courier New"/>
              </a:rPr>
              <a:t>console</a:t>
            </a:r>
            <a:r>
              <a:rPr b="1" lang="en" sz="1600">
                <a:solidFill>
                  <a:srgbClr val="838FA7"/>
                </a:solidFill>
                <a:highlight>
                  <a:srgbClr val="282C34"/>
                </a:highlight>
                <a:latin typeface="Courier New"/>
                <a:ea typeface="Courier New"/>
                <a:cs typeface="Courier New"/>
                <a:sym typeface="Courier New"/>
              </a:rPr>
              <a:t>.</a:t>
            </a:r>
            <a:r>
              <a:rPr b="1" lang="en" sz="1600">
                <a:solidFill>
                  <a:srgbClr val="56B7C3"/>
                </a:solidFill>
                <a:highlight>
                  <a:srgbClr val="282C34"/>
                </a:highlight>
                <a:latin typeface="Courier New"/>
                <a:ea typeface="Courier New"/>
                <a:cs typeface="Courier New"/>
                <a:sym typeface="Courier New"/>
              </a:rPr>
              <a:t>log</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first</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676E95"/>
                </a:solidFill>
                <a:highlight>
                  <a:srgbClr val="282C34"/>
                </a:highlight>
                <a:latin typeface="Courier New"/>
                <a:ea typeface="Courier New"/>
                <a:cs typeface="Courier New"/>
                <a:sym typeface="Courier New"/>
              </a:rPr>
              <a:t>//</a:t>
            </a:r>
            <a:r>
              <a:rPr b="1" i="1" lang="en" sz="1600">
                <a:solidFill>
                  <a:srgbClr val="676E95"/>
                </a:solidFill>
                <a:highlight>
                  <a:srgbClr val="282C34"/>
                </a:highlight>
                <a:latin typeface="Courier New"/>
                <a:ea typeface="Courier New"/>
                <a:cs typeface="Courier New"/>
                <a:sym typeface="Courier New"/>
              </a:rPr>
              <a:t>10</a:t>
            </a:r>
            <a:endParaRPr b="1" i="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E06C75"/>
                </a:solidFill>
                <a:highlight>
                  <a:srgbClr val="282C34"/>
                </a:highlight>
                <a:latin typeface="Courier New"/>
                <a:ea typeface="Courier New"/>
                <a:cs typeface="Courier New"/>
                <a:sym typeface="Courier New"/>
              </a:rPr>
              <a:t>console</a:t>
            </a:r>
            <a:r>
              <a:rPr b="1" lang="en" sz="1600">
                <a:solidFill>
                  <a:srgbClr val="838FA7"/>
                </a:solidFill>
                <a:highlight>
                  <a:srgbClr val="282C34"/>
                </a:highlight>
                <a:latin typeface="Courier New"/>
                <a:ea typeface="Courier New"/>
                <a:cs typeface="Courier New"/>
                <a:sym typeface="Courier New"/>
              </a:rPr>
              <a:t>.</a:t>
            </a:r>
            <a:r>
              <a:rPr b="1" lang="en" sz="1600">
                <a:solidFill>
                  <a:srgbClr val="56B7C3"/>
                </a:solidFill>
                <a:highlight>
                  <a:srgbClr val="282C34"/>
                </a:highlight>
                <a:latin typeface="Courier New"/>
                <a:ea typeface="Courier New"/>
                <a:cs typeface="Courier New"/>
                <a:sym typeface="Courier New"/>
              </a:rPr>
              <a:t>log</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second</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676E95"/>
                </a:solidFill>
                <a:highlight>
                  <a:srgbClr val="282C34"/>
                </a:highlight>
                <a:latin typeface="Courier New"/>
                <a:ea typeface="Courier New"/>
                <a:cs typeface="Courier New"/>
                <a:sym typeface="Courier New"/>
              </a:rPr>
              <a:t>//</a:t>
            </a:r>
            <a:r>
              <a:rPr b="1" i="1" lang="en" sz="1600">
                <a:solidFill>
                  <a:srgbClr val="676E95"/>
                </a:solidFill>
                <a:highlight>
                  <a:srgbClr val="282C34"/>
                </a:highlight>
                <a:latin typeface="Courier New"/>
                <a:ea typeface="Courier New"/>
                <a:cs typeface="Courier New"/>
                <a:sym typeface="Courier New"/>
              </a:rPr>
              <a:t>20</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2"/>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Referencing</a:t>
            </a:r>
            <a:endParaRPr/>
          </a:p>
        </p:txBody>
      </p:sp>
      <p:sp>
        <p:nvSpPr>
          <p:cNvPr id="484" name="Google Shape;484;p52"/>
          <p:cNvSpPr txBox="1"/>
          <p:nvPr>
            <p:ph idx="1" type="body"/>
          </p:nvPr>
        </p:nvSpPr>
        <p:spPr>
          <a:xfrm>
            <a:off x="247225" y="1842050"/>
            <a:ext cx="44535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first</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lang="en" sz="1600">
                <a:solidFill>
                  <a:srgbClr val="E06C75"/>
                </a:solidFill>
                <a:highlight>
                  <a:srgbClr val="282C34"/>
                </a:highlight>
                <a:latin typeface="Courier New"/>
                <a:ea typeface="Courier New"/>
                <a:cs typeface="Courier New"/>
                <a:sym typeface="Courier New"/>
              </a:rPr>
              <a:t>cash</a:t>
            </a:r>
            <a:r>
              <a:rPr b="1" lang="en" sz="1600">
                <a:solidFill>
                  <a:srgbClr val="8E99B1"/>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FF9070"/>
                </a:solidFill>
                <a:highlight>
                  <a:srgbClr val="282C34"/>
                </a:highlight>
                <a:latin typeface="Courier New"/>
                <a:ea typeface="Courier New"/>
                <a:cs typeface="Courier New"/>
                <a:sym typeface="Courier New"/>
              </a:rPr>
              <a:t>20</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second</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B0B7C3"/>
                </a:solidFill>
                <a:highlight>
                  <a:srgbClr val="282C34"/>
                </a:highlight>
                <a:latin typeface="Courier New"/>
                <a:ea typeface="Courier New"/>
                <a:cs typeface="Courier New"/>
                <a:sym typeface="Courier New"/>
              </a:rPr>
              <a:t>first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first</a:t>
            </a:r>
            <a:r>
              <a:rPr b="1" lang="en" sz="1600">
                <a:solidFill>
                  <a:srgbClr val="838FA7"/>
                </a:solidFill>
                <a:highlight>
                  <a:srgbClr val="282C34"/>
                </a:highlight>
                <a:latin typeface="Courier New"/>
                <a:ea typeface="Courier New"/>
                <a:cs typeface="Courier New"/>
                <a:sym typeface="Courier New"/>
              </a:rPr>
              <a:t>.</a:t>
            </a:r>
            <a:r>
              <a:rPr b="1" lang="en" sz="1600">
                <a:solidFill>
                  <a:srgbClr val="E06C75"/>
                </a:solidFill>
                <a:highlight>
                  <a:srgbClr val="282C34"/>
                </a:highlight>
                <a:latin typeface="Courier New"/>
                <a:ea typeface="Courier New"/>
                <a:cs typeface="Courier New"/>
                <a:sym typeface="Courier New"/>
              </a:rPr>
              <a:t>cash</a:t>
            </a:r>
            <a:r>
              <a:rPr b="1" lang="en" sz="1600">
                <a:solidFill>
                  <a:srgbClr val="B0B7C3"/>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FF9070"/>
                </a:solidFill>
                <a:highlight>
                  <a:srgbClr val="282C34"/>
                </a:highlight>
                <a:latin typeface="Courier New"/>
                <a:ea typeface="Courier New"/>
                <a:cs typeface="Courier New"/>
                <a:sym typeface="Courier New"/>
              </a:rPr>
              <a:t>10</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E06C75"/>
                </a:solidFill>
                <a:highlight>
                  <a:srgbClr val="282C34"/>
                </a:highlight>
                <a:latin typeface="Courier New"/>
                <a:ea typeface="Courier New"/>
                <a:cs typeface="Courier New"/>
                <a:sym typeface="Courier New"/>
              </a:rPr>
              <a:t>console</a:t>
            </a:r>
            <a:r>
              <a:rPr b="1" lang="en" sz="1600">
                <a:solidFill>
                  <a:srgbClr val="838FA7"/>
                </a:solidFill>
                <a:highlight>
                  <a:srgbClr val="282C34"/>
                </a:highlight>
                <a:latin typeface="Courier New"/>
                <a:ea typeface="Courier New"/>
                <a:cs typeface="Courier New"/>
                <a:sym typeface="Courier New"/>
              </a:rPr>
              <a:t>.</a:t>
            </a:r>
            <a:r>
              <a:rPr b="1" lang="en" sz="1600">
                <a:solidFill>
                  <a:srgbClr val="56B7C3"/>
                </a:solidFill>
                <a:highlight>
                  <a:srgbClr val="282C34"/>
                </a:highlight>
                <a:latin typeface="Courier New"/>
                <a:ea typeface="Courier New"/>
                <a:cs typeface="Courier New"/>
                <a:sym typeface="Courier New"/>
              </a:rPr>
              <a:t>log</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first</a:t>
            </a:r>
            <a:r>
              <a:rPr b="1" lang="en" sz="1600">
                <a:solidFill>
                  <a:srgbClr val="838FA7"/>
                </a:solidFill>
                <a:highlight>
                  <a:srgbClr val="282C34"/>
                </a:highlight>
                <a:latin typeface="Courier New"/>
                <a:ea typeface="Courier New"/>
                <a:cs typeface="Courier New"/>
                <a:sym typeface="Courier New"/>
              </a:rPr>
              <a:t>.</a:t>
            </a:r>
            <a:r>
              <a:rPr b="1" lang="en" sz="1600">
                <a:solidFill>
                  <a:srgbClr val="E06C75"/>
                </a:solidFill>
                <a:highlight>
                  <a:srgbClr val="282C34"/>
                </a:highlight>
                <a:latin typeface="Courier New"/>
                <a:ea typeface="Courier New"/>
                <a:cs typeface="Courier New"/>
                <a:sym typeface="Courier New"/>
              </a:rPr>
              <a:t>cash</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676E95"/>
                </a:solidFill>
                <a:highlight>
                  <a:srgbClr val="282C34"/>
                </a:highlight>
                <a:latin typeface="Courier New"/>
                <a:ea typeface="Courier New"/>
                <a:cs typeface="Courier New"/>
                <a:sym typeface="Courier New"/>
              </a:rPr>
              <a:t>// </a:t>
            </a:r>
            <a:r>
              <a:rPr b="1" i="1" lang="en" sz="1600">
                <a:solidFill>
                  <a:srgbClr val="676E95"/>
                </a:solidFill>
                <a:highlight>
                  <a:srgbClr val="282C34"/>
                </a:highlight>
                <a:latin typeface="Courier New"/>
                <a:ea typeface="Courier New"/>
                <a:cs typeface="Courier New"/>
                <a:sym typeface="Courier New"/>
              </a:rPr>
              <a:t>??</a:t>
            </a:r>
            <a:endParaRPr b="1" i="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E06C75"/>
                </a:solidFill>
                <a:highlight>
                  <a:srgbClr val="282C34"/>
                </a:highlight>
                <a:latin typeface="Courier New"/>
                <a:ea typeface="Courier New"/>
                <a:cs typeface="Courier New"/>
                <a:sym typeface="Courier New"/>
              </a:rPr>
              <a:t>console</a:t>
            </a:r>
            <a:r>
              <a:rPr b="1" lang="en" sz="1600">
                <a:solidFill>
                  <a:srgbClr val="838FA7"/>
                </a:solidFill>
                <a:highlight>
                  <a:srgbClr val="282C34"/>
                </a:highlight>
                <a:latin typeface="Courier New"/>
                <a:ea typeface="Courier New"/>
                <a:cs typeface="Courier New"/>
                <a:sym typeface="Courier New"/>
              </a:rPr>
              <a:t>.</a:t>
            </a:r>
            <a:r>
              <a:rPr b="1" lang="en" sz="1600">
                <a:solidFill>
                  <a:srgbClr val="56B7C3"/>
                </a:solidFill>
                <a:highlight>
                  <a:srgbClr val="282C34"/>
                </a:highlight>
                <a:latin typeface="Courier New"/>
                <a:ea typeface="Courier New"/>
                <a:cs typeface="Courier New"/>
                <a:sym typeface="Courier New"/>
              </a:rPr>
              <a:t>log</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second</a:t>
            </a:r>
            <a:r>
              <a:rPr b="1" lang="en" sz="1600">
                <a:solidFill>
                  <a:srgbClr val="838FA7"/>
                </a:solidFill>
                <a:highlight>
                  <a:srgbClr val="282C34"/>
                </a:highlight>
                <a:latin typeface="Courier New"/>
                <a:ea typeface="Courier New"/>
                <a:cs typeface="Courier New"/>
                <a:sym typeface="Courier New"/>
              </a:rPr>
              <a:t>.</a:t>
            </a:r>
            <a:r>
              <a:rPr b="1" lang="en" sz="1600">
                <a:solidFill>
                  <a:srgbClr val="E06C75"/>
                </a:solidFill>
                <a:highlight>
                  <a:srgbClr val="282C34"/>
                </a:highlight>
                <a:latin typeface="Courier New"/>
                <a:ea typeface="Courier New"/>
                <a:cs typeface="Courier New"/>
                <a:sym typeface="Courier New"/>
              </a:rPr>
              <a:t>cash</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676E95"/>
                </a:solidFill>
                <a:highlight>
                  <a:srgbClr val="282C34"/>
                </a:highlight>
                <a:latin typeface="Courier New"/>
                <a:ea typeface="Courier New"/>
                <a:cs typeface="Courier New"/>
                <a:sym typeface="Courier New"/>
              </a:rPr>
              <a:t>// </a:t>
            </a:r>
            <a:r>
              <a:rPr b="1" i="1" lang="en" sz="1600">
                <a:solidFill>
                  <a:srgbClr val="676E95"/>
                </a:solidFill>
                <a:highlight>
                  <a:srgbClr val="282C34"/>
                </a:highlight>
                <a:latin typeface="Courier New"/>
                <a:ea typeface="Courier New"/>
                <a:cs typeface="Courier New"/>
                <a:sym typeface="Courier New"/>
              </a:rPr>
              <a:t>??</a:t>
            </a:r>
            <a:endParaRPr b="1" sz="1600"/>
          </a:p>
        </p:txBody>
      </p:sp>
      <p:sp>
        <p:nvSpPr>
          <p:cNvPr id="485" name="Google Shape;485;p52"/>
          <p:cNvSpPr txBox="1"/>
          <p:nvPr>
            <p:ph idx="2" type="body"/>
          </p:nvPr>
        </p:nvSpPr>
        <p:spPr>
          <a:xfrm>
            <a:off x="4700725" y="1842050"/>
            <a:ext cx="41757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first</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lang="en" sz="1600">
                <a:solidFill>
                  <a:srgbClr val="E06C75"/>
                </a:solidFill>
                <a:highlight>
                  <a:srgbClr val="282C34"/>
                </a:highlight>
                <a:latin typeface="Courier New"/>
                <a:ea typeface="Courier New"/>
                <a:cs typeface="Courier New"/>
                <a:sym typeface="Courier New"/>
              </a:rPr>
              <a:t>cash</a:t>
            </a:r>
            <a:r>
              <a:rPr b="1" lang="en" sz="1600">
                <a:solidFill>
                  <a:srgbClr val="8E99B1"/>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FF9070"/>
                </a:solidFill>
                <a:highlight>
                  <a:srgbClr val="282C34"/>
                </a:highlight>
                <a:latin typeface="Courier New"/>
                <a:ea typeface="Courier New"/>
                <a:cs typeface="Courier New"/>
                <a:sym typeface="Courier New"/>
              </a:rPr>
              <a:t>20</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second</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B0B7C3"/>
                </a:solidFill>
                <a:highlight>
                  <a:srgbClr val="282C34"/>
                </a:highlight>
                <a:latin typeface="Courier New"/>
                <a:ea typeface="Courier New"/>
                <a:cs typeface="Courier New"/>
                <a:sym typeface="Courier New"/>
              </a:rPr>
              <a:t>first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first</a:t>
            </a:r>
            <a:r>
              <a:rPr b="1" lang="en" sz="1600">
                <a:solidFill>
                  <a:srgbClr val="838FA7"/>
                </a:solidFill>
                <a:highlight>
                  <a:srgbClr val="282C34"/>
                </a:highlight>
                <a:latin typeface="Courier New"/>
                <a:ea typeface="Courier New"/>
                <a:cs typeface="Courier New"/>
                <a:sym typeface="Courier New"/>
              </a:rPr>
              <a:t>.</a:t>
            </a:r>
            <a:r>
              <a:rPr b="1" lang="en" sz="1600">
                <a:solidFill>
                  <a:srgbClr val="E06C75"/>
                </a:solidFill>
                <a:highlight>
                  <a:srgbClr val="282C34"/>
                </a:highlight>
                <a:latin typeface="Courier New"/>
                <a:ea typeface="Courier New"/>
                <a:cs typeface="Courier New"/>
                <a:sym typeface="Courier New"/>
              </a:rPr>
              <a:t>cash</a:t>
            </a:r>
            <a:r>
              <a:rPr b="1" lang="en" sz="1600">
                <a:solidFill>
                  <a:srgbClr val="B0B7C3"/>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FF9070"/>
                </a:solidFill>
                <a:highlight>
                  <a:srgbClr val="282C34"/>
                </a:highlight>
                <a:latin typeface="Courier New"/>
                <a:ea typeface="Courier New"/>
                <a:cs typeface="Courier New"/>
                <a:sym typeface="Courier New"/>
              </a:rPr>
              <a:t>10</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E06C75"/>
                </a:solidFill>
                <a:highlight>
                  <a:srgbClr val="282C34"/>
                </a:highlight>
                <a:latin typeface="Courier New"/>
                <a:ea typeface="Courier New"/>
                <a:cs typeface="Courier New"/>
                <a:sym typeface="Courier New"/>
              </a:rPr>
              <a:t>console</a:t>
            </a:r>
            <a:r>
              <a:rPr b="1" lang="en" sz="1600">
                <a:solidFill>
                  <a:srgbClr val="838FA7"/>
                </a:solidFill>
                <a:highlight>
                  <a:srgbClr val="282C34"/>
                </a:highlight>
                <a:latin typeface="Courier New"/>
                <a:ea typeface="Courier New"/>
                <a:cs typeface="Courier New"/>
                <a:sym typeface="Courier New"/>
              </a:rPr>
              <a:t>.</a:t>
            </a:r>
            <a:r>
              <a:rPr b="1" lang="en" sz="1600">
                <a:solidFill>
                  <a:srgbClr val="56B7C3"/>
                </a:solidFill>
                <a:highlight>
                  <a:srgbClr val="282C34"/>
                </a:highlight>
                <a:latin typeface="Courier New"/>
                <a:ea typeface="Courier New"/>
                <a:cs typeface="Courier New"/>
                <a:sym typeface="Courier New"/>
              </a:rPr>
              <a:t>log</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first</a:t>
            </a:r>
            <a:r>
              <a:rPr b="1" lang="en" sz="1600">
                <a:solidFill>
                  <a:srgbClr val="838FA7"/>
                </a:solidFill>
                <a:highlight>
                  <a:srgbClr val="282C34"/>
                </a:highlight>
                <a:latin typeface="Courier New"/>
                <a:ea typeface="Courier New"/>
                <a:cs typeface="Courier New"/>
                <a:sym typeface="Courier New"/>
              </a:rPr>
              <a:t>.</a:t>
            </a:r>
            <a:r>
              <a:rPr b="1" lang="en" sz="1600">
                <a:solidFill>
                  <a:srgbClr val="E06C75"/>
                </a:solidFill>
                <a:highlight>
                  <a:srgbClr val="282C34"/>
                </a:highlight>
                <a:latin typeface="Courier New"/>
                <a:ea typeface="Courier New"/>
                <a:cs typeface="Courier New"/>
                <a:sym typeface="Courier New"/>
              </a:rPr>
              <a:t>cash</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676E95"/>
                </a:solidFill>
                <a:highlight>
                  <a:srgbClr val="282C34"/>
                </a:highlight>
                <a:latin typeface="Courier New"/>
                <a:ea typeface="Courier New"/>
                <a:cs typeface="Courier New"/>
                <a:sym typeface="Courier New"/>
              </a:rPr>
              <a:t>// </a:t>
            </a:r>
            <a:r>
              <a:rPr b="1" i="1" lang="en" sz="1600">
                <a:solidFill>
                  <a:srgbClr val="676E95"/>
                </a:solidFill>
                <a:highlight>
                  <a:srgbClr val="282C34"/>
                </a:highlight>
                <a:latin typeface="Courier New"/>
                <a:ea typeface="Courier New"/>
                <a:cs typeface="Courier New"/>
                <a:sym typeface="Courier New"/>
              </a:rPr>
              <a:t>10</a:t>
            </a:r>
            <a:endParaRPr b="1" i="1" sz="16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00">
                <a:solidFill>
                  <a:srgbClr val="E06C75"/>
                </a:solidFill>
                <a:highlight>
                  <a:srgbClr val="282C34"/>
                </a:highlight>
                <a:latin typeface="Courier New"/>
                <a:ea typeface="Courier New"/>
                <a:cs typeface="Courier New"/>
                <a:sym typeface="Courier New"/>
              </a:rPr>
              <a:t>console</a:t>
            </a:r>
            <a:r>
              <a:rPr b="1" lang="en" sz="1600">
                <a:solidFill>
                  <a:srgbClr val="838FA7"/>
                </a:solidFill>
                <a:highlight>
                  <a:srgbClr val="282C34"/>
                </a:highlight>
                <a:latin typeface="Courier New"/>
                <a:ea typeface="Courier New"/>
                <a:cs typeface="Courier New"/>
                <a:sym typeface="Courier New"/>
              </a:rPr>
              <a:t>.</a:t>
            </a:r>
            <a:r>
              <a:rPr b="1" lang="en" sz="1600">
                <a:solidFill>
                  <a:srgbClr val="56B7C3"/>
                </a:solidFill>
                <a:highlight>
                  <a:srgbClr val="282C34"/>
                </a:highlight>
                <a:latin typeface="Courier New"/>
                <a:ea typeface="Courier New"/>
                <a:cs typeface="Courier New"/>
                <a:sym typeface="Courier New"/>
              </a:rPr>
              <a:t>log</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second</a:t>
            </a:r>
            <a:r>
              <a:rPr b="1" lang="en" sz="1600">
                <a:solidFill>
                  <a:srgbClr val="838FA7"/>
                </a:solidFill>
                <a:highlight>
                  <a:srgbClr val="282C34"/>
                </a:highlight>
                <a:latin typeface="Courier New"/>
                <a:ea typeface="Courier New"/>
                <a:cs typeface="Courier New"/>
                <a:sym typeface="Courier New"/>
              </a:rPr>
              <a:t>.</a:t>
            </a:r>
            <a:r>
              <a:rPr b="1" lang="en" sz="1600">
                <a:solidFill>
                  <a:srgbClr val="E06C75"/>
                </a:solidFill>
                <a:highlight>
                  <a:srgbClr val="282C34"/>
                </a:highlight>
                <a:latin typeface="Courier New"/>
                <a:ea typeface="Courier New"/>
                <a:cs typeface="Courier New"/>
                <a:sym typeface="Courier New"/>
              </a:rPr>
              <a:t>cash</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676E95"/>
                </a:solidFill>
                <a:highlight>
                  <a:srgbClr val="282C34"/>
                </a:highlight>
                <a:latin typeface="Courier New"/>
                <a:ea typeface="Courier New"/>
                <a:cs typeface="Courier New"/>
                <a:sym typeface="Courier New"/>
              </a:rPr>
              <a:t>// </a:t>
            </a:r>
            <a:r>
              <a:rPr b="1" i="1" lang="en" sz="1600">
                <a:solidFill>
                  <a:srgbClr val="676E95"/>
                </a:solidFill>
                <a:highlight>
                  <a:srgbClr val="282C34"/>
                </a:highlight>
                <a:latin typeface="Courier New"/>
                <a:ea typeface="Courier New"/>
                <a:cs typeface="Courier New"/>
                <a:sym typeface="Courier New"/>
              </a:rPr>
              <a:t>10</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Cloning</a:t>
            </a:r>
            <a:endParaRPr/>
          </a:p>
        </p:txBody>
      </p:sp>
      <p:sp>
        <p:nvSpPr>
          <p:cNvPr id="491" name="Google Shape;491;p53"/>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 have shown you before how to create a new object using a function but now I will show you how clone an object like we do with a variable. </a:t>
            </a:r>
            <a:endParaRPr/>
          </a:p>
          <a:p>
            <a:pPr indent="-381000" lvl="0" marL="457200" rtl="0" algn="l">
              <a:spcBef>
                <a:spcPts val="0"/>
              </a:spcBef>
              <a:spcAft>
                <a:spcPts val="0"/>
              </a:spcAft>
              <a:buSzPts val="2400"/>
              <a:buChar char="●"/>
            </a:pPr>
            <a:r>
              <a:rPr lang="en"/>
              <a:t>This is tricky since normally when we assign an object to an object we create a dependent clone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Object.assign</a:t>
            </a:r>
            <a:endParaRPr/>
          </a:p>
        </p:txBody>
      </p:sp>
      <p:sp>
        <p:nvSpPr>
          <p:cNvPr id="497" name="Google Shape;497;p54"/>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place any object into another creating  a brand new independent object by using Object.assign</a:t>
            </a:r>
            <a:endParaRPr/>
          </a:p>
          <a:p>
            <a:pPr indent="0" lvl="0" marL="0" rtl="0" algn="l">
              <a:spcBef>
                <a:spcPts val="1600"/>
              </a:spcBef>
              <a:spcAft>
                <a:spcPts val="0"/>
              </a:spcAft>
              <a:buNone/>
            </a:pPr>
            <a:r>
              <a:t/>
            </a:r>
            <a:endParaRPr/>
          </a:p>
          <a:p>
            <a:pPr indent="0" lvl="0" marL="0" rtl="0" algn="l">
              <a:lnSpc>
                <a:spcPct val="135714"/>
              </a:lnSpc>
              <a:spcBef>
                <a:spcPts val="1600"/>
              </a:spcBef>
              <a:spcAft>
                <a:spcPts val="0"/>
              </a:spcAft>
              <a:buNone/>
            </a:pPr>
            <a:r>
              <a:rPr b="1" lang="en" sz="2200">
                <a:solidFill>
                  <a:srgbClr val="6494ED"/>
                </a:solidFill>
                <a:highlight>
                  <a:srgbClr val="282C34"/>
                </a:highlight>
                <a:latin typeface="Courier New"/>
                <a:ea typeface="Courier New"/>
                <a:cs typeface="Courier New"/>
                <a:sym typeface="Courier New"/>
              </a:rPr>
              <a:t>Object</a:t>
            </a:r>
            <a:r>
              <a:rPr b="1" lang="en" sz="2200">
                <a:solidFill>
                  <a:srgbClr val="838FA7"/>
                </a:solidFill>
                <a:highlight>
                  <a:srgbClr val="282C34"/>
                </a:highlight>
                <a:latin typeface="Courier New"/>
                <a:ea typeface="Courier New"/>
                <a:cs typeface="Courier New"/>
                <a:sym typeface="Courier New"/>
              </a:rPr>
              <a:t>.</a:t>
            </a:r>
            <a:r>
              <a:rPr b="1" lang="en" sz="2200">
                <a:solidFill>
                  <a:srgbClr val="6494ED"/>
                </a:solidFill>
                <a:highlight>
                  <a:srgbClr val="282C34"/>
                </a:highlight>
                <a:latin typeface="Courier New"/>
                <a:ea typeface="Courier New"/>
                <a:cs typeface="Courier New"/>
                <a:sym typeface="Courier New"/>
              </a:rPr>
              <a:t>assign</a:t>
            </a:r>
            <a:r>
              <a:rPr b="1" lang="en" sz="2200">
                <a:solidFill>
                  <a:srgbClr val="838FA7"/>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destination</a:t>
            </a:r>
            <a:r>
              <a:rPr b="1" lang="en" sz="2200">
                <a:solidFill>
                  <a:srgbClr val="79859D"/>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 source1</a:t>
            </a:r>
            <a:r>
              <a:rPr b="1" lang="en" sz="2200">
                <a:solidFill>
                  <a:srgbClr val="79859D"/>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 source2</a:t>
            </a:r>
            <a:r>
              <a:rPr b="1" lang="en" sz="2200">
                <a:solidFill>
                  <a:srgbClr val="79859D"/>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 moreSources</a:t>
            </a:r>
            <a:r>
              <a:rPr b="1" lang="en" sz="2200">
                <a:solidFill>
                  <a:srgbClr val="838FA7"/>
                </a:solidFill>
                <a:highlight>
                  <a:srgbClr val="282C34"/>
                </a:highlight>
                <a:latin typeface="Courier New"/>
                <a:ea typeface="Courier New"/>
                <a:cs typeface="Courier New"/>
                <a:sym typeface="Courier New"/>
              </a:rPr>
              <a:t>)</a:t>
            </a:r>
            <a:r>
              <a:rPr b="1" lang="en" sz="2200">
                <a:solidFill>
                  <a:srgbClr val="676E95"/>
                </a:solidFill>
                <a:highlight>
                  <a:srgbClr val="282C34"/>
                </a:highlight>
                <a:latin typeface="Courier New"/>
                <a:ea typeface="Courier New"/>
                <a:cs typeface="Courier New"/>
                <a:sym typeface="Courier New"/>
              </a:rPr>
              <a:t>;</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5"/>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Methods</a:t>
            </a:r>
            <a:endParaRPr/>
          </a:p>
        </p:txBody>
      </p:sp>
      <p:sp>
        <p:nvSpPr>
          <p:cNvPr id="503" name="Google Shape;503;p55"/>
          <p:cNvSpPr txBox="1"/>
          <p:nvPr>
            <p:ph idx="1" type="body"/>
          </p:nvPr>
        </p:nvSpPr>
        <p:spPr>
          <a:xfrm>
            <a:off x="638375" y="1397300"/>
            <a:ext cx="7094700" cy="3534900"/>
          </a:xfrm>
          <a:prstGeom prst="rect">
            <a:avLst/>
          </a:prstGeom>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don’t just have to add variables and objects to other objects, but we can also add functions.</a:t>
            </a:r>
            <a:endParaRPr/>
          </a:p>
          <a:p>
            <a:pPr indent="0" lvl="0" marL="457200" rtl="0" algn="l">
              <a:spcBef>
                <a:spcPts val="1600"/>
              </a:spcBef>
              <a:spcAft>
                <a:spcPts val="0"/>
              </a:spcAft>
              <a:buNone/>
            </a:pPr>
            <a:r>
              <a:t/>
            </a:r>
            <a:endParaRPr/>
          </a:p>
          <a:p>
            <a:pPr indent="-381000" lvl="0" marL="457200" rtl="0" algn="l">
              <a:spcBef>
                <a:spcPts val="1600"/>
              </a:spcBef>
              <a:spcAft>
                <a:spcPts val="0"/>
              </a:spcAft>
              <a:buSzPts val="2400"/>
              <a:buChar char="●"/>
            </a:pPr>
            <a:r>
              <a:rPr lang="en"/>
              <a:t>When a function expression is added to an object  as a property we call this a </a:t>
            </a:r>
            <a:r>
              <a:rPr lang="en">
                <a:solidFill>
                  <a:srgbClr val="CF68E1"/>
                </a:solidFill>
              </a:rPr>
              <a:t>method</a:t>
            </a:r>
            <a:endParaRPr>
              <a:solidFill>
                <a:srgbClr val="CF68E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6"/>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Shorthand</a:t>
            </a:r>
            <a:endParaRPr/>
          </a:p>
        </p:txBody>
      </p:sp>
      <p:sp>
        <p:nvSpPr>
          <p:cNvPr id="509" name="Google Shape;509;p56"/>
          <p:cNvSpPr txBox="1"/>
          <p:nvPr>
            <p:ph idx="1" type="body"/>
          </p:nvPr>
        </p:nvSpPr>
        <p:spPr>
          <a:xfrm>
            <a:off x="965850" y="1348475"/>
            <a:ext cx="7094700" cy="3534900"/>
          </a:xfrm>
          <a:prstGeom prst="rect">
            <a:avLst/>
          </a:prstGeom>
        </p:spPr>
        <p:txBody>
          <a:bodyPr anchorCtr="0" anchor="ctr" bIns="91425" lIns="91425" spcFirstLastPara="1" rIns="91425" wrap="square" tIns="91425">
            <a:noAutofit/>
          </a:bodyPr>
          <a:lstStyle/>
          <a:p>
            <a:pPr indent="0" lvl="0" marL="13716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user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sayHi</a:t>
            </a:r>
            <a:r>
              <a:rPr b="1" lang="en" sz="1800">
                <a:solidFill>
                  <a:srgbClr val="8E99B1"/>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alert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"Hello"</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800">
              <a:solidFill>
                <a:srgbClr val="676E95"/>
              </a:solidFill>
              <a:highlight>
                <a:srgbClr val="282C34"/>
              </a:highlight>
              <a:latin typeface="Courier New"/>
              <a:ea typeface="Courier New"/>
              <a:cs typeface="Courier New"/>
              <a:sym typeface="Courier New"/>
            </a:endParaRPr>
          </a:p>
          <a:p>
            <a:pPr indent="-381000" lvl="0" marL="457200" rtl="0" algn="l">
              <a:spcBef>
                <a:spcPts val="0"/>
              </a:spcBef>
              <a:spcAft>
                <a:spcPts val="0"/>
              </a:spcAft>
              <a:buSzPts val="2400"/>
              <a:buChar char="●"/>
            </a:pPr>
            <a:r>
              <a:rPr lang="en"/>
              <a:t>User is an object and sayHi is the key associated with the function that will say hello.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7"/>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Shorthand</a:t>
            </a:r>
            <a:endParaRPr/>
          </a:p>
        </p:txBody>
      </p:sp>
      <p:sp>
        <p:nvSpPr>
          <p:cNvPr id="515" name="Google Shape;515;p57"/>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0" lvl="0" marL="9144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user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sayHi</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 same as "sayHi: function()"</a:t>
            </a:r>
            <a:endParaRPr b="1" i="1" sz="18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alert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"Hello"</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381000" lvl="0" marL="457200" rtl="0" algn="l">
              <a:spcBef>
                <a:spcPts val="0"/>
              </a:spcBef>
              <a:spcAft>
                <a:spcPts val="0"/>
              </a:spcAft>
              <a:buSzPts val="2400"/>
              <a:buChar char="●"/>
            </a:pPr>
            <a:r>
              <a:rPr lang="en"/>
              <a:t>This is the same as the last slide but written in </a:t>
            </a:r>
            <a:r>
              <a:rPr lang="en"/>
              <a:t>shorthand</a:t>
            </a:r>
            <a:r>
              <a:rPr lang="en"/>
              <a:t>.</a:t>
            </a:r>
            <a:endParaRPr/>
          </a:p>
          <a:p>
            <a:pPr indent="-381000" lvl="0" marL="457200" rtl="0" algn="l">
              <a:spcBef>
                <a:spcPts val="0"/>
              </a:spcBef>
              <a:spcAft>
                <a:spcPts val="0"/>
              </a:spcAft>
              <a:buSzPts val="2400"/>
              <a:buChar char="●"/>
            </a:pPr>
            <a:r>
              <a:rPr lang="en"/>
              <a:t>Either way is fine, use the one that make the most sense to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Vocab</a:t>
            </a:r>
            <a:endParaRPr/>
          </a:p>
        </p:txBody>
      </p:sp>
      <p:sp>
        <p:nvSpPr>
          <p:cNvPr id="309" name="Google Shape;309;p22"/>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Encapsulation</a:t>
            </a:r>
            <a:endParaRPr/>
          </a:p>
          <a:p>
            <a:pPr indent="-368300" lvl="1" marL="914400" rtl="0" algn="l">
              <a:spcBef>
                <a:spcPts val="0"/>
              </a:spcBef>
              <a:spcAft>
                <a:spcPts val="0"/>
              </a:spcAft>
              <a:buSzPts val="2200"/>
              <a:buChar char="○"/>
            </a:pPr>
            <a:r>
              <a:rPr lang="en"/>
              <a:t>The ability to store information inside of an object so that it is only visible to the object</a:t>
            </a:r>
            <a:endParaRPr/>
          </a:p>
          <a:p>
            <a:pPr indent="0" lvl="0" marL="0" rtl="0" algn="l">
              <a:spcBef>
                <a:spcPts val="1600"/>
              </a:spcBef>
              <a:spcAft>
                <a:spcPts val="0"/>
              </a:spcAft>
              <a:buNone/>
            </a:pPr>
            <a:r>
              <a:t/>
            </a:r>
            <a:endParaRPr/>
          </a:p>
          <a:p>
            <a:pPr indent="-381000" lvl="0" marL="457200" rtl="0" algn="l">
              <a:spcBef>
                <a:spcPts val="1600"/>
              </a:spcBef>
              <a:spcAft>
                <a:spcPts val="0"/>
              </a:spcAft>
              <a:buSzPts val="2400"/>
              <a:buChar char="●"/>
            </a:pPr>
            <a:r>
              <a:rPr lang="en"/>
              <a:t>Abstraction</a:t>
            </a:r>
            <a:endParaRPr/>
          </a:p>
          <a:p>
            <a:pPr indent="-368300" lvl="1" marL="914400" rtl="0" algn="l">
              <a:spcBef>
                <a:spcPts val="0"/>
              </a:spcBef>
              <a:spcAft>
                <a:spcPts val="0"/>
              </a:spcAft>
              <a:buSzPts val="2200"/>
              <a:buChar char="○"/>
            </a:pPr>
            <a:r>
              <a:rPr lang="en"/>
              <a:t>Hiding the internal mechanisms behind a simple interface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8"/>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Method</a:t>
            </a:r>
            <a:endParaRPr/>
          </a:p>
        </p:txBody>
      </p:sp>
      <p:sp>
        <p:nvSpPr>
          <p:cNvPr id="521" name="Google Shape;521;p58"/>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When using methods in an object it is usually </a:t>
            </a:r>
            <a:r>
              <a:rPr lang="en"/>
              <a:t>required</a:t>
            </a:r>
            <a:r>
              <a:rPr lang="en"/>
              <a:t> to use some value from inside of the object. </a:t>
            </a:r>
            <a:endParaRPr/>
          </a:p>
          <a:p>
            <a:pPr indent="-381000" lvl="0" marL="457200" rtl="0" algn="l">
              <a:spcBef>
                <a:spcPts val="0"/>
              </a:spcBef>
              <a:spcAft>
                <a:spcPts val="0"/>
              </a:spcAft>
              <a:buSzPts val="2400"/>
              <a:buChar char="●"/>
            </a:pPr>
            <a:r>
              <a:rPr lang="en"/>
              <a:t>Since the object can be cloned or the method can be moved to another its best to tell the method to use </a:t>
            </a:r>
            <a:r>
              <a:rPr lang="en"/>
              <a:t>whatever</a:t>
            </a:r>
            <a:r>
              <a:rPr lang="en"/>
              <a:t> object that the method is in. </a:t>
            </a:r>
            <a:endParaRPr/>
          </a:p>
          <a:p>
            <a:pPr indent="-381000" lvl="0" marL="457200" rtl="0" algn="l">
              <a:spcBef>
                <a:spcPts val="0"/>
              </a:spcBef>
              <a:spcAft>
                <a:spcPts val="0"/>
              </a:spcAft>
              <a:buSzPts val="2400"/>
              <a:buChar char="●"/>
            </a:pPr>
            <a:r>
              <a:rPr lang="en"/>
              <a:t>We do that with </a:t>
            </a:r>
            <a:r>
              <a:rPr lang="en">
                <a:solidFill>
                  <a:srgbClr val="CF68E1"/>
                </a:solidFill>
              </a:rPr>
              <a:t>this</a:t>
            </a:r>
            <a:r>
              <a:rPr lang="en"/>
              <a:t>.key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his. Method</a:t>
            </a:r>
            <a:endParaRPr/>
          </a:p>
        </p:txBody>
      </p:sp>
      <p:sp>
        <p:nvSpPr>
          <p:cNvPr id="527" name="Google Shape;527;p59"/>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0" lvl="0" marL="91440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user</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E06C75"/>
                </a:solidFill>
                <a:highlight>
                  <a:srgbClr val="282C34"/>
                </a:highlight>
                <a:latin typeface="Courier New"/>
                <a:ea typeface="Courier New"/>
                <a:cs typeface="Courier New"/>
                <a:sym typeface="Courier New"/>
              </a:rPr>
              <a:t>name</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"John"</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E06C75"/>
                </a:solidFill>
                <a:highlight>
                  <a:srgbClr val="282C34"/>
                </a:highlight>
                <a:latin typeface="Courier New"/>
                <a:ea typeface="Courier New"/>
                <a:cs typeface="Courier New"/>
                <a:sym typeface="Courier New"/>
              </a:rPr>
              <a:t>age</a:t>
            </a:r>
            <a:r>
              <a:rPr b="1" lang="en" sz="1800">
                <a:solidFill>
                  <a:srgbClr val="8E99B1"/>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30</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t/>
            </a:r>
            <a:endParaRPr b="1" sz="1800">
              <a:solidFill>
                <a:srgbClr val="9DA5B3"/>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sayHi</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 "this" is the "current object"</a:t>
            </a:r>
            <a:endParaRPr b="1" i="1" sz="18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alert</a:t>
            </a:r>
            <a:r>
              <a:rPr b="1" lang="en" sz="1800">
                <a:solidFill>
                  <a:srgbClr val="838FA7"/>
                </a:solidFill>
                <a:highlight>
                  <a:srgbClr val="282C34"/>
                </a:highlight>
                <a:latin typeface="Courier New"/>
                <a:ea typeface="Courier New"/>
                <a:cs typeface="Courier New"/>
                <a:sym typeface="Courier New"/>
              </a:rPr>
              <a:t>(</a:t>
            </a:r>
            <a:r>
              <a:rPr b="1" i="1" lang="en" sz="1800">
                <a:solidFill>
                  <a:srgbClr val="F02B77"/>
                </a:solidFill>
                <a:highlight>
                  <a:srgbClr val="282C34"/>
                </a:highlight>
                <a:latin typeface="Courier New"/>
                <a:ea typeface="Courier New"/>
                <a:cs typeface="Courier New"/>
                <a:sym typeface="Courier New"/>
              </a:rPr>
              <a:t>this</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name</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9DA5B3"/>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9DA5B3"/>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user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sayHi</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 </a:t>
            </a:r>
            <a:r>
              <a:rPr b="1" i="1" lang="en" sz="1800">
                <a:solidFill>
                  <a:srgbClr val="676E95"/>
                </a:solidFill>
                <a:highlight>
                  <a:srgbClr val="282C34"/>
                </a:highlight>
                <a:latin typeface="Courier New"/>
                <a:ea typeface="Courier New"/>
                <a:cs typeface="Courier New"/>
                <a:sym typeface="Courier New"/>
              </a:rPr>
              <a:t>John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0"/>
          <p:cNvSpPr txBox="1"/>
          <p:nvPr>
            <p:ph type="title"/>
          </p:nvPr>
        </p:nvSpPr>
        <p:spPr>
          <a:xfrm>
            <a:off x="228000" y="1368000"/>
            <a:ext cx="5448300" cy="3108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calculator</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 ... your code ...</a:t>
            </a:r>
            <a:endParaRPr b="1" i="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calculator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read</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prompts</a:t>
            </a:r>
            <a:r>
              <a:rPr b="1" lang="en" sz="1800">
                <a:solidFill>
                  <a:srgbClr val="676E95"/>
                </a:solidFill>
                <a:highlight>
                  <a:srgbClr val="282C34"/>
                </a:highlight>
                <a:latin typeface="Courier New"/>
                <a:ea typeface="Courier New"/>
                <a:cs typeface="Courier New"/>
                <a:sym typeface="Courier New"/>
              </a:rPr>
              <a:t> for 2 values and saves them as objects</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alert</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calculator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sum</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;//returns the sum of the 2 values</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alert</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calculator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mul</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 //returns the product of the 2 values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228000" y="1368000"/>
            <a:ext cx="5530800" cy="3108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ladder</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 your code...</a:t>
            </a:r>
            <a:endParaRPr b="1" i="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ladder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up</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go up one step</a:t>
            </a:r>
            <a:endParaRPr b="1" i="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ladder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up</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ladder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down</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go down 1 step</a:t>
            </a:r>
            <a:endParaRPr b="1" i="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ladder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showStep</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show what step you are on. 1 in this case</a:t>
            </a:r>
            <a:endParaRPr b="1"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2"/>
          <p:cNvSpPr txBox="1"/>
          <p:nvPr>
            <p:ph type="title"/>
          </p:nvPr>
        </p:nvSpPr>
        <p:spPr>
          <a:xfrm>
            <a:off x="248650" y="1332300"/>
            <a:ext cx="5301000" cy="263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are going to update the last object in 2 ways. </a:t>
            </a:r>
            <a:endParaRPr/>
          </a:p>
          <a:p>
            <a:pPr indent="-381000" lvl="0" marL="457200" rtl="0" algn="l">
              <a:spcBef>
                <a:spcPts val="1000"/>
              </a:spcBef>
              <a:spcAft>
                <a:spcPts val="0"/>
              </a:spcAft>
              <a:buSzPts val="2400"/>
              <a:buChar char="●"/>
            </a:pPr>
            <a:r>
              <a:rPr lang="en"/>
              <a:t>You are going to make is chainable, as shown below</a:t>
            </a:r>
            <a:endParaRPr/>
          </a:p>
          <a:p>
            <a:pPr indent="-381000" lvl="0" marL="457200" rtl="0" algn="l">
              <a:spcBef>
                <a:spcPts val="1000"/>
              </a:spcBef>
              <a:spcAft>
                <a:spcPts val="1000"/>
              </a:spcAft>
              <a:buSzPts val="2400"/>
              <a:buChar char="●"/>
            </a:pPr>
            <a:r>
              <a:rPr lang="en"/>
              <a:t>Add a way to define the max steps on the ladder when the ladder object is created</a:t>
            </a:r>
            <a:endParaRPr/>
          </a:p>
        </p:txBody>
      </p:sp>
      <p:sp>
        <p:nvSpPr>
          <p:cNvPr id="543" name="Google Shape;543;p62"/>
          <p:cNvSpPr txBox="1"/>
          <p:nvPr/>
        </p:nvSpPr>
        <p:spPr>
          <a:xfrm>
            <a:off x="143775" y="4294050"/>
            <a:ext cx="7387500" cy="72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ladder.</a:t>
            </a:r>
            <a:r>
              <a:rPr b="1" lang="en" sz="1800">
                <a:solidFill>
                  <a:srgbClr val="6494ED"/>
                </a:solidFill>
                <a:highlight>
                  <a:srgbClr val="282C34"/>
                </a:highlight>
                <a:latin typeface="Courier New"/>
                <a:ea typeface="Courier New"/>
                <a:cs typeface="Courier New"/>
                <a:sym typeface="Courier New"/>
              </a:rPr>
              <a:t>height</a:t>
            </a:r>
            <a:r>
              <a:rPr b="1" lang="en" sz="1800">
                <a:solidFill>
                  <a:srgbClr val="838FA7"/>
                </a:solidFill>
                <a:highlight>
                  <a:srgbClr val="282C34"/>
                </a:highlight>
                <a:latin typeface="Courier New"/>
                <a:ea typeface="Courier New"/>
                <a:cs typeface="Courier New"/>
                <a:sym typeface="Courier New"/>
              </a:rPr>
              <a:t>(5) //will not increase passed 5</a:t>
            </a:r>
            <a:endParaRPr b="1" sz="1800">
              <a:solidFill>
                <a:srgbClr val="B0B7C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ladder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up</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up</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down</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up</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down</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showStep</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 1</a:t>
            </a:r>
            <a:endParaRPr b="1" i="1" sz="1800">
              <a:solidFill>
                <a:srgbClr val="676E95"/>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3"/>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Functions</a:t>
            </a:r>
            <a:endParaRPr/>
          </a:p>
        </p:txBody>
      </p:sp>
      <p:sp>
        <p:nvSpPr>
          <p:cNvPr id="549" name="Google Shape;549;p63"/>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 </a:t>
            </a:r>
            <a:r>
              <a:rPr lang="en"/>
              <a:t>constructor</a:t>
            </a:r>
            <a:r>
              <a:rPr lang="en"/>
              <a:t> function is a normal function that is used to create an object as many times as we want. </a:t>
            </a:r>
            <a:endParaRPr/>
          </a:p>
          <a:p>
            <a:pPr indent="0" lvl="0" marL="1371600" rtl="0" algn="l">
              <a:lnSpc>
                <a:spcPct val="135714"/>
              </a:lnSpc>
              <a:spcBef>
                <a:spcPts val="1600"/>
              </a:spcBef>
              <a:spcAft>
                <a:spcPts val="0"/>
              </a:spcAft>
              <a:buNone/>
            </a:pP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User</a:t>
            </a:r>
            <a:r>
              <a:rPr b="1" lang="en" sz="1800">
                <a:solidFill>
                  <a:srgbClr val="838FA7"/>
                </a:solidFill>
                <a:highlight>
                  <a:srgbClr val="282C34"/>
                </a:highlight>
                <a:latin typeface="Courier New"/>
                <a:ea typeface="Courier New"/>
                <a:cs typeface="Courier New"/>
                <a:sym typeface="Courier New"/>
              </a:rPr>
              <a:t>(</a:t>
            </a:r>
            <a:r>
              <a:rPr b="1" i="1" lang="en" sz="1800">
                <a:solidFill>
                  <a:srgbClr val="E4BF7F"/>
                </a:solidFill>
                <a:highlight>
                  <a:srgbClr val="282C34"/>
                </a:highlight>
                <a:latin typeface="Courier New"/>
                <a:ea typeface="Courier New"/>
                <a:cs typeface="Courier New"/>
                <a:sym typeface="Courier New"/>
              </a:rPr>
              <a:t>name</a:t>
            </a:r>
            <a:r>
              <a:rPr b="1" lang="en" sz="1800">
                <a:solidFill>
                  <a:srgbClr val="79859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 </a:t>
            </a:r>
            <a:r>
              <a:rPr b="1" i="1" lang="en" sz="1800">
                <a:solidFill>
                  <a:srgbClr val="E4BF7F"/>
                </a:solidFill>
                <a:highlight>
                  <a:srgbClr val="282C34"/>
                </a:highlight>
                <a:latin typeface="Courier New"/>
                <a:ea typeface="Courier New"/>
                <a:cs typeface="Courier New"/>
                <a:sym typeface="Courier New"/>
              </a:rPr>
              <a:t>id</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i="1" lang="en" sz="1800">
                <a:solidFill>
                  <a:srgbClr val="F02B77"/>
                </a:solidFill>
                <a:highlight>
                  <a:srgbClr val="282C34"/>
                </a:highlight>
                <a:latin typeface="Courier New"/>
                <a:ea typeface="Courier New"/>
                <a:cs typeface="Courier New"/>
                <a:sym typeface="Courier New"/>
              </a:rPr>
              <a:t>this</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name</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name</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i="1" lang="en" sz="1800">
                <a:solidFill>
                  <a:srgbClr val="F02B77"/>
                </a:solidFill>
                <a:highlight>
                  <a:srgbClr val="282C34"/>
                </a:highlight>
                <a:latin typeface="Courier New"/>
                <a:ea typeface="Courier New"/>
                <a:cs typeface="Courier New"/>
                <a:sym typeface="Courier New"/>
              </a:rPr>
              <a:t>this</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id</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id</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i="1" lang="en" sz="1800">
                <a:solidFill>
                  <a:srgbClr val="F02B77"/>
                </a:solidFill>
                <a:highlight>
                  <a:srgbClr val="282C34"/>
                </a:highlight>
                <a:latin typeface="Courier New"/>
                <a:ea typeface="Courier New"/>
                <a:cs typeface="Courier New"/>
                <a:sym typeface="Courier New"/>
              </a:rPr>
              <a:t>this</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admin</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i="1" lang="en" sz="1800">
                <a:solidFill>
                  <a:srgbClr val="CF68E1"/>
                </a:solidFill>
                <a:highlight>
                  <a:srgbClr val="282C34"/>
                </a:highlight>
                <a:latin typeface="Courier New"/>
                <a:ea typeface="Courier New"/>
                <a:cs typeface="Courier New"/>
                <a:sym typeface="Courier New"/>
              </a:rPr>
              <a:t>false</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Functions</a:t>
            </a:r>
            <a:endParaRPr/>
          </a:p>
        </p:txBody>
      </p:sp>
      <p:sp>
        <p:nvSpPr>
          <p:cNvPr id="555" name="Google Shape;555;p64"/>
          <p:cNvSpPr txBox="1"/>
          <p:nvPr>
            <p:ph idx="1" type="body"/>
          </p:nvPr>
        </p:nvSpPr>
        <p:spPr>
          <a:xfrm>
            <a:off x="592350" y="1369125"/>
            <a:ext cx="7959300" cy="2986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a:t>There are 2 conventions that make constructor functions stand out from a regular function</a:t>
            </a:r>
            <a:endParaRPr/>
          </a:p>
          <a:p>
            <a:pPr indent="-381000" lvl="0" marL="457200" rtl="0" algn="l">
              <a:spcBef>
                <a:spcPts val="1600"/>
              </a:spcBef>
              <a:spcAft>
                <a:spcPts val="0"/>
              </a:spcAft>
              <a:buSzPts val="2400"/>
              <a:buChar char="●"/>
            </a:pPr>
            <a:r>
              <a:rPr lang="en"/>
              <a:t>They have a capital first letter</a:t>
            </a:r>
            <a:endParaRPr/>
          </a:p>
          <a:p>
            <a:pPr indent="-381000" lvl="0" marL="457200" rtl="0" algn="l">
              <a:spcBef>
                <a:spcPts val="1600"/>
              </a:spcBef>
              <a:spcAft>
                <a:spcPts val="1600"/>
              </a:spcAft>
              <a:buSzPts val="2400"/>
              <a:buChar char="●"/>
            </a:pPr>
            <a:r>
              <a:rPr lang="en"/>
              <a:t>They are only executed with the “</a:t>
            </a:r>
            <a:r>
              <a:rPr b="1" i="1" lang="en">
                <a:solidFill>
                  <a:srgbClr val="A78CFA"/>
                </a:solidFill>
                <a:highlight>
                  <a:srgbClr val="282C34"/>
                </a:highlight>
                <a:latin typeface="Courier New"/>
                <a:ea typeface="Courier New"/>
                <a:cs typeface="Courier New"/>
                <a:sym typeface="Courier New"/>
              </a:rPr>
              <a:t>new</a:t>
            </a:r>
            <a:r>
              <a:rPr lang="en"/>
              <a:t>” operator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“new” Operator</a:t>
            </a:r>
            <a:endParaRPr/>
          </a:p>
        </p:txBody>
      </p:sp>
      <p:sp>
        <p:nvSpPr>
          <p:cNvPr id="561" name="Google Shape;561;p65"/>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From the constructor function we made earlier we can now create any user object we want. </a:t>
            </a:r>
            <a:endParaRPr/>
          </a:p>
          <a:p>
            <a:pPr indent="0" lvl="0" marL="1371600" rtl="0" algn="l">
              <a:lnSpc>
                <a:spcPct val="135714"/>
              </a:lnSpc>
              <a:spcBef>
                <a:spcPts val="160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tommy</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new </a:t>
            </a:r>
            <a:r>
              <a:rPr b="1" lang="en" sz="1800">
                <a:solidFill>
                  <a:srgbClr val="6495EE"/>
                </a:solidFill>
                <a:highlight>
                  <a:srgbClr val="282C34"/>
                </a:highlight>
                <a:latin typeface="Courier New"/>
                <a:ea typeface="Courier New"/>
                <a:cs typeface="Courier New"/>
                <a:sym typeface="Courier New"/>
              </a:rPr>
              <a:t>User</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"Tom"</a:t>
            </a:r>
            <a:r>
              <a:rPr b="1" lang="en" sz="1800">
                <a:solidFill>
                  <a:srgbClr val="79859D"/>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12345</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t/>
            </a:r>
            <a:endParaRPr b="1" sz="18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E06C75"/>
                </a:solidFill>
                <a:highlight>
                  <a:srgbClr val="282C34"/>
                </a:highlight>
                <a:latin typeface="Courier New"/>
                <a:ea typeface="Courier New"/>
                <a:cs typeface="Courier New"/>
                <a:sym typeface="Courier New"/>
              </a:rPr>
              <a:t>console</a:t>
            </a:r>
            <a:r>
              <a:rPr b="1" lang="en" sz="1800">
                <a:solidFill>
                  <a:srgbClr val="838FA7"/>
                </a:solidFill>
                <a:highlight>
                  <a:srgbClr val="282C34"/>
                </a:highlight>
                <a:latin typeface="Courier New"/>
                <a:ea typeface="Courier New"/>
                <a:cs typeface="Courier New"/>
                <a:sym typeface="Courier New"/>
              </a:rPr>
              <a:t>.</a:t>
            </a:r>
            <a:r>
              <a:rPr b="1" lang="en" sz="1800">
                <a:solidFill>
                  <a:srgbClr val="56B7C3"/>
                </a:solidFill>
                <a:highlight>
                  <a:srgbClr val="282C34"/>
                </a:highlight>
                <a:latin typeface="Courier New"/>
                <a:ea typeface="Courier New"/>
                <a:cs typeface="Courier New"/>
                <a:sym typeface="Courier New"/>
              </a:rPr>
              <a:t>log</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tommy</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name</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'Tom'</a:t>
            </a:r>
            <a:endParaRPr b="1" i="1" sz="18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E06C75"/>
                </a:solidFill>
                <a:highlight>
                  <a:srgbClr val="282C34"/>
                </a:highlight>
                <a:latin typeface="Courier New"/>
                <a:ea typeface="Courier New"/>
                <a:cs typeface="Courier New"/>
                <a:sym typeface="Courier New"/>
              </a:rPr>
              <a:t>console</a:t>
            </a:r>
            <a:r>
              <a:rPr b="1" lang="en" sz="1800">
                <a:solidFill>
                  <a:srgbClr val="838FA7"/>
                </a:solidFill>
                <a:highlight>
                  <a:srgbClr val="282C34"/>
                </a:highlight>
                <a:latin typeface="Courier New"/>
                <a:ea typeface="Courier New"/>
                <a:cs typeface="Courier New"/>
                <a:sym typeface="Courier New"/>
              </a:rPr>
              <a:t>.</a:t>
            </a:r>
            <a:r>
              <a:rPr b="1" lang="en" sz="1800">
                <a:solidFill>
                  <a:srgbClr val="56B7C3"/>
                </a:solidFill>
                <a:highlight>
                  <a:srgbClr val="282C34"/>
                </a:highlight>
                <a:latin typeface="Courier New"/>
                <a:ea typeface="Courier New"/>
                <a:cs typeface="Courier New"/>
                <a:sym typeface="Courier New"/>
              </a:rPr>
              <a:t>log</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tommy</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id</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12345</a:t>
            </a:r>
            <a:endParaRPr b="1" i="1" sz="18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E06C75"/>
                </a:solidFill>
                <a:highlight>
                  <a:srgbClr val="282C34"/>
                </a:highlight>
                <a:latin typeface="Courier New"/>
                <a:ea typeface="Courier New"/>
                <a:cs typeface="Courier New"/>
                <a:sym typeface="Courier New"/>
              </a:rPr>
              <a:t>console</a:t>
            </a:r>
            <a:r>
              <a:rPr b="1" lang="en" sz="1800">
                <a:solidFill>
                  <a:srgbClr val="838FA7"/>
                </a:solidFill>
                <a:highlight>
                  <a:srgbClr val="282C34"/>
                </a:highlight>
                <a:latin typeface="Courier New"/>
                <a:ea typeface="Courier New"/>
                <a:cs typeface="Courier New"/>
                <a:sym typeface="Courier New"/>
              </a:rPr>
              <a:t>.</a:t>
            </a:r>
            <a:r>
              <a:rPr b="1" lang="en" sz="1800">
                <a:solidFill>
                  <a:srgbClr val="56B7C3"/>
                </a:solidFill>
                <a:highlight>
                  <a:srgbClr val="282C34"/>
                </a:highlight>
                <a:latin typeface="Courier New"/>
                <a:ea typeface="Courier New"/>
                <a:cs typeface="Courier New"/>
                <a:sym typeface="Courier New"/>
              </a:rPr>
              <a:t>log</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tommy</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admin</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false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6"/>
          <p:cNvSpPr txBox="1"/>
          <p:nvPr>
            <p:ph type="title"/>
          </p:nvPr>
        </p:nvSpPr>
        <p:spPr>
          <a:xfrm>
            <a:off x="228000" y="1368000"/>
            <a:ext cx="49824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 </a:t>
            </a:r>
            <a:r>
              <a:rPr lang="en"/>
              <a:t>constructor</a:t>
            </a:r>
            <a:r>
              <a:rPr lang="en"/>
              <a:t> function that will be named student</a:t>
            </a:r>
            <a:endParaRPr/>
          </a:p>
          <a:p>
            <a:pPr indent="-381000" lvl="0" marL="457200" rtl="0" algn="l">
              <a:spcBef>
                <a:spcPts val="1000"/>
              </a:spcBef>
              <a:spcAft>
                <a:spcPts val="0"/>
              </a:spcAft>
              <a:buSzPts val="2400"/>
              <a:buChar char="●"/>
            </a:pPr>
            <a:r>
              <a:rPr lang="en"/>
              <a:t>It will store a full name</a:t>
            </a:r>
            <a:endParaRPr/>
          </a:p>
          <a:p>
            <a:pPr indent="-381000" lvl="0" marL="457200" rtl="0" algn="l">
              <a:spcBef>
                <a:spcPts val="0"/>
              </a:spcBef>
              <a:spcAft>
                <a:spcPts val="0"/>
              </a:spcAft>
              <a:buSzPts val="2400"/>
              <a:buChar char="●"/>
            </a:pPr>
            <a:r>
              <a:rPr lang="en"/>
              <a:t>An ID value</a:t>
            </a:r>
            <a:endParaRPr/>
          </a:p>
          <a:p>
            <a:pPr indent="-381000" lvl="0" marL="457200" rtl="0" algn="l">
              <a:spcBef>
                <a:spcPts val="0"/>
              </a:spcBef>
              <a:spcAft>
                <a:spcPts val="0"/>
              </a:spcAft>
              <a:buSzPts val="2400"/>
              <a:buChar char="●"/>
            </a:pPr>
            <a:r>
              <a:rPr lang="en"/>
              <a:t>A grade level </a:t>
            </a:r>
            <a:endParaRPr/>
          </a:p>
          <a:p>
            <a:pPr indent="-381000" lvl="0" marL="457200" rtl="0" algn="l">
              <a:spcBef>
                <a:spcPts val="0"/>
              </a:spcBef>
              <a:spcAft>
                <a:spcPts val="0"/>
              </a:spcAft>
              <a:buSzPts val="2400"/>
              <a:buChar char="●"/>
            </a:pPr>
            <a:r>
              <a:rPr lang="en"/>
              <a:t>Current grade</a:t>
            </a:r>
            <a:endParaRPr/>
          </a:p>
          <a:p>
            <a:pPr indent="-381000" lvl="0" marL="457200" rtl="0" algn="l">
              <a:spcBef>
                <a:spcPts val="0"/>
              </a:spcBef>
              <a:spcAft>
                <a:spcPts val="0"/>
              </a:spcAft>
              <a:buSzPts val="2400"/>
              <a:buChar char="●"/>
            </a:pPr>
            <a:r>
              <a:rPr lang="en"/>
              <a:t>It will auto set “permissions” key to “Student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7"/>
          <p:cNvSpPr txBox="1"/>
          <p:nvPr>
            <p:ph type="title"/>
          </p:nvPr>
        </p:nvSpPr>
        <p:spPr>
          <a:xfrm>
            <a:off x="164725" y="1532750"/>
            <a:ext cx="5806200" cy="31080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lang="en"/>
              <a:t>Add 3 methods to the student object:</a:t>
            </a:r>
            <a:endParaRPr/>
          </a:p>
          <a:p>
            <a:pPr indent="-381000" lvl="0" marL="457200" rtl="0" algn="l">
              <a:spcBef>
                <a:spcPts val="1000"/>
              </a:spcBef>
              <a:spcAft>
                <a:spcPts val="0"/>
              </a:spcAft>
              <a:buSzPts val="2400"/>
              <a:buChar char="●"/>
            </a:pPr>
            <a:r>
              <a:rPr lang="en"/>
              <a:t>graduate( ) - this will increase the grade level +1</a:t>
            </a:r>
            <a:endParaRPr/>
          </a:p>
          <a:p>
            <a:pPr indent="-381000" lvl="0" marL="457200" rtl="0" algn="l">
              <a:spcBef>
                <a:spcPts val="1000"/>
              </a:spcBef>
              <a:spcAft>
                <a:spcPts val="0"/>
              </a:spcAft>
              <a:buSzPts val="2400"/>
              <a:buChar char="●"/>
            </a:pPr>
            <a:r>
              <a:rPr lang="en"/>
              <a:t>whiteList( ) - this will change the permissions to admin</a:t>
            </a:r>
            <a:endParaRPr/>
          </a:p>
          <a:p>
            <a:pPr indent="-381000" lvl="0" marL="457200" rtl="0" algn="l">
              <a:spcBef>
                <a:spcPts val="1000"/>
              </a:spcBef>
              <a:spcAft>
                <a:spcPts val="1000"/>
              </a:spcAft>
              <a:buSzPts val="2400"/>
              <a:buChar char="●"/>
            </a:pPr>
            <a:r>
              <a:rPr lang="en"/>
              <a:t>setGrade(value) - change the current to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3"/>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2 real world examples that explain </a:t>
            </a:r>
            <a:r>
              <a:rPr lang="en">
                <a:solidFill>
                  <a:srgbClr val="8EC379"/>
                </a:solidFill>
              </a:rPr>
              <a:t>Encapsulation</a:t>
            </a:r>
            <a:endParaRPr>
              <a:solidFill>
                <a:srgbClr val="8EC379"/>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And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2 real world examples that explain </a:t>
            </a:r>
            <a:r>
              <a:rPr lang="en">
                <a:solidFill>
                  <a:srgbClr val="8EC379"/>
                </a:solidFill>
              </a:rPr>
              <a:t>Abstraction</a:t>
            </a:r>
            <a:endParaRPr>
              <a:solidFill>
                <a:srgbClr val="8EC37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8"/>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Classes and Class Syntax</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class?</a:t>
            </a:r>
            <a:endParaRPr/>
          </a:p>
        </p:txBody>
      </p:sp>
      <p:sp>
        <p:nvSpPr>
          <p:cNvPr id="582" name="Google Shape;582;p69"/>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 class is essentially a function that provides better uses for constructing objects with values and methods.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0"/>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 “class” Syntax</a:t>
            </a:r>
            <a:endParaRPr/>
          </a:p>
        </p:txBody>
      </p:sp>
      <p:sp>
        <p:nvSpPr>
          <p:cNvPr id="588" name="Google Shape;588;p70"/>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0" lvl="0" marL="1828800" rtl="0" algn="l">
              <a:lnSpc>
                <a:spcPct val="135714"/>
              </a:lnSpc>
              <a:spcBef>
                <a:spcPts val="0"/>
              </a:spcBef>
              <a:spcAft>
                <a:spcPts val="0"/>
              </a:spcAft>
              <a:buNone/>
            </a:pPr>
            <a:r>
              <a:t/>
            </a:r>
            <a:endParaRPr b="1" i="1" sz="1800">
              <a:solidFill>
                <a:srgbClr val="A78CFA"/>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class</a:t>
            </a:r>
            <a:r>
              <a:rPr b="1" lang="en" sz="1800">
                <a:solidFill>
                  <a:srgbClr val="B0B7C3"/>
                </a:solidFill>
                <a:highlight>
                  <a:srgbClr val="282C34"/>
                </a:highlight>
                <a:latin typeface="Courier New"/>
                <a:ea typeface="Courier New"/>
                <a:cs typeface="Courier New"/>
                <a:sym typeface="Courier New"/>
              </a:rPr>
              <a:t> </a:t>
            </a:r>
            <a:r>
              <a:rPr b="1" i="1" lang="en" sz="1800">
                <a:solidFill>
                  <a:srgbClr val="FF6AB3"/>
                </a:solidFill>
                <a:highlight>
                  <a:srgbClr val="282C34"/>
                </a:highlight>
                <a:latin typeface="Courier New"/>
                <a:ea typeface="Courier New"/>
                <a:cs typeface="Courier New"/>
                <a:sym typeface="Courier New"/>
              </a:rPr>
              <a:t>MyClass</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constructor</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default values</a:t>
            </a:r>
            <a:endParaRPr b="1" i="1" sz="1800">
              <a:solidFill>
                <a:srgbClr val="676E95"/>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method1</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method2</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method3</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1"/>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 “class” Syntax</a:t>
            </a:r>
            <a:endParaRPr/>
          </a:p>
        </p:txBody>
      </p:sp>
      <p:sp>
        <p:nvSpPr>
          <p:cNvPr id="594" name="Google Shape;594;p71"/>
          <p:cNvSpPr txBox="1"/>
          <p:nvPr>
            <p:ph idx="1" type="body"/>
          </p:nvPr>
        </p:nvSpPr>
        <p:spPr>
          <a:xfrm>
            <a:off x="1208550" y="1397300"/>
            <a:ext cx="6143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Just as before the name of the constructor functions (the class) should start with a capital letter. </a:t>
            </a:r>
            <a:endParaRPr/>
          </a:p>
          <a:p>
            <a:pPr indent="-381000" lvl="0" marL="457200" rtl="0" algn="l">
              <a:spcBef>
                <a:spcPts val="1000"/>
              </a:spcBef>
              <a:spcAft>
                <a:spcPts val="0"/>
              </a:spcAft>
              <a:buSzPts val="2400"/>
              <a:buChar char="●"/>
            </a:pPr>
            <a:r>
              <a:rPr lang="en"/>
              <a:t>For a class the first method that you create should be the “</a:t>
            </a:r>
            <a:r>
              <a:rPr lang="en">
                <a:solidFill>
                  <a:srgbClr val="6BA5F2"/>
                </a:solidFill>
              </a:rPr>
              <a:t>constructor</a:t>
            </a:r>
            <a:r>
              <a:rPr lang="en"/>
              <a:t>” method. </a:t>
            </a:r>
            <a:endParaRPr/>
          </a:p>
          <a:p>
            <a:pPr indent="-381000" lvl="0" marL="457200" rtl="0" algn="l">
              <a:spcBef>
                <a:spcPts val="1000"/>
              </a:spcBef>
              <a:spcAft>
                <a:spcPts val="1000"/>
              </a:spcAft>
              <a:buSzPts val="2400"/>
              <a:buChar char="●"/>
            </a:pPr>
            <a:r>
              <a:rPr lang="en"/>
              <a:t>Also you don’t need commas to </a:t>
            </a:r>
            <a:r>
              <a:rPr lang="en"/>
              <a:t>separate</a:t>
            </a:r>
            <a:r>
              <a:rPr lang="en"/>
              <a:t> your methods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2"/>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Method</a:t>
            </a:r>
            <a:endParaRPr/>
          </a:p>
        </p:txBody>
      </p:sp>
      <p:sp>
        <p:nvSpPr>
          <p:cNvPr id="600" name="Google Shape;600;p72"/>
          <p:cNvSpPr txBox="1"/>
          <p:nvPr>
            <p:ph idx="1" type="body"/>
          </p:nvPr>
        </p:nvSpPr>
        <p:spPr>
          <a:xfrm>
            <a:off x="965850" y="134847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The constructor method is the first function called when creating an object with the “</a:t>
            </a:r>
            <a:r>
              <a:rPr lang="en">
                <a:solidFill>
                  <a:srgbClr val="A78CF8"/>
                </a:solidFill>
              </a:rPr>
              <a:t>new</a:t>
            </a:r>
            <a:r>
              <a:rPr lang="en"/>
              <a:t>” keyword</a:t>
            </a:r>
            <a:endParaRPr/>
          </a:p>
          <a:p>
            <a:pPr indent="-381000" lvl="0" marL="457200" rtl="0" algn="l">
              <a:spcBef>
                <a:spcPts val="1000"/>
              </a:spcBef>
              <a:spcAft>
                <a:spcPts val="1000"/>
              </a:spcAft>
              <a:buSzPts val="2400"/>
              <a:buChar char="●"/>
            </a:pPr>
            <a:r>
              <a:rPr lang="en"/>
              <a:t>If you do not define the constructor method it will still happen but it will be an empty method.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3"/>
          <p:cNvSpPr txBox="1"/>
          <p:nvPr>
            <p:ph type="title"/>
          </p:nvPr>
        </p:nvSpPr>
        <p:spPr>
          <a:xfrm>
            <a:off x="2765900" y="232800"/>
            <a:ext cx="5304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Class</a:t>
            </a:r>
            <a:endParaRPr/>
          </a:p>
        </p:txBody>
      </p:sp>
      <p:sp>
        <p:nvSpPr>
          <p:cNvPr id="606" name="Google Shape;606;p73"/>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0" lvl="0" marL="457200" rtl="0" algn="l">
              <a:lnSpc>
                <a:spcPct val="135714"/>
              </a:lnSpc>
              <a:spcBef>
                <a:spcPts val="0"/>
              </a:spcBef>
              <a:spcAft>
                <a:spcPts val="0"/>
              </a:spcAft>
              <a:buNone/>
            </a:pPr>
            <a:r>
              <a:rPr b="1" i="1" lang="en" sz="1700">
                <a:solidFill>
                  <a:srgbClr val="A78CFA"/>
                </a:solidFill>
                <a:highlight>
                  <a:srgbClr val="282C34"/>
                </a:highlight>
                <a:latin typeface="Courier New"/>
                <a:ea typeface="Courier New"/>
                <a:cs typeface="Courier New"/>
                <a:sym typeface="Courier New"/>
              </a:rPr>
              <a:t>class</a:t>
            </a:r>
            <a:r>
              <a:rPr b="1" lang="en" sz="1700">
                <a:solidFill>
                  <a:srgbClr val="B0B7C3"/>
                </a:solidFill>
                <a:highlight>
                  <a:srgbClr val="282C34"/>
                </a:highlight>
                <a:latin typeface="Courier New"/>
                <a:ea typeface="Courier New"/>
                <a:cs typeface="Courier New"/>
                <a:sym typeface="Courier New"/>
              </a:rPr>
              <a:t> </a:t>
            </a:r>
            <a:r>
              <a:rPr b="1" i="1" lang="en" sz="1700">
                <a:solidFill>
                  <a:srgbClr val="FF6AB3"/>
                </a:solidFill>
                <a:highlight>
                  <a:srgbClr val="282C34"/>
                </a:highlight>
                <a:latin typeface="Courier New"/>
                <a:ea typeface="Courier New"/>
                <a:cs typeface="Courier New"/>
                <a:sym typeface="Courier New"/>
              </a:rPr>
              <a:t>Student</a:t>
            </a:r>
            <a:r>
              <a:rPr b="1" lang="en" sz="1700">
                <a:solidFill>
                  <a:srgbClr val="B0B7C3"/>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constructor</a:t>
            </a:r>
            <a:r>
              <a:rPr b="1" lang="en" sz="1700">
                <a:solidFill>
                  <a:srgbClr val="838FA7"/>
                </a:solidFill>
                <a:highlight>
                  <a:srgbClr val="282C34"/>
                </a:highlight>
                <a:latin typeface="Courier New"/>
                <a:ea typeface="Courier New"/>
                <a:cs typeface="Courier New"/>
                <a:sym typeface="Courier New"/>
              </a:rPr>
              <a:t>(</a:t>
            </a:r>
            <a:r>
              <a:rPr b="1" i="1" lang="en" sz="1700">
                <a:solidFill>
                  <a:srgbClr val="E4BF7F"/>
                </a:solidFill>
                <a:highlight>
                  <a:srgbClr val="282C34"/>
                </a:highlight>
                <a:latin typeface="Courier New"/>
                <a:ea typeface="Courier New"/>
                <a:cs typeface="Courier New"/>
                <a:sym typeface="Courier New"/>
              </a:rPr>
              <a:t>name</a:t>
            </a:r>
            <a:r>
              <a:rPr b="1" lang="en" sz="1700">
                <a:solidFill>
                  <a:srgbClr val="79859D"/>
                </a:solidFill>
                <a:highlight>
                  <a:srgbClr val="282C34"/>
                </a:highlight>
                <a:latin typeface="Courier New"/>
                <a:ea typeface="Courier New"/>
                <a:cs typeface="Courier New"/>
                <a:sym typeface="Courier New"/>
              </a:rPr>
              <a:t>,</a:t>
            </a:r>
            <a:r>
              <a:rPr b="1" lang="en" sz="1700">
                <a:solidFill>
                  <a:srgbClr val="838FA7"/>
                </a:solidFill>
                <a:highlight>
                  <a:srgbClr val="282C34"/>
                </a:highlight>
                <a:latin typeface="Courier New"/>
                <a:ea typeface="Courier New"/>
                <a:cs typeface="Courier New"/>
                <a:sym typeface="Courier New"/>
              </a:rPr>
              <a:t> </a:t>
            </a:r>
            <a:r>
              <a:rPr b="1" i="1" lang="en" sz="1700">
                <a:solidFill>
                  <a:srgbClr val="E4BF7F"/>
                </a:solidFill>
                <a:highlight>
                  <a:srgbClr val="282C34"/>
                </a:highlight>
                <a:latin typeface="Courier New"/>
                <a:ea typeface="Courier New"/>
                <a:cs typeface="Courier New"/>
                <a:sym typeface="Courier New"/>
              </a:rPr>
              <a:t>id</a:t>
            </a:r>
            <a:r>
              <a:rPr b="1" lang="en" sz="1700">
                <a:solidFill>
                  <a:srgbClr val="79859D"/>
                </a:solidFill>
                <a:highlight>
                  <a:srgbClr val="282C34"/>
                </a:highlight>
                <a:latin typeface="Courier New"/>
                <a:ea typeface="Courier New"/>
                <a:cs typeface="Courier New"/>
                <a:sym typeface="Courier New"/>
              </a:rPr>
              <a:t>,</a:t>
            </a:r>
            <a:r>
              <a:rPr b="1" lang="en" sz="1700">
                <a:solidFill>
                  <a:srgbClr val="838FA7"/>
                </a:solidFill>
                <a:highlight>
                  <a:srgbClr val="282C34"/>
                </a:highlight>
                <a:latin typeface="Courier New"/>
                <a:ea typeface="Courier New"/>
                <a:cs typeface="Courier New"/>
                <a:sym typeface="Courier New"/>
              </a:rPr>
              <a:t> </a:t>
            </a:r>
            <a:r>
              <a:rPr b="1" i="1" lang="en" sz="1700">
                <a:solidFill>
                  <a:srgbClr val="E4BF7F"/>
                </a:solidFill>
                <a:highlight>
                  <a:srgbClr val="282C34"/>
                </a:highlight>
                <a:latin typeface="Courier New"/>
                <a:ea typeface="Courier New"/>
                <a:cs typeface="Courier New"/>
                <a:sym typeface="Courier New"/>
              </a:rPr>
              <a:t>gradeLevel</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i="1" lang="en" sz="1700">
                <a:solidFill>
                  <a:srgbClr val="F02B77"/>
                </a:solidFill>
                <a:highlight>
                  <a:srgbClr val="282C34"/>
                </a:highlight>
                <a:latin typeface="Courier New"/>
                <a:ea typeface="Courier New"/>
                <a:cs typeface="Courier New"/>
                <a:sym typeface="Courier New"/>
              </a:rPr>
              <a:t>this</a:t>
            </a:r>
            <a:r>
              <a:rPr b="1" lang="en" sz="1700">
                <a:solidFill>
                  <a:srgbClr val="838FA7"/>
                </a:solidFill>
                <a:highlight>
                  <a:srgbClr val="282C34"/>
                </a:highlight>
                <a:latin typeface="Courier New"/>
                <a:ea typeface="Courier New"/>
                <a:cs typeface="Courier New"/>
                <a:sym typeface="Courier New"/>
              </a:rPr>
              <a:t>.</a:t>
            </a:r>
            <a:r>
              <a:rPr b="1" lang="en" sz="1700">
                <a:solidFill>
                  <a:srgbClr val="E06C75"/>
                </a:solidFill>
                <a:highlight>
                  <a:srgbClr val="282C34"/>
                </a:highlight>
                <a:latin typeface="Courier New"/>
                <a:ea typeface="Courier New"/>
                <a:cs typeface="Courier New"/>
                <a:sym typeface="Courier New"/>
              </a:rPr>
              <a:t>name</a:t>
            </a: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r>
              <a:rPr b="1" lang="en" sz="1700">
                <a:solidFill>
                  <a:srgbClr val="6494ED"/>
                </a:solidFill>
                <a:highlight>
                  <a:srgbClr val="282C34"/>
                </a:highlight>
                <a:latin typeface="Courier New"/>
                <a:ea typeface="Courier New"/>
                <a:cs typeface="Courier New"/>
                <a:sym typeface="Courier New"/>
              </a:rPr>
              <a:t> </a:t>
            </a:r>
            <a:r>
              <a:rPr b="1" lang="en" sz="1700">
                <a:solidFill>
                  <a:srgbClr val="B0B7C3"/>
                </a:solidFill>
                <a:highlight>
                  <a:srgbClr val="282C34"/>
                </a:highlight>
                <a:latin typeface="Courier New"/>
                <a:ea typeface="Courier New"/>
                <a:cs typeface="Courier New"/>
                <a:sym typeface="Courier New"/>
              </a:rPr>
              <a:t>name</a:t>
            </a:r>
            <a:r>
              <a:rPr b="1" lang="en" sz="1700">
                <a:solidFill>
                  <a:srgbClr val="676E95"/>
                </a:solidFill>
                <a:highlight>
                  <a:srgbClr val="282C34"/>
                </a:highlight>
                <a:latin typeface="Courier New"/>
                <a:ea typeface="Courier New"/>
                <a:cs typeface="Courier New"/>
                <a:sym typeface="Courier New"/>
              </a:rPr>
              <a:t>;</a:t>
            </a:r>
            <a:endParaRPr b="1" sz="1700">
              <a:solidFill>
                <a:srgbClr val="676E95"/>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i="1" lang="en" sz="1700">
                <a:solidFill>
                  <a:srgbClr val="F02B77"/>
                </a:solidFill>
                <a:highlight>
                  <a:srgbClr val="282C34"/>
                </a:highlight>
                <a:latin typeface="Courier New"/>
                <a:ea typeface="Courier New"/>
                <a:cs typeface="Courier New"/>
                <a:sym typeface="Courier New"/>
              </a:rPr>
              <a:t>this</a:t>
            </a:r>
            <a:r>
              <a:rPr b="1" lang="en" sz="1700">
                <a:solidFill>
                  <a:srgbClr val="838FA7"/>
                </a:solidFill>
                <a:highlight>
                  <a:srgbClr val="282C34"/>
                </a:highlight>
                <a:latin typeface="Courier New"/>
                <a:ea typeface="Courier New"/>
                <a:cs typeface="Courier New"/>
                <a:sym typeface="Courier New"/>
              </a:rPr>
              <a:t>.</a:t>
            </a:r>
            <a:r>
              <a:rPr b="1" lang="en" sz="1700">
                <a:solidFill>
                  <a:srgbClr val="E06C75"/>
                </a:solidFill>
                <a:highlight>
                  <a:srgbClr val="282C34"/>
                </a:highlight>
                <a:latin typeface="Courier New"/>
                <a:ea typeface="Courier New"/>
                <a:cs typeface="Courier New"/>
                <a:sym typeface="Courier New"/>
              </a:rPr>
              <a:t>id</a:t>
            </a: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r>
              <a:rPr b="1" lang="en" sz="1700">
                <a:solidFill>
                  <a:srgbClr val="6494ED"/>
                </a:solidFill>
                <a:highlight>
                  <a:srgbClr val="282C34"/>
                </a:highlight>
                <a:latin typeface="Courier New"/>
                <a:ea typeface="Courier New"/>
                <a:cs typeface="Courier New"/>
                <a:sym typeface="Courier New"/>
              </a:rPr>
              <a:t> </a:t>
            </a:r>
            <a:r>
              <a:rPr b="1" lang="en" sz="1700">
                <a:solidFill>
                  <a:srgbClr val="B0B7C3"/>
                </a:solidFill>
                <a:highlight>
                  <a:srgbClr val="282C34"/>
                </a:highlight>
                <a:latin typeface="Courier New"/>
                <a:ea typeface="Courier New"/>
                <a:cs typeface="Courier New"/>
                <a:sym typeface="Courier New"/>
              </a:rPr>
              <a:t>id</a:t>
            </a:r>
            <a:r>
              <a:rPr b="1" lang="en" sz="1700">
                <a:solidFill>
                  <a:srgbClr val="676E95"/>
                </a:solidFill>
                <a:highlight>
                  <a:srgbClr val="282C34"/>
                </a:highlight>
                <a:latin typeface="Courier New"/>
                <a:ea typeface="Courier New"/>
                <a:cs typeface="Courier New"/>
                <a:sym typeface="Courier New"/>
              </a:rPr>
              <a:t>;</a:t>
            </a:r>
            <a:endParaRPr b="1" sz="1700">
              <a:solidFill>
                <a:srgbClr val="676E95"/>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i="1" lang="en" sz="1700">
                <a:solidFill>
                  <a:srgbClr val="F02B77"/>
                </a:solidFill>
                <a:highlight>
                  <a:srgbClr val="282C34"/>
                </a:highlight>
                <a:latin typeface="Courier New"/>
                <a:ea typeface="Courier New"/>
                <a:cs typeface="Courier New"/>
                <a:sym typeface="Courier New"/>
              </a:rPr>
              <a:t>this</a:t>
            </a:r>
            <a:r>
              <a:rPr b="1" lang="en" sz="1700">
                <a:solidFill>
                  <a:srgbClr val="838FA7"/>
                </a:solidFill>
                <a:highlight>
                  <a:srgbClr val="282C34"/>
                </a:highlight>
                <a:latin typeface="Courier New"/>
                <a:ea typeface="Courier New"/>
                <a:cs typeface="Courier New"/>
                <a:sym typeface="Courier New"/>
              </a:rPr>
              <a:t>.</a:t>
            </a:r>
            <a:r>
              <a:rPr b="1" lang="en" sz="1700">
                <a:solidFill>
                  <a:srgbClr val="E06C75"/>
                </a:solidFill>
                <a:highlight>
                  <a:srgbClr val="282C34"/>
                </a:highlight>
                <a:latin typeface="Courier New"/>
                <a:ea typeface="Courier New"/>
                <a:cs typeface="Courier New"/>
                <a:sym typeface="Courier New"/>
              </a:rPr>
              <a:t>gradeLevel</a:t>
            </a: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r>
              <a:rPr b="1" lang="en" sz="1700">
                <a:solidFill>
                  <a:srgbClr val="6494ED"/>
                </a:solidFill>
                <a:highlight>
                  <a:srgbClr val="282C34"/>
                </a:highlight>
                <a:latin typeface="Courier New"/>
                <a:ea typeface="Courier New"/>
                <a:cs typeface="Courier New"/>
                <a:sym typeface="Courier New"/>
              </a:rPr>
              <a:t> </a:t>
            </a:r>
            <a:r>
              <a:rPr b="1" lang="en" sz="1700">
                <a:solidFill>
                  <a:srgbClr val="B0B7C3"/>
                </a:solidFill>
                <a:highlight>
                  <a:srgbClr val="282C34"/>
                </a:highlight>
                <a:latin typeface="Courier New"/>
                <a:ea typeface="Courier New"/>
                <a:cs typeface="Courier New"/>
                <a:sym typeface="Courier New"/>
              </a:rPr>
              <a:t>gradeLevel</a:t>
            </a:r>
            <a:r>
              <a:rPr b="1" lang="en" sz="1700">
                <a:solidFill>
                  <a:srgbClr val="676E95"/>
                </a:solidFill>
                <a:highlight>
                  <a:srgbClr val="282C34"/>
                </a:highlight>
                <a:latin typeface="Courier New"/>
                <a:ea typeface="Courier New"/>
                <a:cs typeface="Courier New"/>
                <a:sym typeface="Courier New"/>
              </a:rPr>
              <a:t>;</a:t>
            </a:r>
            <a:endParaRPr b="1" sz="1700">
              <a:solidFill>
                <a:srgbClr val="676E95"/>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i="1" lang="en" sz="1700">
                <a:solidFill>
                  <a:srgbClr val="F02B77"/>
                </a:solidFill>
                <a:highlight>
                  <a:srgbClr val="282C34"/>
                </a:highlight>
                <a:latin typeface="Courier New"/>
                <a:ea typeface="Courier New"/>
                <a:cs typeface="Courier New"/>
                <a:sym typeface="Courier New"/>
              </a:rPr>
              <a:t>this</a:t>
            </a:r>
            <a:r>
              <a:rPr b="1" lang="en" sz="1700">
                <a:solidFill>
                  <a:srgbClr val="838FA7"/>
                </a:solidFill>
                <a:highlight>
                  <a:srgbClr val="282C34"/>
                </a:highlight>
                <a:latin typeface="Courier New"/>
                <a:ea typeface="Courier New"/>
                <a:cs typeface="Courier New"/>
                <a:sym typeface="Courier New"/>
              </a:rPr>
              <a:t>.</a:t>
            </a:r>
            <a:r>
              <a:rPr b="1" lang="en" sz="1700">
                <a:solidFill>
                  <a:srgbClr val="E06C75"/>
                </a:solidFill>
                <a:highlight>
                  <a:srgbClr val="282C34"/>
                </a:highlight>
                <a:latin typeface="Courier New"/>
                <a:ea typeface="Courier New"/>
                <a:cs typeface="Courier New"/>
                <a:sym typeface="Courier New"/>
              </a:rPr>
              <a:t>perm</a:t>
            </a: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r>
              <a:rPr b="1" lang="en" sz="1700">
                <a:solidFill>
                  <a:srgbClr val="6494ED"/>
                </a:solidFill>
                <a:highlight>
                  <a:srgbClr val="282C34"/>
                </a:highlight>
                <a:latin typeface="Courier New"/>
                <a:ea typeface="Courier New"/>
                <a:cs typeface="Courier New"/>
                <a:sym typeface="Courier New"/>
              </a:rPr>
              <a:t> </a:t>
            </a:r>
            <a:r>
              <a:rPr b="1" lang="en" sz="1700">
                <a:solidFill>
                  <a:srgbClr val="98C379"/>
                </a:solidFill>
                <a:highlight>
                  <a:srgbClr val="282C34"/>
                </a:highlight>
                <a:latin typeface="Courier New"/>
                <a:ea typeface="Courier New"/>
                <a:cs typeface="Courier New"/>
                <a:sym typeface="Courier New"/>
              </a:rPr>
              <a:t>"Student"</a:t>
            </a:r>
            <a:r>
              <a:rPr b="1" lang="en" sz="1700">
                <a:solidFill>
                  <a:srgbClr val="676E95"/>
                </a:solidFill>
                <a:highlight>
                  <a:srgbClr val="282C34"/>
                </a:highlight>
                <a:latin typeface="Courier New"/>
                <a:ea typeface="Courier New"/>
                <a:cs typeface="Courier New"/>
                <a:sym typeface="Courier New"/>
              </a:rPr>
              <a:t>;</a:t>
            </a:r>
            <a:endParaRPr b="1" sz="1700">
              <a:solidFill>
                <a:srgbClr val="676E95"/>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endParaRPr b="1" sz="1700">
              <a:solidFill>
                <a:srgbClr val="9DA5B3"/>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checkPerm</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lang="en" sz="1700">
                <a:solidFill>
                  <a:srgbClr val="E06C75"/>
                </a:solidFill>
                <a:highlight>
                  <a:srgbClr val="282C34"/>
                </a:highlight>
                <a:latin typeface="Courier New"/>
                <a:ea typeface="Courier New"/>
                <a:cs typeface="Courier New"/>
                <a:sym typeface="Courier New"/>
              </a:rPr>
              <a:t>console</a:t>
            </a:r>
            <a:r>
              <a:rPr b="1" lang="en" sz="1700">
                <a:solidFill>
                  <a:srgbClr val="838FA7"/>
                </a:solidFill>
                <a:highlight>
                  <a:srgbClr val="282C34"/>
                </a:highlight>
                <a:latin typeface="Courier New"/>
                <a:ea typeface="Courier New"/>
                <a:cs typeface="Courier New"/>
                <a:sym typeface="Courier New"/>
              </a:rPr>
              <a:t>.</a:t>
            </a:r>
            <a:r>
              <a:rPr b="1" lang="en" sz="1700">
                <a:solidFill>
                  <a:srgbClr val="56B7C3"/>
                </a:solidFill>
                <a:highlight>
                  <a:srgbClr val="282C34"/>
                </a:highlight>
                <a:latin typeface="Courier New"/>
                <a:ea typeface="Courier New"/>
                <a:cs typeface="Courier New"/>
                <a:sym typeface="Courier New"/>
              </a:rPr>
              <a:t>log</a:t>
            </a:r>
            <a:r>
              <a:rPr b="1" lang="en" sz="1700">
                <a:solidFill>
                  <a:srgbClr val="838FA7"/>
                </a:solidFill>
                <a:highlight>
                  <a:srgbClr val="282C34"/>
                </a:highlight>
                <a:latin typeface="Courier New"/>
                <a:ea typeface="Courier New"/>
                <a:cs typeface="Courier New"/>
                <a:sym typeface="Courier New"/>
              </a:rPr>
              <a:t>(</a:t>
            </a:r>
            <a:r>
              <a:rPr b="1" lang="en" sz="1700">
                <a:solidFill>
                  <a:srgbClr val="98C379"/>
                </a:solidFill>
                <a:highlight>
                  <a:srgbClr val="282C34"/>
                </a:highlight>
                <a:latin typeface="Courier New"/>
                <a:ea typeface="Courier New"/>
                <a:cs typeface="Courier New"/>
                <a:sym typeface="Courier New"/>
              </a:rPr>
              <a:t>`the permission is </a:t>
            </a:r>
            <a:r>
              <a:rPr b="1" lang="en" sz="1700">
                <a:solidFill>
                  <a:srgbClr val="6495EE"/>
                </a:solidFill>
                <a:highlight>
                  <a:srgbClr val="282C34"/>
                </a:highlight>
                <a:latin typeface="Courier New"/>
                <a:ea typeface="Courier New"/>
                <a:cs typeface="Courier New"/>
                <a:sym typeface="Courier New"/>
              </a:rPr>
              <a:t>${</a:t>
            </a:r>
            <a:r>
              <a:rPr b="1" i="1" lang="en" sz="1700">
                <a:solidFill>
                  <a:srgbClr val="F02B77"/>
                </a:solidFill>
                <a:highlight>
                  <a:srgbClr val="282C34"/>
                </a:highlight>
                <a:latin typeface="Courier New"/>
                <a:ea typeface="Courier New"/>
                <a:cs typeface="Courier New"/>
                <a:sym typeface="Courier New"/>
              </a:rPr>
              <a:t>this</a:t>
            </a:r>
            <a:r>
              <a:rPr b="1" lang="en" sz="1700">
                <a:solidFill>
                  <a:srgbClr val="838FA7"/>
                </a:solidFill>
                <a:highlight>
                  <a:srgbClr val="282C34"/>
                </a:highlight>
                <a:latin typeface="Courier New"/>
                <a:ea typeface="Courier New"/>
                <a:cs typeface="Courier New"/>
                <a:sym typeface="Courier New"/>
              </a:rPr>
              <a:t>.</a:t>
            </a:r>
            <a:r>
              <a:rPr b="1" lang="en" sz="1700">
                <a:solidFill>
                  <a:srgbClr val="E06C75"/>
                </a:solidFill>
                <a:highlight>
                  <a:srgbClr val="282C34"/>
                </a:highlight>
                <a:latin typeface="Courier New"/>
                <a:ea typeface="Courier New"/>
                <a:cs typeface="Courier New"/>
                <a:sym typeface="Courier New"/>
              </a:rPr>
              <a:t>perm</a:t>
            </a:r>
            <a:r>
              <a:rPr b="1" lang="en" sz="1700">
                <a:solidFill>
                  <a:srgbClr val="6495EE"/>
                </a:solidFill>
                <a:highlight>
                  <a:srgbClr val="282C34"/>
                </a:highlight>
                <a:latin typeface="Courier New"/>
                <a:ea typeface="Courier New"/>
                <a:cs typeface="Courier New"/>
                <a:sym typeface="Courier New"/>
              </a:rPr>
              <a:t>}</a:t>
            </a:r>
            <a:r>
              <a:rPr b="1" lang="en" sz="1700">
                <a:solidFill>
                  <a:srgbClr val="98C379"/>
                </a:solidFill>
                <a:highlight>
                  <a:srgbClr val="282C34"/>
                </a:highlight>
                <a:latin typeface="Courier New"/>
                <a:ea typeface="Courier New"/>
                <a:cs typeface="Courier New"/>
                <a:sym typeface="Courier New"/>
              </a:rPr>
              <a:t>`</a:t>
            </a:r>
            <a:r>
              <a:rPr b="1" lang="en" sz="1700">
                <a:solidFill>
                  <a:srgbClr val="838FA7"/>
                </a:solidFill>
                <a:highlight>
                  <a:srgbClr val="282C34"/>
                </a:highlight>
                <a:latin typeface="Courier New"/>
                <a:ea typeface="Courier New"/>
                <a:cs typeface="Courier New"/>
                <a:sym typeface="Courier New"/>
              </a:rPr>
              <a:t>)</a:t>
            </a:r>
            <a:r>
              <a:rPr b="1" lang="en" sz="1700">
                <a:solidFill>
                  <a:srgbClr val="676E95"/>
                </a:solidFill>
                <a:highlight>
                  <a:srgbClr val="282C34"/>
                </a:highlight>
                <a:latin typeface="Courier New"/>
                <a:ea typeface="Courier New"/>
                <a:cs typeface="Courier New"/>
                <a:sym typeface="Courier New"/>
              </a:rPr>
              <a:t>;</a:t>
            </a:r>
            <a:endParaRPr b="1" sz="1700">
              <a:solidFill>
                <a:srgbClr val="676E95"/>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700">
                <a:solidFill>
                  <a:srgbClr val="838FA7"/>
                </a:solidFill>
                <a:highlight>
                  <a:srgbClr val="282C34"/>
                </a:highlight>
                <a:latin typeface="Courier New"/>
                <a:ea typeface="Courier New"/>
                <a:cs typeface="Courier New"/>
                <a:sym typeface="Courier New"/>
              </a:rPr>
              <a:t>}</a:t>
            </a:r>
            <a:endParaRPr b="1" sz="17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Getter and Setter Properties</a:t>
            </a:r>
            <a:endParaRPr/>
          </a:p>
        </p:txBody>
      </p:sp>
      <p:sp>
        <p:nvSpPr>
          <p:cNvPr id="612" name="Google Shape;612;p74"/>
          <p:cNvSpPr txBox="1"/>
          <p:nvPr>
            <p:ph idx="1" type="body"/>
          </p:nvPr>
        </p:nvSpPr>
        <p:spPr>
          <a:xfrm>
            <a:off x="461400" y="1330500"/>
            <a:ext cx="81048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add “</a:t>
            </a:r>
            <a:r>
              <a:rPr lang="en">
                <a:solidFill>
                  <a:srgbClr val="6494ED"/>
                </a:solidFill>
                <a:highlight>
                  <a:srgbClr val="282C34"/>
                </a:highlight>
                <a:latin typeface="Courier New"/>
                <a:ea typeface="Courier New"/>
                <a:cs typeface="Courier New"/>
                <a:sym typeface="Courier New"/>
              </a:rPr>
              <a:t>get</a:t>
            </a:r>
            <a:r>
              <a:rPr lang="en"/>
              <a:t>” to any of your methods to make sure that they can not be used to change a value. </a:t>
            </a:r>
            <a:endParaRPr/>
          </a:p>
          <a:p>
            <a:pPr indent="-381000" lvl="0" marL="457200" rtl="0" algn="l">
              <a:spcBef>
                <a:spcPts val="1000"/>
              </a:spcBef>
              <a:spcAft>
                <a:spcPts val="0"/>
              </a:spcAft>
              <a:buSzPts val="2400"/>
              <a:buChar char="●"/>
            </a:pPr>
            <a:r>
              <a:rPr lang="en"/>
              <a:t>You can use “</a:t>
            </a:r>
            <a:r>
              <a:rPr lang="en">
                <a:solidFill>
                  <a:srgbClr val="6494ED"/>
                </a:solidFill>
                <a:highlight>
                  <a:srgbClr val="282C34"/>
                </a:highlight>
                <a:latin typeface="Courier New"/>
                <a:ea typeface="Courier New"/>
                <a:cs typeface="Courier New"/>
                <a:sym typeface="Courier New"/>
              </a:rPr>
              <a:t>set</a:t>
            </a:r>
            <a:r>
              <a:rPr lang="en"/>
              <a:t>” if you want to create a method that is only used to update values. </a:t>
            </a:r>
            <a:endParaRPr/>
          </a:p>
          <a:p>
            <a:pPr indent="-381000" lvl="0" marL="457200" rtl="0" algn="l">
              <a:spcBef>
                <a:spcPts val="1000"/>
              </a:spcBef>
              <a:spcAft>
                <a:spcPts val="1000"/>
              </a:spcAft>
              <a:buSzPts val="2400"/>
              <a:buChar char="●"/>
            </a:pPr>
            <a:r>
              <a:rPr lang="en"/>
              <a:t>The benefit of these is that they stop users/coders from using the methods incorrectly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a Class</a:t>
            </a:r>
            <a:endParaRPr/>
          </a:p>
        </p:txBody>
      </p:sp>
      <p:sp>
        <p:nvSpPr>
          <p:cNvPr id="618" name="Google Shape;618;p75"/>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create “child classes” where they have all of the same </a:t>
            </a:r>
            <a:r>
              <a:rPr lang="en"/>
              <a:t>properties</a:t>
            </a:r>
            <a:r>
              <a:rPr lang="en"/>
              <a:t> of the parent class and then you can define more</a:t>
            </a:r>
            <a:endParaRPr/>
          </a:p>
          <a:p>
            <a:pPr indent="-381000" lvl="0" marL="457200" rtl="0" algn="l">
              <a:spcBef>
                <a:spcPts val="0"/>
              </a:spcBef>
              <a:spcAft>
                <a:spcPts val="0"/>
              </a:spcAft>
              <a:buSzPts val="2400"/>
              <a:buChar char="●"/>
            </a:pPr>
            <a:r>
              <a:rPr lang="en"/>
              <a:t>I.e. if you have an animal class and you make a cat subclass. </a:t>
            </a:r>
            <a:endParaRPr/>
          </a:p>
          <a:p>
            <a:pPr indent="-368300" lvl="1" marL="914400" rtl="0" algn="l">
              <a:spcBef>
                <a:spcPts val="0"/>
              </a:spcBef>
              <a:spcAft>
                <a:spcPts val="0"/>
              </a:spcAft>
              <a:buSzPts val="2200"/>
              <a:buChar char="○"/>
            </a:pPr>
            <a:r>
              <a:rPr lang="en"/>
              <a:t>They will share many properties with other animals but you can add a few that only cats have, like lives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6"/>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a Class</a:t>
            </a:r>
            <a:endParaRPr/>
          </a:p>
        </p:txBody>
      </p:sp>
      <p:sp>
        <p:nvSpPr>
          <p:cNvPr id="624" name="Google Shape;624;p76"/>
          <p:cNvSpPr txBox="1"/>
          <p:nvPr>
            <p:ph idx="1" type="body"/>
          </p:nvPr>
        </p:nvSpPr>
        <p:spPr>
          <a:xfrm>
            <a:off x="2044125" y="1397300"/>
            <a:ext cx="5688900" cy="3534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i="1" lang="en" sz="1700">
                <a:solidFill>
                  <a:srgbClr val="A78CFA"/>
                </a:solidFill>
                <a:highlight>
                  <a:srgbClr val="282C34"/>
                </a:highlight>
                <a:latin typeface="Courier New"/>
                <a:ea typeface="Courier New"/>
                <a:cs typeface="Courier New"/>
                <a:sym typeface="Courier New"/>
              </a:rPr>
              <a:t>class</a:t>
            </a:r>
            <a:r>
              <a:rPr b="1" lang="en" sz="1700">
                <a:solidFill>
                  <a:srgbClr val="B0B7C3"/>
                </a:solidFill>
                <a:highlight>
                  <a:srgbClr val="282C34"/>
                </a:highlight>
                <a:latin typeface="Courier New"/>
                <a:ea typeface="Courier New"/>
                <a:cs typeface="Courier New"/>
                <a:sym typeface="Courier New"/>
              </a:rPr>
              <a:t> </a:t>
            </a:r>
            <a:r>
              <a:rPr b="1" i="1" lang="en" sz="1700">
                <a:solidFill>
                  <a:srgbClr val="FF6AB3"/>
                </a:solidFill>
                <a:highlight>
                  <a:srgbClr val="282C34"/>
                </a:highlight>
                <a:latin typeface="Courier New"/>
                <a:ea typeface="Courier New"/>
                <a:cs typeface="Courier New"/>
                <a:sym typeface="Courier New"/>
              </a:rPr>
              <a:t>Animal</a:t>
            </a:r>
            <a:r>
              <a:rPr b="1" lang="en" sz="1700">
                <a:solidFill>
                  <a:srgbClr val="B0B7C3"/>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constructor</a:t>
            </a:r>
            <a:r>
              <a:rPr b="1" lang="en" sz="1700">
                <a:solidFill>
                  <a:srgbClr val="838FA7"/>
                </a:solidFill>
                <a:highlight>
                  <a:srgbClr val="282C34"/>
                </a:highlight>
                <a:latin typeface="Courier New"/>
                <a:ea typeface="Courier New"/>
                <a:cs typeface="Courier New"/>
                <a:sym typeface="Courier New"/>
              </a:rPr>
              <a:t>(</a:t>
            </a:r>
            <a:r>
              <a:rPr b="1" i="1" lang="en" sz="1700">
                <a:solidFill>
                  <a:srgbClr val="E4BF7F"/>
                </a:solidFill>
                <a:highlight>
                  <a:srgbClr val="282C34"/>
                </a:highlight>
                <a:latin typeface="Courier New"/>
                <a:ea typeface="Courier New"/>
                <a:cs typeface="Courier New"/>
                <a:sym typeface="Courier New"/>
              </a:rPr>
              <a:t>speed</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i="1" lang="en" sz="1700">
                <a:solidFill>
                  <a:srgbClr val="F02B77"/>
                </a:solidFill>
                <a:highlight>
                  <a:srgbClr val="282C34"/>
                </a:highlight>
                <a:latin typeface="Courier New"/>
                <a:ea typeface="Courier New"/>
                <a:cs typeface="Courier New"/>
                <a:sym typeface="Courier New"/>
              </a:rPr>
              <a:t>this</a:t>
            </a:r>
            <a:r>
              <a:rPr b="1" lang="en" sz="1700">
                <a:solidFill>
                  <a:srgbClr val="838FA7"/>
                </a:solidFill>
                <a:highlight>
                  <a:srgbClr val="282C34"/>
                </a:highlight>
                <a:latin typeface="Courier New"/>
                <a:ea typeface="Courier New"/>
                <a:cs typeface="Courier New"/>
                <a:sym typeface="Courier New"/>
              </a:rPr>
              <a:t>.</a:t>
            </a:r>
            <a:r>
              <a:rPr b="1" lang="en" sz="1700">
                <a:solidFill>
                  <a:srgbClr val="E06C75"/>
                </a:solidFill>
                <a:highlight>
                  <a:srgbClr val="282C34"/>
                </a:highlight>
                <a:latin typeface="Courier New"/>
                <a:ea typeface="Courier New"/>
                <a:cs typeface="Courier New"/>
                <a:sym typeface="Courier New"/>
              </a:rPr>
              <a:t>speed</a:t>
            </a: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r>
              <a:rPr b="1" lang="en" sz="1700">
                <a:solidFill>
                  <a:srgbClr val="6494ED"/>
                </a:solidFill>
                <a:highlight>
                  <a:srgbClr val="282C34"/>
                </a:highlight>
                <a:latin typeface="Courier New"/>
                <a:ea typeface="Courier New"/>
                <a:cs typeface="Courier New"/>
                <a:sym typeface="Courier New"/>
              </a:rPr>
              <a:t> </a:t>
            </a:r>
            <a:r>
              <a:rPr b="1" lang="en" sz="1700">
                <a:solidFill>
                  <a:srgbClr val="B0B7C3"/>
                </a:solidFill>
                <a:highlight>
                  <a:srgbClr val="282C34"/>
                </a:highlight>
                <a:latin typeface="Courier New"/>
                <a:ea typeface="Courier New"/>
                <a:cs typeface="Courier New"/>
                <a:sym typeface="Courier New"/>
              </a:rPr>
              <a:t>speed</a:t>
            </a:r>
            <a:r>
              <a:rPr b="1" lang="en" sz="1700">
                <a:solidFill>
                  <a:srgbClr val="676E95"/>
                </a:solidFill>
                <a:highlight>
                  <a:srgbClr val="282C34"/>
                </a:highlight>
                <a:latin typeface="Courier New"/>
                <a:ea typeface="Courier New"/>
                <a:cs typeface="Courier New"/>
                <a:sym typeface="Courier New"/>
              </a:rPr>
              <a:t>;</a:t>
            </a:r>
            <a:endParaRPr b="1" sz="17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run</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lang="en" sz="1700">
                <a:solidFill>
                  <a:srgbClr val="B0B7C3"/>
                </a:solidFill>
                <a:highlight>
                  <a:srgbClr val="282C34"/>
                </a:highlight>
                <a:latin typeface="Courier New"/>
                <a:ea typeface="Courier New"/>
                <a:cs typeface="Courier New"/>
                <a:sym typeface="Courier New"/>
              </a:rPr>
              <a:t>distance</a:t>
            </a:r>
            <a:r>
              <a:rPr b="1" lang="en" sz="1700">
                <a:solidFill>
                  <a:srgbClr val="6494ED"/>
                </a:solidFill>
                <a:highlight>
                  <a:srgbClr val="282C34"/>
                </a:highlight>
                <a:latin typeface="Courier New"/>
                <a:ea typeface="Courier New"/>
                <a:cs typeface="Courier New"/>
                <a:sym typeface="Courier New"/>
              </a:rPr>
              <a:t> </a:t>
            </a:r>
            <a:r>
              <a:rPr b="1" lang="en" sz="1700">
                <a:solidFill>
                  <a:srgbClr val="56B7C3"/>
                </a:solidFill>
                <a:highlight>
                  <a:srgbClr val="282C34"/>
                </a:highlight>
                <a:latin typeface="Courier New"/>
                <a:ea typeface="Courier New"/>
                <a:cs typeface="Courier New"/>
                <a:sym typeface="Courier New"/>
              </a:rPr>
              <a:t>+=</a:t>
            </a:r>
            <a:r>
              <a:rPr b="1" lang="en" sz="1700">
                <a:solidFill>
                  <a:srgbClr val="6494ED"/>
                </a:solidFill>
                <a:highlight>
                  <a:srgbClr val="282C34"/>
                </a:highlight>
                <a:latin typeface="Courier New"/>
                <a:ea typeface="Courier New"/>
                <a:cs typeface="Courier New"/>
                <a:sym typeface="Courier New"/>
              </a:rPr>
              <a:t> </a:t>
            </a:r>
            <a:r>
              <a:rPr b="1" i="1" lang="en" sz="1700">
                <a:solidFill>
                  <a:srgbClr val="F02B77"/>
                </a:solidFill>
                <a:highlight>
                  <a:srgbClr val="282C34"/>
                </a:highlight>
                <a:latin typeface="Courier New"/>
                <a:ea typeface="Courier New"/>
                <a:cs typeface="Courier New"/>
                <a:sym typeface="Courier New"/>
              </a:rPr>
              <a:t>this</a:t>
            </a:r>
            <a:r>
              <a:rPr b="1" lang="en" sz="1700">
                <a:solidFill>
                  <a:srgbClr val="838FA7"/>
                </a:solidFill>
                <a:highlight>
                  <a:srgbClr val="282C34"/>
                </a:highlight>
                <a:latin typeface="Courier New"/>
                <a:ea typeface="Courier New"/>
                <a:cs typeface="Courier New"/>
                <a:sym typeface="Courier New"/>
              </a:rPr>
              <a:t>.</a:t>
            </a:r>
            <a:r>
              <a:rPr b="1" lang="en" sz="1700">
                <a:solidFill>
                  <a:srgbClr val="E06C75"/>
                </a:solidFill>
                <a:highlight>
                  <a:srgbClr val="282C34"/>
                </a:highlight>
                <a:latin typeface="Courier New"/>
                <a:ea typeface="Courier New"/>
                <a:cs typeface="Courier New"/>
                <a:sym typeface="Courier New"/>
              </a:rPr>
              <a:t>speed</a:t>
            </a:r>
            <a:r>
              <a:rPr b="1" lang="en" sz="1700">
                <a:solidFill>
                  <a:srgbClr val="676E95"/>
                </a:solidFill>
                <a:highlight>
                  <a:srgbClr val="282C34"/>
                </a:highlight>
                <a:latin typeface="Courier New"/>
                <a:ea typeface="Courier New"/>
                <a:cs typeface="Courier New"/>
                <a:sym typeface="Courier New"/>
              </a:rPr>
              <a:t>;</a:t>
            </a:r>
            <a:endParaRPr b="1" sz="17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7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i="1" lang="en" sz="1700">
                <a:solidFill>
                  <a:srgbClr val="A78CFA"/>
                </a:solidFill>
                <a:highlight>
                  <a:srgbClr val="282C34"/>
                </a:highlight>
                <a:latin typeface="Courier New"/>
                <a:ea typeface="Courier New"/>
                <a:cs typeface="Courier New"/>
                <a:sym typeface="Courier New"/>
              </a:rPr>
              <a:t>class</a:t>
            </a:r>
            <a:r>
              <a:rPr b="1" lang="en" sz="1700">
                <a:solidFill>
                  <a:srgbClr val="B0B7C3"/>
                </a:solidFill>
                <a:highlight>
                  <a:srgbClr val="282C34"/>
                </a:highlight>
                <a:latin typeface="Courier New"/>
                <a:ea typeface="Courier New"/>
                <a:cs typeface="Courier New"/>
                <a:sym typeface="Courier New"/>
              </a:rPr>
              <a:t> </a:t>
            </a:r>
            <a:r>
              <a:rPr b="1" i="1" lang="en" sz="1700">
                <a:solidFill>
                  <a:srgbClr val="FF6AB3"/>
                </a:solidFill>
                <a:highlight>
                  <a:srgbClr val="282C34"/>
                </a:highlight>
                <a:latin typeface="Courier New"/>
                <a:ea typeface="Courier New"/>
                <a:cs typeface="Courier New"/>
                <a:sym typeface="Courier New"/>
              </a:rPr>
              <a:t>Cat</a:t>
            </a:r>
            <a:r>
              <a:rPr b="1" lang="en" sz="1700">
                <a:solidFill>
                  <a:srgbClr val="B0B7C3"/>
                </a:solidFill>
                <a:highlight>
                  <a:srgbClr val="282C34"/>
                </a:highlight>
                <a:latin typeface="Courier New"/>
                <a:ea typeface="Courier New"/>
                <a:cs typeface="Courier New"/>
                <a:sym typeface="Courier New"/>
              </a:rPr>
              <a:t> </a:t>
            </a:r>
            <a:r>
              <a:rPr b="1" i="1" lang="en" sz="1700">
                <a:solidFill>
                  <a:srgbClr val="A78CFA"/>
                </a:solidFill>
                <a:highlight>
                  <a:srgbClr val="282C34"/>
                </a:highlight>
                <a:latin typeface="Courier New"/>
                <a:ea typeface="Courier New"/>
                <a:cs typeface="Courier New"/>
                <a:sym typeface="Courier New"/>
              </a:rPr>
              <a:t>extends</a:t>
            </a:r>
            <a:r>
              <a:rPr b="1" lang="en" sz="1700">
                <a:solidFill>
                  <a:srgbClr val="B0B7C3"/>
                </a:solidFill>
                <a:highlight>
                  <a:srgbClr val="282C34"/>
                </a:highlight>
                <a:latin typeface="Courier New"/>
                <a:ea typeface="Courier New"/>
                <a:cs typeface="Courier New"/>
                <a:sym typeface="Courier New"/>
              </a:rPr>
              <a:t> </a:t>
            </a:r>
            <a:r>
              <a:rPr b="1" i="1" lang="en" sz="1700">
                <a:solidFill>
                  <a:srgbClr val="FF6AB3"/>
                </a:solidFill>
                <a:highlight>
                  <a:srgbClr val="282C34"/>
                </a:highlight>
                <a:latin typeface="Courier New"/>
                <a:ea typeface="Courier New"/>
                <a:cs typeface="Courier New"/>
                <a:sym typeface="Courier New"/>
              </a:rPr>
              <a:t>Animal</a:t>
            </a:r>
            <a:r>
              <a:rPr b="1" lang="en" sz="1700">
                <a:solidFill>
                  <a:srgbClr val="B0B7C3"/>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lives</a:t>
            </a:r>
            <a:r>
              <a:rPr b="1" lang="en" sz="1700">
                <a:solidFill>
                  <a:srgbClr val="838FA7"/>
                </a:solidFill>
                <a:highlight>
                  <a:srgbClr val="282C34"/>
                </a:highlight>
                <a:latin typeface="Courier New"/>
                <a:ea typeface="Courier New"/>
                <a:cs typeface="Courier New"/>
                <a:sym typeface="Courier New"/>
              </a:rPr>
              <a:t>(</a:t>
            </a:r>
            <a:r>
              <a:rPr b="1" i="1" lang="en" sz="1700">
                <a:solidFill>
                  <a:srgbClr val="E4BF7F"/>
                </a:solidFill>
                <a:highlight>
                  <a:srgbClr val="282C34"/>
                </a:highlight>
                <a:latin typeface="Courier New"/>
                <a:ea typeface="Courier New"/>
                <a:cs typeface="Courier New"/>
                <a:sym typeface="Courier New"/>
              </a:rPr>
              <a:t>lives</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i="1" lang="en" sz="1700">
                <a:solidFill>
                  <a:srgbClr val="F02B77"/>
                </a:solidFill>
                <a:highlight>
                  <a:srgbClr val="282C34"/>
                </a:highlight>
                <a:latin typeface="Courier New"/>
                <a:ea typeface="Courier New"/>
                <a:cs typeface="Courier New"/>
                <a:sym typeface="Courier New"/>
              </a:rPr>
              <a:t>this</a:t>
            </a:r>
            <a:r>
              <a:rPr b="1" lang="en" sz="1700">
                <a:solidFill>
                  <a:srgbClr val="838FA7"/>
                </a:solidFill>
                <a:highlight>
                  <a:srgbClr val="282C34"/>
                </a:highlight>
                <a:latin typeface="Courier New"/>
                <a:ea typeface="Courier New"/>
                <a:cs typeface="Courier New"/>
                <a:sym typeface="Courier New"/>
              </a:rPr>
              <a:t>.</a:t>
            </a:r>
            <a:r>
              <a:rPr b="1" lang="en" sz="1700">
                <a:solidFill>
                  <a:srgbClr val="E06C75"/>
                </a:solidFill>
                <a:highlight>
                  <a:srgbClr val="282C34"/>
                </a:highlight>
                <a:latin typeface="Courier New"/>
                <a:ea typeface="Courier New"/>
                <a:cs typeface="Courier New"/>
                <a:sym typeface="Courier New"/>
              </a:rPr>
              <a:t>lives</a:t>
            </a: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r>
              <a:rPr b="1" lang="en" sz="1700">
                <a:solidFill>
                  <a:srgbClr val="6494ED"/>
                </a:solidFill>
                <a:highlight>
                  <a:srgbClr val="282C34"/>
                </a:highlight>
                <a:latin typeface="Courier New"/>
                <a:ea typeface="Courier New"/>
                <a:cs typeface="Courier New"/>
                <a:sym typeface="Courier New"/>
              </a:rPr>
              <a:t> </a:t>
            </a:r>
            <a:r>
              <a:rPr b="1" lang="en" sz="1700">
                <a:solidFill>
                  <a:srgbClr val="B0B7C3"/>
                </a:solidFill>
                <a:highlight>
                  <a:srgbClr val="282C34"/>
                </a:highlight>
                <a:latin typeface="Courier New"/>
                <a:ea typeface="Courier New"/>
                <a:cs typeface="Courier New"/>
                <a:sym typeface="Courier New"/>
              </a:rPr>
              <a:t>lives</a:t>
            </a:r>
            <a:endParaRPr b="1" sz="1700">
              <a:solidFill>
                <a:srgbClr val="B0B7C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494ED"/>
                </a:solidFill>
                <a:highlight>
                  <a:srgbClr val="282C34"/>
                </a:highlight>
                <a:latin typeface="Courier New"/>
                <a:ea typeface="Courier New"/>
                <a:cs typeface="Courier New"/>
                <a:sym typeface="Courier New"/>
              </a:rPr>
              <a:t>    </a:t>
            </a:r>
            <a:r>
              <a:rPr b="1" lang="en" sz="1700">
                <a:solidFill>
                  <a:srgbClr val="838FA7"/>
                </a:solidFill>
                <a:highlight>
                  <a:srgbClr val="282C34"/>
                </a:highlight>
                <a:latin typeface="Courier New"/>
                <a:ea typeface="Courier New"/>
                <a:cs typeface="Courier New"/>
                <a:sym typeface="Courier New"/>
              </a:rPr>
              <a:t>}</a:t>
            </a:r>
            <a:endParaRPr b="1" sz="17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838FA7"/>
                </a:solidFill>
                <a:highlight>
                  <a:srgbClr val="282C34"/>
                </a:highlight>
                <a:latin typeface="Courier New"/>
                <a:ea typeface="Courier New"/>
                <a:cs typeface="Courier New"/>
                <a:sym typeface="Courier New"/>
              </a:rPr>
              <a:t>}</a:t>
            </a:r>
            <a:endParaRPr b="1" sz="17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a Function</a:t>
            </a:r>
            <a:endParaRPr/>
          </a:p>
        </p:txBody>
      </p:sp>
      <p:sp>
        <p:nvSpPr>
          <p:cNvPr id="630" name="Google Shape;630;p77"/>
          <p:cNvSpPr txBox="1"/>
          <p:nvPr>
            <p:ph idx="1" type="body"/>
          </p:nvPr>
        </p:nvSpPr>
        <p:spPr>
          <a:xfrm>
            <a:off x="965850" y="134847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are allowed to extend any expression you want including function not just classes</a:t>
            </a:r>
            <a:endParaRPr/>
          </a:p>
          <a:p>
            <a:pPr indent="-381000" lvl="0" marL="457200" rtl="0" algn="l">
              <a:spcBef>
                <a:spcPts val="1000"/>
              </a:spcBef>
              <a:spcAft>
                <a:spcPts val="1000"/>
              </a:spcAft>
              <a:buSzPts val="2400"/>
              <a:buChar char="●"/>
            </a:pPr>
            <a:r>
              <a:rPr lang="en"/>
              <a:t>This is not as common but sometimes you need to create a class using a function, now you can extend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4"/>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Vocab</a:t>
            </a:r>
            <a:endParaRPr/>
          </a:p>
        </p:txBody>
      </p:sp>
      <p:sp>
        <p:nvSpPr>
          <p:cNvPr id="320" name="Google Shape;320;p24"/>
          <p:cNvSpPr txBox="1"/>
          <p:nvPr>
            <p:ph idx="1" type="body"/>
          </p:nvPr>
        </p:nvSpPr>
        <p:spPr>
          <a:xfrm>
            <a:off x="554325" y="1224225"/>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Inheritance </a:t>
            </a:r>
            <a:endParaRPr/>
          </a:p>
          <a:p>
            <a:pPr indent="-368300" lvl="1" marL="914400" rtl="0" algn="l">
              <a:spcBef>
                <a:spcPts val="0"/>
              </a:spcBef>
              <a:spcAft>
                <a:spcPts val="0"/>
              </a:spcAft>
              <a:buSzPts val="2200"/>
              <a:buChar char="○"/>
            </a:pPr>
            <a:r>
              <a:rPr lang="en"/>
              <a:t>Basing one object off another in order to retain similar implementation or </a:t>
            </a:r>
            <a:r>
              <a:rPr lang="en"/>
              <a:t>properties</a:t>
            </a:r>
            <a:endParaRPr/>
          </a:p>
          <a:p>
            <a:pPr indent="0" lvl="0" marL="0" rtl="0" algn="l">
              <a:spcBef>
                <a:spcPts val="1600"/>
              </a:spcBef>
              <a:spcAft>
                <a:spcPts val="0"/>
              </a:spcAft>
              <a:buNone/>
            </a:pPr>
            <a:r>
              <a:t/>
            </a:r>
            <a:endParaRPr/>
          </a:p>
          <a:p>
            <a:pPr indent="-381000" lvl="0" marL="457200" rtl="0" algn="l">
              <a:spcBef>
                <a:spcPts val="1600"/>
              </a:spcBef>
              <a:spcAft>
                <a:spcPts val="0"/>
              </a:spcAft>
              <a:buSzPts val="2400"/>
              <a:buChar char="●"/>
            </a:pPr>
            <a:r>
              <a:rPr lang="en"/>
              <a:t>Polymorphism </a:t>
            </a:r>
            <a:endParaRPr/>
          </a:p>
          <a:p>
            <a:pPr indent="-368300" lvl="1" marL="914400" rtl="0" algn="l">
              <a:spcBef>
                <a:spcPts val="0"/>
              </a:spcBef>
              <a:spcAft>
                <a:spcPts val="0"/>
              </a:spcAft>
              <a:buSzPts val="2200"/>
              <a:buChar char="○"/>
            </a:pPr>
            <a:r>
              <a:rPr lang="en"/>
              <a:t>The ability to perform the same action in different ways </a:t>
            </a:r>
            <a:r>
              <a:rPr lang="en"/>
              <a:t>(i.e. run() can be 2 legs or 4 legs)</a:t>
            </a:r>
            <a:endParaRPr/>
          </a:p>
          <a:p>
            <a:pPr indent="0" lvl="0" marL="0" rtl="0" algn="l">
              <a:spcBef>
                <a:spcPts val="160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8"/>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a Function</a:t>
            </a:r>
            <a:endParaRPr/>
          </a:p>
        </p:txBody>
      </p:sp>
      <p:sp>
        <p:nvSpPr>
          <p:cNvPr id="636" name="Google Shape;636;p78"/>
          <p:cNvSpPr txBox="1"/>
          <p:nvPr>
            <p:ph idx="1" type="body"/>
          </p:nvPr>
        </p:nvSpPr>
        <p:spPr>
          <a:xfrm>
            <a:off x="597175" y="1173350"/>
            <a:ext cx="7763400" cy="3709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hello</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i="1" lang="en" sz="1800">
                <a:solidFill>
                  <a:srgbClr val="CF68E1"/>
                </a:solidFill>
                <a:highlight>
                  <a:srgbClr val="282C34"/>
                </a:highlight>
                <a:latin typeface="Courier New"/>
                <a:ea typeface="Courier New"/>
                <a:cs typeface="Courier New"/>
                <a:sym typeface="Courier New"/>
              </a:rPr>
              <a:t>return</a:t>
            </a:r>
            <a:r>
              <a:rPr b="1" lang="en" sz="1800">
                <a:solidFill>
                  <a:srgbClr val="B0B7C3"/>
                </a:solidFill>
                <a:highlight>
                  <a:srgbClr val="282C34"/>
                </a:highlight>
                <a:latin typeface="Courier New"/>
                <a:ea typeface="Courier New"/>
                <a:cs typeface="Courier New"/>
                <a:sym typeface="Courier New"/>
              </a:rPr>
              <a:t> </a:t>
            </a:r>
            <a:r>
              <a:rPr b="1" i="1" lang="en" sz="1800">
                <a:solidFill>
                  <a:srgbClr val="A78CFA"/>
                </a:solidFill>
                <a:highlight>
                  <a:srgbClr val="282C34"/>
                </a:highlight>
                <a:latin typeface="Courier New"/>
                <a:ea typeface="Courier New"/>
                <a:cs typeface="Courier New"/>
                <a:sym typeface="Courier New"/>
              </a:rPr>
              <a:t>class</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        sayHi</a:t>
            </a:r>
            <a:r>
              <a:rPr b="1" lang="en" sz="1800">
                <a:solidFill>
                  <a:srgbClr val="838FA7"/>
                </a:solidFill>
                <a:highlight>
                  <a:srgbClr val="282C34"/>
                </a:highlight>
                <a:latin typeface="Courier New"/>
                <a:ea typeface="Courier New"/>
                <a:cs typeface="Courier New"/>
                <a:sym typeface="Courier New"/>
              </a:rPr>
              <a:t>(</a:t>
            </a:r>
            <a:r>
              <a:rPr b="1" i="1" lang="en" sz="1800">
                <a:solidFill>
                  <a:srgbClr val="E4BF7F"/>
                </a:solidFill>
                <a:highlight>
                  <a:srgbClr val="282C34"/>
                </a:highlight>
                <a:latin typeface="Courier New"/>
                <a:ea typeface="Courier New"/>
                <a:cs typeface="Courier New"/>
                <a:sym typeface="Courier New"/>
              </a:rPr>
              <a:t>name</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 </a:t>
            </a:r>
            <a:r>
              <a:rPr b="1" lang="en" sz="1800">
                <a:solidFill>
                  <a:srgbClr val="B0B7C3"/>
                </a:solidFill>
                <a:highlight>
                  <a:srgbClr val="282C34"/>
                </a:highlight>
                <a:latin typeface="Courier New"/>
                <a:ea typeface="Courier New"/>
                <a:cs typeface="Courier New"/>
                <a:sym typeface="Courier New"/>
              </a:rPr>
              <a:t>console</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log</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`Hello </a:t>
            </a:r>
            <a:r>
              <a:rPr b="1" lang="en" sz="1800">
                <a:solidFill>
                  <a:srgbClr val="6495EE"/>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name</a:t>
            </a:r>
            <a:r>
              <a:rPr b="1" lang="en" sz="1800">
                <a:solidFill>
                  <a:srgbClr val="6495EE"/>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8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class</a:t>
            </a:r>
            <a:r>
              <a:rPr b="1" lang="en" sz="1800">
                <a:solidFill>
                  <a:srgbClr val="B0B7C3"/>
                </a:solidFill>
                <a:highlight>
                  <a:srgbClr val="282C34"/>
                </a:highlight>
                <a:latin typeface="Courier New"/>
                <a:ea typeface="Courier New"/>
                <a:cs typeface="Courier New"/>
                <a:sym typeface="Courier New"/>
              </a:rPr>
              <a:t> </a:t>
            </a:r>
            <a:r>
              <a:rPr b="1" i="1" lang="en" sz="1800">
                <a:solidFill>
                  <a:srgbClr val="FF6AB3"/>
                </a:solidFill>
                <a:highlight>
                  <a:srgbClr val="282C34"/>
                </a:highlight>
                <a:latin typeface="Courier New"/>
                <a:ea typeface="Courier New"/>
                <a:cs typeface="Courier New"/>
                <a:sym typeface="Courier New"/>
              </a:rPr>
              <a:t>User</a:t>
            </a:r>
            <a:r>
              <a:rPr b="1" lang="en" sz="1800">
                <a:solidFill>
                  <a:srgbClr val="B0B7C3"/>
                </a:solidFill>
                <a:highlight>
                  <a:srgbClr val="282C34"/>
                </a:highlight>
                <a:latin typeface="Courier New"/>
                <a:ea typeface="Courier New"/>
                <a:cs typeface="Courier New"/>
                <a:sym typeface="Courier New"/>
              </a:rPr>
              <a:t> </a:t>
            </a:r>
            <a:r>
              <a:rPr b="1" i="1" lang="en" sz="1800">
                <a:solidFill>
                  <a:srgbClr val="A78CFA"/>
                </a:solidFill>
                <a:highlight>
                  <a:srgbClr val="282C34"/>
                </a:highlight>
                <a:latin typeface="Courier New"/>
                <a:ea typeface="Courier New"/>
                <a:cs typeface="Courier New"/>
                <a:sym typeface="Courier New"/>
              </a:rPr>
              <a:t>extends</a:t>
            </a: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hello</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8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new</a:t>
            </a:r>
            <a:r>
              <a:rPr b="1" lang="en" sz="1800">
                <a:solidFill>
                  <a:srgbClr val="B0B7C3"/>
                </a:solidFill>
                <a:highlight>
                  <a:srgbClr val="282C34"/>
                </a:highlight>
                <a:latin typeface="Courier New"/>
                <a:ea typeface="Courier New"/>
                <a:cs typeface="Courier New"/>
                <a:sym typeface="Courier New"/>
              </a:rPr>
              <a:t> </a:t>
            </a:r>
            <a:r>
              <a:rPr b="1" lang="en" sz="1800">
                <a:solidFill>
                  <a:srgbClr val="6495EE"/>
                </a:solidFill>
                <a:highlight>
                  <a:srgbClr val="282C34"/>
                </a:highlight>
                <a:latin typeface="Courier New"/>
                <a:ea typeface="Courier New"/>
                <a:cs typeface="Courier New"/>
                <a:sym typeface="Courier New"/>
              </a:rPr>
              <a:t>User</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sayHi</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"Jimmy"</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 Methods</a:t>
            </a:r>
            <a:endParaRPr/>
          </a:p>
        </p:txBody>
      </p:sp>
      <p:sp>
        <p:nvSpPr>
          <p:cNvPr id="642" name="Google Shape;642;p79"/>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Normally we don’t want to overwrite a method when using it in a child class but we do want to modify it</a:t>
            </a:r>
            <a:endParaRPr/>
          </a:p>
          <a:p>
            <a:pPr indent="-381000" lvl="0" marL="457200" rtl="0" algn="l">
              <a:spcBef>
                <a:spcPts val="1600"/>
              </a:spcBef>
              <a:spcAft>
                <a:spcPts val="1600"/>
              </a:spcAft>
              <a:buSzPts val="2400"/>
              <a:buChar char="●"/>
            </a:pPr>
            <a:r>
              <a:rPr lang="en"/>
              <a:t>To do this we use the super. </a:t>
            </a:r>
            <a:r>
              <a:rPr lang="en"/>
              <a:t>k</a:t>
            </a:r>
            <a:r>
              <a:rPr lang="en"/>
              <a:t>eyword in order to refer to the parent class.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0"/>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along with super keyword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1"/>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Creating an updating list of objects code along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2"/>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Object</a:t>
            </a:r>
            <a:endParaRPr/>
          </a:p>
        </p:txBody>
      </p:sp>
      <p:sp>
        <p:nvSpPr>
          <p:cNvPr id="658" name="Google Shape;658;p82"/>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The date object is a built in object that allows us to use time a bunch of different ways.</a:t>
            </a:r>
            <a:endParaRPr/>
          </a:p>
          <a:p>
            <a:pPr indent="-381000" lvl="0" marL="457200" rtl="0" algn="l">
              <a:spcBef>
                <a:spcPts val="1000"/>
              </a:spcBef>
              <a:spcAft>
                <a:spcPts val="0"/>
              </a:spcAft>
              <a:buSzPts val="2400"/>
              <a:buChar char="●"/>
            </a:pPr>
            <a:r>
              <a:rPr lang="en"/>
              <a:t>Normally we would need to create a ton of different methods to access the day or month or find the time between days, now don’t have to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Date</a:t>
            </a:r>
            <a:endParaRPr/>
          </a:p>
        </p:txBody>
      </p:sp>
      <p:sp>
        <p:nvSpPr>
          <p:cNvPr id="664" name="Google Shape;664;p83"/>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create new dates just like any other object</a:t>
            </a:r>
            <a:endParaRPr/>
          </a:p>
          <a:p>
            <a:pPr indent="457200" lvl="0" marL="1371600" rtl="0" algn="l">
              <a:lnSpc>
                <a:spcPct val="100000"/>
              </a:lnSpc>
              <a:spcBef>
                <a:spcPts val="100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date</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new </a:t>
            </a:r>
            <a:r>
              <a:rPr b="1" lang="en" sz="1800">
                <a:solidFill>
                  <a:srgbClr val="6495EE"/>
                </a:solidFill>
                <a:highlight>
                  <a:srgbClr val="282C34"/>
                </a:highlight>
                <a:latin typeface="Courier New"/>
                <a:ea typeface="Courier New"/>
                <a:cs typeface="Courier New"/>
                <a:sym typeface="Courier New"/>
              </a:rPr>
              <a:t>Date</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381000" lvl="0" marL="457200" rtl="0" algn="l">
              <a:spcBef>
                <a:spcPts val="1000"/>
              </a:spcBef>
              <a:spcAft>
                <a:spcPts val="0"/>
              </a:spcAft>
              <a:buSzPts val="2400"/>
              <a:buChar char="●"/>
            </a:pPr>
            <a:r>
              <a:rPr lang="en"/>
              <a:t>Inside of the parameters you have some options</a:t>
            </a:r>
            <a:endParaRPr/>
          </a:p>
          <a:p>
            <a:pPr indent="-368300" lvl="1" marL="914400" rtl="0" algn="l">
              <a:spcBef>
                <a:spcPts val="0"/>
              </a:spcBef>
              <a:spcAft>
                <a:spcPts val="0"/>
              </a:spcAft>
              <a:buSzPts val="2200"/>
              <a:buChar char="○"/>
            </a:pPr>
            <a:r>
              <a:rPr lang="en"/>
              <a:t>Milliseconds</a:t>
            </a:r>
            <a:endParaRPr/>
          </a:p>
          <a:p>
            <a:pPr indent="-368300" lvl="1" marL="914400" rtl="0" algn="l">
              <a:spcBef>
                <a:spcPts val="0"/>
              </a:spcBef>
              <a:spcAft>
                <a:spcPts val="0"/>
              </a:spcAft>
              <a:buSzPts val="2200"/>
              <a:buChar char="○"/>
            </a:pPr>
            <a:r>
              <a:rPr lang="en"/>
              <a:t>Datestring</a:t>
            </a:r>
            <a:endParaRPr/>
          </a:p>
          <a:p>
            <a:pPr indent="-368300" lvl="1" marL="914400" rtl="0" algn="l">
              <a:spcBef>
                <a:spcPts val="0"/>
              </a:spcBef>
              <a:spcAft>
                <a:spcPts val="0"/>
              </a:spcAft>
              <a:buSzPts val="2200"/>
              <a:buChar char="○"/>
            </a:pPr>
            <a:r>
              <a:rPr lang="en"/>
              <a:t>Year, month, date, hours, minutes, seconds, ms</a:t>
            </a:r>
            <a:endParaRPr/>
          </a:p>
          <a:p>
            <a:pPr indent="-355600" lvl="2" marL="1371600" rtl="0" algn="l">
              <a:spcBef>
                <a:spcPts val="0"/>
              </a:spcBef>
              <a:spcAft>
                <a:spcPts val="0"/>
              </a:spcAft>
              <a:buSzPts val="2000"/>
              <a:buChar char="■"/>
            </a:pPr>
            <a:r>
              <a:rPr lang="en"/>
              <a:t>Only the year and month are required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Milliseconds</a:t>
            </a:r>
            <a:endParaRPr/>
          </a:p>
        </p:txBody>
      </p:sp>
      <p:sp>
        <p:nvSpPr>
          <p:cNvPr id="670" name="Google Shape;670;p84"/>
          <p:cNvSpPr txBox="1"/>
          <p:nvPr>
            <p:ph idx="1" type="body"/>
          </p:nvPr>
        </p:nvSpPr>
        <p:spPr>
          <a:xfrm>
            <a:off x="638350" y="1338825"/>
            <a:ext cx="7267200" cy="3534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If you are putting in milliseconds it is calculated from Jan 1st of 1970 at midnight (0:00).</a:t>
            </a:r>
            <a:endParaRPr/>
          </a:p>
          <a:p>
            <a:pPr indent="-381000" lvl="0" marL="457200" rtl="0" algn="l">
              <a:spcBef>
                <a:spcPts val="1600"/>
              </a:spcBef>
              <a:spcAft>
                <a:spcPts val="0"/>
              </a:spcAft>
              <a:buSzPts val="2400"/>
              <a:buChar char="●"/>
            </a:pPr>
            <a:r>
              <a:rPr lang="en"/>
              <a:t>(days * hours * minutes * seconds * 1000)</a:t>
            </a:r>
            <a:endParaRPr/>
          </a:p>
          <a:p>
            <a:pPr indent="0" lvl="0" marL="0" rtl="0" algn="l">
              <a:lnSpc>
                <a:spcPct val="135714"/>
              </a:lnSpc>
              <a:spcBef>
                <a:spcPts val="160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Jan02_1970</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new </a:t>
            </a:r>
            <a:r>
              <a:rPr b="1" lang="en" sz="1800">
                <a:solidFill>
                  <a:srgbClr val="6495EE"/>
                </a:solidFill>
                <a:highlight>
                  <a:srgbClr val="282C34"/>
                </a:highlight>
                <a:latin typeface="Courier New"/>
                <a:ea typeface="Courier New"/>
                <a:cs typeface="Courier New"/>
                <a:sym typeface="Courier New"/>
              </a:rPr>
              <a:t>Date</a:t>
            </a:r>
            <a:r>
              <a:rPr b="1" lang="en" sz="1800">
                <a:solidFill>
                  <a:srgbClr val="838FA7"/>
                </a:solidFill>
                <a:highlight>
                  <a:srgbClr val="282C34"/>
                </a:highlight>
                <a:latin typeface="Courier New"/>
                <a:ea typeface="Courier New"/>
                <a:cs typeface="Courier New"/>
                <a:sym typeface="Courier New"/>
              </a:rPr>
              <a:t>(</a:t>
            </a:r>
            <a:r>
              <a:rPr b="1" lang="en" sz="1800">
                <a:solidFill>
                  <a:srgbClr val="FF9070"/>
                </a:solidFill>
                <a:highlight>
                  <a:srgbClr val="282C34"/>
                </a:highlight>
                <a:latin typeface="Courier New"/>
                <a:ea typeface="Courier New"/>
                <a:cs typeface="Courier New"/>
                <a:sym typeface="Courier New"/>
              </a:rPr>
              <a:t>1</a:t>
            </a:r>
            <a:r>
              <a:rPr b="1" i="1" lang="en" sz="1800">
                <a:solidFill>
                  <a:srgbClr val="A78CFA"/>
                </a:solidFill>
                <a:highlight>
                  <a:srgbClr val="282C34"/>
                </a:highlight>
                <a:latin typeface="Courier New"/>
                <a:ea typeface="Courier New"/>
                <a:cs typeface="Courier New"/>
                <a:sym typeface="Courier New"/>
              </a:rPr>
              <a:t> </a:t>
            </a:r>
            <a:r>
              <a:rPr b="1" lang="en" sz="1800">
                <a:solidFill>
                  <a:srgbClr val="56B7C3"/>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24</a:t>
            </a:r>
            <a:r>
              <a:rPr b="1" i="1" lang="en" sz="1800">
                <a:solidFill>
                  <a:srgbClr val="A78CFA"/>
                </a:solidFill>
                <a:highlight>
                  <a:srgbClr val="282C34"/>
                </a:highlight>
                <a:latin typeface="Courier New"/>
                <a:ea typeface="Courier New"/>
                <a:cs typeface="Courier New"/>
                <a:sym typeface="Courier New"/>
              </a:rPr>
              <a:t> </a:t>
            </a:r>
            <a:r>
              <a:rPr b="1" lang="en" sz="1800">
                <a:solidFill>
                  <a:srgbClr val="56B7C3"/>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60</a:t>
            </a:r>
            <a:r>
              <a:rPr b="1" i="1" lang="en" sz="1800">
                <a:solidFill>
                  <a:srgbClr val="A78CFA"/>
                </a:solidFill>
                <a:highlight>
                  <a:srgbClr val="282C34"/>
                </a:highlight>
                <a:latin typeface="Courier New"/>
                <a:ea typeface="Courier New"/>
                <a:cs typeface="Courier New"/>
                <a:sym typeface="Courier New"/>
              </a:rPr>
              <a:t> </a:t>
            </a:r>
            <a:r>
              <a:rPr b="1" lang="en" sz="1800">
                <a:solidFill>
                  <a:srgbClr val="56B7C3"/>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60</a:t>
            </a:r>
            <a:r>
              <a:rPr b="1" i="1" lang="en" sz="1800">
                <a:solidFill>
                  <a:srgbClr val="A78CFA"/>
                </a:solidFill>
                <a:highlight>
                  <a:srgbClr val="282C34"/>
                </a:highlight>
                <a:latin typeface="Courier New"/>
                <a:ea typeface="Courier New"/>
                <a:cs typeface="Courier New"/>
                <a:sym typeface="Courier New"/>
              </a:rPr>
              <a:t> </a:t>
            </a:r>
            <a:r>
              <a:rPr b="1" lang="en" sz="1800">
                <a:solidFill>
                  <a:srgbClr val="56B7C3"/>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1000</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85"/>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Datestring</a:t>
            </a:r>
            <a:endParaRPr/>
          </a:p>
        </p:txBody>
      </p:sp>
      <p:sp>
        <p:nvSpPr>
          <p:cNvPr id="676" name="Google Shape;676;p85"/>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 string will be parsed automatically </a:t>
            </a:r>
            <a:endParaRPr/>
          </a:p>
          <a:p>
            <a:pPr indent="457200" lvl="0" marL="457200" rtl="0" algn="l">
              <a:lnSpc>
                <a:spcPct val="135714"/>
              </a:lnSpc>
              <a:spcBef>
                <a:spcPts val="160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date</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new </a:t>
            </a:r>
            <a:r>
              <a:rPr b="1" lang="en" sz="1800">
                <a:solidFill>
                  <a:srgbClr val="6495EE"/>
                </a:solidFill>
                <a:highlight>
                  <a:srgbClr val="282C34"/>
                </a:highlight>
                <a:latin typeface="Courier New"/>
                <a:ea typeface="Courier New"/>
                <a:cs typeface="Courier New"/>
                <a:sym typeface="Courier New"/>
              </a:rPr>
              <a:t>Date</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"2021-01-20"</a:t>
            </a:r>
            <a:r>
              <a:rPr b="1" lang="en" sz="1800">
                <a:solidFill>
                  <a:srgbClr val="838FA7"/>
                </a:solidFill>
                <a:highlight>
                  <a:srgbClr val="282C34"/>
                </a:highlight>
                <a:latin typeface="Courier New"/>
                <a:ea typeface="Courier New"/>
                <a:cs typeface="Courier New"/>
                <a:sym typeface="Courier New"/>
              </a:rPr>
              <a:t>)</a:t>
            </a:r>
            <a:endParaRPr b="1" sz="1800"/>
          </a:p>
          <a:p>
            <a:pPr indent="-381000" lvl="0" marL="457200" rtl="0" algn="l">
              <a:spcBef>
                <a:spcPts val="1000"/>
              </a:spcBef>
              <a:spcAft>
                <a:spcPts val="0"/>
              </a:spcAft>
              <a:buSzPts val="2400"/>
              <a:buChar char="●"/>
            </a:pPr>
            <a:r>
              <a:rPr lang="en"/>
              <a:t>If the time is not set it is assumed to be midnight GMT and is adjusted according to timezone. For instance:</a:t>
            </a:r>
            <a:endParaRPr/>
          </a:p>
          <a:p>
            <a:pPr indent="-368300" lvl="1" marL="914400" rtl="0" algn="l">
              <a:spcBef>
                <a:spcPts val="1600"/>
              </a:spcBef>
              <a:spcAft>
                <a:spcPts val="0"/>
              </a:spcAft>
              <a:buSzPts val="2200"/>
              <a:buChar char="○"/>
            </a:pPr>
            <a:r>
              <a:rPr lang="en"/>
              <a:t>Thu Jan 20 2021 11:00:00 (</a:t>
            </a:r>
            <a:r>
              <a:rPr lang="en"/>
              <a:t>Australia</a:t>
            </a:r>
            <a:r>
              <a:rPr lang="en"/>
              <a:t>)</a:t>
            </a:r>
            <a:endParaRPr/>
          </a:p>
          <a:p>
            <a:pPr indent="-368300" lvl="1" marL="914400" rtl="0" algn="l">
              <a:spcBef>
                <a:spcPts val="1000"/>
              </a:spcBef>
              <a:spcAft>
                <a:spcPts val="1600"/>
              </a:spcAft>
              <a:buSzPts val="2200"/>
              <a:buChar char="○"/>
            </a:pPr>
            <a:r>
              <a:rPr lang="en"/>
              <a:t>Wed Jan 19 2021 16:00:00 (California)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6"/>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month, date, ...</a:t>
            </a:r>
            <a:endParaRPr/>
          </a:p>
        </p:txBody>
      </p:sp>
      <p:sp>
        <p:nvSpPr>
          <p:cNvPr id="682" name="Google Shape;682;p86"/>
          <p:cNvSpPr txBox="1"/>
          <p:nvPr>
            <p:ph idx="1" type="body"/>
          </p:nvPr>
        </p:nvSpPr>
        <p:spPr>
          <a:xfrm>
            <a:off x="965850" y="1348475"/>
            <a:ext cx="72285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also create a date in the local time zone using just numbers. </a:t>
            </a:r>
            <a:endParaRPr/>
          </a:p>
          <a:p>
            <a:pPr indent="-368300" lvl="1" marL="914400" rtl="0" algn="l">
              <a:spcBef>
                <a:spcPts val="0"/>
              </a:spcBef>
              <a:spcAft>
                <a:spcPts val="0"/>
              </a:spcAft>
              <a:buSzPts val="2200"/>
              <a:buChar char="○"/>
            </a:pPr>
            <a:r>
              <a:rPr lang="en"/>
              <a:t>Year, must be 4 digits</a:t>
            </a:r>
            <a:endParaRPr/>
          </a:p>
          <a:p>
            <a:pPr indent="-368300" lvl="1" marL="914400" rtl="0" algn="l">
              <a:spcBef>
                <a:spcPts val="0"/>
              </a:spcBef>
              <a:spcAft>
                <a:spcPts val="0"/>
              </a:spcAft>
              <a:buSzPts val="2200"/>
              <a:buChar char="○"/>
            </a:pPr>
            <a:r>
              <a:rPr lang="en"/>
              <a:t>Month, starts at 0(Jan) and goes to 11(Dec)</a:t>
            </a:r>
            <a:endParaRPr/>
          </a:p>
          <a:p>
            <a:pPr indent="-368300" lvl="1" marL="914400" rtl="0" algn="l">
              <a:spcBef>
                <a:spcPts val="0"/>
              </a:spcBef>
              <a:spcAft>
                <a:spcPts val="0"/>
              </a:spcAft>
              <a:buSzPts val="2200"/>
              <a:buChar char="○"/>
            </a:pPr>
            <a:r>
              <a:rPr lang="en"/>
              <a:t>Date, starts at 1 </a:t>
            </a:r>
            <a:endParaRPr/>
          </a:p>
          <a:p>
            <a:pPr indent="-355600" lvl="2" marL="1371600" rtl="0" algn="l">
              <a:spcBef>
                <a:spcPts val="0"/>
              </a:spcBef>
              <a:spcAft>
                <a:spcPts val="0"/>
              </a:spcAft>
              <a:buSzPts val="2000"/>
              <a:buChar char="■"/>
            </a:pPr>
            <a:r>
              <a:rPr lang="en"/>
              <a:t>if left blank it is assumed 1</a:t>
            </a:r>
            <a:endParaRPr/>
          </a:p>
          <a:p>
            <a:pPr indent="-368300" lvl="1" marL="914400" rtl="0" algn="l">
              <a:spcBef>
                <a:spcPts val="0"/>
              </a:spcBef>
              <a:spcAft>
                <a:spcPts val="0"/>
              </a:spcAft>
              <a:buSzPts val="2200"/>
              <a:buChar char="○"/>
            </a:pPr>
            <a:r>
              <a:rPr lang="en"/>
              <a:t>Hours, minutes, seconds, ms</a:t>
            </a:r>
            <a:endParaRPr/>
          </a:p>
          <a:p>
            <a:pPr indent="-355600" lvl="2" marL="1371600" rtl="0" algn="l">
              <a:spcBef>
                <a:spcPts val="0"/>
              </a:spcBef>
              <a:spcAft>
                <a:spcPts val="0"/>
              </a:spcAft>
              <a:buSzPts val="2000"/>
              <a:buChar char="■"/>
            </a:pPr>
            <a:r>
              <a:rPr lang="en"/>
              <a:t>All start at 0 and if they are left blank it is assumed 0</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7"/>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Methods</a:t>
            </a:r>
            <a:endParaRPr/>
          </a:p>
        </p:txBody>
      </p:sp>
      <p:sp>
        <p:nvSpPr>
          <p:cNvPr id="688" name="Google Shape;688;p87"/>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getFullYear()</a:t>
            </a:r>
            <a:endParaRPr/>
          </a:p>
          <a:p>
            <a:pPr indent="-368300" lvl="1" marL="914400" rtl="0" algn="l">
              <a:spcBef>
                <a:spcPts val="0"/>
              </a:spcBef>
              <a:spcAft>
                <a:spcPts val="0"/>
              </a:spcAft>
              <a:buSzPts val="2200"/>
              <a:buChar char="○"/>
            </a:pPr>
            <a:r>
              <a:rPr lang="en"/>
              <a:t>Get the year in 4 digits</a:t>
            </a:r>
            <a:endParaRPr/>
          </a:p>
          <a:p>
            <a:pPr indent="-381000" lvl="0" marL="457200" rtl="0" algn="l">
              <a:spcBef>
                <a:spcPts val="0"/>
              </a:spcBef>
              <a:spcAft>
                <a:spcPts val="0"/>
              </a:spcAft>
              <a:buSzPts val="2400"/>
              <a:buChar char="●"/>
            </a:pPr>
            <a:r>
              <a:rPr lang="en"/>
              <a:t>g</a:t>
            </a:r>
            <a:r>
              <a:rPr lang="en"/>
              <a:t>etMonth()</a:t>
            </a:r>
            <a:endParaRPr/>
          </a:p>
          <a:p>
            <a:pPr indent="-368300" lvl="1" marL="914400" rtl="0" algn="l">
              <a:spcBef>
                <a:spcPts val="0"/>
              </a:spcBef>
              <a:spcAft>
                <a:spcPts val="0"/>
              </a:spcAft>
              <a:buSzPts val="2200"/>
              <a:buChar char="○"/>
            </a:pPr>
            <a:r>
              <a:rPr lang="en"/>
              <a:t>Get the month from 0 to 11</a:t>
            </a:r>
            <a:endParaRPr/>
          </a:p>
          <a:p>
            <a:pPr indent="-381000" lvl="0" marL="457200" rtl="0" algn="l">
              <a:spcBef>
                <a:spcPts val="0"/>
              </a:spcBef>
              <a:spcAft>
                <a:spcPts val="0"/>
              </a:spcAft>
              <a:buSzPts val="2400"/>
              <a:buChar char="●"/>
            </a:pPr>
            <a:r>
              <a:rPr lang="en"/>
              <a:t>getDate()</a:t>
            </a:r>
            <a:endParaRPr/>
          </a:p>
          <a:p>
            <a:pPr indent="-368300" lvl="1" marL="914400" rtl="0" algn="l">
              <a:spcBef>
                <a:spcPts val="0"/>
              </a:spcBef>
              <a:spcAft>
                <a:spcPts val="0"/>
              </a:spcAft>
              <a:buSzPts val="2200"/>
              <a:buChar char="○"/>
            </a:pPr>
            <a:r>
              <a:rPr lang="en"/>
              <a:t>Get the day of the month from 1 to 31</a:t>
            </a:r>
            <a:endParaRPr/>
          </a:p>
          <a:p>
            <a:pPr indent="-381000" lvl="0" marL="457200" rtl="0" algn="l">
              <a:spcBef>
                <a:spcPts val="0"/>
              </a:spcBef>
              <a:spcAft>
                <a:spcPts val="0"/>
              </a:spcAft>
              <a:buSzPts val="2400"/>
              <a:buChar char="●"/>
            </a:pPr>
            <a:r>
              <a:rPr lang="en"/>
              <a:t>getHours, minutes, etc… </a:t>
            </a:r>
            <a:endParaRPr/>
          </a:p>
          <a:p>
            <a:pPr indent="-381000" lvl="0" marL="457200" rtl="0" algn="l">
              <a:spcBef>
                <a:spcPts val="0"/>
              </a:spcBef>
              <a:spcAft>
                <a:spcPts val="0"/>
              </a:spcAft>
              <a:buSzPts val="2400"/>
              <a:buChar char="●"/>
            </a:pPr>
            <a:r>
              <a:rPr lang="en"/>
              <a:t>getDay()</a:t>
            </a:r>
            <a:endParaRPr/>
          </a:p>
          <a:p>
            <a:pPr indent="-368300" lvl="1" marL="914400" rtl="0" algn="l">
              <a:spcBef>
                <a:spcPts val="0"/>
              </a:spcBef>
              <a:spcAft>
                <a:spcPts val="0"/>
              </a:spcAft>
              <a:buSzPts val="2200"/>
              <a:buChar char="○"/>
            </a:pPr>
            <a:r>
              <a:rPr lang="en"/>
              <a:t>Will return the day of the week 0(sun) to 6(sat)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5"/>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2 real world examples that explain </a:t>
            </a:r>
            <a:r>
              <a:rPr lang="en">
                <a:solidFill>
                  <a:srgbClr val="8EC379"/>
                </a:solidFill>
              </a:rPr>
              <a:t>I</a:t>
            </a:r>
            <a:r>
              <a:rPr lang="en">
                <a:solidFill>
                  <a:srgbClr val="8EC379"/>
                </a:solidFill>
              </a:rPr>
              <a:t>nheritance</a:t>
            </a:r>
            <a:endParaRPr>
              <a:solidFill>
                <a:srgbClr val="8EC379"/>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And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2 real world examples that explain </a:t>
            </a:r>
            <a:r>
              <a:rPr lang="en">
                <a:solidFill>
                  <a:srgbClr val="8EC379"/>
                </a:solidFill>
              </a:rPr>
              <a:t>Polymorphism</a:t>
            </a:r>
            <a:endParaRPr>
              <a:solidFill>
                <a:srgbClr val="8EC37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8"/>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Date Components </a:t>
            </a:r>
            <a:endParaRPr/>
          </a:p>
        </p:txBody>
      </p:sp>
      <p:sp>
        <p:nvSpPr>
          <p:cNvPr id="694" name="Google Shape;694;p88"/>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also use all of the same methods with set instead</a:t>
            </a:r>
            <a:endParaRPr/>
          </a:p>
          <a:p>
            <a:pPr indent="0" lvl="0" marL="0" rtl="0" algn="l">
              <a:spcBef>
                <a:spcPts val="1600"/>
              </a:spcBef>
              <a:spcAft>
                <a:spcPts val="0"/>
              </a:spcAft>
              <a:buNone/>
            </a:pPr>
            <a:r>
              <a:t/>
            </a:r>
            <a:endParaRPr/>
          </a:p>
          <a:p>
            <a:pPr indent="-381000" lvl="0" marL="457200" rtl="0" algn="l">
              <a:spcBef>
                <a:spcPts val="1600"/>
              </a:spcBef>
              <a:spcAft>
                <a:spcPts val="0"/>
              </a:spcAft>
              <a:buSzPts val="2400"/>
              <a:buChar char="●"/>
            </a:pPr>
            <a:r>
              <a:rPr lang="en"/>
              <a:t>Look it up for more information.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8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 Correcting</a:t>
            </a:r>
            <a:endParaRPr/>
          </a:p>
        </p:txBody>
      </p:sp>
      <p:sp>
        <p:nvSpPr>
          <p:cNvPr id="700" name="Google Shape;700;p89"/>
          <p:cNvSpPr txBox="1"/>
          <p:nvPr>
            <p:ph idx="1" type="body"/>
          </p:nvPr>
        </p:nvSpPr>
        <p:spPr>
          <a:xfrm>
            <a:off x="547050" y="1218175"/>
            <a:ext cx="8049900" cy="3717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The date object also auto corrects errors for you</a:t>
            </a:r>
            <a:endParaRPr/>
          </a:p>
          <a:p>
            <a:pPr indent="0" lvl="0" marL="0" rtl="0" algn="l">
              <a:lnSpc>
                <a:spcPct val="135714"/>
              </a:lnSpc>
              <a:spcBef>
                <a:spcPts val="160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date</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new </a:t>
            </a:r>
            <a:r>
              <a:rPr b="1" lang="en" sz="1800">
                <a:solidFill>
                  <a:srgbClr val="6495EE"/>
                </a:solidFill>
                <a:highlight>
                  <a:srgbClr val="282C34"/>
                </a:highlight>
                <a:latin typeface="Courier New"/>
                <a:ea typeface="Courier New"/>
                <a:cs typeface="Courier New"/>
                <a:sym typeface="Courier New"/>
              </a:rPr>
              <a:t>Date</a:t>
            </a:r>
            <a:r>
              <a:rPr b="1" lang="en" sz="1800">
                <a:solidFill>
                  <a:srgbClr val="838FA7"/>
                </a:solidFill>
                <a:highlight>
                  <a:srgbClr val="282C34"/>
                </a:highlight>
                <a:latin typeface="Courier New"/>
                <a:ea typeface="Courier New"/>
                <a:cs typeface="Courier New"/>
                <a:sym typeface="Courier New"/>
              </a:rPr>
              <a:t>(</a:t>
            </a:r>
            <a:r>
              <a:rPr b="1" lang="en" sz="1800">
                <a:solidFill>
                  <a:srgbClr val="FF9070"/>
                </a:solidFill>
                <a:highlight>
                  <a:srgbClr val="282C34"/>
                </a:highlight>
                <a:latin typeface="Courier New"/>
                <a:ea typeface="Courier New"/>
                <a:cs typeface="Courier New"/>
                <a:sym typeface="Courier New"/>
              </a:rPr>
              <a:t>2013</a:t>
            </a:r>
            <a:r>
              <a:rPr b="1" lang="en" sz="1800">
                <a:solidFill>
                  <a:srgbClr val="79859D"/>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0</a:t>
            </a:r>
            <a:r>
              <a:rPr b="1" lang="en" sz="1800">
                <a:solidFill>
                  <a:srgbClr val="79859D"/>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32</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 32 Jan 2013 ?!?</a:t>
            </a:r>
            <a:endParaRPr b="1" i="1" sz="18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alert</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date</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 ...is 1st Feb 2013!</a:t>
            </a:r>
            <a:endParaRPr b="1" i="1" sz="1800">
              <a:solidFill>
                <a:srgbClr val="676E95"/>
              </a:solidFill>
              <a:highlight>
                <a:srgbClr val="282C34"/>
              </a:highlight>
              <a:latin typeface="Courier New"/>
              <a:ea typeface="Courier New"/>
              <a:cs typeface="Courier New"/>
              <a:sym typeface="Courier New"/>
            </a:endParaRPr>
          </a:p>
          <a:p>
            <a:pPr indent="-381000" lvl="0" marL="457200" rtl="0" algn="l">
              <a:spcBef>
                <a:spcPts val="1000"/>
              </a:spcBef>
              <a:spcAft>
                <a:spcPts val="0"/>
              </a:spcAft>
              <a:buSzPts val="2400"/>
              <a:buChar char="●"/>
            </a:pPr>
            <a:r>
              <a:rPr lang="en"/>
              <a:t>This is often used to find a time that is x minutes from the old time. </a:t>
            </a:r>
            <a:endParaRPr/>
          </a:p>
          <a:p>
            <a:pPr indent="0" lvl="0" marL="0" rtl="0" algn="l">
              <a:lnSpc>
                <a:spcPct val="100000"/>
              </a:lnSpc>
              <a:spcBef>
                <a:spcPts val="160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date</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new </a:t>
            </a:r>
            <a:r>
              <a:rPr b="1" lang="en" sz="1800">
                <a:solidFill>
                  <a:srgbClr val="6495EE"/>
                </a:solidFill>
                <a:highlight>
                  <a:srgbClr val="282C34"/>
                </a:highlight>
                <a:latin typeface="Courier New"/>
                <a:ea typeface="Courier New"/>
                <a:cs typeface="Courier New"/>
                <a:sym typeface="Courier New"/>
              </a:rPr>
              <a:t>Date</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date</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setSeconds</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date</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getSeconds</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56B7C3"/>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70</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alert</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date </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 shows the correct date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0"/>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Date.now()</a:t>
            </a:r>
            <a:endParaRPr/>
          </a:p>
        </p:txBody>
      </p:sp>
      <p:sp>
        <p:nvSpPr>
          <p:cNvPr id="706" name="Google Shape;706;p90"/>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Date.now( )</a:t>
            </a:r>
            <a:endParaRPr/>
          </a:p>
          <a:p>
            <a:pPr indent="-381000" lvl="0" marL="457200" rtl="0" algn="l">
              <a:spcBef>
                <a:spcPts val="1600"/>
              </a:spcBef>
              <a:spcAft>
                <a:spcPts val="0"/>
              </a:spcAft>
              <a:buSzPts val="2400"/>
              <a:buChar char="●"/>
            </a:pPr>
            <a:r>
              <a:rPr lang="en"/>
              <a:t>This returns the current time on the device that you are using. </a:t>
            </a:r>
            <a:endParaRPr/>
          </a:p>
          <a:p>
            <a:pPr indent="-381000" lvl="0" marL="457200" rtl="0" algn="l">
              <a:spcBef>
                <a:spcPts val="1000"/>
              </a:spcBef>
              <a:spcAft>
                <a:spcPts val="1600"/>
              </a:spcAft>
              <a:buSzPts val="2400"/>
              <a:buChar char="●"/>
            </a:pPr>
            <a:r>
              <a:rPr lang="en"/>
              <a:t>This is the same as saying new Date().getTime() but saves your computer from creating a new date object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91"/>
          <p:cNvSpPr txBox="1"/>
          <p:nvPr>
            <p:ph type="title"/>
          </p:nvPr>
        </p:nvSpPr>
        <p:spPr>
          <a:xfrm>
            <a:off x="1297500" y="1010325"/>
            <a:ext cx="2892300" cy="75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FF6AB3"/>
                </a:solidFill>
              </a:rPr>
              <a:t>Project Time</a:t>
            </a:r>
            <a:endParaRPr u="sng">
              <a:solidFill>
                <a:srgbClr val="FF6AB3"/>
              </a:solidFill>
            </a:endParaRPr>
          </a:p>
        </p:txBody>
      </p:sp>
      <p:sp>
        <p:nvSpPr>
          <p:cNvPr id="712" name="Google Shape;712;p91"/>
          <p:cNvSpPr txBox="1"/>
          <p:nvPr>
            <p:ph idx="1" type="subTitle"/>
          </p:nvPr>
        </p:nvSpPr>
        <p:spPr>
          <a:xfrm>
            <a:off x="899850" y="2046925"/>
            <a:ext cx="3036300" cy="183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9070"/>
                </a:solidFill>
              </a:rPr>
              <a:t>Creating an Updating Form</a:t>
            </a:r>
            <a:endParaRPr b="1" sz="3000">
              <a:solidFill>
                <a:srgbClr val="FF9070"/>
              </a:solidFill>
            </a:endParaRPr>
          </a:p>
        </p:txBody>
      </p:sp>
      <p:sp>
        <p:nvSpPr>
          <p:cNvPr id="713" name="Google Shape;713;p91"/>
          <p:cNvSpPr txBox="1"/>
          <p:nvPr>
            <p:ph idx="2" type="body"/>
          </p:nvPr>
        </p:nvSpPr>
        <p:spPr>
          <a:xfrm>
            <a:off x="4624200" y="544600"/>
            <a:ext cx="3676800" cy="4118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200"/>
              <a:t>Given the HTML and CSS please create the JS to complete an updating form. </a:t>
            </a:r>
            <a:endParaRPr sz="22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92"/>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Event Listeners and Event Handlers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93"/>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724" name="Google Shape;724;p93"/>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381000" lvl="0" marL="457200" rtl="0" algn="l">
              <a:lnSpc>
                <a:spcPct val="100000"/>
              </a:lnSpc>
              <a:spcBef>
                <a:spcPts val="1000"/>
              </a:spcBef>
              <a:spcAft>
                <a:spcPts val="0"/>
              </a:spcAft>
              <a:buSzPts val="2400"/>
              <a:buChar char="●"/>
            </a:pPr>
            <a:r>
              <a:rPr lang="en"/>
              <a:t>An event is something happening on the page, normally this is caused by the user interacting with the page.</a:t>
            </a:r>
            <a:endParaRPr/>
          </a:p>
          <a:p>
            <a:pPr indent="-381000" lvl="0" marL="457200" rtl="0" algn="l">
              <a:lnSpc>
                <a:spcPct val="100000"/>
              </a:lnSpc>
              <a:spcBef>
                <a:spcPts val="1600"/>
              </a:spcBef>
              <a:spcAft>
                <a:spcPts val="1600"/>
              </a:spcAft>
              <a:buSzPts val="2400"/>
              <a:buChar char="●"/>
            </a:pPr>
            <a:r>
              <a:rPr lang="en"/>
              <a:t>Every DOM node (elements/items) on the page generates all of these signals, normally they are just set to do nothing.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9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Listeners</a:t>
            </a:r>
            <a:endParaRPr/>
          </a:p>
        </p:txBody>
      </p:sp>
      <p:sp>
        <p:nvSpPr>
          <p:cNvPr id="730" name="Google Shape;730;p94"/>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In order to react to these signals we need to set up event listeners that will wait on the page until the event triggers it</a:t>
            </a:r>
            <a:endParaRPr/>
          </a:p>
          <a:p>
            <a:pPr indent="-381000" lvl="0" marL="457200" rtl="0" algn="l">
              <a:spcBef>
                <a:spcPts val="1600"/>
              </a:spcBef>
              <a:spcAft>
                <a:spcPts val="1600"/>
              </a:spcAft>
              <a:buSzPts val="2400"/>
              <a:buChar char="●"/>
            </a:pPr>
            <a:r>
              <a:rPr lang="en"/>
              <a:t>We have been using one of them for a while now called </a:t>
            </a:r>
            <a:r>
              <a:rPr lang="en">
                <a:solidFill>
                  <a:srgbClr val="56B7C3"/>
                </a:solidFill>
                <a:highlight>
                  <a:srgbClr val="282C34"/>
                </a:highlight>
                <a:latin typeface="Courier New"/>
                <a:ea typeface="Courier New"/>
                <a:cs typeface="Courier New"/>
                <a:sym typeface="Courier New"/>
              </a:rPr>
              <a:t>onclick</a:t>
            </a:r>
            <a:r>
              <a:rPr lang="en">
                <a:solidFill>
                  <a:srgbClr val="8792AA"/>
                </a:solidFill>
                <a:highlight>
                  <a:srgbClr val="282C34"/>
                </a:highlight>
                <a:latin typeface="Courier New"/>
                <a:ea typeface="Courier New"/>
                <a:cs typeface="Courier New"/>
                <a:sym typeface="Courier New"/>
              </a:rPr>
              <a:t>=</a:t>
            </a:r>
            <a:r>
              <a:rPr lang="en">
                <a:solidFill>
                  <a:srgbClr val="98C379"/>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Mouse Events</a:t>
            </a:r>
            <a:endParaRPr/>
          </a:p>
        </p:txBody>
      </p:sp>
      <p:sp>
        <p:nvSpPr>
          <p:cNvPr id="736" name="Google Shape;736;p95"/>
          <p:cNvSpPr txBox="1"/>
          <p:nvPr>
            <p:ph idx="1" type="body"/>
          </p:nvPr>
        </p:nvSpPr>
        <p:spPr>
          <a:xfrm>
            <a:off x="638350" y="1338825"/>
            <a:ext cx="7414200" cy="3534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click </a:t>
            </a:r>
            <a:endParaRPr/>
          </a:p>
          <a:p>
            <a:pPr indent="-368300" lvl="1" marL="914400" rtl="0" algn="l">
              <a:spcBef>
                <a:spcPts val="0"/>
              </a:spcBef>
              <a:spcAft>
                <a:spcPts val="0"/>
              </a:spcAft>
              <a:buSzPts val="2200"/>
              <a:buChar char="○"/>
            </a:pPr>
            <a:r>
              <a:rPr lang="en"/>
              <a:t>when the mouse is pressed and released on an element</a:t>
            </a:r>
            <a:endParaRPr/>
          </a:p>
          <a:p>
            <a:pPr indent="-381000" lvl="0" marL="457200" rtl="0" algn="l">
              <a:spcBef>
                <a:spcPts val="1000"/>
              </a:spcBef>
              <a:spcAft>
                <a:spcPts val="0"/>
              </a:spcAft>
              <a:buSzPts val="2400"/>
              <a:buChar char="●"/>
            </a:pPr>
            <a:r>
              <a:rPr lang="en"/>
              <a:t>contextmenu </a:t>
            </a:r>
            <a:endParaRPr/>
          </a:p>
          <a:p>
            <a:pPr indent="-368300" lvl="1" marL="914400" rtl="0" algn="l">
              <a:spcBef>
                <a:spcPts val="0"/>
              </a:spcBef>
              <a:spcAft>
                <a:spcPts val="0"/>
              </a:spcAft>
              <a:buSzPts val="2200"/>
              <a:buChar char="○"/>
            </a:pPr>
            <a:r>
              <a:rPr lang="en"/>
              <a:t>When the mouse right-clicks on an element</a:t>
            </a:r>
            <a:endParaRPr/>
          </a:p>
          <a:p>
            <a:pPr indent="-381000" lvl="0" marL="457200" rtl="0" algn="l">
              <a:spcBef>
                <a:spcPts val="1000"/>
              </a:spcBef>
              <a:spcAft>
                <a:spcPts val="0"/>
              </a:spcAft>
              <a:buSzPts val="2400"/>
              <a:buChar char="●"/>
            </a:pPr>
            <a:r>
              <a:rPr lang="en"/>
              <a:t>mouseover/mouseout</a:t>
            </a:r>
            <a:endParaRPr/>
          </a:p>
          <a:p>
            <a:pPr indent="-368300" lvl="1" marL="914400" rtl="0" algn="l">
              <a:spcBef>
                <a:spcPts val="0"/>
              </a:spcBef>
              <a:spcAft>
                <a:spcPts val="1600"/>
              </a:spcAft>
              <a:buSzPts val="2200"/>
              <a:buChar char="○"/>
            </a:pPr>
            <a:r>
              <a:rPr lang="en"/>
              <a:t>When the mouse cursor moves over or leaves an element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96"/>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Mouse Events</a:t>
            </a:r>
            <a:endParaRPr/>
          </a:p>
        </p:txBody>
      </p:sp>
      <p:sp>
        <p:nvSpPr>
          <p:cNvPr id="742" name="Google Shape;742;p96"/>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m</a:t>
            </a:r>
            <a:r>
              <a:rPr lang="en"/>
              <a:t>ousedown / mouseup</a:t>
            </a:r>
            <a:endParaRPr/>
          </a:p>
          <a:p>
            <a:pPr indent="-368300" lvl="1" marL="914400" rtl="0" algn="l">
              <a:spcBef>
                <a:spcPts val="0"/>
              </a:spcBef>
              <a:spcAft>
                <a:spcPts val="0"/>
              </a:spcAft>
              <a:buSzPts val="2200"/>
              <a:buChar char="○"/>
            </a:pPr>
            <a:r>
              <a:rPr lang="en"/>
              <a:t>When the mouse button is pressed / released over an element</a:t>
            </a:r>
            <a:endParaRPr/>
          </a:p>
          <a:p>
            <a:pPr indent="0" lvl="0" marL="0" rtl="0" algn="l">
              <a:spcBef>
                <a:spcPts val="0"/>
              </a:spcBef>
              <a:spcAft>
                <a:spcPts val="0"/>
              </a:spcAft>
              <a:buNone/>
            </a:pPr>
            <a:r>
              <a:t/>
            </a:r>
            <a:endParaRPr/>
          </a:p>
          <a:p>
            <a:pPr indent="-381000" lvl="0" marL="457200" rtl="0" algn="l">
              <a:spcBef>
                <a:spcPts val="1000"/>
              </a:spcBef>
              <a:spcAft>
                <a:spcPts val="0"/>
              </a:spcAft>
              <a:buSzPts val="2400"/>
              <a:buChar char="●"/>
            </a:pPr>
            <a:r>
              <a:rPr lang="en"/>
              <a:t>mousemove</a:t>
            </a:r>
            <a:endParaRPr/>
          </a:p>
          <a:p>
            <a:pPr indent="-368300" lvl="1" marL="914400" rtl="0" algn="l">
              <a:spcBef>
                <a:spcPts val="0"/>
              </a:spcBef>
              <a:spcAft>
                <a:spcPts val="1600"/>
              </a:spcAft>
              <a:buSzPts val="2200"/>
              <a:buChar char="○"/>
            </a:pPr>
            <a:r>
              <a:rPr lang="en"/>
              <a:t>When the mouse is moved</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9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Keyboard Events</a:t>
            </a:r>
            <a:endParaRPr/>
          </a:p>
        </p:txBody>
      </p:sp>
      <p:sp>
        <p:nvSpPr>
          <p:cNvPr id="748" name="Google Shape;748;p97"/>
          <p:cNvSpPr txBox="1"/>
          <p:nvPr>
            <p:ph idx="1" type="body"/>
          </p:nvPr>
        </p:nvSpPr>
        <p:spPr>
          <a:xfrm>
            <a:off x="1024650" y="1204300"/>
            <a:ext cx="7094700" cy="3534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keydown</a:t>
            </a:r>
            <a:endParaRPr/>
          </a:p>
          <a:p>
            <a:pPr indent="-368300" lvl="1" marL="914400" rtl="0" algn="l">
              <a:spcBef>
                <a:spcPts val="0"/>
              </a:spcBef>
              <a:spcAft>
                <a:spcPts val="0"/>
              </a:spcAft>
              <a:buSzPts val="2200"/>
              <a:buChar char="○"/>
            </a:pPr>
            <a:r>
              <a:rPr lang="en"/>
              <a:t>When the keyboard key is pressed</a:t>
            </a:r>
            <a:endParaRPr/>
          </a:p>
          <a:p>
            <a:pPr indent="0" lvl="0" marL="0" rtl="0" algn="l">
              <a:spcBef>
                <a:spcPts val="0"/>
              </a:spcBef>
              <a:spcAft>
                <a:spcPts val="0"/>
              </a:spcAft>
              <a:buNone/>
            </a:pPr>
            <a:r>
              <a:t/>
            </a:r>
            <a:endParaRPr/>
          </a:p>
          <a:p>
            <a:pPr indent="-381000" lvl="0" marL="457200" rtl="0" algn="l">
              <a:spcBef>
                <a:spcPts val="1000"/>
              </a:spcBef>
              <a:spcAft>
                <a:spcPts val="0"/>
              </a:spcAft>
              <a:buSzPts val="2400"/>
              <a:buChar char="●"/>
            </a:pPr>
            <a:r>
              <a:rPr lang="en"/>
              <a:t>keyup</a:t>
            </a:r>
            <a:endParaRPr/>
          </a:p>
          <a:p>
            <a:pPr indent="-368300" lvl="1" marL="914400" rtl="0" algn="l">
              <a:spcBef>
                <a:spcPts val="0"/>
              </a:spcBef>
              <a:spcAft>
                <a:spcPts val="1600"/>
              </a:spcAft>
              <a:buSzPts val="2200"/>
              <a:buChar char="○"/>
            </a:pPr>
            <a:r>
              <a:rPr lang="en"/>
              <a:t>When the keyboard key is released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98"/>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Form Element Events</a:t>
            </a:r>
            <a:endParaRPr/>
          </a:p>
        </p:txBody>
      </p:sp>
      <p:sp>
        <p:nvSpPr>
          <p:cNvPr id="754" name="Google Shape;754;p98"/>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Submit</a:t>
            </a:r>
            <a:endParaRPr/>
          </a:p>
          <a:p>
            <a:pPr indent="-368300" lvl="1" marL="914400" rtl="0" algn="l">
              <a:spcBef>
                <a:spcPts val="0"/>
              </a:spcBef>
              <a:spcAft>
                <a:spcPts val="0"/>
              </a:spcAft>
              <a:buSzPts val="2200"/>
              <a:buChar char="○"/>
            </a:pPr>
            <a:r>
              <a:rPr lang="en"/>
              <a:t>When you hit the submit button in the form</a:t>
            </a:r>
            <a:endParaRPr/>
          </a:p>
          <a:p>
            <a:pPr indent="0" lvl="0" marL="0" rtl="0" algn="l">
              <a:spcBef>
                <a:spcPts val="1600"/>
              </a:spcBef>
              <a:spcAft>
                <a:spcPts val="0"/>
              </a:spcAft>
              <a:buNone/>
            </a:pPr>
            <a:r>
              <a:t/>
            </a:r>
            <a:endParaRPr/>
          </a:p>
          <a:p>
            <a:pPr indent="-381000" lvl="0" marL="457200" rtl="0" algn="l">
              <a:spcBef>
                <a:spcPts val="1600"/>
              </a:spcBef>
              <a:spcAft>
                <a:spcPts val="0"/>
              </a:spcAft>
              <a:buSzPts val="2400"/>
              <a:buChar char="●"/>
            </a:pPr>
            <a:r>
              <a:rPr lang="en"/>
              <a:t>Focus</a:t>
            </a:r>
            <a:endParaRPr/>
          </a:p>
          <a:p>
            <a:pPr indent="-368300" lvl="1" marL="914400" rtl="0" algn="l">
              <a:spcBef>
                <a:spcPts val="0"/>
              </a:spcBef>
              <a:spcAft>
                <a:spcPts val="0"/>
              </a:spcAft>
              <a:buSzPts val="2200"/>
              <a:buChar char="○"/>
            </a:pPr>
            <a:r>
              <a:rPr lang="en"/>
              <a:t>When the user selects an element on the form e.g. an input box</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 CSS Events</a:t>
            </a:r>
            <a:endParaRPr/>
          </a:p>
        </p:txBody>
      </p:sp>
      <p:sp>
        <p:nvSpPr>
          <p:cNvPr id="760" name="Google Shape;760;p99"/>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DOMContentLoaded </a:t>
            </a:r>
            <a:endParaRPr/>
          </a:p>
          <a:p>
            <a:pPr indent="-368300" lvl="1" marL="914400" rtl="0" algn="l">
              <a:spcBef>
                <a:spcPts val="0"/>
              </a:spcBef>
              <a:spcAft>
                <a:spcPts val="0"/>
              </a:spcAft>
              <a:buSzPts val="2200"/>
              <a:buChar char="○"/>
            </a:pPr>
            <a:r>
              <a:rPr lang="en"/>
              <a:t>When the HTML is loaded and the DOM is fully built</a:t>
            </a:r>
            <a:endParaRPr/>
          </a:p>
          <a:p>
            <a:pPr indent="0" lvl="0" marL="0" rtl="0" algn="l">
              <a:spcBef>
                <a:spcPts val="1600"/>
              </a:spcBef>
              <a:spcAft>
                <a:spcPts val="0"/>
              </a:spcAft>
              <a:buNone/>
            </a:pPr>
            <a:r>
              <a:t/>
            </a:r>
            <a:endParaRPr/>
          </a:p>
          <a:p>
            <a:pPr indent="-381000" lvl="0" marL="457200" rtl="0" algn="l">
              <a:spcBef>
                <a:spcPts val="1600"/>
              </a:spcBef>
              <a:spcAft>
                <a:spcPts val="0"/>
              </a:spcAft>
              <a:buSzPts val="2400"/>
              <a:buChar char="●"/>
            </a:pPr>
            <a:r>
              <a:rPr lang="en"/>
              <a:t>Transitionend</a:t>
            </a:r>
            <a:endParaRPr/>
          </a:p>
          <a:p>
            <a:pPr indent="-368300" lvl="1" marL="914400" rtl="0" algn="l">
              <a:spcBef>
                <a:spcPts val="0"/>
              </a:spcBef>
              <a:spcAft>
                <a:spcPts val="0"/>
              </a:spcAft>
              <a:buSzPts val="2200"/>
              <a:buChar char="○"/>
            </a:pPr>
            <a:r>
              <a:rPr lang="en"/>
              <a:t>When a CSS animation finishes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00"/>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Handlers</a:t>
            </a:r>
            <a:endParaRPr/>
          </a:p>
        </p:txBody>
      </p:sp>
      <p:sp>
        <p:nvSpPr>
          <p:cNvPr id="766" name="Google Shape;766;p100"/>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Once a listener activates from the user interacting you have to tell it how to act. </a:t>
            </a:r>
            <a:endParaRPr/>
          </a:p>
          <a:p>
            <a:pPr indent="-381000" lvl="0" marL="457200" rtl="0" algn="l">
              <a:spcBef>
                <a:spcPts val="1000"/>
              </a:spcBef>
              <a:spcAft>
                <a:spcPts val="1600"/>
              </a:spcAft>
              <a:buSzPts val="2400"/>
              <a:buChar char="●"/>
            </a:pPr>
            <a:r>
              <a:rPr lang="en"/>
              <a:t>A handler will tell the event </a:t>
            </a:r>
            <a:r>
              <a:rPr lang="en"/>
              <a:t>listener</a:t>
            </a:r>
            <a:r>
              <a:rPr lang="en"/>
              <a:t> what to do once it notices that the event has happened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01"/>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Onclick Event Listener</a:t>
            </a:r>
            <a:endParaRPr/>
          </a:p>
        </p:txBody>
      </p:sp>
      <p:sp>
        <p:nvSpPr>
          <p:cNvPr id="772" name="Google Shape;772;p101"/>
          <p:cNvSpPr txBox="1"/>
          <p:nvPr>
            <p:ph idx="1" type="body"/>
          </p:nvPr>
        </p:nvSpPr>
        <p:spPr>
          <a:xfrm>
            <a:off x="310750" y="1656700"/>
            <a:ext cx="8583300" cy="5187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800">
                <a:solidFill>
                  <a:srgbClr val="8792AA"/>
                </a:solidFill>
                <a:highlight>
                  <a:srgbClr val="282C34"/>
                </a:highlight>
                <a:latin typeface="Courier New"/>
                <a:ea typeface="Courier New"/>
                <a:cs typeface="Courier New"/>
                <a:sym typeface="Courier New"/>
              </a:rPr>
              <a:t>&lt;</a:t>
            </a:r>
            <a:r>
              <a:rPr b="1" lang="en" sz="1800">
                <a:solidFill>
                  <a:srgbClr val="E06C75"/>
                </a:solidFill>
                <a:highlight>
                  <a:srgbClr val="282C34"/>
                </a:highlight>
                <a:latin typeface="Courier New"/>
                <a:ea typeface="Courier New"/>
                <a:cs typeface="Courier New"/>
                <a:sym typeface="Courier New"/>
              </a:rPr>
              <a:t>button</a:t>
            </a:r>
            <a:r>
              <a:rPr b="1" lang="en" sz="1800">
                <a:solidFill>
                  <a:srgbClr val="B0B7C3"/>
                </a:solidFill>
                <a:highlight>
                  <a:srgbClr val="282C34"/>
                </a:highlight>
                <a:latin typeface="Courier New"/>
                <a:ea typeface="Courier New"/>
                <a:cs typeface="Courier New"/>
                <a:sym typeface="Courier New"/>
              </a:rPr>
              <a:t> </a:t>
            </a:r>
            <a:r>
              <a:rPr b="1" i="1" lang="en" sz="1800">
                <a:solidFill>
                  <a:srgbClr val="FF9070"/>
                </a:solidFill>
                <a:highlight>
                  <a:srgbClr val="282C34"/>
                </a:highlight>
                <a:latin typeface="Courier New"/>
                <a:ea typeface="Courier New"/>
                <a:cs typeface="Courier New"/>
                <a:sym typeface="Courier New"/>
              </a:rPr>
              <a:t>id</a:t>
            </a:r>
            <a:r>
              <a:rPr b="1" lang="en" sz="1800">
                <a:solidFill>
                  <a:srgbClr val="8792AA"/>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"submit"</a:t>
            </a:r>
            <a:r>
              <a:rPr b="1" lang="en" sz="1800">
                <a:solidFill>
                  <a:srgbClr val="B0B7C3"/>
                </a:solidFill>
                <a:highlight>
                  <a:srgbClr val="282C34"/>
                </a:highlight>
                <a:latin typeface="Courier New"/>
                <a:ea typeface="Courier New"/>
                <a:cs typeface="Courier New"/>
                <a:sym typeface="Courier New"/>
              </a:rPr>
              <a:t> </a:t>
            </a:r>
            <a:r>
              <a:rPr b="1" lang="en" sz="1800">
                <a:solidFill>
                  <a:srgbClr val="56B7C3"/>
                </a:solidFill>
                <a:highlight>
                  <a:srgbClr val="282C34"/>
                </a:highlight>
                <a:latin typeface="Courier New"/>
                <a:ea typeface="Courier New"/>
                <a:cs typeface="Courier New"/>
                <a:sym typeface="Courier New"/>
              </a:rPr>
              <a:t>onclick</a:t>
            </a:r>
            <a:r>
              <a:rPr b="1" lang="en" sz="1800">
                <a:solidFill>
                  <a:srgbClr val="8792AA"/>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alert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a:t>
            </a:r>
            <a:r>
              <a:rPr b="1" lang="en" sz="1800">
                <a:solidFill>
                  <a:srgbClr val="8792AA"/>
                </a:solidFill>
                <a:highlight>
                  <a:srgbClr val="282C34"/>
                </a:highlight>
                <a:latin typeface="Courier New"/>
                <a:ea typeface="Courier New"/>
                <a:cs typeface="Courier New"/>
                <a:sym typeface="Courier New"/>
              </a:rPr>
              <a:t>&gt;</a:t>
            </a:r>
            <a:r>
              <a:rPr b="1" lang="en" sz="1800">
                <a:solidFill>
                  <a:srgbClr val="B0B7C3"/>
                </a:solidFill>
                <a:highlight>
                  <a:srgbClr val="282C34"/>
                </a:highlight>
                <a:latin typeface="Courier New"/>
                <a:ea typeface="Courier New"/>
                <a:cs typeface="Courier New"/>
                <a:sym typeface="Courier New"/>
              </a:rPr>
              <a:t>Submit</a:t>
            </a:r>
            <a:r>
              <a:rPr b="1" lang="en" sz="1800">
                <a:solidFill>
                  <a:srgbClr val="8792AA"/>
                </a:solidFill>
                <a:highlight>
                  <a:srgbClr val="282C34"/>
                </a:highlight>
                <a:latin typeface="Courier New"/>
                <a:ea typeface="Courier New"/>
                <a:cs typeface="Courier New"/>
                <a:sym typeface="Courier New"/>
              </a:rPr>
              <a:t>&lt;/</a:t>
            </a:r>
            <a:r>
              <a:rPr b="1" lang="en" sz="1800">
                <a:solidFill>
                  <a:srgbClr val="E06C75"/>
                </a:solidFill>
                <a:highlight>
                  <a:srgbClr val="282C34"/>
                </a:highlight>
                <a:latin typeface="Courier New"/>
                <a:ea typeface="Courier New"/>
                <a:cs typeface="Courier New"/>
                <a:sym typeface="Courier New"/>
              </a:rPr>
              <a:t>button</a:t>
            </a:r>
            <a:r>
              <a:rPr b="1" lang="en" sz="1800">
                <a:solidFill>
                  <a:srgbClr val="8792AA"/>
                </a:solidFill>
                <a:highlight>
                  <a:srgbClr val="282C34"/>
                </a:highlight>
                <a:latin typeface="Courier New"/>
                <a:ea typeface="Courier New"/>
                <a:cs typeface="Courier New"/>
                <a:sym typeface="Courier New"/>
              </a:rPr>
              <a:t>&gt;</a:t>
            </a:r>
            <a:endParaRPr b="1" sz="1800"/>
          </a:p>
        </p:txBody>
      </p:sp>
      <p:sp>
        <p:nvSpPr>
          <p:cNvPr id="773" name="Google Shape;773;p101"/>
          <p:cNvSpPr txBox="1"/>
          <p:nvPr>
            <p:ph idx="2" type="body"/>
          </p:nvPr>
        </p:nvSpPr>
        <p:spPr>
          <a:xfrm>
            <a:off x="310750" y="2711050"/>
            <a:ext cx="7793100" cy="1624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8792AA"/>
                </a:solidFill>
                <a:highlight>
                  <a:srgbClr val="282C34"/>
                </a:highlight>
                <a:latin typeface="Courier New"/>
                <a:ea typeface="Courier New"/>
                <a:cs typeface="Courier New"/>
                <a:sym typeface="Courier New"/>
              </a:rPr>
              <a:t>&lt;</a:t>
            </a:r>
            <a:r>
              <a:rPr b="1" lang="en" sz="1800">
                <a:solidFill>
                  <a:srgbClr val="E06C75"/>
                </a:solidFill>
                <a:highlight>
                  <a:srgbClr val="282C34"/>
                </a:highlight>
                <a:latin typeface="Courier New"/>
                <a:ea typeface="Courier New"/>
                <a:cs typeface="Courier New"/>
                <a:sym typeface="Courier New"/>
              </a:rPr>
              <a:t>button</a:t>
            </a:r>
            <a:r>
              <a:rPr b="1" lang="en" sz="1800">
                <a:solidFill>
                  <a:srgbClr val="B0B7C3"/>
                </a:solidFill>
                <a:highlight>
                  <a:srgbClr val="282C34"/>
                </a:highlight>
                <a:latin typeface="Courier New"/>
                <a:ea typeface="Courier New"/>
                <a:cs typeface="Courier New"/>
                <a:sym typeface="Courier New"/>
              </a:rPr>
              <a:t> </a:t>
            </a:r>
            <a:r>
              <a:rPr b="1" i="1" lang="en" sz="1800">
                <a:solidFill>
                  <a:srgbClr val="FF9070"/>
                </a:solidFill>
                <a:highlight>
                  <a:srgbClr val="282C34"/>
                </a:highlight>
                <a:latin typeface="Courier New"/>
                <a:ea typeface="Courier New"/>
                <a:cs typeface="Courier New"/>
                <a:sym typeface="Courier New"/>
              </a:rPr>
              <a:t>id</a:t>
            </a:r>
            <a:r>
              <a:rPr b="1" lang="en" sz="1800">
                <a:solidFill>
                  <a:srgbClr val="8792AA"/>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"submit"</a:t>
            </a:r>
            <a:r>
              <a:rPr b="1" lang="en" sz="1800">
                <a:solidFill>
                  <a:srgbClr val="8792AA"/>
                </a:solidFill>
                <a:highlight>
                  <a:srgbClr val="282C34"/>
                </a:highlight>
                <a:latin typeface="Courier New"/>
                <a:ea typeface="Courier New"/>
                <a:cs typeface="Courier New"/>
                <a:sym typeface="Courier New"/>
              </a:rPr>
              <a:t>&gt;</a:t>
            </a:r>
            <a:r>
              <a:rPr b="1" lang="en" sz="1800">
                <a:solidFill>
                  <a:srgbClr val="B0B7C3"/>
                </a:solidFill>
                <a:highlight>
                  <a:srgbClr val="282C34"/>
                </a:highlight>
                <a:latin typeface="Courier New"/>
                <a:ea typeface="Courier New"/>
                <a:cs typeface="Courier New"/>
                <a:sym typeface="Courier New"/>
              </a:rPr>
              <a:t>Submit</a:t>
            </a:r>
            <a:r>
              <a:rPr b="1" lang="en" sz="1800">
                <a:solidFill>
                  <a:srgbClr val="8792AA"/>
                </a:solidFill>
                <a:highlight>
                  <a:srgbClr val="282C34"/>
                </a:highlight>
                <a:latin typeface="Courier New"/>
                <a:ea typeface="Courier New"/>
                <a:cs typeface="Courier New"/>
                <a:sym typeface="Courier New"/>
              </a:rPr>
              <a:t>&lt;/</a:t>
            </a:r>
            <a:r>
              <a:rPr b="1" lang="en" sz="1800">
                <a:solidFill>
                  <a:srgbClr val="E06C75"/>
                </a:solidFill>
                <a:highlight>
                  <a:srgbClr val="282C34"/>
                </a:highlight>
                <a:latin typeface="Courier New"/>
                <a:ea typeface="Courier New"/>
                <a:cs typeface="Courier New"/>
                <a:sym typeface="Courier New"/>
              </a:rPr>
              <a:t>button</a:t>
            </a:r>
            <a:r>
              <a:rPr b="1" lang="en" sz="1800">
                <a:solidFill>
                  <a:srgbClr val="8792AA"/>
                </a:solidFill>
                <a:highlight>
                  <a:srgbClr val="282C34"/>
                </a:highlight>
                <a:latin typeface="Courier New"/>
                <a:ea typeface="Courier New"/>
                <a:cs typeface="Courier New"/>
                <a:sym typeface="Courier New"/>
              </a:rPr>
              <a:t>&gt;</a:t>
            </a:r>
            <a:endParaRPr b="1" sz="18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8792AA"/>
                </a:solidFill>
                <a:highlight>
                  <a:srgbClr val="282C34"/>
                </a:highlight>
                <a:latin typeface="Courier New"/>
                <a:ea typeface="Courier New"/>
                <a:cs typeface="Courier New"/>
                <a:sym typeface="Courier New"/>
              </a:rPr>
              <a:t>&lt;</a:t>
            </a:r>
            <a:r>
              <a:rPr b="1" lang="en" sz="1800">
                <a:solidFill>
                  <a:srgbClr val="E06C75"/>
                </a:solidFill>
                <a:highlight>
                  <a:srgbClr val="282C34"/>
                </a:highlight>
                <a:latin typeface="Courier New"/>
                <a:ea typeface="Courier New"/>
                <a:cs typeface="Courier New"/>
                <a:sym typeface="Courier New"/>
              </a:rPr>
              <a:t>script</a:t>
            </a:r>
            <a:r>
              <a:rPr b="1" lang="en" sz="1800">
                <a:solidFill>
                  <a:srgbClr val="8792AA"/>
                </a:solidFill>
                <a:highlight>
                  <a:srgbClr val="282C34"/>
                </a:highlight>
                <a:latin typeface="Courier New"/>
                <a:ea typeface="Courier New"/>
                <a:cs typeface="Courier New"/>
                <a:sym typeface="Courier New"/>
              </a:rPr>
              <a:t>&gt;</a:t>
            </a:r>
            <a:endParaRPr b="1" sz="18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submit</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onclick</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alert</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8792AA"/>
                </a:solidFill>
                <a:highlight>
                  <a:srgbClr val="282C34"/>
                </a:highlight>
                <a:latin typeface="Courier New"/>
                <a:ea typeface="Courier New"/>
                <a:cs typeface="Courier New"/>
                <a:sym typeface="Courier New"/>
              </a:rPr>
              <a:t>&lt;/</a:t>
            </a:r>
            <a:r>
              <a:rPr b="1" lang="en" sz="1800">
                <a:solidFill>
                  <a:srgbClr val="E06C75"/>
                </a:solidFill>
                <a:highlight>
                  <a:srgbClr val="282C34"/>
                </a:highlight>
                <a:latin typeface="Courier New"/>
                <a:ea typeface="Courier New"/>
                <a:cs typeface="Courier New"/>
                <a:sym typeface="Courier New"/>
              </a:rPr>
              <a:t>script</a:t>
            </a:r>
            <a:r>
              <a:rPr b="1" lang="en" sz="1800">
                <a:solidFill>
                  <a:srgbClr val="8792AA"/>
                </a:solidFill>
                <a:highlight>
                  <a:srgbClr val="282C34"/>
                </a:highlight>
                <a:latin typeface="Courier New"/>
                <a:ea typeface="Courier New"/>
                <a:cs typeface="Courier New"/>
                <a:sym typeface="Courier New"/>
              </a:rPr>
              <a:t>&gt;</a:t>
            </a:r>
            <a:endParaRPr b="1" sz="1800"/>
          </a:p>
        </p:txBody>
      </p:sp>
      <p:cxnSp>
        <p:nvCxnSpPr>
          <p:cNvPr id="774" name="Google Shape;774;p101"/>
          <p:cNvCxnSpPr/>
          <p:nvPr/>
        </p:nvCxnSpPr>
        <p:spPr>
          <a:xfrm>
            <a:off x="310750" y="2336000"/>
            <a:ext cx="8540400" cy="0"/>
          </a:xfrm>
          <a:prstGeom prst="straightConnector1">
            <a:avLst/>
          </a:prstGeom>
          <a:noFill/>
          <a:ln cap="flat" cmpd="sng" w="9525">
            <a:solidFill>
              <a:srgbClr val="A78CF8"/>
            </a:solidFill>
            <a:prstDash val="solid"/>
            <a:round/>
            <a:headEnd len="med" w="med" type="none"/>
            <a:tailEnd len="med" w="med" type="non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02"/>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“this.” </a:t>
            </a:r>
            <a:endParaRPr/>
          </a:p>
        </p:txBody>
      </p:sp>
      <p:sp>
        <p:nvSpPr>
          <p:cNvPr id="780" name="Google Shape;780;p102"/>
          <p:cNvSpPr txBox="1"/>
          <p:nvPr>
            <p:ph idx="1" type="body"/>
          </p:nvPr>
        </p:nvSpPr>
        <p:spPr>
          <a:xfrm>
            <a:off x="251700" y="1027550"/>
            <a:ext cx="8640600" cy="2832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use this and refer to the element that event is tied to, for example</a:t>
            </a:r>
            <a:endParaRPr/>
          </a:p>
          <a:p>
            <a:pPr indent="0" lvl="0" marL="0" rtl="0" algn="l">
              <a:lnSpc>
                <a:spcPct val="135714"/>
              </a:lnSpc>
              <a:spcBef>
                <a:spcPts val="1600"/>
              </a:spcBef>
              <a:spcAft>
                <a:spcPts val="0"/>
              </a:spcAft>
              <a:buNone/>
            </a:pPr>
            <a:r>
              <a:rPr b="1" lang="en" sz="1900">
                <a:solidFill>
                  <a:srgbClr val="8792AA"/>
                </a:solidFill>
                <a:highlight>
                  <a:srgbClr val="282C34"/>
                </a:highlight>
                <a:latin typeface="Courier New"/>
                <a:ea typeface="Courier New"/>
                <a:cs typeface="Courier New"/>
                <a:sym typeface="Courier New"/>
              </a:rPr>
              <a:t>&lt;</a:t>
            </a:r>
            <a:r>
              <a:rPr b="1" lang="en" sz="1900">
                <a:solidFill>
                  <a:srgbClr val="E06C75"/>
                </a:solidFill>
                <a:highlight>
                  <a:srgbClr val="282C34"/>
                </a:highlight>
                <a:latin typeface="Courier New"/>
                <a:ea typeface="Courier New"/>
                <a:cs typeface="Courier New"/>
                <a:sym typeface="Courier New"/>
              </a:rPr>
              <a:t>button</a:t>
            </a:r>
            <a:r>
              <a:rPr b="1" lang="en" sz="1900">
                <a:solidFill>
                  <a:srgbClr val="B0B7C3"/>
                </a:solidFill>
                <a:highlight>
                  <a:srgbClr val="282C34"/>
                </a:highlight>
                <a:latin typeface="Courier New"/>
                <a:ea typeface="Courier New"/>
                <a:cs typeface="Courier New"/>
                <a:sym typeface="Courier New"/>
              </a:rPr>
              <a:t> </a:t>
            </a:r>
            <a:r>
              <a:rPr b="1" lang="en" sz="1900">
                <a:solidFill>
                  <a:srgbClr val="56B7C3"/>
                </a:solidFill>
                <a:highlight>
                  <a:srgbClr val="282C34"/>
                </a:highlight>
                <a:latin typeface="Courier New"/>
                <a:ea typeface="Courier New"/>
                <a:cs typeface="Courier New"/>
                <a:sym typeface="Courier New"/>
              </a:rPr>
              <a:t>onclick</a:t>
            </a:r>
            <a:r>
              <a:rPr b="1" lang="en" sz="1900">
                <a:solidFill>
                  <a:srgbClr val="8792AA"/>
                </a:solidFill>
                <a:highlight>
                  <a:srgbClr val="282C34"/>
                </a:highlight>
                <a:latin typeface="Courier New"/>
                <a:ea typeface="Courier New"/>
                <a:cs typeface="Courier New"/>
                <a:sym typeface="Courier New"/>
              </a:rPr>
              <a:t>=</a:t>
            </a:r>
            <a:r>
              <a:rPr b="1" lang="en" sz="1900">
                <a:solidFill>
                  <a:srgbClr val="98C379"/>
                </a:solidFill>
                <a:highlight>
                  <a:srgbClr val="282C34"/>
                </a:highlight>
                <a:latin typeface="Courier New"/>
                <a:ea typeface="Courier New"/>
                <a:cs typeface="Courier New"/>
                <a:sym typeface="Courier New"/>
              </a:rPr>
              <a:t>"alert(this.innerHTML)"</a:t>
            </a:r>
            <a:r>
              <a:rPr b="1" lang="en" sz="1900">
                <a:solidFill>
                  <a:srgbClr val="8792AA"/>
                </a:solidFill>
                <a:highlight>
                  <a:srgbClr val="282C34"/>
                </a:highlight>
                <a:latin typeface="Courier New"/>
                <a:ea typeface="Courier New"/>
                <a:cs typeface="Courier New"/>
                <a:sym typeface="Courier New"/>
              </a:rPr>
              <a:t>&gt;Click me&lt;/</a:t>
            </a:r>
            <a:r>
              <a:rPr b="1" lang="en" sz="1900">
                <a:solidFill>
                  <a:srgbClr val="E06C75"/>
                </a:solidFill>
                <a:highlight>
                  <a:srgbClr val="282C34"/>
                </a:highlight>
                <a:latin typeface="Courier New"/>
                <a:ea typeface="Courier New"/>
                <a:cs typeface="Courier New"/>
                <a:sym typeface="Courier New"/>
              </a:rPr>
              <a:t>button</a:t>
            </a:r>
            <a:r>
              <a:rPr b="1" lang="en" sz="1900">
                <a:solidFill>
                  <a:srgbClr val="8792AA"/>
                </a:solidFill>
                <a:highlight>
                  <a:srgbClr val="282C34"/>
                </a:highlight>
                <a:latin typeface="Courier New"/>
                <a:ea typeface="Courier New"/>
                <a:cs typeface="Courier New"/>
                <a:sym typeface="Courier New"/>
              </a:rPr>
              <a:t>&gt;</a:t>
            </a:r>
            <a:endParaRPr b="1" sz="1900"/>
          </a:p>
        </p:txBody>
      </p:sp>
      <p:pic>
        <p:nvPicPr>
          <p:cNvPr id="781" name="Google Shape;781;p102"/>
          <p:cNvPicPr preferRelativeResize="0"/>
          <p:nvPr/>
        </p:nvPicPr>
        <p:blipFill>
          <a:blip r:embed="rId3">
            <a:alphaModFix/>
          </a:blip>
          <a:stretch>
            <a:fillRect/>
          </a:stretch>
        </p:blipFill>
        <p:spPr>
          <a:xfrm>
            <a:off x="1992938" y="3332150"/>
            <a:ext cx="5158124" cy="15621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0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787" name="Google Shape;787;p103"/>
          <p:cNvSpPr txBox="1"/>
          <p:nvPr>
            <p:ph idx="1" type="body"/>
          </p:nvPr>
        </p:nvSpPr>
        <p:spPr>
          <a:xfrm>
            <a:off x="644550" y="1288075"/>
            <a:ext cx="78549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The old way of adding an event will not allow you to add more than 1 function per action. </a:t>
            </a:r>
            <a:endParaRPr/>
          </a:p>
          <a:p>
            <a:pPr indent="-381000" lvl="0" marL="457200" rtl="0" algn="l">
              <a:spcBef>
                <a:spcPts val="1000"/>
              </a:spcBef>
              <a:spcAft>
                <a:spcPts val="0"/>
              </a:spcAft>
              <a:buSzPts val="2400"/>
              <a:buChar char="●"/>
            </a:pPr>
            <a:r>
              <a:rPr lang="en"/>
              <a:t>Instead you should use :</a:t>
            </a:r>
            <a:endParaRPr/>
          </a:p>
          <a:p>
            <a:pPr indent="0" lvl="0" marL="0" rtl="0" algn="l">
              <a:lnSpc>
                <a:spcPct val="135714"/>
              </a:lnSpc>
              <a:spcBef>
                <a:spcPts val="1600"/>
              </a:spcBef>
              <a:spcAft>
                <a:spcPts val="0"/>
              </a:spcAft>
              <a:buNone/>
            </a:pPr>
            <a:r>
              <a:rPr b="1" lang="en" sz="1800">
                <a:solidFill>
                  <a:srgbClr val="B0B7C3"/>
                </a:solidFill>
                <a:highlight>
                  <a:srgbClr val="282C34"/>
                </a:highlight>
                <a:latin typeface="Courier New"/>
                <a:ea typeface="Courier New"/>
                <a:cs typeface="Courier New"/>
                <a:sym typeface="Courier New"/>
              </a:rPr>
              <a:t>elemID</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addEventListener</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event</a:t>
            </a:r>
            <a:r>
              <a:rPr b="1" lang="en" sz="1800">
                <a:solidFill>
                  <a:srgbClr val="79859D"/>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handler</a:t>
            </a:r>
            <a:r>
              <a:rPr b="1" lang="en" sz="1800">
                <a:solidFill>
                  <a:srgbClr val="79859D"/>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options</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04"/>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emoveEventListener</a:t>
            </a:r>
            <a:endParaRPr/>
          </a:p>
        </p:txBody>
      </p:sp>
      <p:sp>
        <p:nvSpPr>
          <p:cNvPr id="793" name="Google Shape;793;p104"/>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also remove any event listener you want by </a:t>
            </a:r>
            <a:r>
              <a:rPr lang="en"/>
              <a:t>using</a:t>
            </a:r>
            <a:r>
              <a:rPr lang="en"/>
              <a:t>:</a:t>
            </a:r>
            <a:endParaRPr/>
          </a:p>
          <a:p>
            <a:pPr indent="0" lvl="0" marL="0" rtl="0" algn="l">
              <a:lnSpc>
                <a:spcPct val="135714"/>
              </a:lnSpc>
              <a:spcBef>
                <a:spcPts val="1600"/>
              </a:spcBef>
              <a:spcAft>
                <a:spcPts val="0"/>
              </a:spcAft>
              <a:buNone/>
            </a:pPr>
            <a:r>
              <a:rPr b="1" lang="en" sz="1800">
                <a:solidFill>
                  <a:srgbClr val="B0B7C3"/>
                </a:solidFill>
                <a:highlight>
                  <a:srgbClr val="282C34"/>
                </a:highlight>
                <a:latin typeface="Courier New"/>
                <a:ea typeface="Courier New"/>
                <a:cs typeface="Courier New"/>
                <a:sym typeface="Courier New"/>
              </a:rPr>
              <a:t>elemID</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removeEventListener</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event</a:t>
            </a:r>
            <a:r>
              <a:rPr b="1" lang="en" sz="1800">
                <a:solidFill>
                  <a:srgbClr val="79859D"/>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handler</a:t>
            </a:r>
            <a:r>
              <a:rPr b="1" lang="en" sz="1800">
                <a:solidFill>
                  <a:srgbClr val="79859D"/>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options</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p>
          <a:p>
            <a:pPr indent="-381000" lvl="0" marL="457200" rtl="0" algn="l">
              <a:spcBef>
                <a:spcPts val="1000"/>
              </a:spcBef>
              <a:spcAft>
                <a:spcPts val="0"/>
              </a:spcAft>
              <a:buSzPts val="2400"/>
              <a:buChar char="●"/>
            </a:pPr>
            <a:r>
              <a:rPr lang="en"/>
              <a:t>Since you may have more than 1 handler per event you will need to say the handler that you want to remove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0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Shorthand</a:t>
            </a:r>
            <a:endParaRPr/>
          </a:p>
        </p:txBody>
      </p:sp>
      <p:sp>
        <p:nvSpPr>
          <p:cNvPr id="799" name="Google Shape;799;p105"/>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Since JS knows that the eventListener needs to be added to an element you can use </a:t>
            </a:r>
            <a:r>
              <a:rPr lang="en"/>
              <a:t>shorthand and just say the id of the element without doing the jquery.</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06"/>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Shorthand Example HTML</a:t>
            </a:r>
            <a:endParaRPr/>
          </a:p>
        </p:txBody>
      </p:sp>
      <p:sp>
        <p:nvSpPr>
          <p:cNvPr id="805" name="Google Shape;805;p106"/>
          <p:cNvSpPr txBox="1"/>
          <p:nvPr>
            <p:ph idx="1" type="body"/>
          </p:nvPr>
        </p:nvSpPr>
        <p:spPr>
          <a:xfrm>
            <a:off x="638375" y="1397300"/>
            <a:ext cx="7398000" cy="35349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2200">
                <a:solidFill>
                  <a:srgbClr val="8792AA"/>
                </a:solidFill>
                <a:highlight>
                  <a:srgbClr val="282C34"/>
                </a:highlight>
                <a:latin typeface="Courier New"/>
                <a:ea typeface="Courier New"/>
                <a:cs typeface="Courier New"/>
                <a:sym typeface="Courier New"/>
              </a:rPr>
              <a:t>&lt;</a:t>
            </a:r>
            <a:r>
              <a:rPr b="1" lang="en" sz="2200">
                <a:solidFill>
                  <a:srgbClr val="E06C75"/>
                </a:solidFill>
                <a:highlight>
                  <a:srgbClr val="282C34"/>
                </a:highlight>
                <a:latin typeface="Courier New"/>
                <a:ea typeface="Courier New"/>
                <a:cs typeface="Courier New"/>
                <a:sym typeface="Courier New"/>
              </a:rPr>
              <a:t>body</a:t>
            </a:r>
            <a:r>
              <a:rPr b="1" lang="en" sz="2200">
                <a:solidFill>
                  <a:srgbClr val="8792AA"/>
                </a:solidFill>
                <a:highlight>
                  <a:srgbClr val="282C34"/>
                </a:highlight>
                <a:latin typeface="Courier New"/>
                <a:ea typeface="Courier New"/>
                <a:cs typeface="Courier New"/>
                <a:sym typeface="Courier New"/>
              </a:rPr>
              <a:t>&gt;</a:t>
            </a:r>
            <a:endParaRPr b="1" sz="220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    </a:t>
            </a:r>
            <a:r>
              <a:rPr b="1" lang="en" sz="2200">
                <a:solidFill>
                  <a:srgbClr val="8792AA"/>
                </a:solidFill>
                <a:highlight>
                  <a:srgbClr val="282C34"/>
                </a:highlight>
                <a:latin typeface="Courier New"/>
                <a:ea typeface="Courier New"/>
                <a:cs typeface="Courier New"/>
                <a:sym typeface="Courier New"/>
              </a:rPr>
              <a:t>&lt;</a:t>
            </a:r>
            <a:r>
              <a:rPr b="1" lang="en" sz="2200">
                <a:solidFill>
                  <a:srgbClr val="E06C75"/>
                </a:solidFill>
                <a:highlight>
                  <a:srgbClr val="282C34"/>
                </a:highlight>
                <a:latin typeface="Courier New"/>
                <a:ea typeface="Courier New"/>
                <a:cs typeface="Courier New"/>
                <a:sym typeface="Courier New"/>
              </a:rPr>
              <a:t>input</a:t>
            </a:r>
            <a:r>
              <a:rPr b="1" lang="en" sz="2200">
                <a:solidFill>
                  <a:srgbClr val="B0B7C3"/>
                </a:solidFill>
                <a:highlight>
                  <a:srgbClr val="282C34"/>
                </a:highlight>
                <a:latin typeface="Courier New"/>
                <a:ea typeface="Courier New"/>
                <a:cs typeface="Courier New"/>
                <a:sym typeface="Courier New"/>
              </a:rPr>
              <a:t> </a:t>
            </a:r>
            <a:r>
              <a:rPr b="1" lang="en" sz="2200">
                <a:solidFill>
                  <a:srgbClr val="56B7C3"/>
                </a:solidFill>
                <a:highlight>
                  <a:srgbClr val="282C34"/>
                </a:highlight>
                <a:latin typeface="Courier New"/>
                <a:ea typeface="Courier New"/>
                <a:cs typeface="Courier New"/>
                <a:sym typeface="Courier New"/>
              </a:rPr>
              <a:t>type</a:t>
            </a:r>
            <a:r>
              <a:rPr b="1" lang="en" sz="2200">
                <a:solidFill>
                  <a:srgbClr val="8792AA"/>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"button"</a:t>
            </a:r>
            <a:r>
              <a:rPr b="1" lang="en" sz="2200">
                <a:solidFill>
                  <a:srgbClr val="B0B7C3"/>
                </a:solidFill>
                <a:highlight>
                  <a:srgbClr val="282C34"/>
                </a:highlight>
                <a:latin typeface="Courier New"/>
                <a:ea typeface="Courier New"/>
                <a:cs typeface="Courier New"/>
                <a:sym typeface="Courier New"/>
              </a:rPr>
              <a:t> </a:t>
            </a:r>
            <a:r>
              <a:rPr b="1" i="1" lang="en" sz="2200">
                <a:solidFill>
                  <a:srgbClr val="FF9070"/>
                </a:solidFill>
                <a:highlight>
                  <a:srgbClr val="282C34"/>
                </a:highlight>
                <a:latin typeface="Courier New"/>
                <a:ea typeface="Courier New"/>
                <a:cs typeface="Courier New"/>
                <a:sym typeface="Courier New"/>
              </a:rPr>
              <a:t>id</a:t>
            </a:r>
            <a:r>
              <a:rPr b="1" lang="en" sz="2200">
                <a:solidFill>
                  <a:srgbClr val="8792AA"/>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"elem"</a:t>
            </a:r>
            <a:r>
              <a:rPr b="1" lang="en" sz="2200">
                <a:solidFill>
                  <a:srgbClr val="B0B7C3"/>
                </a:solidFill>
                <a:highlight>
                  <a:srgbClr val="282C34"/>
                </a:highlight>
                <a:latin typeface="Courier New"/>
                <a:ea typeface="Courier New"/>
                <a:cs typeface="Courier New"/>
                <a:sym typeface="Courier New"/>
              </a:rPr>
              <a:t> </a:t>
            </a:r>
            <a:r>
              <a:rPr b="1" lang="en" sz="2200">
                <a:solidFill>
                  <a:srgbClr val="56B7C3"/>
                </a:solidFill>
                <a:highlight>
                  <a:srgbClr val="282C34"/>
                </a:highlight>
                <a:latin typeface="Courier New"/>
                <a:ea typeface="Courier New"/>
                <a:cs typeface="Courier New"/>
                <a:sym typeface="Courier New"/>
              </a:rPr>
              <a:t>value</a:t>
            </a:r>
            <a:r>
              <a:rPr b="1" lang="en" sz="2200">
                <a:solidFill>
                  <a:srgbClr val="8792AA"/>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"mic check"</a:t>
            </a:r>
            <a:r>
              <a:rPr b="1" lang="en" sz="2200">
                <a:solidFill>
                  <a:srgbClr val="8792AA"/>
                </a:solidFill>
                <a:highlight>
                  <a:srgbClr val="282C34"/>
                </a:highlight>
                <a:latin typeface="Courier New"/>
                <a:ea typeface="Courier New"/>
                <a:cs typeface="Courier New"/>
                <a:sym typeface="Courier New"/>
              </a:rPr>
              <a:t>&gt;</a:t>
            </a:r>
            <a:endParaRPr b="1" sz="220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 </a:t>
            </a:r>
            <a:endParaRPr b="1" sz="2200">
              <a:solidFill>
                <a:srgbClr val="B0B7C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    </a:t>
            </a:r>
            <a:r>
              <a:rPr b="1" lang="en" sz="2200">
                <a:solidFill>
                  <a:srgbClr val="8792AA"/>
                </a:solidFill>
                <a:highlight>
                  <a:srgbClr val="282C34"/>
                </a:highlight>
                <a:latin typeface="Courier New"/>
                <a:ea typeface="Courier New"/>
                <a:cs typeface="Courier New"/>
                <a:sym typeface="Courier New"/>
              </a:rPr>
              <a:t>&lt;</a:t>
            </a:r>
            <a:r>
              <a:rPr b="1" lang="en" sz="2200">
                <a:solidFill>
                  <a:srgbClr val="E06C75"/>
                </a:solidFill>
                <a:highlight>
                  <a:srgbClr val="282C34"/>
                </a:highlight>
                <a:latin typeface="Courier New"/>
                <a:ea typeface="Courier New"/>
                <a:cs typeface="Courier New"/>
                <a:sym typeface="Courier New"/>
              </a:rPr>
              <a:t>script</a:t>
            </a:r>
            <a:r>
              <a:rPr b="1" lang="en" sz="2200">
                <a:solidFill>
                  <a:srgbClr val="8792AA"/>
                </a:solidFill>
                <a:highlight>
                  <a:srgbClr val="282C34"/>
                </a:highlight>
                <a:latin typeface="Courier New"/>
                <a:ea typeface="Courier New"/>
                <a:cs typeface="Courier New"/>
                <a:sym typeface="Courier New"/>
              </a:rPr>
              <a:t> </a:t>
            </a:r>
            <a:r>
              <a:rPr b="1" lang="en" sz="2200">
                <a:solidFill>
                  <a:srgbClr val="56B7C3"/>
                </a:solidFill>
                <a:highlight>
                  <a:srgbClr val="282C34"/>
                </a:highlight>
                <a:latin typeface="Courier New"/>
                <a:ea typeface="Courier New"/>
                <a:cs typeface="Courier New"/>
                <a:sym typeface="Courier New"/>
              </a:rPr>
              <a:t>src</a:t>
            </a:r>
            <a:r>
              <a:rPr b="1" lang="en" sz="2200">
                <a:solidFill>
                  <a:srgbClr val="8792AA"/>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"script.js"</a:t>
            </a:r>
            <a:r>
              <a:rPr b="1" lang="en" sz="2200">
                <a:solidFill>
                  <a:srgbClr val="8792AA"/>
                </a:solidFill>
                <a:highlight>
                  <a:srgbClr val="282C34"/>
                </a:highlight>
                <a:latin typeface="Courier New"/>
                <a:ea typeface="Courier New"/>
                <a:cs typeface="Courier New"/>
                <a:sym typeface="Courier New"/>
              </a:rPr>
              <a:t>&gt;&lt;/</a:t>
            </a:r>
            <a:r>
              <a:rPr b="1" lang="en" sz="2200">
                <a:solidFill>
                  <a:srgbClr val="E06C75"/>
                </a:solidFill>
                <a:highlight>
                  <a:srgbClr val="282C34"/>
                </a:highlight>
                <a:latin typeface="Courier New"/>
                <a:ea typeface="Courier New"/>
                <a:cs typeface="Courier New"/>
                <a:sym typeface="Courier New"/>
              </a:rPr>
              <a:t>script</a:t>
            </a:r>
            <a:r>
              <a:rPr b="1" lang="en" sz="2200">
                <a:solidFill>
                  <a:srgbClr val="8792AA"/>
                </a:solidFill>
                <a:highlight>
                  <a:srgbClr val="282C34"/>
                </a:highlight>
                <a:latin typeface="Courier New"/>
                <a:ea typeface="Courier New"/>
                <a:cs typeface="Courier New"/>
                <a:sym typeface="Courier New"/>
              </a:rPr>
              <a:t>&gt;</a:t>
            </a:r>
            <a:endParaRPr b="1" sz="220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200">
                <a:solidFill>
                  <a:srgbClr val="8792AA"/>
                </a:solidFill>
                <a:highlight>
                  <a:srgbClr val="282C34"/>
                </a:highlight>
                <a:latin typeface="Courier New"/>
                <a:ea typeface="Courier New"/>
                <a:cs typeface="Courier New"/>
                <a:sym typeface="Courier New"/>
              </a:rPr>
              <a:t>&lt;/</a:t>
            </a:r>
            <a:r>
              <a:rPr b="1" lang="en" sz="2200">
                <a:solidFill>
                  <a:srgbClr val="E06C75"/>
                </a:solidFill>
                <a:highlight>
                  <a:srgbClr val="282C34"/>
                </a:highlight>
                <a:latin typeface="Courier New"/>
                <a:ea typeface="Courier New"/>
                <a:cs typeface="Courier New"/>
                <a:sym typeface="Courier New"/>
              </a:rPr>
              <a:t>body</a:t>
            </a:r>
            <a:r>
              <a:rPr b="1" lang="en" sz="2200">
                <a:solidFill>
                  <a:srgbClr val="8792AA"/>
                </a:solidFill>
                <a:highlight>
                  <a:srgbClr val="282C34"/>
                </a:highlight>
                <a:latin typeface="Courier New"/>
                <a:ea typeface="Courier New"/>
                <a:cs typeface="Courier New"/>
                <a:sym typeface="Courier New"/>
              </a:rPr>
              <a:t>&gt;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0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Shorthand Example JS</a:t>
            </a:r>
            <a:endParaRPr/>
          </a:p>
        </p:txBody>
      </p:sp>
      <p:sp>
        <p:nvSpPr>
          <p:cNvPr id="811" name="Google Shape;811;p107"/>
          <p:cNvSpPr txBox="1"/>
          <p:nvPr>
            <p:ph idx="1" type="body"/>
          </p:nvPr>
        </p:nvSpPr>
        <p:spPr>
          <a:xfrm>
            <a:off x="638350" y="1197850"/>
            <a:ext cx="7094700" cy="3534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i="1" lang="en" sz="2200">
                <a:solidFill>
                  <a:srgbClr val="A78CFA"/>
                </a:solidFill>
                <a:highlight>
                  <a:srgbClr val="282C34"/>
                </a:highlight>
                <a:latin typeface="Courier New"/>
                <a:ea typeface="Courier New"/>
                <a:cs typeface="Courier New"/>
                <a:sym typeface="Courier New"/>
              </a:rPr>
              <a:t>function</a:t>
            </a:r>
            <a:r>
              <a:rPr b="1" lang="en" sz="2200">
                <a:solidFill>
                  <a:srgbClr val="B0B7C3"/>
                </a:solidFill>
                <a:highlight>
                  <a:srgbClr val="282C34"/>
                </a:highlight>
                <a:latin typeface="Courier New"/>
                <a:ea typeface="Courier New"/>
                <a:cs typeface="Courier New"/>
                <a:sym typeface="Courier New"/>
              </a:rPr>
              <a:t> </a:t>
            </a:r>
            <a:r>
              <a:rPr b="1" lang="en" sz="2200">
                <a:solidFill>
                  <a:srgbClr val="6494ED"/>
                </a:solidFill>
                <a:highlight>
                  <a:srgbClr val="282C34"/>
                </a:highlight>
                <a:latin typeface="Courier New"/>
                <a:ea typeface="Courier New"/>
                <a:cs typeface="Courier New"/>
                <a:sym typeface="Courier New"/>
              </a:rPr>
              <a:t>handler1</a:t>
            </a:r>
            <a:r>
              <a:rPr b="1" lang="en" sz="2200">
                <a:solidFill>
                  <a:srgbClr val="838FA7"/>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 </a:t>
            </a:r>
            <a:r>
              <a:rPr b="1" lang="en" sz="2200">
                <a:solidFill>
                  <a:srgbClr val="838FA7"/>
                </a:solidFill>
                <a:highlight>
                  <a:srgbClr val="282C34"/>
                </a:highlight>
                <a:latin typeface="Courier New"/>
                <a:ea typeface="Courier New"/>
                <a:cs typeface="Courier New"/>
                <a:sym typeface="Courier New"/>
              </a:rPr>
              <a:t>{</a:t>
            </a:r>
            <a:endParaRPr b="1" sz="22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    </a:t>
            </a:r>
            <a:r>
              <a:rPr b="1" lang="en" sz="2200">
                <a:solidFill>
                  <a:srgbClr val="E06C75"/>
                </a:solidFill>
                <a:highlight>
                  <a:srgbClr val="282C34"/>
                </a:highlight>
                <a:latin typeface="Courier New"/>
                <a:ea typeface="Courier New"/>
                <a:cs typeface="Courier New"/>
                <a:sym typeface="Courier New"/>
              </a:rPr>
              <a:t>console</a:t>
            </a:r>
            <a:r>
              <a:rPr b="1" lang="en" sz="2200">
                <a:solidFill>
                  <a:srgbClr val="838FA7"/>
                </a:solidFill>
                <a:highlight>
                  <a:srgbClr val="282C34"/>
                </a:highlight>
                <a:latin typeface="Courier New"/>
                <a:ea typeface="Courier New"/>
                <a:cs typeface="Courier New"/>
                <a:sym typeface="Courier New"/>
              </a:rPr>
              <a:t>.</a:t>
            </a:r>
            <a:r>
              <a:rPr b="1" i="1" lang="en" sz="2200">
                <a:solidFill>
                  <a:srgbClr val="56B7C3"/>
                </a:solidFill>
                <a:highlight>
                  <a:srgbClr val="282C34"/>
                </a:highlight>
                <a:latin typeface="Courier New"/>
                <a:ea typeface="Courier New"/>
                <a:cs typeface="Courier New"/>
                <a:sym typeface="Courier New"/>
              </a:rPr>
              <a:t>log</a:t>
            </a:r>
            <a:r>
              <a:rPr b="1" lang="en" sz="2200">
                <a:solidFill>
                  <a:srgbClr val="838FA7"/>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"testing 1"</a:t>
            </a:r>
            <a:r>
              <a:rPr b="1" lang="en" sz="2200">
                <a:solidFill>
                  <a:srgbClr val="838FA7"/>
                </a:solidFill>
                <a:highlight>
                  <a:srgbClr val="282C34"/>
                </a:highlight>
                <a:latin typeface="Courier New"/>
                <a:ea typeface="Courier New"/>
                <a:cs typeface="Courier New"/>
                <a:sym typeface="Courier New"/>
              </a:rPr>
              <a:t>)</a:t>
            </a:r>
            <a:r>
              <a:rPr b="1" lang="en" sz="2200">
                <a:solidFill>
                  <a:srgbClr val="676E95"/>
                </a:solidFill>
                <a:highlight>
                  <a:srgbClr val="282C34"/>
                </a:highlight>
                <a:latin typeface="Courier New"/>
                <a:ea typeface="Courier New"/>
                <a:cs typeface="Courier New"/>
                <a:sym typeface="Courier New"/>
              </a:rPr>
              <a:t>;</a:t>
            </a:r>
            <a:endParaRPr b="1" sz="22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838FA7"/>
                </a:solidFill>
                <a:highlight>
                  <a:srgbClr val="282C34"/>
                </a:highlight>
                <a:latin typeface="Courier New"/>
                <a:ea typeface="Courier New"/>
                <a:cs typeface="Courier New"/>
                <a:sym typeface="Courier New"/>
              </a:rPr>
              <a:t>}</a:t>
            </a:r>
            <a:endParaRPr b="1" sz="22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i="1" lang="en" sz="2200">
                <a:solidFill>
                  <a:srgbClr val="A78CFA"/>
                </a:solidFill>
                <a:highlight>
                  <a:srgbClr val="282C34"/>
                </a:highlight>
                <a:latin typeface="Courier New"/>
                <a:ea typeface="Courier New"/>
                <a:cs typeface="Courier New"/>
                <a:sym typeface="Courier New"/>
              </a:rPr>
              <a:t>function</a:t>
            </a:r>
            <a:r>
              <a:rPr b="1" lang="en" sz="2200">
                <a:solidFill>
                  <a:srgbClr val="B0B7C3"/>
                </a:solidFill>
                <a:highlight>
                  <a:srgbClr val="282C34"/>
                </a:highlight>
                <a:latin typeface="Courier New"/>
                <a:ea typeface="Courier New"/>
                <a:cs typeface="Courier New"/>
                <a:sym typeface="Courier New"/>
              </a:rPr>
              <a:t> </a:t>
            </a:r>
            <a:r>
              <a:rPr b="1" lang="en" sz="2200">
                <a:solidFill>
                  <a:srgbClr val="6494ED"/>
                </a:solidFill>
                <a:highlight>
                  <a:srgbClr val="282C34"/>
                </a:highlight>
                <a:latin typeface="Courier New"/>
                <a:ea typeface="Courier New"/>
                <a:cs typeface="Courier New"/>
                <a:sym typeface="Courier New"/>
              </a:rPr>
              <a:t>handler2</a:t>
            </a:r>
            <a:r>
              <a:rPr b="1" lang="en" sz="2200">
                <a:solidFill>
                  <a:srgbClr val="838FA7"/>
                </a:solidFill>
                <a:highlight>
                  <a:srgbClr val="282C34"/>
                </a:highlight>
                <a:latin typeface="Courier New"/>
                <a:ea typeface="Courier New"/>
                <a:cs typeface="Courier New"/>
                <a:sym typeface="Courier New"/>
              </a:rPr>
              <a:t>(){</a:t>
            </a:r>
            <a:endParaRPr b="1" sz="22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    </a:t>
            </a:r>
            <a:r>
              <a:rPr b="1" lang="en" sz="2200">
                <a:solidFill>
                  <a:srgbClr val="E06C75"/>
                </a:solidFill>
                <a:highlight>
                  <a:srgbClr val="282C34"/>
                </a:highlight>
                <a:latin typeface="Courier New"/>
                <a:ea typeface="Courier New"/>
                <a:cs typeface="Courier New"/>
                <a:sym typeface="Courier New"/>
              </a:rPr>
              <a:t>console</a:t>
            </a:r>
            <a:r>
              <a:rPr b="1" lang="en" sz="2200">
                <a:solidFill>
                  <a:srgbClr val="838FA7"/>
                </a:solidFill>
                <a:highlight>
                  <a:srgbClr val="282C34"/>
                </a:highlight>
                <a:latin typeface="Courier New"/>
                <a:ea typeface="Courier New"/>
                <a:cs typeface="Courier New"/>
                <a:sym typeface="Courier New"/>
              </a:rPr>
              <a:t>.</a:t>
            </a:r>
            <a:r>
              <a:rPr b="1" i="1" lang="en" sz="2200">
                <a:solidFill>
                  <a:srgbClr val="56B7C3"/>
                </a:solidFill>
                <a:highlight>
                  <a:srgbClr val="282C34"/>
                </a:highlight>
                <a:latin typeface="Courier New"/>
                <a:ea typeface="Courier New"/>
                <a:cs typeface="Courier New"/>
                <a:sym typeface="Courier New"/>
              </a:rPr>
              <a:t>log</a:t>
            </a:r>
            <a:r>
              <a:rPr b="1" lang="en" sz="2200">
                <a:solidFill>
                  <a:srgbClr val="838FA7"/>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"testing 2"</a:t>
            </a:r>
            <a:r>
              <a:rPr b="1" lang="en" sz="2200">
                <a:solidFill>
                  <a:srgbClr val="838FA7"/>
                </a:solidFill>
                <a:highlight>
                  <a:srgbClr val="282C34"/>
                </a:highlight>
                <a:latin typeface="Courier New"/>
                <a:ea typeface="Courier New"/>
                <a:cs typeface="Courier New"/>
                <a:sym typeface="Courier New"/>
              </a:rPr>
              <a:t>)</a:t>
            </a:r>
            <a:r>
              <a:rPr b="1" lang="en" sz="2200">
                <a:solidFill>
                  <a:srgbClr val="676E95"/>
                </a:solidFill>
                <a:highlight>
                  <a:srgbClr val="282C34"/>
                </a:highlight>
                <a:latin typeface="Courier New"/>
                <a:ea typeface="Courier New"/>
                <a:cs typeface="Courier New"/>
                <a:sym typeface="Courier New"/>
              </a:rPr>
              <a:t>;</a:t>
            </a:r>
            <a:endParaRPr b="1" sz="22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838FA7"/>
                </a:solidFill>
                <a:highlight>
                  <a:srgbClr val="282C34"/>
                </a:highlight>
                <a:latin typeface="Courier New"/>
                <a:ea typeface="Courier New"/>
                <a:cs typeface="Courier New"/>
                <a:sym typeface="Courier New"/>
              </a:rPr>
              <a:t>}</a:t>
            </a:r>
            <a:endParaRPr b="1" sz="22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22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elem</a:t>
            </a:r>
            <a:r>
              <a:rPr b="1" lang="en" sz="2200">
                <a:solidFill>
                  <a:srgbClr val="838FA7"/>
                </a:solidFill>
                <a:highlight>
                  <a:srgbClr val="282C34"/>
                </a:highlight>
                <a:latin typeface="Courier New"/>
                <a:ea typeface="Courier New"/>
                <a:cs typeface="Courier New"/>
                <a:sym typeface="Courier New"/>
              </a:rPr>
              <a:t>.</a:t>
            </a:r>
            <a:r>
              <a:rPr b="1" lang="en" sz="2200">
                <a:solidFill>
                  <a:srgbClr val="6494ED"/>
                </a:solidFill>
                <a:highlight>
                  <a:srgbClr val="282C34"/>
                </a:highlight>
                <a:latin typeface="Courier New"/>
                <a:ea typeface="Courier New"/>
                <a:cs typeface="Courier New"/>
                <a:sym typeface="Courier New"/>
              </a:rPr>
              <a:t>addEventListener</a:t>
            </a:r>
            <a:r>
              <a:rPr b="1" lang="en" sz="2200">
                <a:solidFill>
                  <a:srgbClr val="838FA7"/>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"click"</a:t>
            </a:r>
            <a:r>
              <a:rPr b="1" lang="en" sz="2200">
                <a:solidFill>
                  <a:srgbClr val="79859D"/>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 handler1</a:t>
            </a:r>
            <a:r>
              <a:rPr b="1" lang="en" sz="2200">
                <a:solidFill>
                  <a:srgbClr val="838FA7"/>
                </a:solidFill>
                <a:highlight>
                  <a:srgbClr val="282C34"/>
                </a:highlight>
                <a:latin typeface="Courier New"/>
                <a:ea typeface="Courier New"/>
                <a:cs typeface="Courier New"/>
                <a:sym typeface="Courier New"/>
              </a:rPr>
              <a:t>)</a:t>
            </a:r>
            <a:r>
              <a:rPr b="1" lang="en" sz="2200">
                <a:solidFill>
                  <a:srgbClr val="676E95"/>
                </a:solidFill>
                <a:highlight>
                  <a:srgbClr val="282C34"/>
                </a:highlight>
                <a:latin typeface="Courier New"/>
                <a:ea typeface="Courier New"/>
                <a:cs typeface="Courier New"/>
                <a:sym typeface="Courier New"/>
              </a:rPr>
              <a:t>;</a:t>
            </a:r>
            <a:endParaRPr b="1" sz="22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200">
                <a:solidFill>
                  <a:srgbClr val="B0B7C3"/>
                </a:solidFill>
                <a:highlight>
                  <a:srgbClr val="282C34"/>
                </a:highlight>
                <a:latin typeface="Courier New"/>
                <a:ea typeface="Courier New"/>
                <a:cs typeface="Courier New"/>
                <a:sym typeface="Courier New"/>
              </a:rPr>
              <a:t>elem</a:t>
            </a:r>
            <a:r>
              <a:rPr b="1" lang="en" sz="2200">
                <a:solidFill>
                  <a:srgbClr val="838FA7"/>
                </a:solidFill>
                <a:highlight>
                  <a:srgbClr val="282C34"/>
                </a:highlight>
                <a:latin typeface="Courier New"/>
                <a:ea typeface="Courier New"/>
                <a:cs typeface="Courier New"/>
                <a:sym typeface="Courier New"/>
              </a:rPr>
              <a:t>.</a:t>
            </a:r>
            <a:r>
              <a:rPr b="1" lang="en" sz="2200">
                <a:solidFill>
                  <a:srgbClr val="6494ED"/>
                </a:solidFill>
                <a:highlight>
                  <a:srgbClr val="282C34"/>
                </a:highlight>
                <a:latin typeface="Courier New"/>
                <a:ea typeface="Courier New"/>
                <a:cs typeface="Courier New"/>
                <a:sym typeface="Courier New"/>
              </a:rPr>
              <a:t>addEventListener</a:t>
            </a:r>
            <a:r>
              <a:rPr b="1" lang="en" sz="2200">
                <a:solidFill>
                  <a:srgbClr val="838FA7"/>
                </a:solidFill>
                <a:highlight>
                  <a:srgbClr val="282C34"/>
                </a:highlight>
                <a:latin typeface="Courier New"/>
                <a:ea typeface="Courier New"/>
                <a:cs typeface="Courier New"/>
                <a:sym typeface="Courier New"/>
              </a:rPr>
              <a:t>(</a:t>
            </a:r>
            <a:r>
              <a:rPr b="1" lang="en" sz="2200">
                <a:solidFill>
                  <a:srgbClr val="98C379"/>
                </a:solidFill>
                <a:highlight>
                  <a:srgbClr val="282C34"/>
                </a:highlight>
                <a:latin typeface="Courier New"/>
                <a:ea typeface="Courier New"/>
                <a:cs typeface="Courier New"/>
                <a:sym typeface="Courier New"/>
              </a:rPr>
              <a:t>"click"</a:t>
            </a:r>
            <a:r>
              <a:rPr b="1" lang="en" sz="2200">
                <a:solidFill>
                  <a:srgbClr val="79859D"/>
                </a:solidFill>
                <a:highlight>
                  <a:srgbClr val="282C34"/>
                </a:highlight>
                <a:latin typeface="Courier New"/>
                <a:ea typeface="Courier New"/>
                <a:cs typeface="Courier New"/>
                <a:sym typeface="Courier New"/>
              </a:rPr>
              <a:t>,</a:t>
            </a:r>
            <a:r>
              <a:rPr b="1" lang="en" sz="2200">
                <a:solidFill>
                  <a:srgbClr val="B0B7C3"/>
                </a:solidFill>
                <a:highlight>
                  <a:srgbClr val="282C34"/>
                </a:highlight>
                <a:latin typeface="Courier New"/>
                <a:ea typeface="Courier New"/>
                <a:cs typeface="Courier New"/>
                <a:sym typeface="Courier New"/>
              </a:rPr>
              <a:t> handler2</a:t>
            </a:r>
            <a:r>
              <a:rPr b="1" lang="en" sz="2200">
                <a:solidFill>
                  <a:srgbClr val="838FA7"/>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Objects and Object Methods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08"/>
          <p:cNvSpPr txBox="1"/>
          <p:nvPr>
            <p:ph type="title"/>
          </p:nvPr>
        </p:nvSpPr>
        <p:spPr>
          <a:xfrm>
            <a:off x="228000" y="1993950"/>
            <a:ext cx="5572500" cy="248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4 buttons. Using only </a:t>
            </a:r>
            <a:r>
              <a:rPr lang="en"/>
              <a:t>eventListener</a:t>
            </a:r>
            <a:r>
              <a:rPr lang="en"/>
              <a:t> and </a:t>
            </a:r>
            <a:r>
              <a:rPr lang="en"/>
              <a:t>Handlers:</a:t>
            </a:r>
            <a:endParaRPr/>
          </a:p>
          <a:p>
            <a:pPr indent="-381000" lvl="0" marL="457200" rtl="0" algn="l">
              <a:spcBef>
                <a:spcPts val="1000"/>
              </a:spcBef>
              <a:spcAft>
                <a:spcPts val="0"/>
              </a:spcAft>
              <a:buClr>
                <a:srgbClr val="A78CF8"/>
              </a:buClr>
              <a:buSzPts val="2400"/>
              <a:buChar char="●"/>
            </a:pPr>
            <a:r>
              <a:rPr lang="en"/>
              <a:t>3 buttons should add a sound to the “song” </a:t>
            </a:r>
            <a:endParaRPr/>
          </a:p>
          <a:p>
            <a:pPr indent="-381000" lvl="0" marL="457200" rtl="0" algn="l">
              <a:spcBef>
                <a:spcPts val="1000"/>
              </a:spcBef>
              <a:spcAft>
                <a:spcPts val="0"/>
              </a:spcAft>
              <a:buClr>
                <a:srgbClr val="A78CF8"/>
              </a:buClr>
              <a:buSzPts val="2400"/>
              <a:buChar char="●"/>
            </a:pPr>
            <a:r>
              <a:rPr lang="en"/>
              <a:t>1 button will output the song to the HTML and clear the lyrics</a:t>
            </a:r>
            <a:endParaRPr/>
          </a:p>
          <a:p>
            <a:pPr indent="0" lvl="0" marL="0" rtl="0" algn="l">
              <a:spcBef>
                <a:spcPts val="1000"/>
              </a:spcBef>
              <a:spcAft>
                <a:spcPts val="1000"/>
              </a:spcAft>
              <a:buNone/>
            </a:pPr>
            <a:r>
              <a:rPr lang="en"/>
              <a:t>E.g. “beep boop boop bop boop boop bop”</a:t>
            </a:r>
            <a:r>
              <a:rPr lang="en"/>
              <a:t>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09"/>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Object</a:t>
            </a:r>
            <a:endParaRPr/>
          </a:p>
        </p:txBody>
      </p:sp>
      <p:sp>
        <p:nvSpPr>
          <p:cNvPr id="822" name="Google Shape;822;p109"/>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When an event happens on your page the browser creates an event object that stores information about the event</a:t>
            </a:r>
            <a:endParaRPr/>
          </a:p>
          <a:p>
            <a:pPr indent="0" lvl="0" marL="0" rtl="0" algn="l">
              <a:spcBef>
                <a:spcPts val="1600"/>
              </a:spcBef>
              <a:spcAft>
                <a:spcPts val="0"/>
              </a:spcAft>
              <a:buNone/>
            </a:pPr>
            <a:r>
              <a:t/>
            </a:r>
            <a:endParaRPr/>
          </a:p>
          <a:p>
            <a:pPr indent="-381000" lvl="0" marL="457200" rtl="0" algn="l">
              <a:spcBef>
                <a:spcPts val="1600"/>
              </a:spcBef>
              <a:spcAft>
                <a:spcPts val="1600"/>
              </a:spcAft>
              <a:buSzPts val="2400"/>
              <a:buChar char="●"/>
            </a:pPr>
            <a:r>
              <a:rPr lang="en"/>
              <a:t>For example: what kind of event, what it clicked on, and relative position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0"/>
          <p:cNvSpPr txBox="1"/>
          <p:nvPr>
            <p:ph type="title"/>
          </p:nvPr>
        </p:nvSpPr>
        <p:spPr>
          <a:xfrm>
            <a:off x="461400" y="282725"/>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Object Properties</a:t>
            </a:r>
            <a:endParaRPr/>
          </a:p>
        </p:txBody>
      </p:sp>
      <p:sp>
        <p:nvSpPr>
          <p:cNvPr id="828" name="Google Shape;828;p110"/>
          <p:cNvSpPr txBox="1"/>
          <p:nvPr>
            <p:ph idx="1" type="body"/>
          </p:nvPr>
        </p:nvSpPr>
        <p:spPr>
          <a:xfrm>
            <a:off x="965850" y="1348475"/>
            <a:ext cx="7094700" cy="353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There are a lot of properties that you can use from the Event Object, here are a few</a:t>
            </a:r>
            <a:endParaRPr/>
          </a:p>
          <a:p>
            <a:pPr indent="-381000" lvl="0" marL="457200" rtl="0" algn="l">
              <a:spcBef>
                <a:spcPts val="1600"/>
              </a:spcBef>
              <a:spcAft>
                <a:spcPts val="0"/>
              </a:spcAft>
              <a:buSzPts val="2400"/>
              <a:buChar char="●"/>
            </a:pPr>
            <a:r>
              <a:rPr lang="en"/>
              <a:t>event.type</a:t>
            </a:r>
            <a:endParaRPr/>
          </a:p>
          <a:p>
            <a:pPr indent="-368300" lvl="1" marL="914400" rtl="0" algn="l">
              <a:spcBef>
                <a:spcPts val="0"/>
              </a:spcBef>
              <a:spcAft>
                <a:spcPts val="0"/>
              </a:spcAft>
              <a:buSzPts val="2200"/>
              <a:buChar char="○"/>
            </a:pPr>
            <a:r>
              <a:rPr lang="en"/>
              <a:t>Will tell you what kind of action you are taking, right click, left click, etc.</a:t>
            </a:r>
            <a:endParaRPr/>
          </a:p>
          <a:p>
            <a:pPr indent="-381000" lvl="0" marL="457200" rtl="0" algn="l">
              <a:spcBef>
                <a:spcPts val="0"/>
              </a:spcBef>
              <a:spcAft>
                <a:spcPts val="0"/>
              </a:spcAft>
              <a:buSzPts val="2400"/>
              <a:buChar char="●"/>
            </a:pPr>
            <a:r>
              <a:rPr lang="en"/>
              <a:t>e</a:t>
            </a:r>
            <a:r>
              <a:rPr lang="en"/>
              <a:t>vent.currentTarget</a:t>
            </a:r>
            <a:endParaRPr/>
          </a:p>
          <a:p>
            <a:pPr indent="-368300" lvl="1" marL="914400" rtl="0" algn="l">
              <a:spcBef>
                <a:spcPts val="0"/>
              </a:spcBef>
              <a:spcAft>
                <a:spcPts val="0"/>
              </a:spcAft>
              <a:buSzPts val="2200"/>
              <a:buChar char="○"/>
            </a:pPr>
            <a:r>
              <a:rPr lang="en"/>
              <a:t>What you are clicking on </a:t>
            </a:r>
            <a:endParaRPr/>
          </a:p>
          <a:p>
            <a:pPr indent="-381000" lvl="0" marL="457200" rtl="0" algn="l">
              <a:spcBef>
                <a:spcPts val="0"/>
              </a:spcBef>
              <a:spcAft>
                <a:spcPts val="0"/>
              </a:spcAft>
              <a:buSzPts val="2400"/>
              <a:buChar char="●"/>
            </a:pPr>
            <a:r>
              <a:rPr lang="en"/>
              <a:t>event.clientX / event.clientY</a:t>
            </a:r>
            <a:endParaRPr/>
          </a:p>
          <a:p>
            <a:pPr indent="-368300" lvl="1" marL="914400" rtl="0" algn="l">
              <a:spcBef>
                <a:spcPts val="0"/>
              </a:spcBef>
              <a:spcAft>
                <a:spcPts val="0"/>
              </a:spcAft>
              <a:buSzPts val="2200"/>
              <a:buChar char="○"/>
            </a:pPr>
            <a:r>
              <a:rPr lang="en"/>
              <a:t>Where you are clicking in px</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11"/>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Giving M</a:t>
            </a:r>
            <a:r>
              <a:rPr lang="en"/>
              <a:t>ultiple</a:t>
            </a:r>
            <a:r>
              <a:rPr lang="en"/>
              <a:t> Events</a:t>
            </a:r>
            <a:endParaRPr/>
          </a:p>
        </p:txBody>
      </p:sp>
      <p:sp>
        <p:nvSpPr>
          <p:cNvPr id="834" name="Google Shape;834;p111"/>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make a switch case where you can have assign what should happen with each event</a:t>
            </a:r>
            <a:endParaRPr/>
          </a:p>
          <a:p>
            <a:pPr indent="0" lvl="0" marL="0" rtl="0" algn="l">
              <a:lnSpc>
                <a:spcPct val="100000"/>
              </a:lnSpc>
              <a:spcBef>
                <a:spcPts val="1600"/>
              </a:spcBef>
              <a:spcAft>
                <a:spcPts val="0"/>
              </a:spcAft>
              <a:buNone/>
            </a:pPr>
            <a:r>
              <a:rPr b="1" lang="en" sz="1800">
                <a:solidFill>
                  <a:srgbClr val="6494ED"/>
                </a:solidFill>
                <a:highlight>
                  <a:srgbClr val="282C34"/>
                </a:highlight>
                <a:latin typeface="Courier New"/>
                <a:ea typeface="Courier New"/>
                <a:cs typeface="Courier New"/>
                <a:sym typeface="Courier New"/>
              </a:rPr>
              <a:t>handleEvent</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event</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i="1" lang="en" sz="1800">
                <a:solidFill>
                  <a:srgbClr val="CF68E1"/>
                </a:solidFill>
                <a:highlight>
                  <a:srgbClr val="282C34"/>
                </a:highlight>
                <a:latin typeface="Courier New"/>
                <a:ea typeface="Courier New"/>
                <a:cs typeface="Courier New"/>
                <a:sym typeface="Courier New"/>
              </a:rPr>
              <a:t>switch</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event</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type</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i="1" lang="en" sz="1800">
                <a:solidFill>
                  <a:srgbClr val="CF68E1"/>
                </a:solidFill>
                <a:highlight>
                  <a:srgbClr val="282C34"/>
                </a:highlight>
                <a:latin typeface="Courier New"/>
                <a:ea typeface="Courier New"/>
                <a:cs typeface="Courier New"/>
                <a:sym typeface="Courier New"/>
              </a:rPr>
              <a:t>case</a:t>
            </a:r>
            <a:r>
              <a:rPr b="1" lang="en" sz="1800">
                <a:solidFill>
                  <a:srgbClr val="B0B7C3"/>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'mousedown'</a:t>
            </a:r>
            <a:r>
              <a:rPr b="1" lang="en" sz="1800">
                <a:solidFill>
                  <a:srgbClr val="8E99B1"/>
                </a:solidFill>
                <a:highlight>
                  <a:srgbClr val="282C34"/>
                </a:highlight>
                <a:latin typeface="Courier New"/>
                <a:ea typeface="Courier New"/>
                <a:cs typeface="Courier New"/>
                <a:sym typeface="Courier New"/>
              </a:rPr>
              <a:t>:</a:t>
            </a:r>
            <a:endParaRPr b="1" sz="1800">
              <a:solidFill>
                <a:srgbClr val="8E99B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elem</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innerText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"Mouse button pressed"</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i="1" lang="en" sz="1800">
                <a:solidFill>
                  <a:srgbClr val="CF68E1"/>
                </a:solidFill>
                <a:highlight>
                  <a:srgbClr val="282C34"/>
                </a:highlight>
                <a:latin typeface="Courier New"/>
                <a:ea typeface="Courier New"/>
                <a:cs typeface="Courier New"/>
                <a:sym typeface="Courier New"/>
              </a:rPr>
              <a:t>break</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i="1" lang="en" sz="1800">
                <a:solidFill>
                  <a:srgbClr val="CF68E1"/>
                </a:solidFill>
                <a:highlight>
                  <a:srgbClr val="282C34"/>
                </a:highlight>
                <a:latin typeface="Courier New"/>
                <a:ea typeface="Courier New"/>
                <a:cs typeface="Courier New"/>
                <a:sym typeface="Courier New"/>
              </a:rPr>
              <a:t>case</a:t>
            </a:r>
            <a:r>
              <a:rPr b="1" lang="en" sz="1800">
                <a:solidFill>
                  <a:srgbClr val="B0B7C3"/>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'mouseup'</a:t>
            </a:r>
            <a:r>
              <a:rPr b="1" lang="en" sz="1800">
                <a:solidFill>
                  <a:srgbClr val="8E99B1"/>
                </a:solidFill>
                <a:highlight>
                  <a:srgbClr val="282C34"/>
                </a:highlight>
                <a:latin typeface="Courier New"/>
                <a:ea typeface="Courier New"/>
                <a:cs typeface="Courier New"/>
                <a:sym typeface="Courier New"/>
              </a:rPr>
              <a:t>:</a:t>
            </a:r>
            <a:endParaRPr b="1" sz="1800">
              <a:solidFill>
                <a:srgbClr val="8E99B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elem</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innerText</a:t>
            </a:r>
            <a:r>
              <a:rPr b="1" lang="en" sz="1800">
                <a:solidFill>
                  <a:srgbClr val="B0B7C3"/>
                </a:solidFill>
                <a:highlight>
                  <a:srgbClr val="282C34"/>
                </a:highlight>
                <a:latin typeface="Courier New"/>
                <a:ea typeface="Courier New"/>
                <a:cs typeface="Courier New"/>
                <a:sym typeface="Courier New"/>
              </a:rPr>
              <a:t> </a:t>
            </a:r>
            <a:r>
              <a:rPr b="1" lang="en" sz="1800">
                <a:solidFill>
                  <a:srgbClr val="56B7C3"/>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"...and released."</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i="1" lang="en" sz="1800">
                <a:solidFill>
                  <a:srgbClr val="CF68E1"/>
                </a:solidFill>
                <a:highlight>
                  <a:srgbClr val="282C34"/>
                </a:highlight>
                <a:latin typeface="Courier New"/>
                <a:ea typeface="Courier New"/>
                <a:cs typeface="Courier New"/>
                <a:sym typeface="Courier New"/>
              </a:rPr>
              <a:t>break</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12"/>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Affecting the Styles</a:t>
            </a:r>
            <a:endParaRPr/>
          </a:p>
        </p:txBody>
      </p:sp>
      <p:sp>
        <p:nvSpPr>
          <p:cNvPr id="840" name="Google Shape;840;p112"/>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Using style.property on the current target element will allow you to change the property to </a:t>
            </a:r>
            <a:r>
              <a:rPr lang="en"/>
              <a:t>whatever</a:t>
            </a:r>
            <a:r>
              <a:rPr lang="en"/>
              <a:t> you want. </a:t>
            </a:r>
            <a:endParaRPr/>
          </a:p>
          <a:p>
            <a:pPr indent="457200" lvl="0" marL="0" rtl="0" algn="l">
              <a:lnSpc>
                <a:spcPct val="135714"/>
              </a:lnSpc>
              <a:spcBef>
                <a:spcPts val="1600"/>
              </a:spcBef>
              <a:spcAft>
                <a:spcPts val="0"/>
              </a:spcAft>
              <a:buNone/>
            </a:pPr>
            <a:r>
              <a:rPr b="1" lang="en" sz="1800">
                <a:solidFill>
                  <a:srgbClr val="B0B7C3"/>
                </a:solidFill>
                <a:highlight>
                  <a:srgbClr val="282C34"/>
                </a:highlight>
                <a:latin typeface="Courier New"/>
                <a:ea typeface="Courier New"/>
                <a:cs typeface="Courier New"/>
                <a:sym typeface="Courier New"/>
              </a:rPr>
              <a:t>e</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currentTarget</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style</a:t>
            </a:r>
            <a:r>
              <a:rPr b="1" lang="en" sz="1800">
                <a:solidFill>
                  <a:srgbClr val="838FA7"/>
                </a:solidFill>
                <a:highlight>
                  <a:srgbClr val="282C34"/>
                </a:highlight>
                <a:latin typeface="Courier New"/>
                <a:ea typeface="Courier New"/>
                <a:cs typeface="Courier New"/>
                <a:sym typeface="Courier New"/>
              </a:rPr>
              <a:t>.</a:t>
            </a:r>
            <a:r>
              <a:rPr b="1" lang="en" sz="1800">
                <a:solidFill>
                  <a:srgbClr val="E06C75"/>
                </a:solidFill>
                <a:highlight>
                  <a:srgbClr val="282C34"/>
                </a:highlight>
                <a:latin typeface="Courier New"/>
                <a:ea typeface="Courier New"/>
                <a:cs typeface="Courier New"/>
                <a:sym typeface="Courier New"/>
              </a:rPr>
              <a:t>background</a:t>
            </a:r>
            <a:r>
              <a:rPr b="1" i="1" lang="en" sz="1800">
                <a:solidFill>
                  <a:srgbClr val="A78CFA"/>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'red'</a:t>
            </a:r>
            <a:endParaRPr b="1" sz="1800">
              <a:solidFill>
                <a:srgbClr val="98C379"/>
              </a:solidFill>
              <a:highlight>
                <a:srgbClr val="282C34"/>
              </a:highlight>
              <a:latin typeface="Courier New"/>
              <a:ea typeface="Courier New"/>
              <a:cs typeface="Courier New"/>
              <a:sym typeface="Courier New"/>
            </a:endParaRPr>
          </a:p>
          <a:p>
            <a:pPr indent="0" lvl="0" marL="457200" rtl="0" algn="l">
              <a:spcBef>
                <a:spcPts val="0"/>
              </a:spcBef>
              <a:spcAft>
                <a:spcPts val="16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13"/>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 little bit of HTML and then create a button that will hide the text and bring it back, like turn it on and off.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14"/>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Events In A “for” Loop</a:t>
            </a:r>
            <a:endParaRPr/>
          </a:p>
        </p:txBody>
      </p:sp>
      <p:sp>
        <p:nvSpPr>
          <p:cNvPr id="851" name="Google Shape;851;p114"/>
          <p:cNvSpPr txBox="1"/>
          <p:nvPr>
            <p:ph idx="1" type="body"/>
          </p:nvPr>
        </p:nvSpPr>
        <p:spPr>
          <a:xfrm>
            <a:off x="638375" y="1397300"/>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If you want to create a large group of divs that all have event listeners you can add them with a loop, and save yourself some work. </a:t>
            </a:r>
            <a:endParaRPr/>
          </a:p>
          <a:p>
            <a:pPr indent="-381000" lvl="0" marL="457200" rtl="0" algn="l">
              <a:spcBef>
                <a:spcPts val="0"/>
              </a:spcBef>
              <a:spcAft>
                <a:spcPts val="0"/>
              </a:spcAft>
              <a:buSzPts val="2400"/>
              <a:buChar char="●"/>
            </a:pPr>
            <a:r>
              <a:rPr lang="en"/>
              <a:t>There are a few new bits of code that you will need to know</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15"/>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Elements</a:t>
            </a:r>
            <a:endParaRPr/>
          </a:p>
        </p:txBody>
      </p:sp>
      <p:sp>
        <p:nvSpPr>
          <p:cNvPr id="857" name="Google Shape;857;p115"/>
          <p:cNvSpPr txBox="1"/>
          <p:nvPr>
            <p:ph idx="1" type="body"/>
          </p:nvPr>
        </p:nvSpPr>
        <p:spPr>
          <a:xfrm>
            <a:off x="597175" y="13099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use the document object to make new elements, not just read the elements on it.</a:t>
            </a:r>
            <a:endParaRPr/>
          </a:p>
          <a:p>
            <a:pPr indent="0" lvl="0" marL="1828800" rtl="0" algn="l">
              <a:lnSpc>
                <a:spcPct val="135714"/>
              </a:lnSpc>
              <a:spcBef>
                <a:spcPts val="1600"/>
              </a:spcBef>
              <a:spcAft>
                <a:spcPts val="0"/>
              </a:spcAft>
              <a:buNone/>
            </a:pPr>
            <a:r>
              <a:rPr b="1" lang="en" sz="1800">
                <a:solidFill>
                  <a:srgbClr val="B0B7C3"/>
                </a:solidFill>
                <a:highlight>
                  <a:srgbClr val="282C34"/>
                </a:highlight>
                <a:latin typeface="Courier New"/>
                <a:ea typeface="Courier New"/>
                <a:cs typeface="Courier New"/>
                <a:sym typeface="Courier New"/>
              </a:rPr>
              <a:t>document</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createElement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"div"</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t/>
            </a:r>
            <a:endParaRPr b="1" sz="1800">
              <a:solidFill>
                <a:srgbClr val="9DA5B3"/>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document</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createElement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"li"</a:t>
            </a:r>
            <a:r>
              <a:rPr b="1" lang="en" sz="1800">
                <a:solidFill>
                  <a:srgbClr val="838FA7"/>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6"/>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Appending Children</a:t>
            </a:r>
            <a:endParaRPr/>
          </a:p>
        </p:txBody>
      </p:sp>
      <p:sp>
        <p:nvSpPr>
          <p:cNvPr id="863" name="Google Shape;863;p116"/>
          <p:cNvSpPr txBox="1"/>
          <p:nvPr>
            <p:ph idx="1" type="body"/>
          </p:nvPr>
        </p:nvSpPr>
        <p:spPr>
          <a:xfrm>
            <a:off x="638350" y="13388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Once you have created and updated the element that you want to add to the html you can then take that element and add it to the HTML by appending child of the parent element</a:t>
            </a:r>
            <a:endParaRPr/>
          </a:p>
          <a:p>
            <a:pPr indent="457200" lvl="0" marL="1371600" rtl="0" algn="l">
              <a:lnSpc>
                <a:spcPct val="135714"/>
              </a:lnSpc>
              <a:spcBef>
                <a:spcPts val="1600"/>
              </a:spcBef>
              <a:spcAft>
                <a:spcPts val="0"/>
              </a:spcAft>
              <a:buNone/>
            </a:pPr>
            <a:r>
              <a:rPr b="1" lang="en" sz="1800">
                <a:solidFill>
                  <a:srgbClr val="B0B7C3"/>
                </a:solidFill>
                <a:highlight>
                  <a:srgbClr val="282C34"/>
                </a:highlight>
                <a:latin typeface="Courier New"/>
                <a:ea typeface="Courier New"/>
                <a:cs typeface="Courier New"/>
                <a:sym typeface="Courier New"/>
              </a:rPr>
              <a:t>parent</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appendChild</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child</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1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Add, Append, Repeat</a:t>
            </a:r>
            <a:endParaRPr/>
          </a:p>
        </p:txBody>
      </p:sp>
      <p:sp>
        <p:nvSpPr>
          <p:cNvPr id="869" name="Google Shape;869;p117"/>
          <p:cNvSpPr txBox="1"/>
          <p:nvPr>
            <p:ph idx="1" type="body"/>
          </p:nvPr>
        </p:nvSpPr>
        <p:spPr>
          <a:xfrm>
            <a:off x="461400" y="1330500"/>
            <a:ext cx="7812600" cy="35529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i="1" lang="en" sz="2000">
                <a:solidFill>
                  <a:srgbClr val="CF68E1"/>
                </a:solidFill>
                <a:highlight>
                  <a:srgbClr val="282C34"/>
                </a:highlight>
                <a:latin typeface="Courier New"/>
                <a:ea typeface="Courier New"/>
                <a:cs typeface="Courier New"/>
                <a:sym typeface="Courier New"/>
              </a:rPr>
              <a:t>for</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i="1" lang="en" sz="2000">
                <a:solidFill>
                  <a:srgbClr val="A78CFA"/>
                </a:solidFill>
                <a:highlight>
                  <a:srgbClr val="282C34"/>
                </a:highlight>
                <a:latin typeface="Courier New"/>
                <a:ea typeface="Courier New"/>
                <a:cs typeface="Courier New"/>
                <a:sym typeface="Courier New"/>
              </a:rPr>
              <a:t>let </a:t>
            </a:r>
            <a:r>
              <a:rPr b="1" lang="en" sz="2000">
                <a:solidFill>
                  <a:srgbClr val="B0B7C3"/>
                </a:solidFill>
                <a:highlight>
                  <a:srgbClr val="282C34"/>
                </a:highlight>
                <a:latin typeface="Courier New"/>
                <a:ea typeface="Courier New"/>
                <a:cs typeface="Courier New"/>
                <a:sym typeface="Courier New"/>
              </a:rPr>
              <a:t>i</a:t>
            </a:r>
            <a:r>
              <a:rPr b="1" i="1" lang="en" sz="2000">
                <a:solidFill>
                  <a:srgbClr val="A78CFA"/>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i="1" lang="en" sz="2000">
                <a:solidFill>
                  <a:srgbClr val="A78CFA"/>
                </a:solidFill>
                <a:highlight>
                  <a:srgbClr val="282C34"/>
                </a:highlight>
                <a:latin typeface="Courier New"/>
                <a:ea typeface="Courier New"/>
                <a:cs typeface="Courier New"/>
                <a:sym typeface="Courier New"/>
              </a:rPr>
              <a:t> </a:t>
            </a:r>
            <a:r>
              <a:rPr b="1" lang="en" sz="2000">
                <a:solidFill>
                  <a:srgbClr val="FF9070"/>
                </a:solidFill>
                <a:highlight>
                  <a:srgbClr val="282C34"/>
                </a:highlight>
                <a:latin typeface="Courier New"/>
                <a:ea typeface="Courier New"/>
                <a:cs typeface="Courier New"/>
                <a:sym typeface="Courier New"/>
              </a:rPr>
              <a:t>0</a:t>
            </a:r>
            <a:r>
              <a:rPr b="1" lang="en" sz="2000">
                <a:solidFill>
                  <a:srgbClr val="676E95"/>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i </a:t>
            </a:r>
            <a:r>
              <a:rPr b="1" lang="en" sz="2000">
                <a:solidFill>
                  <a:srgbClr val="CF68E1"/>
                </a:solidFill>
                <a:highlight>
                  <a:srgbClr val="282C34"/>
                </a:highlight>
                <a:latin typeface="Courier New"/>
                <a:ea typeface="Courier New"/>
                <a:cs typeface="Courier New"/>
                <a:sym typeface="Courier New"/>
              </a:rPr>
              <a:t>&lt;</a:t>
            </a:r>
            <a:r>
              <a:rPr b="1" lang="en" sz="2000">
                <a:solidFill>
                  <a:srgbClr val="B0B7C3"/>
                </a:solidFill>
                <a:highlight>
                  <a:srgbClr val="282C34"/>
                </a:highlight>
                <a:latin typeface="Courier New"/>
                <a:ea typeface="Courier New"/>
                <a:cs typeface="Courier New"/>
                <a:sym typeface="Courier New"/>
              </a:rPr>
              <a:t> </a:t>
            </a:r>
            <a:r>
              <a:rPr b="1" lang="en" sz="2000">
                <a:solidFill>
                  <a:srgbClr val="FF9070"/>
                </a:solidFill>
                <a:highlight>
                  <a:srgbClr val="282C34"/>
                </a:highlight>
                <a:latin typeface="Courier New"/>
                <a:ea typeface="Courier New"/>
                <a:cs typeface="Courier New"/>
                <a:sym typeface="Courier New"/>
              </a:rPr>
              <a:t>9</a:t>
            </a:r>
            <a:r>
              <a:rPr b="1" lang="en" sz="2000">
                <a:solidFill>
                  <a:srgbClr val="676E95"/>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i</a:t>
            </a:r>
            <a:r>
              <a:rPr b="1" lang="en" sz="2000">
                <a:solidFill>
                  <a:srgbClr val="56B7C3"/>
                </a:solidFill>
                <a:highlight>
                  <a:srgbClr val="282C34"/>
                </a:highlight>
                <a:latin typeface="Courier New"/>
                <a:ea typeface="Courier New"/>
                <a:cs typeface="Courier New"/>
                <a:sym typeface="Courier New"/>
              </a:rPr>
              <a:t>++</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endParaRPr b="1" sz="20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r>
              <a:rPr b="1" i="1" lang="en" sz="2000">
                <a:solidFill>
                  <a:srgbClr val="A78CFA"/>
                </a:solidFill>
                <a:highlight>
                  <a:srgbClr val="282C34"/>
                </a:highlight>
                <a:latin typeface="Courier New"/>
                <a:ea typeface="Courier New"/>
                <a:cs typeface="Courier New"/>
                <a:sym typeface="Courier New"/>
              </a:rPr>
              <a:t>let </a:t>
            </a:r>
            <a:r>
              <a:rPr b="1" lang="en" sz="2000">
                <a:solidFill>
                  <a:srgbClr val="B0B7C3"/>
                </a:solidFill>
                <a:highlight>
                  <a:srgbClr val="282C34"/>
                </a:highlight>
                <a:latin typeface="Courier New"/>
                <a:ea typeface="Courier New"/>
                <a:cs typeface="Courier New"/>
                <a:sym typeface="Courier New"/>
              </a:rPr>
              <a:t>square</a:t>
            </a:r>
            <a:r>
              <a:rPr b="1" i="1" lang="en" sz="2000">
                <a:solidFill>
                  <a:srgbClr val="A78CFA"/>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i="1" lang="en" sz="2000">
                <a:solidFill>
                  <a:srgbClr val="A78CFA"/>
                </a:solidFill>
                <a:highlight>
                  <a:srgbClr val="282C34"/>
                </a:highlight>
                <a:latin typeface="Courier New"/>
                <a:ea typeface="Courier New"/>
                <a:cs typeface="Courier New"/>
                <a:sym typeface="Courier New"/>
              </a:rPr>
              <a:t> </a:t>
            </a:r>
            <a:r>
              <a:rPr b="1" lang="en" sz="2000">
                <a:solidFill>
                  <a:srgbClr val="B0B7C3"/>
                </a:solidFill>
                <a:highlight>
                  <a:srgbClr val="282C34"/>
                </a:highlight>
                <a:latin typeface="Courier New"/>
                <a:ea typeface="Courier New"/>
                <a:cs typeface="Courier New"/>
                <a:sym typeface="Courier New"/>
              </a:rPr>
              <a:t>document</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createElement</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"div"</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square</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addEventListener</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"mouseover"</a:t>
            </a:r>
            <a:r>
              <a:rPr b="1" lang="en" sz="2000">
                <a:solidFill>
                  <a:srgbClr val="79859D"/>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testing</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main</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appendChild</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square</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838FA7"/>
                </a:solidFill>
                <a:highlight>
                  <a:srgbClr val="282C34"/>
                </a:highlight>
                <a:latin typeface="Courier New"/>
                <a:ea typeface="Courier New"/>
                <a:cs typeface="Courier New"/>
                <a:sym typeface="Courier New"/>
              </a:rPr>
              <a:t>}</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