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Lst>
  <p:sldSz cy="5143500" cx="9144000"/>
  <p:notesSz cx="6858000" cy="9144000"/>
  <p:embeddedFontLst>
    <p:embeddedFont>
      <p:font typeface="Caveat"/>
      <p:regular r:id="rId137"/>
      <p:bold r:id="rId138"/>
    </p:embeddedFont>
    <p:embeddedFont>
      <p:font typeface="Lobster"/>
      <p:regular r:id="rId139"/>
    </p:embeddedFont>
    <p:embeddedFont>
      <p:font typeface="Montserrat"/>
      <p:regular r:id="rId140"/>
      <p:bold r:id="rId141"/>
      <p:italic r:id="rId142"/>
      <p:boldItalic r:id="rId143"/>
    </p:embeddedFont>
    <p:embeddedFont>
      <p:font typeface="Lato"/>
      <p:regular r:id="rId144"/>
      <p:bold r:id="rId145"/>
      <p:italic r:id="rId146"/>
      <p:boldItalic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font" Target="fonts/Montserrat-boldItalic.fntdata"/><Relationship Id="rId142" Type="http://schemas.openxmlformats.org/officeDocument/2006/relationships/font" Target="fonts/Montserrat-italic.fntdata"/><Relationship Id="rId141" Type="http://schemas.openxmlformats.org/officeDocument/2006/relationships/font" Target="fonts/Montserrat-bold.fntdata"/><Relationship Id="rId140"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font" Target="fonts/Lato-boldItalic.fntdata"/><Relationship Id="rId6" Type="http://schemas.openxmlformats.org/officeDocument/2006/relationships/slide" Target="slides/slide1.xml"/><Relationship Id="rId146" Type="http://schemas.openxmlformats.org/officeDocument/2006/relationships/font" Target="fonts/Lato-italic.fntdata"/><Relationship Id="rId7" Type="http://schemas.openxmlformats.org/officeDocument/2006/relationships/slide" Target="slides/slide2.xml"/><Relationship Id="rId145" Type="http://schemas.openxmlformats.org/officeDocument/2006/relationships/font" Target="fonts/Lato-bold.fntdata"/><Relationship Id="rId8" Type="http://schemas.openxmlformats.org/officeDocument/2006/relationships/slide" Target="slides/slide3.xml"/><Relationship Id="rId144" Type="http://schemas.openxmlformats.org/officeDocument/2006/relationships/font" Target="fonts/Lato-regular.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Lobster-regular.fntdata"/><Relationship Id="rId138" Type="http://schemas.openxmlformats.org/officeDocument/2006/relationships/font" Target="fonts/Caveat-bold.fntdata"/><Relationship Id="rId137" Type="http://schemas.openxmlformats.org/officeDocument/2006/relationships/font" Target="fonts/Caveat-regular.fntdata"/><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bc19b58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bc19b58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bdeda565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bdeda565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bdeda565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bdeda565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bdeda565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bdeda565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bdeda5656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bdeda5656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bdeda5656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bdeda5656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bdeda565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bdeda565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bdeda565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bdeda565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deda5656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deda5656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bdeda5656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bdeda5656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bdeda565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bdeda565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bc19b58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bc19b58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be8712f9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be8712f9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bae3e3a6a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bae3e3a6a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c0364028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c0364028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be8712f9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be8712f9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be8712f9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be8712f9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c019686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c019686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be8712f9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be8712f9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c019686f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c019686f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c019686f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c019686f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c019686f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c019686f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bdda30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bdda30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c019686f3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c019686f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c019686f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c019686f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bbcd5a7e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bbcd5a7e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c019686f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c019686f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c019686f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c019686f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bfd28383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bfd28383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bfd28383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bfd28383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c0bfcbf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c0bfcbf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c0bfcbf8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c0bfcbf8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c0bfcbf8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c0bfcbf8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bdda30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bdda30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c0bfcbf8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c0bfcbf8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bfd28383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bfd28383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bdda30e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bdda30e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bdda30e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bdda30e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bdda30e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bdda30e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bdda30e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bdda30e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cb5674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cb5674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cb56741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cb56741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15b6d4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15b6d4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cb56741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cb56741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cb56741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cb56741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cb56741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cb56741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cb56741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cb56741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cb567419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cb567419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cb56741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cb56741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cb567419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cb567419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cb56741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cb56741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cb56741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cb56741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b56741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b56741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bc19b58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bc19b58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cb567419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cb567419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cb567419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cb567419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cb567419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cb567419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cb56741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cb56741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cb567419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cb567419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cb567419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cb567419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b567419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b567419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cb567419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cb567419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cb567419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cb567419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cb567419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cb56741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bc19b58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bc19b58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cb567419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cb567419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ba528c06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ba528c06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ba528c0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ba528c0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a528c06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ba528c06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ba528c06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ba528c06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ba528c06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ba528c06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ba528c06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ba528c06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ba528c06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ba528c06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ba528c06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ba528c06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ba528c06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ba528c06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bc19b58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bc19b58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ba528c06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ba528c06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bbc19b5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bbc19b5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d66215f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d66215f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bd66215f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bd66215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bd66215f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bd66215f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bd66215f6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bd66215f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bd66215f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bd66215f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bd66215f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bd66215f6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bd66215f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bd66215f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bd66215f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bd66215f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bc19b58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bc19b58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bd66215f6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bd66215f6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bd66215f6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bd66215f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bd66215f6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bd66215f6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bd66215f6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bd66215f6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bcf2d01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bcf2d01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cf2d015c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cf2d015c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bcf2d01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bcf2d01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cf2d015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cf2d015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bcf2d015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bcf2d015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bcf2d015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bcf2d015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bc19b58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bc19b58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bcf2d015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bcf2d015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cf2d015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bcf2d015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bcf2d015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bcf2d015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bcf2d015c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bcf2d015c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bcf2d015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bcf2d015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bcf2d015c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bcf2d015c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bdbf74f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bdbf74f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bdbf74fb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bdbf74fb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bdbf74fb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bdbf74fb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bdbf74fb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bdbf74fb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bc19b58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bc19b58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bdbf74fb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bdbf74fb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bdbf74fb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bdbf74fb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bdbf74fb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bdbf74fb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bdbf74fb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bdbf74fb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dbf74fb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dbf74fb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bdbf74fb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bdbf74fb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bdbf74fb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bdbf74fb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bdbf74fb3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bdbf74fb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bdbf74fb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dbf74fb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bdbf74fb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bdbf74fb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bc19b58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bc19b58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bdbf74fb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bdbf74fb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bdbf74fb3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bdbf74fb3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bdbf74fb3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bdbf74fb3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bdbf74fb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bdbf74fb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bdbf74fb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bdbf74fb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bdbf74fb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bdbf74fb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bdbf74fb3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bdbf74fb3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bdbf74fb3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bdbf74fb3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bdbf74fb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bdbf74fb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bdeda565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bdeda56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0" cy="5159510"/>
            <a:chOff x="0" y="75"/>
            <a:chExt cx="5153700" cy="5178151"/>
          </a:xfrm>
        </p:grpSpPr>
        <p:sp>
          <p:nvSpPr>
            <p:cNvPr id="12" name="Google Shape;12;p2"/>
            <p:cNvSpPr/>
            <p:nvPr/>
          </p:nvSpPr>
          <p:spPr>
            <a:xfrm rot="-5400000">
              <a:off x="-12150" y="12376"/>
              <a:ext cx="51780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82200" y="784339"/>
              <a:ext cx="4287600" cy="4452000"/>
            </a:xfrm>
            <a:prstGeom prst="diagStripe">
              <a:avLst>
                <a:gd fmla="val 57682"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gradFill>
              <a:gsLst>
                <a:gs pos="0">
                  <a:srgbClr val="F7931D"/>
                </a:gs>
                <a:gs pos="100000">
                  <a:srgbClr val="ED1C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grpSp>
        <p:nvGrpSpPr>
          <p:cNvPr id="126" name="Google Shape;126;p11"/>
          <p:cNvGrpSpPr/>
          <p:nvPr/>
        </p:nvGrpSpPr>
        <p:grpSpPr>
          <a:xfrm>
            <a:off x="0" y="381001"/>
            <a:ext cx="1037850" cy="1016287"/>
            <a:chOff x="0" y="381001"/>
            <a:chExt cx="1037850" cy="1016287"/>
          </a:xfrm>
        </p:grpSpPr>
        <p:sp>
          <p:nvSpPr>
            <p:cNvPr id="127" name="Google Shape;127;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type="title"/>
          </p:nvPr>
        </p:nvSpPr>
        <p:spPr>
          <a:xfrm>
            <a:off x="1037850" y="1010325"/>
            <a:ext cx="3295800" cy="733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6AB3"/>
              </a:buClr>
              <a:buSzPts val="3000"/>
              <a:buFont typeface="Lato"/>
              <a:buNone/>
              <a:defRPr sz="3000">
                <a:solidFill>
                  <a:srgbClr val="FF6AB3"/>
                </a:solidFill>
                <a:latin typeface="Lato"/>
                <a:ea typeface="Lato"/>
                <a:cs typeface="Lato"/>
                <a:sym typeface="La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0" name="Google Shape;130;p11"/>
          <p:cNvSpPr txBox="1"/>
          <p:nvPr>
            <p:ph idx="1" type="subTitle"/>
          </p:nvPr>
        </p:nvSpPr>
        <p:spPr>
          <a:xfrm>
            <a:off x="1038000" y="2513950"/>
            <a:ext cx="3295800" cy="189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FF9070"/>
              </a:buClr>
              <a:buSzPts val="2200"/>
              <a:buNone/>
              <a:defRPr sz="2200">
                <a:solidFill>
                  <a:srgbClr val="FF9070"/>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31" name="Google Shape;131;p11"/>
          <p:cNvSpPr txBox="1"/>
          <p:nvPr>
            <p:ph idx="2" type="body"/>
          </p:nvPr>
        </p:nvSpPr>
        <p:spPr>
          <a:xfrm>
            <a:off x="4624200" y="544600"/>
            <a:ext cx="3676800" cy="4118700"/>
          </a:xfrm>
          <a:prstGeom prst="rect">
            <a:avLst/>
          </a:prstGeom>
        </p:spPr>
        <p:txBody>
          <a:bodyPr anchorCtr="0" anchor="ctr" bIns="91425" lIns="91425" spcFirstLastPara="1" rIns="91425" wrap="square" tIns="91425">
            <a:noAutofit/>
          </a:bodyPr>
          <a:lstStyle>
            <a:lvl1pPr indent="-381000" lvl="0" marL="457200" algn="ctr">
              <a:spcBef>
                <a:spcPts val="0"/>
              </a:spcBef>
              <a:spcAft>
                <a:spcPts val="0"/>
              </a:spcAft>
              <a:buSzPts val="2400"/>
              <a:buChar char="●"/>
              <a:defRPr/>
            </a:lvl1pPr>
            <a:lvl2pPr indent="-368300" lvl="1" marL="914400" algn="ctr">
              <a:spcBef>
                <a:spcPts val="1600"/>
              </a:spcBef>
              <a:spcAft>
                <a:spcPts val="0"/>
              </a:spcAft>
              <a:buSzPts val="2200"/>
              <a:buChar char="○"/>
              <a:defRPr/>
            </a:lvl2pPr>
            <a:lvl3pPr indent="-355600" lvl="2" marL="1371600" algn="ctr">
              <a:spcBef>
                <a:spcPts val="1600"/>
              </a:spcBef>
              <a:spcAft>
                <a:spcPts val="0"/>
              </a:spcAft>
              <a:buSzPts val="2000"/>
              <a:buChar char="■"/>
              <a:defRPr/>
            </a:lvl3pPr>
            <a:lvl4pPr indent="-342900" lvl="3" marL="1828800" algn="ctr">
              <a:spcBef>
                <a:spcPts val="1600"/>
              </a:spcBef>
              <a:spcAft>
                <a:spcPts val="0"/>
              </a:spcAft>
              <a:buSzPts val="1800"/>
              <a:buChar char="●"/>
              <a:defRPr/>
            </a:lvl4pPr>
            <a:lvl5pPr indent="-330200" lvl="4" marL="2286000" algn="ctr">
              <a:spcBef>
                <a:spcPts val="1600"/>
              </a:spcBef>
              <a:spcAft>
                <a:spcPts val="0"/>
              </a:spcAft>
              <a:buSzPts val="1600"/>
              <a:buChar char="○"/>
              <a:defRPr/>
            </a:lvl5pPr>
            <a:lvl6pPr indent="-317500" lvl="5" marL="2743200" algn="ctr">
              <a:spcBef>
                <a:spcPts val="1600"/>
              </a:spcBef>
              <a:spcAft>
                <a:spcPts val="0"/>
              </a:spcAft>
              <a:buSzPts val="1400"/>
              <a:buChar char="■"/>
              <a:defRPr/>
            </a:lvl6pPr>
            <a:lvl7pPr indent="-304800" lvl="6" marL="3200400" algn="ctr">
              <a:spcBef>
                <a:spcPts val="1600"/>
              </a:spcBef>
              <a:spcAft>
                <a:spcPts val="0"/>
              </a:spcAft>
              <a:buSzPts val="1200"/>
              <a:buChar char="●"/>
              <a:defRPr/>
            </a:lvl7pPr>
            <a:lvl8pPr indent="-292100" lvl="7" marL="3657600" algn="ctr">
              <a:spcBef>
                <a:spcPts val="1600"/>
              </a:spcBef>
              <a:spcAft>
                <a:spcPts val="0"/>
              </a:spcAft>
              <a:buSzPts val="1000"/>
              <a:buChar char="○"/>
              <a:defRPr/>
            </a:lvl8pPr>
            <a:lvl9pPr indent="-279400" lvl="8" marL="4114800" algn="ctr">
              <a:spcBef>
                <a:spcPts val="1600"/>
              </a:spcBef>
              <a:spcAft>
                <a:spcPts val="1600"/>
              </a:spcAft>
              <a:buSzPts val="800"/>
              <a:buChar char="■"/>
              <a:defRPr/>
            </a:lvl9pPr>
          </a:lstStyle>
          <a:p/>
        </p:txBody>
      </p:sp>
      <p:sp>
        <p:nvSpPr>
          <p:cNvPr id="132" name="Google Shape;13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3" name="Google Shape;133;p11"/>
          <p:cNvGrpSpPr/>
          <p:nvPr/>
        </p:nvGrpSpPr>
        <p:grpSpPr>
          <a:xfrm>
            <a:off x="0" y="381001"/>
            <a:ext cx="1037850" cy="1016287"/>
            <a:chOff x="0" y="381001"/>
            <a:chExt cx="1037850" cy="1016287"/>
          </a:xfrm>
        </p:grpSpPr>
        <p:sp>
          <p:nvSpPr>
            <p:cNvPr id="134" name="Google Shape;134;p11"/>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229050" y="588489"/>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 name="Google Shape;136;p11"/>
          <p:cNvCxnSpPr/>
          <p:nvPr/>
        </p:nvCxnSpPr>
        <p:spPr>
          <a:xfrm>
            <a:off x="4572000" y="332250"/>
            <a:ext cx="0" cy="4479000"/>
          </a:xfrm>
          <a:prstGeom prst="straightConnector1">
            <a:avLst/>
          </a:prstGeom>
          <a:noFill/>
          <a:ln cap="flat" cmpd="sng" w="9525">
            <a:solidFill>
              <a:srgbClr val="CF68E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2"/>
          <p:cNvGrpSpPr/>
          <p:nvPr/>
        </p:nvGrpSpPr>
        <p:grpSpPr>
          <a:xfrm>
            <a:off x="0" y="4128572"/>
            <a:ext cx="698925" cy="684657"/>
            <a:chOff x="0" y="3785672"/>
            <a:chExt cx="698925" cy="684657"/>
          </a:xfrm>
        </p:grpSpPr>
        <p:sp>
          <p:nvSpPr>
            <p:cNvPr id="139" name="Google Shape;139;p1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142" name="Google Shape;14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grpSp>
        <p:nvGrpSpPr>
          <p:cNvPr id="144" name="Google Shape;144;p13"/>
          <p:cNvGrpSpPr/>
          <p:nvPr/>
        </p:nvGrpSpPr>
        <p:grpSpPr>
          <a:xfrm>
            <a:off x="4406400" y="0"/>
            <a:ext cx="4737600" cy="5143065"/>
            <a:chOff x="4406400" y="0"/>
            <a:chExt cx="4737600" cy="5143065"/>
          </a:xfrm>
        </p:grpSpPr>
        <p:sp>
          <p:nvSpPr>
            <p:cNvPr id="145" name="Google Shape;14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3"/>
          <p:cNvGrpSpPr/>
          <p:nvPr/>
        </p:nvGrpSpPr>
        <p:grpSpPr>
          <a:xfrm>
            <a:off x="4406400" y="0"/>
            <a:ext cx="4737600" cy="5143065"/>
            <a:chOff x="4406400" y="0"/>
            <a:chExt cx="4737600" cy="5143065"/>
          </a:xfrm>
        </p:grpSpPr>
        <p:sp>
          <p:nvSpPr>
            <p:cNvPr id="165" name="Google Shape;16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5400000">
              <a:off x="5618399" y="1236468"/>
              <a:ext cx="808800" cy="808800"/>
            </a:xfrm>
            <a:prstGeom prst="diagStripe">
              <a:avLst>
                <a:gd fmla="val 50000" name="adj"/>
              </a:avLst>
            </a:prstGeom>
            <a:gradFill>
              <a:gsLst>
                <a:gs pos="0">
                  <a:srgbClr val="00AEEF">
                    <a:alpha val="7310"/>
                  </a:srgbClr>
                </a:gs>
                <a:gs pos="100000">
                  <a:srgbClr val="262262">
                    <a:alpha val="731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flipH="1">
              <a:off x="6908099" y="2069505"/>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5400000">
              <a:off x="6861141" y="2477810"/>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flipH="1">
              <a:off x="7276649" y="3302502"/>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5400000">
              <a:off x="7227414" y="3710807"/>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5400000">
              <a:off x="8102491" y="3718473"/>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flipH="1">
              <a:off x="8334533" y="3925960"/>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nvSpPr>
        <p:spPr>
          <a:xfrm>
            <a:off x="0" y="435025"/>
            <a:ext cx="5076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A78CFA"/>
                </a:solidFill>
                <a:latin typeface="Lato"/>
                <a:ea typeface="Lato"/>
                <a:cs typeface="Lato"/>
                <a:sym typeface="Lato"/>
              </a:rPr>
              <a:t>Bell Work </a:t>
            </a:r>
            <a:endParaRPr sz="2800">
              <a:solidFill>
                <a:srgbClr val="A78CFA"/>
              </a:solidFill>
              <a:latin typeface="Lato"/>
              <a:ea typeface="Lato"/>
              <a:cs typeface="Lato"/>
              <a:sym typeface="Lato"/>
            </a:endParaRPr>
          </a:p>
        </p:txBody>
      </p:sp>
      <p:sp>
        <p:nvSpPr>
          <p:cNvPr id="184" name="Google Shape;184;p13"/>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2">
    <p:spTree>
      <p:nvGrpSpPr>
        <p:cNvPr id="185" name="Shape 185"/>
        <p:cNvGrpSpPr/>
        <p:nvPr/>
      </p:nvGrpSpPr>
      <p:grpSpPr>
        <a:xfrm>
          <a:off x="0" y="0"/>
          <a:ext cx="0" cy="0"/>
          <a:chOff x="0" y="0"/>
          <a:chExt cx="0" cy="0"/>
        </a:xfrm>
      </p:grpSpPr>
      <p:grpSp>
        <p:nvGrpSpPr>
          <p:cNvPr id="186" name="Google Shape;186;p14"/>
          <p:cNvGrpSpPr/>
          <p:nvPr/>
        </p:nvGrpSpPr>
        <p:grpSpPr>
          <a:xfrm>
            <a:off x="4406400" y="0"/>
            <a:ext cx="4737600" cy="5143065"/>
            <a:chOff x="4406400" y="0"/>
            <a:chExt cx="4737600" cy="5143065"/>
          </a:xfrm>
        </p:grpSpPr>
        <p:sp>
          <p:nvSpPr>
            <p:cNvPr id="187" name="Google Shape;187;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06" name="Google Shape;206;p14"/>
          <p:cNvGrpSpPr/>
          <p:nvPr/>
        </p:nvGrpSpPr>
        <p:grpSpPr>
          <a:xfrm>
            <a:off x="4406400" y="0"/>
            <a:ext cx="4737600" cy="5143065"/>
            <a:chOff x="4406400" y="0"/>
            <a:chExt cx="4737600" cy="5143065"/>
          </a:xfrm>
        </p:grpSpPr>
        <p:sp>
          <p:nvSpPr>
            <p:cNvPr id="207" name="Google Shape;207;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618399" y="1236468"/>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sp>
          <p:nvSpPr>
            <p:cNvPr id="210" name="Google Shape;210;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flipH="1">
              <a:off x="6908099" y="2069505"/>
              <a:ext cx="808800" cy="808800"/>
            </a:xfrm>
            <a:prstGeom prst="diagStripe">
              <a:avLst>
                <a:gd fmla="val 50000" name="adj"/>
              </a:avLst>
            </a:prstGeom>
            <a:gradFill>
              <a:gsLst>
                <a:gs pos="0">
                  <a:srgbClr val="F7931D"/>
                </a:gs>
                <a:gs pos="100000">
                  <a:srgbClr val="ED1C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5400000">
              <a:off x="6861141" y="2477810"/>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flipH="1">
              <a:off x="7965266" y="2692963"/>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flipH="1">
              <a:off x="7276649" y="3302502"/>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7227414" y="3710807"/>
              <a:ext cx="808800" cy="808800"/>
            </a:xfrm>
            <a:prstGeom prst="diagStripe">
              <a:avLst>
                <a:gd fmla="val 50000" name="adj"/>
              </a:avLst>
            </a:prstGeom>
            <a:gradFill>
              <a:gsLst>
                <a:gs pos="0">
                  <a:srgbClr val="00AEEF"/>
                </a:gs>
                <a:gs pos="100000">
                  <a:srgbClr val="26226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8102491" y="3718473"/>
              <a:ext cx="808800" cy="808800"/>
            </a:xfrm>
            <a:prstGeom prst="diagStripe">
              <a:avLst>
                <a:gd fmla="val 50000"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flipH="1">
              <a:off x="8334533" y="3925960"/>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4"/>
          <p:cNvSpPr txBox="1"/>
          <p:nvPr/>
        </p:nvSpPr>
        <p:spPr>
          <a:xfrm>
            <a:off x="0" y="435025"/>
            <a:ext cx="5076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8865"/>
                </a:solidFill>
                <a:latin typeface="Lato"/>
                <a:ea typeface="Lato"/>
                <a:cs typeface="Lato"/>
                <a:sym typeface="Lato"/>
              </a:rPr>
              <a:t>Objective</a:t>
            </a:r>
            <a:endParaRPr sz="2800">
              <a:solidFill>
                <a:srgbClr val="FF8865"/>
              </a:solidFill>
              <a:latin typeface="Lato"/>
              <a:ea typeface="Lato"/>
              <a:cs typeface="Lato"/>
              <a:sym typeface="Lato"/>
            </a:endParaRPr>
          </a:p>
        </p:txBody>
      </p:sp>
      <p:sp>
        <p:nvSpPr>
          <p:cNvPr id="226" name="Google Shape;226;p14"/>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27" name="Shape 227"/>
        <p:cNvGrpSpPr/>
        <p:nvPr/>
      </p:nvGrpSpPr>
      <p:grpSpPr>
        <a:xfrm>
          <a:off x="0" y="0"/>
          <a:ext cx="0" cy="0"/>
          <a:chOff x="0" y="0"/>
          <a:chExt cx="0" cy="0"/>
        </a:xfrm>
      </p:grpSpPr>
      <p:grpSp>
        <p:nvGrpSpPr>
          <p:cNvPr id="228" name="Google Shape;228;p15"/>
          <p:cNvGrpSpPr/>
          <p:nvPr/>
        </p:nvGrpSpPr>
        <p:grpSpPr>
          <a:xfrm>
            <a:off x="4406400" y="0"/>
            <a:ext cx="4737600" cy="5143065"/>
            <a:chOff x="4406400" y="0"/>
            <a:chExt cx="4737600" cy="5143065"/>
          </a:xfrm>
        </p:grpSpPr>
        <p:sp>
          <p:nvSpPr>
            <p:cNvPr id="229" name="Google Shape;229;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5"/>
          <p:cNvSpPr txBox="1"/>
          <p:nvPr>
            <p:ph hasCustomPrompt="1" type="title"/>
          </p:nvPr>
        </p:nvSpPr>
        <p:spPr>
          <a:xfrm>
            <a:off x="228000" y="1368000"/>
            <a:ext cx="4776000" cy="310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48" name="Google Shape;24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49" name="Google Shape;249;p15"/>
          <p:cNvGrpSpPr/>
          <p:nvPr/>
        </p:nvGrpSpPr>
        <p:grpSpPr>
          <a:xfrm>
            <a:off x="4406400" y="0"/>
            <a:ext cx="4737600" cy="5143065"/>
            <a:chOff x="4406400" y="0"/>
            <a:chExt cx="4737600" cy="5143065"/>
          </a:xfrm>
        </p:grpSpPr>
        <p:sp>
          <p:nvSpPr>
            <p:cNvPr id="250" name="Google Shape;250;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rot="-5400000">
              <a:off x="5987081" y="2469465"/>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flipH="1">
              <a:off x="6908099" y="2069505"/>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B7B7"/>
                </a:solidFill>
              </a:endParaRPr>
            </a:p>
          </p:txBody>
        </p:sp>
        <p:sp>
          <p:nvSpPr>
            <p:cNvPr id="257" name="Google Shape;257;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flipH="1">
              <a:off x="7965266" y="2692963"/>
              <a:ext cx="808800" cy="808800"/>
            </a:xfrm>
            <a:prstGeom prst="diagStripe">
              <a:avLst>
                <a:gd fmla="val 50000" name="adj"/>
              </a:avLst>
            </a:prstGeom>
            <a:gradFill>
              <a:gsLst>
                <a:gs pos="0">
                  <a:srgbClr val="00AEEF">
                    <a:alpha val="7310"/>
                  </a:srgbClr>
                </a:gs>
                <a:gs pos="100000">
                  <a:srgbClr val="262262">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flipH="1">
              <a:off x="8145082" y="3308755"/>
              <a:ext cx="808800" cy="808800"/>
            </a:xfrm>
            <a:prstGeom prst="diagStrip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rot="-5400000">
              <a:off x="7047599" y="309501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rot="-5400000">
              <a:off x="7227414" y="3710807"/>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a:off x="8334533" y="3925960"/>
              <a:ext cx="808800" cy="808800"/>
            </a:xfrm>
            <a:prstGeom prst="diagStripe">
              <a:avLst>
                <a:gd fmla="val 50000" name="adj"/>
              </a:avLst>
            </a:prstGeom>
            <a:gradFill>
              <a:gsLst>
                <a:gs pos="0">
                  <a:srgbClr val="F7931D">
                    <a:alpha val="7310"/>
                  </a:srgbClr>
                </a:gs>
                <a:gs pos="100000">
                  <a:srgbClr val="ED1C24">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5"/>
          <p:cNvSpPr txBox="1"/>
          <p:nvPr/>
        </p:nvSpPr>
        <p:spPr>
          <a:xfrm>
            <a:off x="0" y="435025"/>
            <a:ext cx="52320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8EC379"/>
                </a:solidFill>
                <a:latin typeface="Lato"/>
                <a:ea typeface="Lato"/>
                <a:cs typeface="Lato"/>
                <a:sym typeface="Lato"/>
              </a:rPr>
              <a:t>Active Engagement</a:t>
            </a:r>
            <a:endParaRPr sz="2800">
              <a:solidFill>
                <a:srgbClr val="8EC379"/>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sp>
        <p:nvSpPr>
          <p:cNvPr id="269" name="Google Shape;2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s to use">
  <p:cSld name="BLANK_1">
    <p:bg>
      <p:bgPr>
        <a:solidFill>
          <a:srgbClr val="282C34"/>
        </a:solidFill>
      </p:bgPr>
    </p:bg>
    <p:spTree>
      <p:nvGrpSpPr>
        <p:cNvPr id="270" name="Shape 270"/>
        <p:cNvGrpSpPr/>
        <p:nvPr/>
      </p:nvGrpSpPr>
      <p:grpSpPr>
        <a:xfrm>
          <a:off x="0" y="0"/>
          <a:ext cx="0" cy="0"/>
          <a:chOff x="0" y="0"/>
          <a:chExt cx="0" cy="0"/>
        </a:xfrm>
      </p:grpSpPr>
      <p:sp>
        <p:nvSpPr>
          <p:cNvPr id="271" name="Google Shape;2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17"/>
          <p:cNvSpPr txBox="1"/>
          <p:nvPr/>
        </p:nvSpPr>
        <p:spPr>
          <a:xfrm>
            <a:off x="413963" y="324000"/>
            <a:ext cx="1824000" cy="624000"/>
          </a:xfrm>
          <a:prstGeom prst="rect">
            <a:avLst/>
          </a:prstGeom>
          <a:gradFill>
            <a:gsLst>
              <a:gs pos="0">
                <a:srgbClr val="F7931D"/>
              </a:gs>
              <a:gs pos="100000">
                <a:srgbClr val="ED1C24"/>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#231f20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#ed1c24</a:t>
            </a:r>
            <a:endParaRPr>
              <a:latin typeface="Lato"/>
              <a:ea typeface="Lato"/>
              <a:cs typeface="Lato"/>
              <a:sym typeface="Lato"/>
            </a:endParaRPr>
          </a:p>
        </p:txBody>
      </p:sp>
      <p:sp>
        <p:nvSpPr>
          <p:cNvPr id="273" name="Google Shape;273;p17"/>
          <p:cNvSpPr txBox="1"/>
          <p:nvPr/>
        </p:nvSpPr>
        <p:spPr>
          <a:xfrm>
            <a:off x="2501963" y="348000"/>
            <a:ext cx="1824000" cy="600000"/>
          </a:xfrm>
          <a:prstGeom prst="rect">
            <a:avLst/>
          </a:prstGeom>
          <a:gradFill>
            <a:gsLst>
              <a:gs pos="0">
                <a:srgbClr val="00AEEF"/>
              </a:gs>
              <a:gs pos="100000">
                <a:srgbClr val="262262"/>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#00aeef       </a:t>
            </a:r>
            <a:endParaRPr>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#262262</a:t>
            </a:r>
            <a:endParaRPr>
              <a:solidFill>
                <a:srgbClr val="FFFFFF"/>
              </a:solidFill>
              <a:latin typeface="Lato"/>
              <a:ea typeface="Lato"/>
              <a:cs typeface="Lato"/>
              <a:sym typeface="Lato"/>
            </a:endParaRPr>
          </a:p>
        </p:txBody>
      </p:sp>
      <p:sp>
        <p:nvSpPr>
          <p:cNvPr id="274" name="Google Shape;274;p17"/>
          <p:cNvSpPr txBox="1"/>
          <p:nvPr/>
        </p:nvSpPr>
        <p:spPr>
          <a:xfrm>
            <a:off x="4589963" y="324000"/>
            <a:ext cx="2052000" cy="624000"/>
          </a:xfrm>
          <a:prstGeom prst="rect">
            <a:avLst/>
          </a:prstGeom>
          <a:gradFill>
            <a:gsLst>
              <a:gs pos="0">
                <a:srgbClr val="ED0775"/>
              </a:gs>
              <a:gs pos="100000">
                <a:srgbClr val="160E44"/>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#ed0775          </a:t>
            </a:r>
            <a:endParaRPr>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#160e44</a:t>
            </a:r>
            <a:endParaRPr>
              <a:solidFill>
                <a:srgbClr val="FFFFFF"/>
              </a:solidFill>
              <a:latin typeface="Lato"/>
              <a:ea typeface="Lato"/>
              <a:cs typeface="Lato"/>
              <a:sym typeface="Lato"/>
            </a:endParaRPr>
          </a:p>
        </p:txBody>
      </p:sp>
      <p:sp>
        <p:nvSpPr>
          <p:cNvPr id="275" name="Google Shape;275;p17"/>
          <p:cNvSpPr txBox="1"/>
          <p:nvPr/>
        </p:nvSpPr>
        <p:spPr>
          <a:xfrm>
            <a:off x="6905963" y="336000"/>
            <a:ext cx="1824000" cy="600000"/>
          </a:xfrm>
          <a:prstGeom prst="rect">
            <a:avLst/>
          </a:prstGeom>
          <a:gradFill>
            <a:gsLst>
              <a:gs pos="0">
                <a:srgbClr val="F15A29"/>
              </a:gs>
              <a:gs pos="100000">
                <a:srgbClr val="EC008C"/>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#f15a29</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#ec008c</a:t>
            </a:r>
            <a:endParaRPr>
              <a:latin typeface="Lato"/>
              <a:ea typeface="Lato"/>
              <a:cs typeface="Lato"/>
              <a:sym typeface="Lato"/>
            </a:endParaRPr>
          </a:p>
        </p:txBody>
      </p:sp>
      <p:sp>
        <p:nvSpPr>
          <p:cNvPr id="276" name="Google Shape;276;p17"/>
          <p:cNvSpPr txBox="1"/>
          <p:nvPr/>
        </p:nvSpPr>
        <p:spPr>
          <a:xfrm>
            <a:off x="413975" y="2388000"/>
            <a:ext cx="8316000" cy="25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78CF8"/>
                </a:solidFill>
                <a:latin typeface="Lato"/>
                <a:ea typeface="Lato"/>
                <a:cs typeface="Lato"/>
                <a:sym typeface="Lato"/>
              </a:rPr>
              <a:t>Purple  #a78cf8</a:t>
            </a:r>
            <a:endParaRPr>
              <a:solidFill>
                <a:srgbClr val="A78CF8"/>
              </a:solidFill>
              <a:latin typeface="Lato"/>
              <a:ea typeface="Lato"/>
              <a:cs typeface="Lato"/>
              <a:sym typeface="Lato"/>
            </a:endParaRPr>
          </a:p>
          <a:p>
            <a:pPr indent="0" lvl="0" marL="0" rtl="0" algn="l">
              <a:spcBef>
                <a:spcPts val="0"/>
              </a:spcBef>
              <a:spcAft>
                <a:spcPts val="0"/>
              </a:spcAft>
              <a:buNone/>
            </a:pPr>
            <a:r>
              <a:rPr lang="en">
                <a:solidFill>
                  <a:srgbClr val="6BA5F2"/>
                </a:solidFill>
                <a:latin typeface="Lato"/>
                <a:ea typeface="Lato"/>
                <a:cs typeface="Lato"/>
                <a:sym typeface="Lato"/>
              </a:rPr>
              <a:t>Blue  #6ba5f2</a:t>
            </a:r>
            <a:endParaRPr>
              <a:solidFill>
                <a:srgbClr val="6BA5F2"/>
              </a:solidFill>
              <a:latin typeface="Lato"/>
              <a:ea typeface="Lato"/>
              <a:cs typeface="Lato"/>
              <a:sym typeface="Lato"/>
            </a:endParaRPr>
          </a:p>
          <a:p>
            <a:pPr indent="0" lvl="0" marL="0" rtl="0" algn="l">
              <a:spcBef>
                <a:spcPts val="0"/>
              </a:spcBef>
              <a:spcAft>
                <a:spcPts val="0"/>
              </a:spcAft>
              <a:buNone/>
            </a:pPr>
            <a:r>
              <a:rPr lang="en">
                <a:solidFill>
                  <a:srgbClr val="8EC379"/>
                </a:solidFill>
                <a:latin typeface="Lato"/>
                <a:ea typeface="Lato"/>
                <a:cs typeface="Lato"/>
                <a:sym typeface="Lato"/>
              </a:rPr>
              <a:t>Green  #8ec379</a:t>
            </a:r>
            <a:endParaRPr>
              <a:solidFill>
                <a:srgbClr val="8EC379"/>
              </a:solidFill>
              <a:latin typeface="Lato"/>
              <a:ea typeface="Lato"/>
              <a:cs typeface="Lato"/>
              <a:sym typeface="Lato"/>
            </a:endParaRPr>
          </a:p>
          <a:p>
            <a:pPr indent="0" lvl="0" marL="0" rtl="0" algn="l">
              <a:spcBef>
                <a:spcPts val="0"/>
              </a:spcBef>
              <a:spcAft>
                <a:spcPts val="0"/>
              </a:spcAft>
              <a:buNone/>
            </a:pPr>
            <a:r>
              <a:rPr lang="en">
                <a:solidFill>
                  <a:srgbClr val="FFD600"/>
                </a:solidFill>
                <a:latin typeface="Lato"/>
                <a:ea typeface="Lato"/>
                <a:cs typeface="Lato"/>
                <a:sym typeface="Lato"/>
              </a:rPr>
              <a:t>Yellow  #ffd600</a:t>
            </a:r>
            <a:endParaRPr>
              <a:solidFill>
                <a:srgbClr val="FFD600"/>
              </a:solidFill>
              <a:latin typeface="Lato"/>
              <a:ea typeface="Lato"/>
              <a:cs typeface="Lato"/>
              <a:sym typeface="Lato"/>
            </a:endParaRPr>
          </a:p>
          <a:p>
            <a:pPr indent="0" lvl="0" marL="0" rtl="0" algn="l">
              <a:spcBef>
                <a:spcPts val="0"/>
              </a:spcBef>
              <a:spcAft>
                <a:spcPts val="0"/>
              </a:spcAft>
              <a:buNone/>
            </a:pPr>
            <a:r>
              <a:rPr lang="en">
                <a:solidFill>
                  <a:srgbClr val="CF67DB"/>
                </a:solidFill>
                <a:latin typeface="Lato"/>
                <a:ea typeface="Lato"/>
                <a:cs typeface="Lato"/>
                <a:sym typeface="Lato"/>
              </a:rPr>
              <a:t>Pinkish  #cf67db</a:t>
            </a:r>
            <a:endParaRPr>
              <a:solidFill>
                <a:srgbClr val="CF67DB"/>
              </a:solidFill>
              <a:latin typeface="Lato"/>
              <a:ea typeface="Lato"/>
              <a:cs typeface="Lato"/>
              <a:sym typeface="Lato"/>
            </a:endParaRPr>
          </a:p>
          <a:p>
            <a:pPr indent="0" lvl="0" marL="0" rtl="0" algn="l">
              <a:spcBef>
                <a:spcPts val="0"/>
              </a:spcBef>
              <a:spcAft>
                <a:spcPts val="0"/>
              </a:spcAft>
              <a:buNone/>
            </a:pPr>
            <a:r>
              <a:rPr lang="en">
                <a:solidFill>
                  <a:srgbClr val="B0B4B9"/>
                </a:solidFill>
                <a:latin typeface="Lato"/>
                <a:ea typeface="Lato"/>
                <a:cs typeface="Lato"/>
                <a:sym typeface="Lato"/>
              </a:rPr>
              <a:t>Grey  #b0b4b9</a:t>
            </a:r>
            <a:endParaRPr>
              <a:solidFill>
                <a:srgbClr val="B0B4B9"/>
              </a:solidFill>
              <a:latin typeface="Lato"/>
              <a:ea typeface="Lato"/>
              <a:cs typeface="Lato"/>
              <a:sym typeface="Lato"/>
            </a:endParaRPr>
          </a:p>
          <a:p>
            <a:pPr indent="0" lvl="0" marL="0" rtl="0" algn="l">
              <a:spcBef>
                <a:spcPts val="0"/>
              </a:spcBef>
              <a:spcAft>
                <a:spcPts val="0"/>
              </a:spcAft>
              <a:buNone/>
            </a:pPr>
            <a:r>
              <a:rPr lang="en">
                <a:solidFill>
                  <a:srgbClr val="6292ED"/>
                </a:solidFill>
                <a:latin typeface="Lato"/>
                <a:ea typeface="Lato"/>
                <a:cs typeface="Lato"/>
                <a:sym typeface="Lato"/>
              </a:rPr>
              <a:t>Darker blue?  #6292ed</a:t>
            </a:r>
            <a:endParaRPr>
              <a:solidFill>
                <a:srgbClr val="6292ED"/>
              </a:solidFill>
              <a:latin typeface="Lato"/>
              <a:ea typeface="Lato"/>
              <a:cs typeface="Lato"/>
              <a:sym typeface="Lato"/>
            </a:endParaRPr>
          </a:p>
          <a:p>
            <a:pPr indent="0" lvl="0" marL="0" rtl="0" algn="l">
              <a:spcBef>
                <a:spcPts val="0"/>
              </a:spcBef>
              <a:spcAft>
                <a:spcPts val="0"/>
              </a:spcAft>
              <a:buNone/>
            </a:pPr>
            <a:r>
              <a:rPr lang="en">
                <a:solidFill>
                  <a:srgbClr val="45B7C3"/>
                </a:solidFill>
                <a:latin typeface="Lato"/>
                <a:ea typeface="Lato"/>
                <a:cs typeface="Lato"/>
                <a:sym typeface="Lato"/>
              </a:rPr>
              <a:t>Aqua  #45b7c3</a:t>
            </a:r>
            <a:endParaRPr>
              <a:solidFill>
                <a:srgbClr val="45B7C3"/>
              </a:solidFill>
              <a:latin typeface="Lato"/>
              <a:ea typeface="Lato"/>
              <a:cs typeface="Lato"/>
              <a:sym typeface="Lato"/>
            </a:endParaRPr>
          </a:p>
          <a:p>
            <a:pPr indent="0" lvl="0" marL="0" rtl="0" algn="l">
              <a:spcBef>
                <a:spcPts val="0"/>
              </a:spcBef>
              <a:spcAft>
                <a:spcPts val="0"/>
              </a:spcAft>
              <a:buNone/>
            </a:pPr>
            <a:r>
              <a:rPr lang="en">
                <a:solidFill>
                  <a:srgbClr val="FF8865"/>
                </a:solidFill>
                <a:latin typeface="Lato"/>
                <a:ea typeface="Lato"/>
                <a:cs typeface="Lato"/>
                <a:sym typeface="Lato"/>
              </a:rPr>
              <a:t>Orange  #ff8865</a:t>
            </a:r>
            <a:endParaRPr>
              <a:solidFill>
                <a:srgbClr val="FF8865"/>
              </a:solidFill>
              <a:latin typeface="Lato"/>
              <a:ea typeface="Lato"/>
              <a:cs typeface="Lato"/>
              <a:sym typeface="Lato"/>
            </a:endParaRPr>
          </a:p>
          <a:p>
            <a:pPr indent="0" lvl="0" marL="0" rtl="0" algn="l">
              <a:spcBef>
                <a:spcPts val="0"/>
              </a:spcBef>
              <a:spcAft>
                <a:spcPts val="0"/>
              </a:spcAft>
              <a:buNone/>
            </a:pPr>
            <a:r>
              <a:rPr lang="en">
                <a:solidFill>
                  <a:srgbClr val="D84739"/>
                </a:solidFill>
                <a:latin typeface="Lato"/>
                <a:ea typeface="Lato"/>
                <a:cs typeface="Lato"/>
                <a:sym typeface="Lato"/>
              </a:rPr>
              <a:t>Red  #d84739</a:t>
            </a:r>
            <a:endParaRPr>
              <a:solidFill>
                <a:srgbClr val="D84739"/>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77" name="Google Shape;277;p17"/>
          <p:cNvSpPr txBox="1"/>
          <p:nvPr/>
        </p:nvSpPr>
        <p:spPr>
          <a:xfrm>
            <a:off x="413963" y="1148400"/>
            <a:ext cx="1458000" cy="624000"/>
          </a:xfrm>
          <a:prstGeom prst="rect">
            <a:avLst/>
          </a:prstGeom>
          <a:solidFill>
            <a:srgbClr val="F7931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#f7931d</a:t>
            </a:r>
            <a:endParaRPr>
              <a:latin typeface="Lato"/>
              <a:ea typeface="Lato"/>
              <a:cs typeface="Lato"/>
              <a:sym typeface="Lato"/>
            </a:endParaRPr>
          </a:p>
        </p:txBody>
      </p:sp>
      <p:sp>
        <p:nvSpPr>
          <p:cNvPr id="278" name="Google Shape;278;p17"/>
          <p:cNvSpPr txBox="1"/>
          <p:nvPr/>
        </p:nvSpPr>
        <p:spPr>
          <a:xfrm>
            <a:off x="2082972" y="1172400"/>
            <a:ext cx="1458000" cy="6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#000000</a:t>
            </a:r>
            <a:endParaRPr>
              <a:solidFill>
                <a:srgbClr val="FFFFFF"/>
              </a:solidFill>
              <a:latin typeface="Lato"/>
              <a:ea typeface="Lato"/>
              <a:cs typeface="Lato"/>
              <a:sym typeface="Lato"/>
            </a:endParaRPr>
          </a:p>
        </p:txBody>
      </p:sp>
      <p:sp>
        <p:nvSpPr>
          <p:cNvPr id="279" name="Google Shape;279;p17"/>
          <p:cNvSpPr txBox="1"/>
          <p:nvPr/>
        </p:nvSpPr>
        <p:spPr>
          <a:xfrm>
            <a:off x="3751982" y="1148400"/>
            <a:ext cx="1640400" cy="624000"/>
          </a:xfrm>
          <a:prstGeom prst="rect">
            <a:avLst/>
          </a:prstGeom>
          <a:solidFill>
            <a:srgbClr val="F9F9F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#f9f9f9</a:t>
            </a:r>
            <a:endParaRPr>
              <a:solidFill>
                <a:srgbClr val="FFFFFF"/>
              </a:solidFill>
              <a:latin typeface="Lato"/>
              <a:ea typeface="Lato"/>
              <a:cs typeface="Lato"/>
              <a:sym typeface="Lato"/>
            </a:endParaRPr>
          </a:p>
        </p:txBody>
      </p:sp>
      <p:sp>
        <p:nvSpPr>
          <p:cNvPr id="280" name="Google Shape;280;p17"/>
          <p:cNvSpPr txBox="1"/>
          <p:nvPr/>
        </p:nvSpPr>
        <p:spPr>
          <a:xfrm>
            <a:off x="5603240" y="1160400"/>
            <a:ext cx="1458000" cy="600000"/>
          </a:xfrm>
          <a:prstGeom prst="rect">
            <a:avLst/>
          </a:prstGeom>
          <a:solidFill>
            <a:srgbClr val="04133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#04133e</a:t>
            </a:r>
            <a:endParaRPr>
              <a:solidFill>
                <a:srgbClr val="FFFFFF"/>
              </a:solidFill>
              <a:latin typeface="Lato"/>
              <a:ea typeface="Lato"/>
              <a:cs typeface="Lato"/>
              <a:sym typeface="Lato"/>
            </a:endParaRPr>
          </a:p>
        </p:txBody>
      </p:sp>
      <p:sp>
        <p:nvSpPr>
          <p:cNvPr id="281" name="Google Shape;281;p17"/>
          <p:cNvSpPr txBox="1"/>
          <p:nvPr/>
        </p:nvSpPr>
        <p:spPr>
          <a:xfrm>
            <a:off x="7272034" y="1160400"/>
            <a:ext cx="1458000" cy="600000"/>
          </a:xfrm>
          <a:prstGeom prst="rect">
            <a:avLst/>
          </a:prstGeom>
          <a:solidFill>
            <a:srgbClr val="4C4C4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#4c4c4e</a:t>
            </a:r>
            <a:endParaRPr>
              <a:solidFill>
                <a:srgbClr val="FFFFFF"/>
              </a:solidFill>
              <a:latin typeface="Lato"/>
              <a:ea typeface="Lato"/>
              <a:cs typeface="Lato"/>
              <a:sym typeface="Lato"/>
            </a:endParaRPr>
          </a:p>
        </p:txBody>
      </p:sp>
      <p:sp>
        <p:nvSpPr>
          <p:cNvPr id="282" name="Google Shape;282;p17"/>
          <p:cNvSpPr txBox="1"/>
          <p:nvPr/>
        </p:nvSpPr>
        <p:spPr>
          <a:xfrm>
            <a:off x="3188200" y="2398375"/>
            <a:ext cx="2619900" cy="953700"/>
          </a:xfrm>
          <a:prstGeom prst="rect">
            <a:avLst/>
          </a:prstGeom>
          <a:solidFill>
            <a:srgbClr val="282C34"/>
          </a:solid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#282c34ff</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BACKGROUND COLOR</a:t>
            </a:r>
            <a:endParaRPr>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83" name="Shape 283"/>
        <p:cNvGrpSpPr/>
        <p:nvPr/>
      </p:nvGrpSpPr>
      <p:grpSpPr>
        <a:xfrm>
          <a:off x="0" y="0"/>
          <a:ext cx="0" cy="0"/>
          <a:chOff x="0" y="0"/>
          <a:chExt cx="0" cy="0"/>
        </a:xfrm>
      </p:grpSpPr>
      <p:sp>
        <p:nvSpPr>
          <p:cNvPr id="284" name="Google Shape;28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5" name="Google Shape;285;p18"/>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 name="Google Shape;2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rot="5400000">
            <a:off x="-10775" y="11276"/>
            <a:ext cx="1037850" cy="1016287"/>
            <a:chOff x="0" y="381001"/>
            <a:chExt cx="1037850" cy="1016287"/>
          </a:xfrm>
        </p:grpSpPr>
        <p:sp>
          <p:nvSpPr>
            <p:cNvPr id="21" name="Google Shape;21;p3"/>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229050" y="58848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3"/>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Clr>
                <a:srgbClr val="FF8865"/>
              </a:buClr>
              <a:buSzPts val="3000"/>
              <a:buNone/>
              <a:defRPr sz="3000">
                <a:solidFill>
                  <a:srgbClr val="FF8865"/>
                </a:solidFill>
              </a:defRPr>
            </a:lvl2pPr>
            <a:lvl3pPr lvl="2" rtl="0">
              <a:spcBef>
                <a:spcPts val="0"/>
              </a:spcBef>
              <a:spcAft>
                <a:spcPts val="0"/>
              </a:spcAft>
              <a:buClr>
                <a:srgbClr val="FF8865"/>
              </a:buClr>
              <a:buSzPts val="3000"/>
              <a:buNone/>
              <a:defRPr sz="3000">
                <a:solidFill>
                  <a:srgbClr val="FF8865"/>
                </a:solidFill>
              </a:defRPr>
            </a:lvl3pPr>
            <a:lvl4pPr lvl="3" rtl="0">
              <a:spcBef>
                <a:spcPts val="0"/>
              </a:spcBef>
              <a:spcAft>
                <a:spcPts val="0"/>
              </a:spcAft>
              <a:buClr>
                <a:srgbClr val="FF8865"/>
              </a:buClr>
              <a:buSzPts val="3000"/>
              <a:buNone/>
              <a:defRPr sz="3000">
                <a:solidFill>
                  <a:srgbClr val="FF8865"/>
                </a:solidFill>
              </a:defRPr>
            </a:lvl4pPr>
            <a:lvl5pPr lvl="4" rtl="0">
              <a:spcBef>
                <a:spcPts val="0"/>
              </a:spcBef>
              <a:spcAft>
                <a:spcPts val="0"/>
              </a:spcAft>
              <a:buClr>
                <a:srgbClr val="FF8865"/>
              </a:buClr>
              <a:buSzPts val="3000"/>
              <a:buNone/>
              <a:defRPr sz="3000">
                <a:solidFill>
                  <a:srgbClr val="FF8865"/>
                </a:solidFill>
              </a:defRPr>
            </a:lvl5pPr>
            <a:lvl6pPr lvl="5" rtl="0">
              <a:spcBef>
                <a:spcPts val="0"/>
              </a:spcBef>
              <a:spcAft>
                <a:spcPts val="0"/>
              </a:spcAft>
              <a:buClr>
                <a:srgbClr val="FF8865"/>
              </a:buClr>
              <a:buSzPts val="3000"/>
              <a:buNone/>
              <a:defRPr sz="3000">
                <a:solidFill>
                  <a:srgbClr val="FF8865"/>
                </a:solidFill>
              </a:defRPr>
            </a:lvl6pPr>
            <a:lvl7pPr lvl="6" rtl="0">
              <a:spcBef>
                <a:spcPts val="0"/>
              </a:spcBef>
              <a:spcAft>
                <a:spcPts val="0"/>
              </a:spcAft>
              <a:buClr>
                <a:srgbClr val="FF8865"/>
              </a:buClr>
              <a:buSzPts val="3000"/>
              <a:buNone/>
              <a:defRPr sz="3000">
                <a:solidFill>
                  <a:srgbClr val="FF8865"/>
                </a:solidFill>
              </a:defRPr>
            </a:lvl7pPr>
            <a:lvl8pPr lvl="7" rtl="0">
              <a:spcBef>
                <a:spcPts val="0"/>
              </a:spcBef>
              <a:spcAft>
                <a:spcPts val="0"/>
              </a:spcAft>
              <a:buClr>
                <a:srgbClr val="FF8865"/>
              </a:buClr>
              <a:buSzPts val="3000"/>
              <a:buNone/>
              <a:defRPr sz="3000">
                <a:solidFill>
                  <a:srgbClr val="FF8865"/>
                </a:solidFill>
              </a:defRPr>
            </a:lvl8pPr>
            <a:lvl9pPr lvl="8" rtl="0">
              <a:spcBef>
                <a:spcPts val="0"/>
              </a:spcBef>
              <a:spcAft>
                <a:spcPts val="0"/>
              </a:spcAft>
              <a:buClr>
                <a:srgbClr val="FF8865"/>
              </a:buClr>
              <a:buSzPts val="3000"/>
              <a:buNone/>
              <a:defRPr sz="3000">
                <a:solidFill>
                  <a:srgbClr val="FF8865"/>
                </a:solidFill>
              </a:defRPr>
            </a:lvl9pPr>
          </a:lstStyle>
          <a:p/>
        </p:txBody>
      </p:sp>
      <p:sp>
        <p:nvSpPr>
          <p:cNvPr id="26" name="Google Shape;26;p3"/>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7" name="Shape 27"/>
        <p:cNvGrpSpPr/>
        <p:nvPr/>
      </p:nvGrpSpPr>
      <p:grpSpPr>
        <a:xfrm>
          <a:off x="0" y="0"/>
          <a:ext cx="0" cy="0"/>
          <a:chOff x="0" y="0"/>
          <a:chExt cx="0" cy="0"/>
        </a:xfrm>
      </p:grpSpPr>
      <p:sp>
        <p:nvSpPr>
          <p:cNvPr id="28" name="Google Shape;28;p4"/>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a:off x="7803225" y="314201"/>
            <a:ext cx="1037850" cy="1016287"/>
            <a:chOff x="0" y="381001"/>
            <a:chExt cx="1037850" cy="1016287"/>
          </a:xfrm>
        </p:grpSpPr>
        <p:sp>
          <p:nvSpPr>
            <p:cNvPr id="30" name="Google Shape;30;p4"/>
            <p:cNvSpPr/>
            <p:nvPr/>
          </p:nvSpPr>
          <p:spPr>
            <a:xfrm rot="-5400000">
              <a:off x="0" y="381001"/>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229050" y="588489"/>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Clr>
                <a:srgbClr val="FF8865"/>
              </a:buClr>
              <a:buSzPts val="2400"/>
              <a:buNone/>
              <a:defRPr sz="2400">
                <a:solidFill>
                  <a:srgbClr val="FF8865"/>
                </a:solidFill>
              </a:defRPr>
            </a:lvl2pPr>
            <a:lvl3pPr lvl="2" rtl="0">
              <a:spcBef>
                <a:spcPts val="0"/>
              </a:spcBef>
              <a:spcAft>
                <a:spcPts val="0"/>
              </a:spcAft>
              <a:buClr>
                <a:srgbClr val="FF8865"/>
              </a:buClr>
              <a:buSzPts val="2400"/>
              <a:buNone/>
              <a:defRPr sz="2400">
                <a:solidFill>
                  <a:srgbClr val="FF8865"/>
                </a:solidFill>
              </a:defRPr>
            </a:lvl3pPr>
            <a:lvl4pPr lvl="3" rtl="0">
              <a:spcBef>
                <a:spcPts val="0"/>
              </a:spcBef>
              <a:spcAft>
                <a:spcPts val="0"/>
              </a:spcAft>
              <a:buClr>
                <a:srgbClr val="FF8865"/>
              </a:buClr>
              <a:buSzPts val="2400"/>
              <a:buNone/>
              <a:defRPr sz="2400">
                <a:solidFill>
                  <a:srgbClr val="FF8865"/>
                </a:solidFill>
              </a:defRPr>
            </a:lvl4pPr>
            <a:lvl5pPr lvl="4" rtl="0">
              <a:spcBef>
                <a:spcPts val="0"/>
              </a:spcBef>
              <a:spcAft>
                <a:spcPts val="0"/>
              </a:spcAft>
              <a:buClr>
                <a:srgbClr val="FF8865"/>
              </a:buClr>
              <a:buSzPts val="2400"/>
              <a:buNone/>
              <a:defRPr sz="2400">
                <a:solidFill>
                  <a:srgbClr val="FF8865"/>
                </a:solidFill>
              </a:defRPr>
            </a:lvl5pPr>
            <a:lvl6pPr lvl="5" rtl="0">
              <a:spcBef>
                <a:spcPts val="0"/>
              </a:spcBef>
              <a:spcAft>
                <a:spcPts val="0"/>
              </a:spcAft>
              <a:buClr>
                <a:srgbClr val="FF8865"/>
              </a:buClr>
              <a:buSzPts val="2400"/>
              <a:buNone/>
              <a:defRPr sz="2400">
                <a:solidFill>
                  <a:srgbClr val="FF8865"/>
                </a:solidFill>
              </a:defRPr>
            </a:lvl6pPr>
            <a:lvl7pPr lvl="6" rtl="0">
              <a:spcBef>
                <a:spcPts val="0"/>
              </a:spcBef>
              <a:spcAft>
                <a:spcPts val="0"/>
              </a:spcAft>
              <a:buClr>
                <a:srgbClr val="FF8865"/>
              </a:buClr>
              <a:buSzPts val="2400"/>
              <a:buNone/>
              <a:defRPr sz="2400">
                <a:solidFill>
                  <a:srgbClr val="FF8865"/>
                </a:solidFill>
              </a:defRPr>
            </a:lvl7pPr>
            <a:lvl8pPr lvl="7" rtl="0">
              <a:spcBef>
                <a:spcPts val="0"/>
              </a:spcBef>
              <a:spcAft>
                <a:spcPts val="0"/>
              </a:spcAft>
              <a:buClr>
                <a:srgbClr val="FF8865"/>
              </a:buClr>
              <a:buSzPts val="2400"/>
              <a:buNone/>
              <a:defRPr sz="2400">
                <a:solidFill>
                  <a:srgbClr val="FF8865"/>
                </a:solidFill>
              </a:defRPr>
            </a:lvl8pPr>
            <a:lvl9pPr lvl="8" rtl="0">
              <a:spcBef>
                <a:spcPts val="0"/>
              </a:spcBef>
              <a:spcAft>
                <a:spcPts val="0"/>
              </a:spcAft>
              <a:buClr>
                <a:srgbClr val="FF8865"/>
              </a:buClr>
              <a:buSzPts val="2400"/>
              <a:buNone/>
              <a:defRPr sz="2400">
                <a:solidFill>
                  <a:srgbClr val="FF8865"/>
                </a:solidFill>
              </a:defRPr>
            </a:lvl9pPr>
          </a:lstStyle>
          <a:p/>
        </p:txBody>
      </p:sp>
      <p:sp>
        <p:nvSpPr>
          <p:cNvPr id="34" name="Google Shape;34;p4"/>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35" name="Shape 35"/>
        <p:cNvGrpSpPr/>
        <p:nvPr/>
      </p:nvGrpSpPr>
      <p:grpSpPr>
        <a:xfrm>
          <a:off x="0" y="0"/>
          <a:ext cx="0" cy="0"/>
          <a:chOff x="0" y="0"/>
          <a:chExt cx="0" cy="0"/>
        </a:xfrm>
      </p:grpSpPr>
      <p:grpSp>
        <p:nvGrpSpPr>
          <p:cNvPr id="36" name="Google Shape;36;p5"/>
          <p:cNvGrpSpPr/>
          <p:nvPr/>
        </p:nvGrpSpPr>
        <p:grpSpPr>
          <a:xfrm rot="5400000">
            <a:off x="7500300" y="3499805"/>
            <a:ext cx="1643700" cy="1643700"/>
            <a:chOff x="7500300" y="505"/>
            <a:chExt cx="1643700" cy="1643700"/>
          </a:xfrm>
        </p:grpSpPr>
        <p:sp>
          <p:nvSpPr>
            <p:cNvPr id="37" name="Google Shape;37;p5"/>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5"/>
            <p:cNvGrpSpPr/>
            <p:nvPr/>
          </p:nvGrpSpPr>
          <p:grpSpPr>
            <a:xfrm>
              <a:off x="7803225" y="314201"/>
              <a:ext cx="1037850" cy="1016287"/>
              <a:chOff x="0" y="381001"/>
              <a:chExt cx="1037850" cy="1016287"/>
            </a:xfrm>
          </p:grpSpPr>
          <p:sp>
            <p:nvSpPr>
              <p:cNvPr id="39" name="Google Shape;39;p5"/>
              <p:cNvSpPr/>
              <p:nvPr/>
            </p:nvSpPr>
            <p:spPr>
              <a:xfrm rot="-5400000">
                <a:off x="0" y="381001"/>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a:off x="229050" y="588489"/>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 name="Google Shape;41;p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2" name="Google Shape;4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5"/>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p:cSld name="TITLE_AND_BODY_1_1_1">
    <p:spTree>
      <p:nvGrpSpPr>
        <p:cNvPr id="44" name="Shape 44"/>
        <p:cNvGrpSpPr/>
        <p:nvPr/>
      </p:nvGrpSpPr>
      <p:grpSpPr>
        <a:xfrm>
          <a:off x="0" y="0"/>
          <a:ext cx="0" cy="0"/>
          <a:chOff x="0" y="0"/>
          <a:chExt cx="0" cy="0"/>
        </a:xfrm>
      </p:grpSpPr>
      <p:grpSp>
        <p:nvGrpSpPr>
          <p:cNvPr id="45" name="Google Shape;45;p6"/>
          <p:cNvGrpSpPr/>
          <p:nvPr/>
        </p:nvGrpSpPr>
        <p:grpSpPr>
          <a:xfrm rot="5400000">
            <a:off x="7500300" y="3499805"/>
            <a:ext cx="1643700" cy="1643700"/>
            <a:chOff x="7500300" y="505"/>
            <a:chExt cx="1643700" cy="1643700"/>
          </a:xfrm>
        </p:grpSpPr>
        <p:sp>
          <p:nvSpPr>
            <p:cNvPr id="46" name="Google Shape;46;p6"/>
            <p:cNvSpPr/>
            <p:nvPr/>
          </p:nvSpPr>
          <p:spPr>
            <a:xfrm rot="5400000">
              <a:off x="7500300" y="505"/>
              <a:ext cx="1643700" cy="1643700"/>
            </a:xfrm>
            <a:prstGeom prst="diagStripe">
              <a:avLst>
                <a:gd fmla="val 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6"/>
            <p:cNvGrpSpPr/>
            <p:nvPr/>
          </p:nvGrpSpPr>
          <p:grpSpPr>
            <a:xfrm>
              <a:off x="7803225" y="314201"/>
              <a:ext cx="1037850" cy="1016287"/>
              <a:chOff x="0" y="381001"/>
              <a:chExt cx="1037850" cy="1016287"/>
            </a:xfrm>
          </p:grpSpPr>
          <p:sp>
            <p:nvSpPr>
              <p:cNvPr id="48" name="Google Shape;48;p6"/>
              <p:cNvSpPr/>
              <p:nvPr/>
            </p:nvSpPr>
            <p:spPr>
              <a:xfrm rot="-5400000">
                <a:off x="0" y="381001"/>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a:off x="229050" y="588489"/>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1" name="Google Shape;51;p6"/>
          <p:cNvGrpSpPr/>
          <p:nvPr/>
        </p:nvGrpSpPr>
        <p:grpSpPr>
          <a:xfrm>
            <a:off x="0" y="381001"/>
            <a:ext cx="1037850" cy="1016287"/>
            <a:chOff x="0" y="381001"/>
            <a:chExt cx="1037850" cy="1016287"/>
          </a:xfrm>
        </p:grpSpPr>
        <p:sp>
          <p:nvSpPr>
            <p:cNvPr id="52" name="Google Shape;52;p6"/>
            <p:cNvSpPr/>
            <p:nvPr/>
          </p:nvSpPr>
          <p:spPr>
            <a:xfrm rot="-5400000">
              <a:off x="0" y="381001"/>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flipH="1">
              <a:off x="229050" y="588489"/>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6"/>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5" name="Google Shape;55;p6"/>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1">
  <p:cSld name="TITLE_AND_BODY_1_1_1_1">
    <p:spTree>
      <p:nvGrpSpPr>
        <p:cNvPr id="56" name="Shape 56"/>
        <p:cNvGrpSpPr/>
        <p:nvPr/>
      </p:nvGrpSpPr>
      <p:grpSpPr>
        <a:xfrm>
          <a:off x="0" y="0"/>
          <a:ext cx="0" cy="0"/>
          <a:chOff x="0" y="0"/>
          <a:chExt cx="0" cy="0"/>
        </a:xfrm>
      </p:grpSpPr>
      <p:grpSp>
        <p:nvGrpSpPr>
          <p:cNvPr id="57" name="Google Shape;57;p7"/>
          <p:cNvGrpSpPr/>
          <p:nvPr/>
        </p:nvGrpSpPr>
        <p:grpSpPr>
          <a:xfrm rot="5400000">
            <a:off x="8303022" y="3932374"/>
            <a:ext cx="868000" cy="1651862"/>
            <a:chOff x="413575" y="-351649"/>
            <a:chExt cx="868000" cy="1651862"/>
          </a:xfrm>
        </p:grpSpPr>
        <p:sp>
          <p:nvSpPr>
            <p:cNvPr id="58" name="Google Shape;58;p7"/>
            <p:cNvSpPr/>
            <p:nvPr/>
          </p:nvSpPr>
          <p:spPr>
            <a:xfrm rot="-5400000">
              <a:off x="413575" y="-35164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a:off x="472775" y="491414"/>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7"/>
          <p:cNvSpPr/>
          <p:nvPr/>
        </p:nvSpPr>
        <p:spPr>
          <a:xfrm rot="-5400000">
            <a:off x="-72000" y="4351876"/>
            <a:ext cx="808800" cy="808800"/>
          </a:xfrm>
          <a:prstGeom prst="diagStripe">
            <a:avLst>
              <a:gd fmla="val 50000" name="adj"/>
            </a:avLst>
          </a:prstGeom>
          <a:gradFill>
            <a:gsLst>
              <a:gs pos="0">
                <a:srgbClr val="ED0775"/>
              </a:gs>
              <a:gs pos="100000">
                <a:srgbClr val="160E4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3" name="Google Shape;63;p7"/>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grpSp>
        <p:nvGrpSpPr>
          <p:cNvPr id="65" name="Google Shape;65;p8"/>
          <p:cNvGrpSpPr/>
          <p:nvPr/>
        </p:nvGrpSpPr>
        <p:grpSpPr>
          <a:xfrm>
            <a:off x="0" y="381001"/>
            <a:ext cx="1037850" cy="1016287"/>
            <a:chOff x="0" y="381001"/>
            <a:chExt cx="1037850" cy="1016287"/>
          </a:xfrm>
        </p:grpSpPr>
        <p:sp>
          <p:nvSpPr>
            <p:cNvPr id="66" name="Google Shape;66;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9" name="Google Shape;69;p8"/>
          <p:cNvGrpSpPr/>
          <p:nvPr/>
        </p:nvGrpSpPr>
        <p:grpSpPr>
          <a:xfrm>
            <a:off x="0" y="381001"/>
            <a:ext cx="1037850" cy="1016287"/>
            <a:chOff x="0" y="381001"/>
            <a:chExt cx="1037850" cy="1016287"/>
          </a:xfrm>
        </p:grpSpPr>
        <p:sp>
          <p:nvSpPr>
            <p:cNvPr id="70" name="Google Shape;70;p8"/>
            <p:cNvSpPr/>
            <p:nvPr/>
          </p:nvSpPr>
          <p:spPr>
            <a:xfrm rot="-5400000">
              <a:off x="0" y="381001"/>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229050" y="588489"/>
              <a:ext cx="808800" cy="808800"/>
            </a:xfrm>
            <a:prstGeom prst="diagStripe">
              <a:avLst>
                <a:gd fmla="val 50000" name="adj"/>
              </a:avLst>
            </a:prstGeom>
            <a:gradFill>
              <a:gsLst>
                <a:gs pos="0">
                  <a:srgbClr val="00AEEF"/>
                </a:gs>
                <a:gs pos="100000">
                  <a:srgbClr val="26226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8"/>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8"/>
          <p:cNvSpPr txBox="1"/>
          <p:nvPr>
            <p:ph idx="1" type="body"/>
          </p:nvPr>
        </p:nvSpPr>
        <p:spPr>
          <a:xfrm>
            <a:off x="1297525" y="1656700"/>
            <a:ext cx="3403200" cy="26790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
        <p:nvSpPr>
          <p:cNvPr id="74" name="Google Shape;74;p8"/>
          <p:cNvSpPr txBox="1"/>
          <p:nvPr>
            <p:ph idx="2" type="body"/>
          </p:nvPr>
        </p:nvSpPr>
        <p:spPr>
          <a:xfrm>
            <a:off x="4700725" y="1656700"/>
            <a:ext cx="3403200" cy="26790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rgbClr val="A78CFA"/>
              </a:buClr>
              <a:buSzPts val="2400"/>
              <a:buChar char="●"/>
              <a:defRPr/>
            </a:lvl1pPr>
            <a:lvl2pPr indent="-368300" lvl="1" marL="914400" rtl="0">
              <a:spcBef>
                <a:spcPts val="1600"/>
              </a:spcBef>
              <a:spcAft>
                <a:spcPts val="0"/>
              </a:spcAft>
              <a:buClr>
                <a:srgbClr val="A78CFA"/>
              </a:buClr>
              <a:buSzPts val="2200"/>
              <a:buChar char="○"/>
              <a:defRPr/>
            </a:lvl2pPr>
            <a:lvl3pPr indent="-355600" lvl="2" marL="1371600" rtl="0">
              <a:spcBef>
                <a:spcPts val="1600"/>
              </a:spcBef>
              <a:spcAft>
                <a:spcPts val="0"/>
              </a:spcAft>
              <a:buClr>
                <a:srgbClr val="A78CFA"/>
              </a:buClr>
              <a:buSzPts val="2000"/>
              <a:buChar char="■"/>
              <a:defRPr/>
            </a:lvl3pPr>
            <a:lvl4pPr indent="-342900" lvl="3" marL="1828800" rtl="0">
              <a:spcBef>
                <a:spcPts val="1600"/>
              </a:spcBef>
              <a:spcAft>
                <a:spcPts val="0"/>
              </a:spcAft>
              <a:buClr>
                <a:srgbClr val="A78CFA"/>
              </a:buClr>
              <a:buSzPts val="1800"/>
              <a:buChar char="●"/>
              <a:defRPr/>
            </a:lvl4pPr>
            <a:lvl5pPr indent="-330200" lvl="4" marL="2286000" rtl="0">
              <a:spcBef>
                <a:spcPts val="1600"/>
              </a:spcBef>
              <a:spcAft>
                <a:spcPts val="0"/>
              </a:spcAft>
              <a:buClr>
                <a:srgbClr val="A78CFA"/>
              </a:buClr>
              <a:buSzPts val="1600"/>
              <a:buChar char="○"/>
              <a:defRPr/>
            </a:lvl5pPr>
            <a:lvl6pPr indent="-317500" lvl="5" marL="2743200" rtl="0">
              <a:spcBef>
                <a:spcPts val="1600"/>
              </a:spcBef>
              <a:spcAft>
                <a:spcPts val="0"/>
              </a:spcAft>
              <a:buClr>
                <a:srgbClr val="A78CFA"/>
              </a:buClr>
              <a:buSzPts val="1400"/>
              <a:buChar char="■"/>
              <a:defRPr/>
            </a:lvl6pPr>
            <a:lvl7pPr indent="-304800" lvl="6" marL="3200400" rtl="0">
              <a:spcBef>
                <a:spcPts val="1600"/>
              </a:spcBef>
              <a:spcAft>
                <a:spcPts val="0"/>
              </a:spcAft>
              <a:buClr>
                <a:srgbClr val="A78CFA"/>
              </a:buClr>
              <a:buSzPts val="1200"/>
              <a:buChar char="●"/>
              <a:defRPr/>
            </a:lvl7pPr>
            <a:lvl8pPr indent="-292100" lvl="7" marL="3657600" rtl="0">
              <a:spcBef>
                <a:spcPts val="1600"/>
              </a:spcBef>
              <a:spcAft>
                <a:spcPts val="0"/>
              </a:spcAft>
              <a:buClr>
                <a:srgbClr val="A78CFA"/>
              </a:buClr>
              <a:buSzPts val="1000"/>
              <a:buChar char="○"/>
              <a:defRPr/>
            </a:lvl8pPr>
            <a:lvl9pPr indent="-279400" lvl="8" marL="4114800" rtl="0">
              <a:spcBef>
                <a:spcPts val="1600"/>
              </a:spcBef>
              <a:spcAft>
                <a:spcPts val="1600"/>
              </a:spcAft>
              <a:buSzPts val="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9"/>
          <p:cNvGrpSpPr/>
          <p:nvPr/>
        </p:nvGrpSpPr>
        <p:grpSpPr>
          <a:xfrm>
            <a:off x="0" y="381001"/>
            <a:ext cx="1037850" cy="1016287"/>
            <a:chOff x="0" y="381001"/>
            <a:chExt cx="1037850" cy="1016287"/>
          </a:xfrm>
        </p:grpSpPr>
        <p:sp>
          <p:nvSpPr>
            <p:cNvPr id="77" name="Google Shape;77;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9"/>
          <p:cNvSpPr txBox="1"/>
          <p:nvPr>
            <p:ph type="title"/>
          </p:nvPr>
        </p:nvSpPr>
        <p:spPr>
          <a:xfrm>
            <a:off x="1297500" y="393750"/>
            <a:ext cx="7038900" cy="598500"/>
          </a:xfrm>
          <a:prstGeom prst="rect">
            <a:avLst/>
          </a:prstGeom>
        </p:spPr>
        <p:txBody>
          <a:bodyPr anchorCtr="0" anchor="t" bIns="91425" lIns="91425" spcFirstLastPara="1" rIns="91425" wrap="square" tIns="91425">
            <a:noAutofit/>
          </a:bodyPr>
          <a:lstStyle>
            <a:lvl1pPr lvl="0">
              <a:spcBef>
                <a:spcPts val="0"/>
              </a:spcBef>
              <a:spcAft>
                <a:spcPts val="0"/>
              </a:spcAft>
              <a:buClr>
                <a:srgbClr val="FF8865"/>
              </a:buClr>
              <a:buSzPts val="3200"/>
              <a:buFont typeface="Lato"/>
              <a:buNone/>
              <a:defRPr sz="3200">
                <a:solidFill>
                  <a:srgbClr val="FF8865"/>
                </a:solidFill>
                <a:latin typeface="Lato"/>
                <a:ea typeface="Lato"/>
                <a:cs typeface="Lato"/>
                <a:sym typeface="La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Google Shape;8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1" name="Google Shape;81;p9"/>
          <p:cNvGrpSpPr/>
          <p:nvPr/>
        </p:nvGrpSpPr>
        <p:grpSpPr>
          <a:xfrm>
            <a:off x="0" y="381001"/>
            <a:ext cx="1037850" cy="1016287"/>
            <a:chOff x="0" y="381001"/>
            <a:chExt cx="1037850" cy="1016287"/>
          </a:xfrm>
        </p:grpSpPr>
        <p:sp>
          <p:nvSpPr>
            <p:cNvPr id="82" name="Google Shape;82;p9"/>
            <p:cNvSpPr/>
            <p:nvPr/>
          </p:nvSpPr>
          <p:spPr>
            <a:xfrm rot="-5400000">
              <a:off x="0" y="381001"/>
              <a:ext cx="808800" cy="808800"/>
            </a:xfrm>
            <a:prstGeom prst="diagStripe">
              <a:avLst>
                <a:gd fmla="val 50000" name="adj"/>
              </a:avLst>
            </a:prstGeom>
            <a:gradFill>
              <a:gsLst>
                <a:gs pos="0">
                  <a:srgbClr val="ED0775"/>
                </a:gs>
                <a:gs pos="100000">
                  <a:srgbClr val="160E4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a:off x="229050" y="588489"/>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MAIN_POINT">
    <p:spTree>
      <p:nvGrpSpPr>
        <p:cNvPr id="84" name="Shape 84"/>
        <p:cNvGrpSpPr/>
        <p:nvPr/>
      </p:nvGrpSpPr>
      <p:grpSpPr>
        <a:xfrm>
          <a:off x="0" y="0"/>
          <a:ext cx="0" cy="0"/>
          <a:chOff x="0" y="0"/>
          <a:chExt cx="0" cy="0"/>
        </a:xfrm>
      </p:grpSpPr>
      <p:sp>
        <p:nvSpPr>
          <p:cNvPr id="85" name="Google Shape;85;p10"/>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 name="Google Shape;8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7" name="Google Shape;87;p10"/>
          <p:cNvGrpSpPr/>
          <p:nvPr/>
        </p:nvGrpSpPr>
        <p:grpSpPr>
          <a:xfrm>
            <a:off x="4406400" y="0"/>
            <a:ext cx="4737600" cy="5143500"/>
            <a:chOff x="4406400" y="0"/>
            <a:chExt cx="4737600" cy="5143500"/>
          </a:xfrm>
        </p:grpSpPr>
        <p:sp>
          <p:nvSpPr>
            <p:cNvPr id="88" name="Google Shape;88;p1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0"/>
          <p:cNvGrpSpPr/>
          <p:nvPr/>
        </p:nvGrpSpPr>
        <p:grpSpPr>
          <a:xfrm>
            <a:off x="4406400" y="0"/>
            <a:ext cx="4737600" cy="5143065"/>
            <a:chOff x="4406400" y="0"/>
            <a:chExt cx="4737600" cy="5143065"/>
          </a:xfrm>
        </p:grpSpPr>
        <p:sp>
          <p:nvSpPr>
            <p:cNvPr id="107" name="Google Shape;107;p1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5400000">
              <a:off x="5618399" y="1236468"/>
              <a:ext cx="808800" cy="808800"/>
            </a:xfrm>
            <a:prstGeom prst="diagStripe">
              <a:avLst>
                <a:gd fmla="val 50000" name="adj"/>
              </a:avLst>
            </a:prstGeom>
            <a:gradFill>
              <a:gsLst>
                <a:gs pos="0">
                  <a:srgbClr val="ED0775">
                    <a:alpha val="7310"/>
                  </a:srgbClr>
                </a:gs>
                <a:gs pos="100000">
                  <a:srgbClr val="160E44">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5987081" y="24694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a:off x="6222115" y="2676953"/>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flipH="1">
              <a:off x="7965266" y="2692963"/>
              <a:ext cx="808800" cy="808800"/>
            </a:xfrm>
            <a:prstGeom prst="diagStripe">
              <a:avLst>
                <a:gd fmla="val 50000" name="adj"/>
              </a:avLst>
            </a:prstGeom>
            <a:gradFill>
              <a:gsLst>
                <a:gs pos="0">
                  <a:srgbClr val="F7931D">
                    <a:alpha val="7310"/>
                  </a:srgbClr>
                </a:gs>
                <a:gs pos="100000">
                  <a:srgbClr val="ED1C24">
                    <a:alpha val="731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rot="-5400000">
              <a:off x="7047599" y="3095015"/>
              <a:ext cx="808800" cy="808800"/>
            </a:xfrm>
            <a:prstGeom prst="diagStripe">
              <a:avLst>
                <a:gd fmla="val 50000" name="adj"/>
              </a:avLst>
            </a:prstGeom>
            <a:gradFill>
              <a:gsLst>
                <a:gs pos="0">
                  <a:srgbClr val="F7931D"/>
                </a:gs>
                <a:gs pos="100000">
                  <a:srgbClr val="ED1C2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rot="-5400000">
              <a:off x="7227414" y="3710807"/>
              <a:ext cx="808800" cy="808800"/>
            </a:xfrm>
            <a:prstGeom prst="diagStripe">
              <a:avLst>
                <a:gd fmla="val 50000" name="adj"/>
              </a:avLst>
            </a:prstGeom>
            <a:gradFill>
              <a:gsLst>
                <a:gs pos="0">
                  <a:srgbClr val="00AEEF"/>
                </a:gs>
                <a:gs pos="100000">
                  <a:srgbClr val="262262"/>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flipH="1">
              <a:off x="7462448" y="3918294"/>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flipH="1">
              <a:off x="8334533" y="3925960"/>
              <a:ext cx="808800" cy="808800"/>
            </a:xfrm>
            <a:prstGeom prst="diagStripe">
              <a:avLst>
                <a:gd fmla="val 50000" name="adj"/>
              </a:avLst>
            </a:prstGeom>
            <a:gradFill>
              <a:gsLst>
                <a:gs pos="0">
                  <a:srgbClr val="00AEEF">
                    <a:alpha val="7310"/>
                  </a:srgbClr>
                </a:gs>
                <a:gs pos="100000">
                  <a:srgbClr val="262262">
                    <a:alpha val="731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rot="-5400000">
              <a:off x="8288290" y="4334265"/>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flipH="1">
              <a:off x="6908099" y="2069505"/>
              <a:ext cx="808800" cy="808800"/>
            </a:xfrm>
            <a:prstGeom prst="diagStripe">
              <a:avLst>
                <a:gd fmla="val 50000" name="adj"/>
              </a:avLst>
            </a:prstGeom>
            <a:gradFill>
              <a:gsLst>
                <a:gs pos="0">
                  <a:srgbClr val="00AEEF"/>
                </a:gs>
                <a:gs pos="100000">
                  <a:srgbClr val="26226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282C3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81000" lvl="0" marL="457200">
              <a:lnSpc>
                <a:spcPct val="115000"/>
              </a:lnSpc>
              <a:spcBef>
                <a:spcPts val="0"/>
              </a:spcBef>
              <a:spcAft>
                <a:spcPts val="0"/>
              </a:spcAft>
              <a:buClr>
                <a:schemeClr val="lt1"/>
              </a:buClr>
              <a:buSzPts val="2400"/>
              <a:buFont typeface="Montserrat"/>
              <a:buChar char="●"/>
              <a:defRPr sz="2400">
                <a:solidFill>
                  <a:schemeClr val="lt1"/>
                </a:solidFill>
                <a:latin typeface="Montserrat"/>
                <a:ea typeface="Montserrat"/>
                <a:cs typeface="Montserrat"/>
                <a:sym typeface="Montserrat"/>
              </a:defRPr>
            </a:lvl1pPr>
            <a:lvl2pPr indent="-368300" lvl="1" marL="914400">
              <a:lnSpc>
                <a:spcPct val="115000"/>
              </a:lnSpc>
              <a:spcBef>
                <a:spcPts val="1600"/>
              </a:spcBef>
              <a:spcAft>
                <a:spcPts val="0"/>
              </a:spcAft>
              <a:buClr>
                <a:schemeClr val="lt1"/>
              </a:buClr>
              <a:buSzPts val="2200"/>
              <a:buFont typeface="Montserrat"/>
              <a:buChar char="○"/>
              <a:defRPr sz="2200">
                <a:solidFill>
                  <a:schemeClr val="lt1"/>
                </a:solidFill>
                <a:latin typeface="Montserrat"/>
                <a:ea typeface="Montserrat"/>
                <a:cs typeface="Montserrat"/>
                <a:sym typeface="Montserrat"/>
              </a:defRPr>
            </a:lvl2pPr>
            <a:lvl3pPr indent="-355600" lvl="2" marL="1371600">
              <a:lnSpc>
                <a:spcPct val="115000"/>
              </a:lnSpc>
              <a:spcBef>
                <a:spcPts val="1600"/>
              </a:spcBef>
              <a:spcAft>
                <a:spcPts val="0"/>
              </a:spcAft>
              <a:buClr>
                <a:schemeClr val="lt1"/>
              </a:buClr>
              <a:buSzPts val="2000"/>
              <a:buFont typeface="Montserrat"/>
              <a:buChar char="■"/>
              <a:defRPr sz="2000">
                <a:solidFill>
                  <a:schemeClr val="lt1"/>
                </a:solidFill>
                <a:latin typeface="Montserrat"/>
                <a:ea typeface="Montserrat"/>
                <a:cs typeface="Montserrat"/>
                <a:sym typeface="Montserrat"/>
              </a:defRPr>
            </a:lvl3pPr>
            <a:lvl4pPr indent="-342900" lvl="3" marL="1828800">
              <a:lnSpc>
                <a:spcPct val="115000"/>
              </a:lnSpc>
              <a:spcBef>
                <a:spcPts val="160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4pPr>
            <a:lvl5pPr indent="-330200" lvl="4" marL="2286000">
              <a:lnSpc>
                <a:spcPct val="115000"/>
              </a:lnSpc>
              <a:spcBef>
                <a:spcPts val="160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indent="-304800" lvl="6" marL="3200400">
              <a:lnSpc>
                <a:spcPct val="115000"/>
              </a:lnSpc>
              <a:spcBef>
                <a:spcPts val="160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7pPr>
            <a:lvl8pPr indent="-292100" lvl="7" marL="3657600">
              <a:lnSpc>
                <a:spcPct val="115000"/>
              </a:lnSpc>
              <a:spcBef>
                <a:spcPts val="1600"/>
              </a:spcBef>
              <a:spcAft>
                <a:spcPts val="0"/>
              </a:spcAft>
              <a:buClr>
                <a:schemeClr val="lt1"/>
              </a:buClr>
              <a:buSzPts val="1000"/>
              <a:buFont typeface="Montserrat"/>
              <a:buChar char="○"/>
              <a:defRPr sz="1000">
                <a:solidFill>
                  <a:schemeClr val="lt1"/>
                </a:solidFill>
                <a:latin typeface="Montserrat"/>
                <a:ea typeface="Montserrat"/>
                <a:cs typeface="Montserrat"/>
                <a:sym typeface="Montserrat"/>
              </a:defRPr>
            </a:lvl8pPr>
            <a:lvl9pPr indent="-279400" lvl="8" marL="4114800">
              <a:lnSpc>
                <a:spcPct val="115000"/>
              </a:lnSpc>
              <a:spcBef>
                <a:spcPts val="1600"/>
              </a:spcBef>
              <a:spcAft>
                <a:spcPts val="1600"/>
              </a:spcAft>
              <a:buClr>
                <a:schemeClr val="lt1"/>
              </a:buClr>
              <a:buSzPts val="800"/>
              <a:buFont typeface="Montserrat"/>
              <a:buChar char="■"/>
              <a:defRPr sz="800">
                <a:solidFill>
                  <a:schemeClr val="lt1"/>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 Id="rId3" Type="http://schemas.openxmlformats.org/officeDocument/2006/relationships/image" Target="../media/image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2 - Advanced Web Design</a:t>
            </a:r>
            <a:endParaRPr/>
          </a:p>
        </p:txBody>
      </p:sp>
      <p:sp>
        <p:nvSpPr>
          <p:cNvPr id="292" name="Google Shape;292;p19"/>
          <p:cNvSpPr txBox="1"/>
          <p:nvPr>
            <p:ph idx="1" type="subTitle"/>
          </p:nvPr>
        </p:nvSpPr>
        <p:spPr>
          <a:xfrm>
            <a:off x="5083950" y="3924925"/>
            <a:ext cx="3470700" cy="5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 102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SASS </a:t>
            </a:r>
            <a:endParaRPr/>
          </a:p>
          <a:p>
            <a:pPr indent="0" lvl="0" marL="0" rtl="0" algn="l">
              <a:spcBef>
                <a:spcPts val="0"/>
              </a:spcBef>
              <a:spcAft>
                <a:spcPts val="0"/>
              </a:spcAft>
              <a:buNone/>
            </a:pPr>
            <a:r>
              <a:rPr lang="en"/>
              <a:t>CSS with super powers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8"/>
          <p:cNvSpPr txBox="1"/>
          <p:nvPr>
            <p:ph type="title"/>
          </p:nvPr>
        </p:nvSpPr>
        <p:spPr>
          <a:xfrm>
            <a:off x="292500" y="1368000"/>
            <a:ext cx="5289600" cy="480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'ul'</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sz="1350">
              <a:solidFill>
                <a:srgbClr val="676E95"/>
              </a:solidFill>
              <a:highlight>
                <a:srgbClr val="282C34"/>
              </a:highlight>
              <a:latin typeface="Courier New"/>
              <a:ea typeface="Courier New"/>
              <a:cs typeface="Courier New"/>
              <a:sym typeface="Courier New"/>
            </a:endParaRPr>
          </a:p>
        </p:txBody>
      </p:sp>
      <p:sp>
        <p:nvSpPr>
          <p:cNvPr id="887" name="Google Shape;887;p118"/>
          <p:cNvSpPr txBox="1"/>
          <p:nvPr/>
        </p:nvSpPr>
        <p:spPr>
          <a:xfrm>
            <a:off x="271725" y="1755950"/>
            <a:ext cx="53634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'ul'</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eq</a:t>
            </a:r>
            <a:r>
              <a:rPr b="1" lang="en" sz="2100">
                <a:solidFill>
                  <a:srgbClr val="838FA7"/>
                </a:solidFill>
                <a:highlight>
                  <a:srgbClr val="282C34"/>
                </a:highlight>
                <a:latin typeface="Courier New"/>
                <a:ea typeface="Courier New"/>
                <a:cs typeface="Courier New"/>
                <a:sym typeface="Courier New"/>
              </a:rPr>
              <a:t>(</a:t>
            </a:r>
            <a:r>
              <a:rPr b="1" lang="en" sz="2100">
                <a:solidFill>
                  <a:srgbClr val="FF9070"/>
                </a:solidFill>
                <a:highlight>
                  <a:srgbClr val="282C34"/>
                </a:highlight>
                <a:latin typeface="Courier New"/>
                <a:ea typeface="Courier New"/>
                <a:cs typeface="Courier New"/>
                <a:sym typeface="Courier New"/>
              </a:rPr>
              <a:t>1</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
        <p:nvSpPr>
          <p:cNvPr id="888" name="Google Shape;888;p118"/>
          <p:cNvSpPr txBox="1"/>
          <p:nvPr/>
        </p:nvSpPr>
        <p:spPr>
          <a:xfrm>
            <a:off x="269575" y="2222250"/>
            <a:ext cx="52896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'ul'</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eq</a:t>
            </a:r>
            <a:r>
              <a:rPr b="1" lang="en" sz="2100">
                <a:solidFill>
                  <a:srgbClr val="838FA7"/>
                </a:solidFill>
                <a:highlight>
                  <a:srgbClr val="282C34"/>
                </a:highlight>
                <a:latin typeface="Courier New"/>
                <a:ea typeface="Courier New"/>
                <a:cs typeface="Courier New"/>
                <a:sym typeface="Courier New"/>
              </a:rPr>
              <a:t>(</a:t>
            </a:r>
            <a:r>
              <a:rPr b="1" lang="en" sz="2100">
                <a:solidFill>
                  <a:srgbClr val="FF9070"/>
                </a:solidFill>
                <a:highlight>
                  <a:srgbClr val="282C34"/>
                </a:highlight>
                <a:latin typeface="Courier New"/>
                <a:ea typeface="Courier New"/>
                <a:cs typeface="Courier New"/>
                <a:sym typeface="Courier New"/>
              </a:rPr>
              <a:t>1</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children</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
        <p:nvSpPr>
          <p:cNvPr id="889" name="Google Shape;889;p118"/>
          <p:cNvSpPr txBox="1"/>
          <p:nvPr/>
        </p:nvSpPr>
        <p:spPr>
          <a:xfrm>
            <a:off x="233150" y="2666700"/>
            <a:ext cx="57267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'li'</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eq</a:t>
            </a:r>
            <a:r>
              <a:rPr b="1" lang="en" sz="2100">
                <a:solidFill>
                  <a:srgbClr val="838FA7"/>
                </a:solidFill>
                <a:highlight>
                  <a:srgbClr val="282C34"/>
                </a:highlight>
                <a:latin typeface="Courier New"/>
                <a:ea typeface="Courier New"/>
                <a:cs typeface="Courier New"/>
                <a:sym typeface="Courier New"/>
              </a:rPr>
              <a:t>(</a:t>
            </a:r>
            <a:r>
              <a:rPr b="1" lang="en" sz="2100">
                <a:solidFill>
                  <a:srgbClr val="FF9070"/>
                </a:solidFill>
                <a:highlight>
                  <a:srgbClr val="282C34"/>
                </a:highlight>
                <a:latin typeface="Courier New"/>
                <a:ea typeface="Courier New"/>
                <a:cs typeface="Courier New"/>
                <a:sym typeface="Courier New"/>
              </a:rPr>
              <a:t>4</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parent</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parent</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
        <p:nvSpPr>
          <p:cNvPr id="890" name="Google Shape;890;p118"/>
          <p:cNvSpPr txBox="1"/>
          <p:nvPr/>
        </p:nvSpPr>
        <p:spPr>
          <a:xfrm>
            <a:off x="233150" y="3103850"/>
            <a:ext cx="53634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'li'</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eq</a:t>
            </a:r>
            <a:r>
              <a:rPr b="1" lang="en" sz="2100">
                <a:solidFill>
                  <a:srgbClr val="838FA7"/>
                </a:solidFill>
                <a:highlight>
                  <a:srgbClr val="282C34"/>
                </a:highlight>
                <a:latin typeface="Courier New"/>
                <a:ea typeface="Courier New"/>
                <a:cs typeface="Courier New"/>
                <a:sym typeface="Courier New"/>
              </a:rPr>
              <a:t>(</a:t>
            </a:r>
            <a:r>
              <a:rPr b="1" lang="en" sz="2100">
                <a:solidFill>
                  <a:srgbClr val="FF9070"/>
                </a:solidFill>
                <a:highlight>
                  <a:srgbClr val="282C34"/>
                </a:highlight>
                <a:latin typeface="Courier New"/>
                <a:ea typeface="Courier New"/>
                <a:cs typeface="Courier New"/>
                <a:sym typeface="Courier New"/>
              </a:rPr>
              <a:t>5</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prev</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
        <p:nvSpPr>
          <p:cNvPr id="891" name="Google Shape;891;p118"/>
          <p:cNvSpPr txBox="1"/>
          <p:nvPr/>
        </p:nvSpPr>
        <p:spPr>
          <a:xfrm>
            <a:off x="225875" y="3548300"/>
            <a:ext cx="53334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'li'</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eq</a:t>
            </a:r>
            <a:r>
              <a:rPr b="1" lang="en" sz="2100">
                <a:solidFill>
                  <a:srgbClr val="838FA7"/>
                </a:solidFill>
                <a:highlight>
                  <a:srgbClr val="282C34"/>
                </a:highlight>
                <a:latin typeface="Courier New"/>
                <a:ea typeface="Courier New"/>
                <a:cs typeface="Courier New"/>
                <a:sym typeface="Courier New"/>
              </a:rPr>
              <a:t>(</a:t>
            </a:r>
            <a:r>
              <a:rPr b="1" lang="en" sz="2100">
                <a:solidFill>
                  <a:srgbClr val="FF9070"/>
                </a:solidFill>
                <a:highlight>
                  <a:srgbClr val="282C34"/>
                </a:highlight>
                <a:latin typeface="Courier New"/>
                <a:ea typeface="Courier New"/>
                <a:cs typeface="Courier New"/>
                <a:sym typeface="Courier New"/>
              </a:rPr>
              <a:t>5</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next</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
        <p:nvSpPr>
          <p:cNvPr id="892" name="Google Shape;892;p118"/>
          <p:cNvSpPr txBox="1"/>
          <p:nvPr/>
        </p:nvSpPr>
        <p:spPr>
          <a:xfrm>
            <a:off x="225875" y="4000050"/>
            <a:ext cx="53634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2100">
                <a:solidFill>
                  <a:srgbClr val="6494ED"/>
                </a:solidFill>
                <a:highlight>
                  <a:srgbClr val="282C34"/>
                </a:highlight>
                <a:latin typeface="Courier New"/>
                <a:ea typeface="Courier New"/>
                <a:cs typeface="Courier New"/>
                <a:sym typeface="Courier New"/>
              </a:rPr>
              <a:t>$</a:t>
            </a:r>
            <a:r>
              <a:rPr b="1" lang="en" sz="2100">
                <a:solidFill>
                  <a:srgbClr val="838FA7"/>
                </a:solidFill>
                <a:highlight>
                  <a:srgbClr val="282C34"/>
                </a:highlight>
                <a:latin typeface="Courier New"/>
                <a:ea typeface="Courier New"/>
                <a:cs typeface="Courier New"/>
                <a:sym typeface="Courier New"/>
              </a:rPr>
              <a:t>(</a:t>
            </a:r>
            <a:r>
              <a:rPr b="1" lang="en" sz="2100">
                <a:solidFill>
                  <a:srgbClr val="98C379"/>
                </a:solidFill>
                <a:highlight>
                  <a:srgbClr val="282C34"/>
                </a:highlight>
                <a:latin typeface="Courier New"/>
                <a:ea typeface="Courier New"/>
                <a:cs typeface="Courier New"/>
                <a:sym typeface="Courier New"/>
              </a:rPr>
              <a:t>'li'</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first</a:t>
            </a:r>
            <a:r>
              <a:rPr b="1" lang="en" sz="2100">
                <a:solidFill>
                  <a:srgbClr val="838FA7"/>
                </a:solidFill>
                <a:highlight>
                  <a:srgbClr val="282C34"/>
                </a:highlight>
                <a:latin typeface="Courier New"/>
                <a:ea typeface="Courier New"/>
                <a:cs typeface="Courier New"/>
                <a:sym typeface="Courier New"/>
              </a:rPr>
              <a:t>().</a:t>
            </a:r>
            <a:r>
              <a:rPr b="1" lang="en" sz="2100">
                <a:solidFill>
                  <a:srgbClr val="6494ED"/>
                </a:solidFill>
                <a:highlight>
                  <a:srgbClr val="282C34"/>
                </a:highlight>
                <a:latin typeface="Courier New"/>
                <a:ea typeface="Courier New"/>
                <a:cs typeface="Courier New"/>
                <a:sym typeface="Courier New"/>
              </a:rPr>
              <a:t>next</a:t>
            </a:r>
            <a:r>
              <a:rPr b="1" lang="en" sz="2100">
                <a:solidFill>
                  <a:srgbClr val="838FA7"/>
                </a:solidFill>
                <a:highlight>
                  <a:srgbClr val="282C34"/>
                </a:highlight>
                <a:latin typeface="Courier New"/>
                <a:ea typeface="Courier New"/>
                <a:cs typeface="Courier New"/>
                <a:sym typeface="Courier New"/>
              </a:rPr>
              <a:t>()</a:t>
            </a:r>
            <a:r>
              <a:rPr b="1" lang="en" sz="2100">
                <a:solidFill>
                  <a:srgbClr val="676E95"/>
                </a:solidFill>
                <a:highlight>
                  <a:srgbClr val="282C34"/>
                </a:highlight>
                <a:latin typeface="Courier New"/>
                <a:ea typeface="Courier New"/>
                <a:cs typeface="Courier New"/>
                <a:sym typeface="Courier New"/>
              </a:rPr>
              <a:t>;</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9"/>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Application</a:t>
            </a:r>
            <a:endParaRPr/>
          </a:p>
        </p:txBody>
      </p:sp>
      <p:sp>
        <p:nvSpPr>
          <p:cNvPr id="898" name="Google Shape;898;p119"/>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could go through and give every item an id that is related to the button before it or, you can just use DOM to reference the next thing:</a:t>
            </a:r>
            <a:endParaRPr/>
          </a:p>
          <a:p>
            <a:pPr indent="0" lvl="0" marL="1371600" rtl="0" algn="l">
              <a:lnSpc>
                <a:spcPct val="135714"/>
              </a:lnSpc>
              <a:spcBef>
                <a:spcPts val="1600"/>
              </a:spcBef>
              <a:spcAft>
                <a:spcPts val="0"/>
              </a:spcAft>
              <a:buNone/>
            </a:pPr>
            <a:r>
              <a:rPr b="1" lang="en" sz="2000">
                <a:solidFill>
                  <a:srgbClr val="6494ED"/>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'li'</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on</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'click'</a:t>
            </a:r>
            <a:r>
              <a:rPr b="1" lang="en" sz="2000">
                <a:solidFill>
                  <a:srgbClr val="79859D"/>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6494E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i="1" lang="en" sz="2000">
                <a:solidFill>
                  <a:srgbClr val="F02B77"/>
                </a:solidFill>
                <a:highlight>
                  <a:srgbClr val="282C34"/>
                </a:highlight>
                <a:latin typeface="Courier New"/>
                <a:ea typeface="Courier New"/>
                <a:cs typeface="Courier New"/>
                <a:sym typeface="Courier New"/>
              </a:rPr>
              <a:t>this</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next</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toggle</a:t>
            </a:r>
            <a:r>
              <a:rPr b="1" lang="en" sz="2000">
                <a:solidFill>
                  <a:srgbClr val="838FA7"/>
                </a:solidFill>
                <a:highlight>
                  <a:srgbClr val="282C34"/>
                </a:highlight>
                <a:latin typeface="Courier New"/>
                <a:ea typeface="Courier New"/>
                <a:cs typeface="Courier New"/>
                <a:sym typeface="Courier New"/>
              </a:rPr>
              <a:t>(</a:t>
            </a:r>
            <a:r>
              <a:rPr b="1" lang="en" sz="2000">
                <a:solidFill>
                  <a:srgbClr val="FF9070"/>
                </a:solidFill>
                <a:highlight>
                  <a:srgbClr val="282C34"/>
                </a:highlight>
                <a:latin typeface="Courier New"/>
                <a:ea typeface="Courier New"/>
                <a:cs typeface="Courier New"/>
                <a:sym typeface="Courier New"/>
              </a:rPr>
              <a:t>300</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2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Upgrade your SASS</a:t>
            </a:r>
            <a:endParaRPr/>
          </a:p>
        </p:txBody>
      </p:sp>
      <p:sp>
        <p:nvSpPr>
          <p:cNvPr id="904" name="Google Shape;904;p120"/>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Add this to your scss so that we can use it in an example</a:t>
            </a:r>
            <a:endParaRPr/>
          </a:p>
          <a:p>
            <a:pPr indent="0" lvl="0" marL="1828800" rtl="0" algn="l">
              <a:lnSpc>
                <a:spcPct val="135714"/>
              </a:lnSpc>
              <a:spcBef>
                <a:spcPts val="1600"/>
              </a:spcBef>
              <a:spcAft>
                <a:spcPts val="0"/>
              </a:spcAft>
              <a:buNone/>
            </a:pPr>
            <a:r>
              <a:rPr b="1" lang="en" sz="2000">
                <a:solidFill>
                  <a:srgbClr val="98C379"/>
                </a:solidFill>
                <a:highlight>
                  <a:srgbClr val="282C34"/>
                </a:highlight>
                <a:latin typeface="Courier New"/>
                <a:ea typeface="Courier New"/>
                <a:cs typeface="Courier New"/>
                <a:sym typeface="Courier New"/>
              </a:rPr>
              <a:t>.highlight</a:t>
            </a:r>
            <a:r>
              <a:rPr b="1" lang="en" sz="2000">
                <a:solidFill>
                  <a:srgbClr val="838FA7"/>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2000">
                <a:solidFill>
                  <a:srgbClr val="8A97C3"/>
                </a:solidFill>
                <a:highlight>
                  <a:srgbClr val="282C34"/>
                </a:highlight>
                <a:latin typeface="Courier New"/>
                <a:ea typeface="Courier New"/>
                <a:cs typeface="Courier New"/>
                <a:sym typeface="Courier New"/>
              </a:rPr>
              <a:t>  background-color</a:t>
            </a:r>
            <a:r>
              <a:rPr b="1" lang="en" sz="2000">
                <a:solidFill>
                  <a:srgbClr val="8E99B1"/>
                </a:solidFill>
                <a:highlight>
                  <a:srgbClr val="282C34"/>
                </a:highlight>
                <a:latin typeface="Courier New"/>
                <a:ea typeface="Courier New"/>
                <a:cs typeface="Courier New"/>
                <a:sym typeface="Courier New"/>
              </a:rPr>
              <a:t>:</a:t>
            </a:r>
            <a:r>
              <a:rPr b="1" lang="en" sz="2000">
                <a:solidFill>
                  <a:srgbClr val="8A97C3"/>
                </a:solidFill>
                <a:highlight>
                  <a:srgbClr val="282C34"/>
                </a:highlight>
                <a:latin typeface="Courier New"/>
                <a:ea typeface="Courier New"/>
                <a:cs typeface="Courier New"/>
                <a:sym typeface="Courier New"/>
              </a:rPr>
              <a:t> </a:t>
            </a:r>
            <a:r>
              <a:rPr b="1" lang="en" sz="2000">
                <a:solidFill>
                  <a:srgbClr val="B0B7C3"/>
                </a:solidFill>
                <a:highlight>
                  <a:srgbClr val="282C34"/>
                </a:highlight>
                <a:latin typeface="Courier New"/>
                <a:ea typeface="Courier New"/>
                <a:cs typeface="Courier New"/>
                <a:sym typeface="Courier New"/>
              </a:rPr>
              <a:t>yellow</a:t>
            </a:r>
            <a:r>
              <a:rPr b="1" lang="en" sz="2000">
                <a:solidFill>
                  <a:srgbClr val="676E95"/>
                </a:solidFill>
                <a:highlight>
                  <a:srgbClr val="282C34"/>
                </a:highlight>
                <a:latin typeface="Courier New"/>
                <a:ea typeface="Courier New"/>
                <a:cs typeface="Courier New"/>
                <a:sym typeface="Courier New"/>
              </a:rPr>
              <a:t>;</a:t>
            </a:r>
            <a:endParaRPr b="1" sz="2000">
              <a:solidFill>
                <a:srgbClr val="676E95"/>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2000">
                <a:solidFill>
                  <a:srgbClr val="838FA7"/>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2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Classes</a:t>
            </a:r>
            <a:endParaRPr/>
          </a:p>
        </p:txBody>
      </p:sp>
      <p:sp>
        <p:nvSpPr>
          <p:cNvPr id="910" name="Google Shape;910;p121"/>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Editing classes in js is time consuming because you need to access the class as an array and then modify it</a:t>
            </a:r>
            <a:endParaRPr/>
          </a:p>
          <a:p>
            <a:pPr indent="-381000" lvl="0" marL="457200" rtl="0" algn="l">
              <a:spcBef>
                <a:spcPts val="0"/>
              </a:spcBef>
              <a:spcAft>
                <a:spcPts val="0"/>
              </a:spcAft>
              <a:buSzPts val="2400"/>
              <a:buChar char="●"/>
            </a:pPr>
            <a:r>
              <a:rPr lang="en"/>
              <a:t>jQuery allows us to just use methods:</a:t>
            </a:r>
            <a:endParaRPr/>
          </a:p>
          <a:p>
            <a:pPr indent="0" lvl="0" marL="457200" rtl="0" algn="l">
              <a:lnSpc>
                <a:spcPct val="135714"/>
              </a:lnSpc>
              <a:spcBef>
                <a:spcPts val="1600"/>
              </a:spcBef>
              <a:spcAft>
                <a:spcPts val="0"/>
              </a:spcAft>
              <a:buNone/>
            </a:pPr>
            <a:r>
              <a:rPr lang="en" sz="1050">
                <a:solidFill>
                  <a:srgbClr val="6494ED"/>
                </a:solidFill>
                <a:highlight>
                  <a:srgbClr val="282C34"/>
                </a:highlight>
                <a:latin typeface="Courier New"/>
                <a:ea typeface="Courier New"/>
                <a:cs typeface="Courier New"/>
                <a:sym typeface="Courier New"/>
              </a:rPr>
              <a:t>  </a:t>
            </a:r>
            <a:r>
              <a:rPr b="1" lang="en" sz="1550">
                <a:solidFill>
                  <a:srgbClr val="6494ED"/>
                </a:solidFill>
                <a:highlight>
                  <a:srgbClr val="282C34"/>
                </a:highlight>
                <a:latin typeface="Courier New"/>
                <a:ea typeface="Courier New"/>
                <a:cs typeface="Courier New"/>
                <a:sym typeface="Courier New"/>
              </a:rPr>
              <a:t>$</a:t>
            </a:r>
            <a:r>
              <a:rPr b="1" lang="en" sz="1550">
                <a:solidFill>
                  <a:srgbClr val="838FA7"/>
                </a:solidFill>
                <a:highlight>
                  <a:srgbClr val="282C34"/>
                </a:highlight>
                <a:latin typeface="Courier New"/>
                <a:ea typeface="Courier New"/>
                <a:cs typeface="Courier New"/>
                <a:sym typeface="Courier New"/>
              </a:rPr>
              <a:t>(</a:t>
            </a:r>
            <a:r>
              <a:rPr b="1" lang="en" sz="1550">
                <a:solidFill>
                  <a:srgbClr val="98C379"/>
                </a:solidFill>
                <a:highlight>
                  <a:srgbClr val="282C34"/>
                </a:highlight>
                <a:latin typeface="Courier New"/>
                <a:ea typeface="Courier New"/>
                <a:cs typeface="Courier New"/>
                <a:sym typeface="Courier New"/>
              </a:rPr>
              <a:t>'li'</a:t>
            </a:r>
            <a:r>
              <a:rPr b="1" lang="en" sz="1550">
                <a:solidFill>
                  <a:srgbClr val="838FA7"/>
                </a:solidFill>
                <a:highlight>
                  <a:srgbClr val="282C34"/>
                </a:highlight>
                <a:latin typeface="Courier New"/>
                <a:ea typeface="Courier New"/>
                <a:cs typeface="Courier New"/>
                <a:sym typeface="Courier New"/>
              </a:rPr>
              <a:t>).</a:t>
            </a:r>
            <a:r>
              <a:rPr b="1" lang="en" sz="1550">
                <a:solidFill>
                  <a:srgbClr val="6494ED"/>
                </a:solidFill>
                <a:highlight>
                  <a:srgbClr val="282C34"/>
                </a:highlight>
                <a:latin typeface="Courier New"/>
                <a:ea typeface="Courier New"/>
                <a:cs typeface="Courier New"/>
                <a:sym typeface="Courier New"/>
              </a:rPr>
              <a:t>on</a:t>
            </a:r>
            <a:r>
              <a:rPr b="1" lang="en" sz="1550">
                <a:solidFill>
                  <a:srgbClr val="838FA7"/>
                </a:solidFill>
                <a:highlight>
                  <a:srgbClr val="282C34"/>
                </a:highlight>
                <a:latin typeface="Courier New"/>
                <a:ea typeface="Courier New"/>
                <a:cs typeface="Courier New"/>
                <a:sym typeface="Courier New"/>
              </a:rPr>
              <a:t>(</a:t>
            </a:r>
            <a:r>
              <a:rPr b="1" lang="en" sz="1550">
                <a:solidFill>
                  <a:srgbClr val="98C379"/>
                </a:solidFill>
                <a:highlight>
                  <a:srgbClr val="282C34"/>
                </a:highlight>
                <a:latin typeface="Courier New"/>
                <a:ea typeface="Courier New"/>
                <a:cs typeface="Courier New"/>
                <a:sym typeface="Courier New"/>
              </a:rPr>
              <a:t>'click'</a:t>
            </a:r>
            <a:r>
              <a:rPr b="1" lang="en" sz="1550">
                <a:solidFill>
                  <a:srgbClr val="79859D"/>
                </a:solidFill>
                <a:highlight>
                  <a:srgbClr val="282C34"/>
                </a:highlight>
                <a:latin typeface="Courier New"/>
                <a:ea typeface="Courier New"/>
                <a:cs typeface="Courier New"/>
                <a:sym typeface="Courier New"/>
              </a:rPr>
              <a:t>,</a:t>
            </a:r>
            <a:r>
              <a:rPr b="1" lang="en" sz="1550">
                <a:solidFill>
                  <a:srgbClr val="B0B7C3"/>
                </a:solidFill>
                <a:highlight>
                  <a:srgbClr val="282C34"/>
                </a:highlight>
                <a:latin typeface="Courier New"/>
                <a:ea typeface="Courier New"/>
                <a:cs typeface="Courier New"/>
                <a:sym typeface="Courier New"/>
              </a:rPr>
              <a:t> </a:t>
            </a:r>
            <a:r>
              <a:rPr b="1" i="1" lang="en" sz="1550">
                <a:solidFill>
                  <a:srgbClr val="A78CFA"/>
                </a:solidFill>
                <a:highlight>
                  <a:srgbClr val="282C34"/>
                </a:highlight>
                <a:latin typeface="Courier New"/>
                <a:ea typeface="Courier New"/>
                <a:cs typeface="Courier New"/>
                <a:sym typeface="Courier New"/>
              </a:rPr>
              <a:t>function</a:t>
            </a:r>
            <a:r>
              <a:rPr b="1" lang="en" sz="1550">
                <a:solidFill>
                  <a:srgbClr val="838FA7"/>
                </a:solidFill>
                <a:highlight>
                  <a:srgbClr val="282C34"/>
                </a:highlight>
                <a:latin typeface="Courier New"/>
                <a:ea typeface="Courier New"/>
                <a:cs typeface="Courier New"/>
                <a:sym typeface="Courier New"/>
              </a:rPr>
              <a:t>(){</a:t>
            </a:r>
            <a:endParaRPr b="1" sz="155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550">
                <a:solidFill>
                  <a:srgbClr val="B0B7C3"/>
                </a:solidFill>
                <a:highlight>
                  <a:srgbClr val="282C34"/>
                </a:highlight>
                <a:latin typeface="Courier New"/>
                <a:ea typeface="Courier New"/>
                <a:cs typeface="Courier New"/>
                <a:sym typeface="Courier New"/>
              </a:rPr>
              <a:t>    </a:t>
            </a:r>
            <a:r>
              <a:rPr b="1" lang="en" sz="1550">
                <a:solidFill>
                  <a:srgbClr val="6494ED"/>
                </a:solidFill>
                <a:highlight>
                  <a:srgbClr val="282C34"/>
                </a:highlight>
                <a:latin typeface="Courier New"/>
                <a:ea typeface="Courier New"/>
                <a:cs typeface="Courier New"/>
                <a:sym typeface="Courier New"/>
              </a:rPr>
              <a:t>$</a:t>
            </a:r>
            <a:r>
              <a:rPr b="1" lang="en" sz="1550">
                <a:solidFill>
                  <a:srgbClr val="838FA7"/>
                </a:solidFill>
                <a:highlight>
                  <a:srgbClr val="282C34"/>
                </a:highlight>
                <a:latin typeface="Courier New"/>
                <a:ea typeface="Courier New"/>
                <a:cs typeface="Courier New"/>
                <a:sym typeface="Courier New"/>
              </a:rPr>
              <a:t>(</a:t>
            </a:r>
            <a:r>
              <a:rPr b="1" i="1" lang="en" sz="1550">
                <a:solidFill>
                  <a:srgbClr val="F02B77"/>
                </a:solidFill>
                <a:highlight>
                  <a:srgbClr val="282C34"/>
                </a:highlight>
                <a:latin typeface="Courier New"/>
                <a:ea typeface="Courier New"/>
                <a:cs typeface="Courier New"/>
                <a:sym typeface="Courier New"/>
              </a:rPr>
              <a:t>this</a:t>
            </a:r>
            <a:r>
              <a:rPr b="1" lang="en" sz="1550">
                <a:solidFill>
                  <a:srgbClr val="838FA7"/>
                </a:solidFill>
                <a:highlight>
                  <a:srgbClr val="282C34"/>
                </a:highlight>
                <a:latin typeface="Courier New"/>
                <a:ea typeface="Courier New"/>
                <a:cs typeface="Courier New"/>
                <a:sym typeface="Courier New"/>
              </a:rPr>
              <a:t>).</a:t>
            </a:r>
            <a:r>
              <a:rPr b="1" lang="en" sz="1550">
                <a:solidFill>
                  <a:srgbClr val="6494ED"/>
                </a:solidFill>
                <a:highlight>
                  <a:srgbClr val="282C34"/>
                </a:highlight>
                <a:latin typeface="Courier New"/>
                <a:ea typeface="Courier New"/>
                <a:cs typeface="Courier New"/>
                <a:sym typeface="Courier New"/>
              </a:rPr>
              <a:t>addClass</a:t>
            </a:r>
            <a:r>
              <a:rPr b="1" lang="en" sz="1550">
                <a:solidFill>
                  <a:srgbClr val="838FA7"/>
                </a:solidFill>
                <a:highlight>
                  <a:srgbClr val="282C34"/>
                </a:highlight>
                <a:latin typeface="Courier New"/>
                <a:ea typeface="Courier New"/>
                <a:cs typeface="Courier New"/>
                <a:sym typeface="Courier New"/>
              </a:rPr>
              <a:t>(</a:t>
            </a:r>
            <a:r>
              <a:rPr b="1" lang="en" sz="1550">
                <a:solidFill>
                  <a:srgbClr val="98C379"/>
                </a:solidFill>
                <a:highlight>
                  <a:srgbClr val="282C34"/>
                </a:highlight>
                <a:latin typeface="Courier New"/>
                <a:ea typeface="Courier New"/>
                <a:cs typeface="Courier New"/>
                <a:sym typeface="Courier New"/>
              </a:rPr>
              <a:t>'highlight'</a:t>
            </a:r>
            <a:r>
              <a:rPr b="1" lang="en" sz="1550">
                <a:solidFill>
                  <a:srgbClr val="838FA7"/>
                </a:solidFill>
                <a:highlight>
                  <a:srgbClr val="282C34"/>
                </a:highlight>
                <a:latin typeface="Courier New"/>
                <a:ea typeface="Courier New"/>
                <a:cs typeface="Courier New"/>
                <a:sym typeface="Courier New"/>
              </a:rPr>
              <a:t>)</a:t>
            </a:r>
            <a:endParaRPr b="1" sz="155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550">
                <a:solidFill>
                  <a:srgbClr val="B0B7C3"/>
                </a:solidFill>
                <a:highlight>
                  <a:srgbClr val="282C34"/>
                </a:highlight>
                <a:latin typeface="Courier New"/>
                <a:ea typeface="Courier New"/>
                <a:cs typeface="Courier New"/>
                <a:sym typeface="Courier New"/>
              </a:rPr>
              <a:t>    </a:t>
            </a:r>
            <a:r>
              <a:rPr b="1" lang="en" sz="1550">
                <a:solidFill>
                  <a:srgbClr val="6494ED"/>
                </a:solidFill>
                <a:highlight>
                  <a:srgbClr val="282C34"/>
                </a:highlight>
                <a:latin typeface="Courier New"/>
                <a:ea typeface="Courier New"/>
                <a:cs typeface="Courier New"/>
                <a:sym typeface="Courier New"/>
              </a:rPr>
              <a:t>$</a:t>
            </a:r>
            <a:r>
              <a:rPr b="1" lang="en" sz="1550">
                <a:solidFill>
                  <a:srgbClr val="838FA7"/>
                </a:solidFill>
                <a:highlight>
                  <a:srgbClr val="282C34"/>
                </a:highlight>
                <a:latin typeface="Courier New"/>
                <a:ea typeface="Courier New"/>
                <a:cs typeface="Courier New"/>
                <a:sym typeface="Courier New"/>
              </a:rPr>
              <a:t>(</a:t>
            </a:r>
            <a:r>
              <a:rPr b="1" i="1" lang="en" sz="1550">
                <a:solidFill>
                  <a:srgbClr val="F02B77"/>
                </a:solidFill>
                <a:highlight>
                  <a:srgbClr val="282C34"/>
                </a:highlight>
                <a:latin typeface="Courier New"/>
                <a:ea typeface="Courier New"/>
                <a:cs typeface="Courier New"/>
                <a:sym typeface="Courier New"/>
              </a:rPr>
              <a:t>this</a:t>
            </a:r>
            <a:r>
              <a:rPr b="1" lang="en" sz="1550">
                <a:solidFill>
                  <a:srgbClr val="838FA7"/>
                </a:solidFill>
                <a:highlight>
                  <a:srgbClr val="282C34"/>
                </a:highlight>
                <a:latin typeface="Courier New"/>
                <a:ea typeface="Courier New"/>
                <a:cs typeface="Courier New"/>
                <a:sym typeface="Courier New"/>
              </a:rPr>
              <a:t>).</a:t>
            </a:r>
            <a:r>
              <a:rPr b="1" lang="en" sz="1550">
                <a:solidFill>
                  <a:srgbClr val="6494ED"/>
                </a:solidFill>
                <a:highlight>
                  <a:srgbClr val="282C34"/>
                </a:highlight>
                <a:latin typeface="Courier New"/>
                <a:ea typeface="Courier New"/>
                <a:cs typeface="Courier New"/>
                <a:sym typeface="Courier New"/>
              </a:rPr>
              <a:t>siblings</a:t>
            </a:r>
            <a:r>
              <a:rPr b="1" lang="en" sz="1550">
                <a:solidFill>
                  <a:srgbClr val="838FA7"/>
                </a:solidFill>
                <a:highlight>
                  <a:srgbClr val="282C34"/>
                </a:highlight>
                <a:latin typeface="Courier New"/>
                <a:ea typeface="Courier New"/>
                <a:cs typeface="Courier New"/>
                <a:sym typeface="Courier New"/>
              </a:rPr>
              <a:t>().</a:t>
            </a:r>
            <a:r>
              <a:rPr b="1" lang="en" sz="1550">
                <a:solidFill>
                  <a:srgbClr val="6494ED"/>
                </a:solidFill>
                <a:highlight>
                  <a:srgbClr val="282C34"/>
                </a:highlight>
                <a:latin typeface="Courier New"/>
                <a:ea typeface="Courier New"/>
                <a:cs typeface="Courier New"/>
                <a:sym typeface="Courier New"/>
              </a:rPr>
              <a:t>removeClass</a:t>
            </a:r>
            <a:r>
              <a:rPr b="1" lang="en" sz="1550">
                <a:solidFill>
                  <a:srgbClr val="838FA7"/>
                </a:solidFill>
                <a:highlight>
                  <a:srgbClr val="282C34"/>
                </a:highlight>
                <a:latin typeface="Courier New"/>
                <a:ea typeface="Courier New"/>
                <a:cs typeface="Courier New"/>
                <a:sym typeface="Courier New"/>
              </a:rPr>
              <a:t>(</a:t>
            </a:r>
            <a:r>
              <a:rPr b="1" lang="en" sz="1550">
                <a:solidFill>
                  <a:srgbClr val="98C379"/>
                </a:solidFill>
                <a:highlight>
                  <a:srgbClr val="282C34"/>
                </a:highlight>
                <a:latin typeface="Courier New"/>
                <a:ea typeface="Courier New"/>
                <a:cs typeface="Courier New"/>
                <a:sym typeface="Courier New"/>
              </a:rPr>
              <a:t>'highlight'</a:t>
            </a:r>
            <a:r>
              <a:rPr b="1" lang="en" sz="1550">
                <a:solidFill>
                  <a:srgbClr val="838FA7"/>
                </a:solidFill>
                <a:highlight>
                  <a:srgbClr val="282C34"/>
                </a:highlight>
                <a:latin typeface="Courier New"/>
                <a:ea typeface="Courier New"/>
                <a:cs typeface="Courier New"/>
                <a:sym typeface="Courier New"/>
              </a:rPr>
              <a:t>)</a:t>
            </a:r>
            <a:r>
              <a:rPr b="1" lang="en" sz="1550">
                <a:solidFill>
                  <a:srgbClr val="676E95"/>
                </a:solidFill>
                <a:highlight>
                  <a:srgbClr val="282C34"/>
                </a:highlight>
                <a:latin typeface="Courier New"/>
                <a:ea typeface="Courier New"/>
                <a:cs typeface="Courier New"/>
                <a:sym typeface="Courier New"/>
              </a:rPr>
              <a:t>;</a:t>
            </a:r>
            <a:endParaRPr b="1" sz="1550">
              <a:solidFill>
                <a:srgbClr val="676E95"/>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550">
                <a:solidFill>
                  <a:srgbClr val="B0B7C3"/>
                </a:solidFill>
                <a:highlight>
                  <a:srgbClr val="282C34"/>
                </a:highlight>
                <a:latin typeface="Courier New"/>
                <a:ea typeface="Courier New"/>
                <a:cs typeface="Courier New"/>
                <a:sym typeface="Courier New"/>
              </a:rPr>
              <a:t>  </a:t>
            </a:r>
            <a:r>
              <a:rPr b="1" lang="en" sz="1550">
                <a:solidFill>
                  <a:srgbClr val="838FA7"/>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2"/>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Oh no! There was an error on the code the highlight doesn’t get removed from the list items above or below the target.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Using your new DOM skills please fix this issue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23"/>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Upgrade the HTML</a:t>
            </a:r>
            <a:endParaRPr/>
          </a:p>
        </p:txBody>
      </p:sp>
      <p:sp>
        <p:nvSpPr>
          <p:cNvPr id="921" name="Google Shape;921;p123"/>
          <p:cNvSpPr txBox="1"/>
          <p:nvPr>
            <p:ph idx="1" type="body"/>
          </p:nvPr>
        </p:nvSpPr>
        <p:spPr>
          <a:xfrm>
            <a:off x="597175" y="1168350"/>
            <a:ext cx="33435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Please add 3 more of these .lists to your html inside of the .row div</a:t>
            </a:r>
            <a:endParaRPr/>
          </a:p>
          <a:p>
            <a:pPr indent="-381000" lvl="0" marL="457200" rtl="0" algn="l">
              <a:spcBef>
                <a:spcPts val="0"/>
              </a:spcBef>
              <a:spcAft>
                <a:spcPts val="0"/>
              </a:spcAft>
              <a:buSzPts val="2400"/>
              <a:buChar char="●"/>
            </a:pPr>
            <a:r>
              <a:rPr lang="en"/>
              <a:t>You should have 4 total</a:t>
            </a:r>
            <a:endParaRPr/>
          </a:p>
        </p:txBody>
      </p:sp>
      <p:sp>
        <p:nvSpPr>
          <p:cNvPr id="922" name="Google Shape;922;p123"/>
          <p:cNvSpPr txBox="1"/>
          <p:nvPr>
            <p:ph idx="4294967295" type="body"/>
          </p:nvPr>
        </p:nvSpPr>
        <p:spPr>
          <a:xfrm>
            <a:off x="4405550" y="1656700"/>
            <a:ext cx="4292700" cy="26790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div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"row"</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B0B7C3"/>
                </a:solidFill>
                <a:highlight>
                  <a:srgbClr val="282C34"/>
                </a:highlight>
                <a:latin typeface="Courier New"/>
                <a:ea typeface="Courier New"/>
                <a:cs typeface="Courier New"/>
                <a:sym typeface="Courier New"/>
              </a:rPr>
              <a:t>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"list"</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one</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two</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three</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B0B7C3"/>
                </a:solidFill>
                <a:highlight>
                  <a:srgbClr val="282C34"/>
                </a:highlight>
                <a:latin typeface="Courier New"/>
                <a:ea typeface="Courier New"/>
                <a:cs typeface="Courier New"/>
                <a:sym typeface="Courier New"/>
              </a:rPr>
              <a:t>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"sublist"</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1</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2</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3</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8792AA"/>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a:t>
            </a:r>
            <a:r>
              <a:rPr b="1" lang="en" sz="1600">
                <a:solidFill>
                  <a:srgbClr val="8792AA"/>
                </a:solidFill>
                <a:highlight>
                  <a:srgbClr val="282C34"/>
                </a:highlight>
                <a:latin typeface="Courier New"/>
                <a:ea typeface="Courier New"/>
                <a:cs typeface="Courier New"/>
                <a:sym typeface="Courier New"/>
              </a:rPr>
              <a: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div</a:t>
            </a:r>
            <a:r>
              <a:rPr b="1" lang="en" sz="1600">
                <a:solidFill>
                  <a:srgbClr val="8792AA"/>
                </a:solidFill>
                <a:highlight>
                  <a:srgbClr val="282C34"/>
                </a:highlight>
                <a:latin typeface="Courier New"/>
                <a:ea typeface="Courier New"/>
                <a:cs typeface="Courier New"/>
                <a:sym typeface="Courier New"/>
              </a:rPr>
              <a:t>&gt;</a:t>
            </a:r>
            <a:endParaRPr b="1" sz="16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24"/>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can you find the nearest element with a certain selector?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2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you find every one of a certain selector? Like all list items (li)</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2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 you take  a list of selectors (like ul) and then sort to find the one you want (like sublist)?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7"/>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Along, creating a panel widget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SASS 101</a:t>
            </a:r>
            <a:endParaRPr/>
          </a:p>
        </p:txBody>
      </p:sp>
      <p:sp>
        <p:nvSpPr>
          <p:cNvPr id="351" name="Google Shape;351;p29"/>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SASS is exactly like what we have been doing in css but better. </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We are able to nest styles, define variables easier and do inline calculations easier.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8"/>
          <p:cNvSpPr txBox="1"/>
          <p:nvPr>
            <p:ph type="title"/>
          </p:nvPr>
        </p:nvSpPr>
        <p:spPr>
          <a:xfrm>
            <a:off x="228000" y="1368000"/>
            <a:ext cx="51378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 to typing.io and create a free account.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Open Java Script jQuery and practice just 1 lesson. Please take a </a:t>
            </a:r>
            <a:r>
              <a:rPr lang="en"/>
              <a:t>screenshot</a:t>
            </a:r>
            <a:r>
              <a:rPr lang="en"/>
              <a:t> of the results page so I have a baseline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9"/>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JS Timing Events</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30"/>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Students will learn how to use jQuery Events by completing a code along and a </a:t>
            </a:r>
            <a:r>
              <a:rPr lang="en"/>
              <a:t>stopwatch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31"/>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Timing Events</a:t>
            </a:r>
            <a:endParaRPr/>
          </a:p>
        </p:txBody>
      </p:sp>
      <p:sp>
        <p:nvSpPr>
          <p:cNvPr id="963" name="Google Shape;963;p131"/>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are only 2 and they work very similarly</a:t>
            </a:r>
            <a:endParaRPr/>
          </a:p>
          <a:p>
            <a:pPr indent="-381000" lvl="0" marL="457200" rtl="0" algn="l">
              <a:lnSpc>
                <a:spcPct val="135714"/>
              </a:lnSpc>
              <a:spcBef>
                <a:spcPts val="1600"/>
              </a:spcBef>
              <a:spcAft>
                <a:spcPts val="0"/>
              </a:spcAft>
              <a:buSzPts val="2400"/>
              <a:buChar char="●"/>
            </a:pPr>
            <a:r>
              <a:rPr b="1" lang="en">
                <a:solidFill>
                  <a:srgbClr val="6494ED"/>
                </a:solidFill>
                <a:highlight>
                  <a:srgbClr val="282C34"/>
                </a:highlight>
                <a:latin typeface="Courier New"/>
                <a:ea typeface="Courier New"/>
                <a:cs typeface="Courier New"/>
                <a:sym typeface="Courier New"/>
              </a:rPr>
              <a:t>setInterval</a:t>
            </a:r>
            <a:r>
              <a:rPr b="1" lang="en">
                <a:solidFill>
                  <a:srgbClr val="838FA7"/>
                </a:solidFill>
                <a:highlight>
                  <a:srgbClr val="282C34"/>
                </a:highlight>
                <a:latin typeface="Courier New"/>
                <a:ea typeface="Courier New"/>
                <a:cs typeface="Courier New"/>
                <a:sym typeface="Courier New"/>
              </a:rPr>
              <a:t>(</a:t>
            </a:r>
            <a:r>
              <a:rPr b="1" i="1" lang="en">
                <a:solidFill>
                  <a:srgbClr val="A78CFA"/>
                </a:solidFill>
                <a:highlight>
                  <a:srgbClr val="282C34"/>
                </a:highlight>
                <a:latin typeface="Courier New"/>
                <a:ea typeface="Courier New"/>
                <a:cs typeface="Courier New"/>
                <a:sym typeface="Courier New"/>
              </a:rPr>
              <a:t>function</a:t>
            </a:r>
            <a:r>
              <a:rPr b="1" lang="en">
                <a:solidFill>
                  <a:srgbClr val="838FA7"/>
                </a:solidFill>
                <a:highlight>
                  <a:srgbClr val="282C34"/>
                </a:highlight>
                <a:latin typeface="Courier New"/>
                <a:ea typeface="Courier New"/>
                <a:cs typeface="Courier New"/>
                <a:sym typeface="Courier New"/>
              </a:rPr>
              <a:t>(){}</a:t>
            </a:r>
            <a:r>
              <a:rPr b="1" lang="en">
                <a:solidFill>
                  <a:srgbClr val="79859D"/>
                </a:solidFill>
                <a:highlight>
                  <a:srgbClr val="282C34"/>
                </a:highlight>
                <a:latin typeface="Courier New"/>
                <a:ea typeface="Courier New"/>
                <a:cs typeface="Courier New"/>
                <a:sym typeface="Courier New"/>
              </a:rPr>
              <a:t>,</a:t>
            </a:r>
            <a:r>
              <a:rPr b="1" lang="en">
                <a:solidFill>
                  <a:srgbClr val="B0B7C3"/>
                </a:solidFill>
                <a:highlight>
                  <a:srgbClr val="282C34"/>
                </a:highlight>
                <a:latin typeface="Courier New"/>
                <a:ea typeface="Courier New"/>
                <a:cs typeface="Courier New"/>
                <a:sym typeface="Courier New"/>
              </a:rPr>
              <a:t> delay</a:t>
            </a:r>
            <a:r>
              <a:rPr b="1" lang="en">
                <a:solidFill>
                  <a:srgbClr val="838FA7"/>
                </a:solidFill>
                <a:highlight>
                  <a:srgbClr val="282C34"/>
                </a:highlight>
                <a:latin typeface="Courier New"/>
                <a:ea typeface="Courier New"/>
                <a:cs typeface="Courier New"/>
                <a:sym typeface="Courier New"/>
              </a:rPr>
              <a:t>)</a:t>
            </a:r>
            <a:r>
              <a:rPr lang="en">
                <a:solidFill>
                  <a:srgbClr val="838FA7"/>
                </a:solidFill>
                <a:highlight>
                  <a:srgbClr val="282C34"/>
                </a:highlight>
                <a:latin typeface="Courier New"/>
                <a:ea typeface="Courier New"/>
                <a:cs typeface="Courier New"/>
                <a:sym typeface="Courier New"/>
              </a:rPr>
              <a:t>	</a:t>
            </a:r>
            <a:endParaRPr>
              <a:solidFill>
                <a:srgbClr val="838FA7"/>
              </a:solidFill>
              <a:highlight>
                <a:srgbClr val="282C34"/>
              </a:highlight>
              <a:latin typeface="Courier New"/>
              <a:ea typeface="Courier New"/>
              <a:cs typeface="Courier New"/>
              <a:sym typeface="Courier New"/>
            </a:endParaRPr>
          </a:p>
          <a:p>
            <a:pPr indent="-368300" lvl="1" marL="914400" rtl="0" algn="l">
              <a:spcBef>
                <a:spcPts val="0"/>
              </a:spcBef>
              <a:spcAft>
                <a:spcPts val="0"/>
              </a:spcAft>
              <a:buSzPts val="2200"/>
              <a:buChar char="○"/>
            </a:pPr>
            <a:r>
              <a:rPr lang="en"/>
              <a:t>This runs continuously after the delay	</a:t>
            </a:r>
            <a:endParaRPr>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SzPts val="2400"/>
              <a:buChar char="●"/>
            </a:pPr>
            <a:r>
              <a:rPr b="1" lang="en">
                <a:solidFill>
                  <a:srgbClr val="6494ED"/>
                </a:solidFill>
                <a:highlight>
                  <a:srgbClr val="282C34"/>
                </a:highlight>
                <a:latin typeface="Courier New"/>
                <a:ea typeface="Courier New"/>
                <a:cs typeface="Courier New"/>
                <a:sym typeface="Courier New"/>
              </a:rPr>
              <a:t>setTimeout</a:t>
            </a:r>
            <a:r>
              <a:rPr b="1" lang="en">
                <a:solidFill>
                  <a:srgbClr val="838FA7"/>
                </a:solidFill>
                <a:highlight>
                  <a:srgbClr val="282C34"/>
                </a:highlight>
                <a:latin typeface="Courier New"/>
                <a:ea typeface="Courier New"/>
                <a:cs typeface="Courier New"/>
                <a:sym typeface="Courier New"/>
              </a:rPr>
              <a:t>(</a:t>
            </a:r>
            <a:r>
              <a:rPr b="1" i="1" lang="en">
                <a:solidFill>
                  <a:srgbClr val="A78CFA"/>
                </a:solidFill>
                <a:highlight>
                  <a:srgbClr val="282C34"/>
                </a:highlight>
                <a:latin typeface="Courier New"/>
                <a:ea typeface="Courier New"/>
                <a:cs typeface="Courier New"/>
                <a:sym typeface="Courier New"/>
              </a:rPr>
              <a:t>function</a:t>
            </a:r>
            <a:r>
              <a:rPr b="1" lang="en">
                <a:solidFill>
                  <a:srgbClr val="838FA7"/>
                </a:solidFill>
                <a:highlight>
                  <a:srgbClr val="282C34"/>
                </a:highlight>
                <a:latin typeface="Courier New"/>
                <a:ea typeface="Courier New"/>
                <a:cs typeface="Courier New"/>
                <a:sym typeface="Courier New"/>
              </a:rPr>
              <a:t>(){}</a:t>
            </a:r>
            <a:r>
              <a:rPr b="1" lang="en">
                <a:solidFill>
                  <a:srgbClr val="79859D"/>
                </a:solidFill>
                <a:highlight>
                  <a:srgbClr val="282C34"/>
                </a:highlight>
                <a:latin typeface="Courier New"/>
                <a:ea typeface="Courier New"/>
                <a:cs typeface="Courier New"/>
                <a:sym typeface="Courier New"/>
              </a:rPr>
              <a:t>,</a:t>
            </a:r>
            <a:r>
              <a:rPr b="1" lang="en">
                <a:solidFill>
                  <a:srgbClr val="B0B7C3"/>
                </a:solidFill>
                <a:highlight>
                  <a:srgbClr val="282C34"/>
                </a:highlight>
                <a:latin typeface="Courier New"/>
                <a:ea typeface="Courier New"/>
                <a:cs typeface="Courier New"/>
                <a:sym typeface="Courier New"/>
              </a:rPr>
              <a:t> delay</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68300" lvl="1" marL="914400" rtl="0" algn="l">
              <a:spcBef>
                <a:spcPts val="0"/>
              </a:spcBef>
              <a:spcAft>
                <a:spcPts val="0"/>
              </a:spcAft>
              <a:buSzPts val="2200"/>
              <a:buChar char="○"/>
            </a:pPr>
            <a:r>
              <a:rPr lang="en"/>
              <a:t>This runs once after the day</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3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setInterval</a:t>
            </a:r>
            <a:endParaRPr/>
          </a:p>
        </p:txBody>
      </p:sp>
      <p:sp>
        <p:nvSpPr>
          <p:cNvPr id="969" name="Google Shape;969;p132"/>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So the delay happens after everytime the function happens. </a:t>
            </a:r>
            <a:endParaRPr/>
          </a:p>
          <a:p>
            <a:pPr indent="-381000" lvl="0" marL="457200" rtl="0" algn="l">
              <a:spcBef>
                <a:spcPts val="1000"/>
              </a:spcBef>
              <a:spcAft>
                <a:spcPts val="1600"/>
              </a:spcAft>
              <a:buSzPts val="2400"/>
              <a:buChar char="●"/>
            </a:pPr>
            <a:r>
              <a:rPr lang="en"/>
              <a:t>So if the function is an animation that takes 2000 ms and you set the delay to 2500 ms then there will be a 500 ms break between each one</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33"/>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 Your Intervals</a:t>
            </a:r>
            <a:endParaRPr/>
          </a:p>
        </p:txBody>
      </p:sp>
      <p:sp>
        <p:nvSpPr>
          <p:cNvPr id="975" name="Google Shape;975;p133"/>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want to save your interval functions in a variable so that you can reference it later to stop the loop</a:t>
            </a:r>
            <a:endParaRPr/>
          </a:p>
          <a:p>
            <a:pPr indent="0" lvl="0" marL="457200" rtl="0" algn="l">
              <a:spcBef>
                <a:spcPts val="1600"/>
              </a:spcBef>
              <a:spcAft>
                <a:spcPts val="0"/>
              </a:spcAft>
              <a:buNone/>
            </a:pPr>
            <a:r>
              <a:t/>
            </a:r>
            <a:endParaRPr/>
          </a:p>
          <a:p>
            <a:pPr indent="0" lvl="0" marL="457200" rtl="0" algn="l">
              <a:lnSpc>
                <a:spcPct val="100000"/>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let </a:t>
            </a:r>
            <a:r>
              <a:rPr b="1" lang="en" sz="1800">
                <a:solidFill>
                  <a:srgbClr val="B0B7C3"/>
                </a:solidFill>
                <a:highlight>
                  <a:srgbClr val="282C34"/>
                </a:highlight>
                <a:latin typeface="Courier New"/>
                <a:ea typeface="Courier New"/>
                <a:cs typeface="Courier New"/>
                <a:sym typeface="Courier New"/>
              </a:rPr>
              <a:t>interval</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b="1" sz="1800">
              <a:solidFill>
                <a:srgbClr val="9DA5B3"/>
              </a:solidFill>
              <a:highlight>
                <a:srgbClr val="282C34"/>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startLoop</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interval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setInterval</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838FA7"/>
                </a:solidFill>
                <a:highlight>
                  <a:srgbClr val="282C34"/>
                </a:highlight>
                <a:latin typeface="Courier New"/>
                <a:ea typeface="Courier New"/>
                <a:cs typeface="Courier New"/>
                <a:sym typeface="Courier New"/>
              </a:rPr>
              <a:t>(){}</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3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clearInterval</a:t>
            </a:r>
            <a:endParaRPr/>
          </a:p>
        </p:txBody>
      </p:sp>
      <p:sp>
        <p:nvSpPr>
          <p:cNvPr id="981" name="Google Shape;981;p134"/>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you want your looping function to stop then you can clearInterval and remove the loop. </a:t>
            </a:r>
            <a:endParaRPr/>
          </a:p>
          <a:p>
            <a:pPr indent="0" lvl="0" marL="0" rtl="0" algn="l">
              <a:spcBef>
                <a:spcPts val="1600"/>
              </a:spcBef>
              <a:spcAft>
                <a:spcPts val="0"/>
              </a:spcAft>
              <a:buNone/>
            </a:pPr>
            <a:r>
              <a:t/>
            </a:r>
            <a:endParaRPr/>
          </a:p>
          <a:p>
            <a:pPr indent="0" lvl="0" marL="1371600" rtl="0" algn="l">
              <a:lnSpc>
                <a:spcPct val="135714"/>
              </a:lnSpc>
              <a:spcBef>
                <a:spcPts val="1600"/>
              </a:spcBef>
              <a:spcAft>
                <a:spcPts val="0"/>
              </a:spcAft>
              <a:buNone/>
            </a:pP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stopLoop</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clearInterval</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interval</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3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it all Together</a:t>
            </a:r>
            <a:endParaRPr/>
          </a:p>
        </p:txBody>
      </p:sp>
      <p:sp>
        <p:nvSpPr>
          <p:cNvPr id="987" name="Google Shape;987;p135"/>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Then you can use those function on events</a:t>
            </a:r>
            <a:endParaRPr sz="2000"/>
          </a:p>
          <a:p>
            <a:pPr indent="0" lvl="0" marL="0" rtl="0" algn="l">
              <a:lnSpc>
                <a:spcPct val="100000"/>
              </a:lnSpc>
              <a:spcBef>
                <a:spcPts val="1600"/>
              </a:spcBef>
              <a:spcAft>
                <a:spcPts val="0"/>
              </a:spcAft>
              <a:buNone/>
            </a:pP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interval</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function</a:t>
            </a: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startLoop</a:t>
            </a:r>
            <a:r>
              <a:rPr b="1" lang="en" sz="1600">
                <a:solidFill>
                  <a:srgbClr val="838FA7"/>
                </a:solidFill>
                <a:highlight>
                  <a:srgbClr val="282C34"/>
                </a:highlight>
                <a:latin typeface="Courier New"/>
                <a:ea typeface="Courier New"/>
                <a:cs typeface="Courier New"/>
                <a:sym typeface="Courier New"/>
              </a:rPr>
              <a:t>(){</a:t>
            </a:r>
            <a:endParaRPr b="1"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interval </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setInterval</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function</a:t>
            </a:r>
            <a:r>
              <a:rPr b="1" lang="en" sz="1600">
                <a:solidFill>
                  <a:srgbClr val="838FA7"/>
                </a:solidFill>
                <a:highlight>
                  <a:srgbClr val="282C34"/>
                </a:highlight>
                <a:latin typeface="Courier New"/>
                <a:ea typeface="Courier New"/>
                <a:cs typeface="Courier New"/>
                <a:sym typeface="Courier New"/>
              </a:rPr>
              <a:t>(){}</a:t>
            </a:r>
            <a:r>
              <a:rPr b="1" lang="en" sz="1600">
                <a:solidFill>
                  <a:srgbClr val="79859D"/>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FF9070"/>
                </a:solidFill>
                <a:highlight>
                  <a:srgbClr val="282C34"/>
                </a:highlight>
                <a:latin typeface="Courier New"/>
                <a:ea typeface="Courier New"/>
                <a:cs typeface="Courier New"/>
                <a:sym typeface="Courier New"/>
              </a:rPr>
              <a:t>1000</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838FA7"/>
                </a:solidFill>
                <a:highlight>
                  <a:srgbClr val="282C34"/>
                </a:highlight>
                <a:latin typeface="Courier New"/>
                <a:ea typeface="Courier New"/>
                <a:cs typeface="Courier New"/>
                <a:sym typeface="Courier New"/>
              </a:rPr>
              <a:t>}</a:t>
            </a:r>
            <a:endParaRPr b="1"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i="1" lang="en" sz="1600">
                <a:solidFill>
                  <a:srgbClr val="A78CFA"/>
                </a:solidFill>
                <a:highlight>
                  <a:srgbClr val="282C34"/>
                </a:highlight>
                <a:latin typeface="Courier New"/>
                <a:ea typeface="Courier New"/>
                <a:cs typeface="Courier New"/>
                <a:sym typeface="Courier New"/>
              </a:rPr>
              <a:t>function</a:t>
            </a: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stopLoop</a:t>
            </a:r>
            <a:r>
              <a:rPr b="1" lang="en" sz="1600">
                <a:solidFill>
                  <a:srgbClr val="838FA7"/>
                </a:solidFill>
                <a:highlight>
                  <a:srgbClr val="282C34"/>
                </a:highlight>
                <a:latin typeface="Courier New"/>
                <a:ea typeface="Courier New"/>
                <a:cs typeface="Courier New"/>
                <a:sym typeface="Courier New"/>
              </a:rPr>
              <a:t>(){</a:t>
            </a:r>
            <a:endParaRPr b="1"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clearInterval</a:t>
            </a:r>
            <a:r>
              <a:rPr b="1" lang="en" sz="1600">
                <a:solidFill>
                  <a:srgbClr val="838FA7"/>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interval</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838FA7"/>
                </a:solidFill>
                <a:highlight>
                  <a:srgbClr val="282C34"/>
                </a:highlight>
                <a:latin typeface="Courier New"/>
                <a:ea typeface="Courier New"/>
                <a:cs typeface="Courier New"/>
                <a:sym typeface="Courier New"/>
              </a:rPr>
              <a:t>}</a:t>
            </a:r>
            <a:endParaRPr b="1"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6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6494ED"/>
                </a:solidFill>
                <a:highlight>
                  <a:srgbClr val="282C34"/>
                </a:highlight>
                <a:latin typeface="Courier New"/>
                <a:ea typeface="Courier New"/>
                <a:cs typeface="Courier New"/>
                <a:sym typeface="Courier New"/>
              </a:rPr>
              <a:t>$</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`#button1`</a:t>
            </a:r>
            <a:r>
              <a:rPr b="1" lang="en" sz="1600">
                <a:solidFill>
                  <a:srgbClr val="838FA7"/>
                </a:solidFill>
                <a:highlight>
                  <a:srgbClr val="282C34"/>
                </a:highlight>
                <a:latin typeface="Courier New"/>
                <a:ea typeface="Courier New"/>
                <a:cs typeface="Courier New"/>
                <a:sym typeface="Courier New"/>
              </a:rPr>
              <a:t>).</a:t>
            </a:r>
            <a:r>
              <a:rPr b="1" lang="en" sz="1600">
                <a:solidFill>
                  <a:srgbClr val="6494ED"/>
                </a:solidFill>
                <a:highlight>
                  <a:srgbClr val="282C34"/>
                </a:highlight>
                <a:latin typeface="Courier New"/>
                <a:ea typeface="Courier New"/>
                <a:cs typeface="Courier New"/>
                <a:sym typeface="Courier New"/>
              </a:rPr>
              <a:t>on</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`click`</a:t>
            </a:r>
            <a:r>
              <a:rPr b="1" lang="en" sz="1600">
                <a:solidFill>
                  <a:srgbClr val="79859D"/>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startLoop</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6494ED"/>
                </a:solidFill>
                <a:highlight>
                  <a:srgbClr val="282C34"/>
                </a:highlight>
                <a:latin typeface="Courier New"/>
                <a:ea typeface="Courier New"/>
                <a:cs typeface="Courier New"/>
                <a:sym typeface="Courier New"/>
              </a:rPr>
              <a:t>$</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`#button2`</a:t>
            </a:r>
            <a:r>
              <a:rPr b="1" lang="en" sz="1600">
                <a:solidFill>
                  <a:srgbClr val="838FA7"/>
                </a:solidFill>
                <a:highlight>
                  <a:srgbClr val="282C34"/>
                </a:highlight>
                <a:latin typeface="Courier New"/>
                <a:ea typeface="Courier New"/>
                <a:cs typeface="Courier New"/>
                <a:sym typeface="Courier New"/>
              </a:rPr>
              <a:t>).</a:t>
            </a:r>
            <a:r>
              <a:rPr b="1" lang="en" sz="1600">
                <a:solidFill>
                  <a:srgbClr val="6494ED"/>
                </a:solidFill>
                <a:highlight>
                  <a:srgbClr val="282C34"/>
                </a:highlight>
                <a:latin typeface="Courier New"/>
                <a:ea typeface="Courier New"/>
                <a:cs typeface="Courier New"/>
                <a:sym typeface="Courier New"/>
              </a:rPr>
              <a:t>on</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`click`</a:t>
            </a:r>
            <a:r>
              <a:rPr b="1" lang="en" sz="1600">
                <a:solidFill>
                  <a:srgbClr val="79859D"/>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stopLoop</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3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 Slider Code Along</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37"/>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an interval that will happen every 3 seconds and randomize the background of the screen.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.scss Files</a:t>
            </a:r>
            <a:endParaRPr/>
          </a:p>
        </p:txBody>
      </p:sp>
      <p:sp>
        <p:nvSpPr>
          <p:cNvPr id="357" name="Google Shape;357;p30"/>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Sass is just a type of scss but it is the most commonly used one and you are able to use both style.scss and style.sass</a:t>
            </a:r>
            <a:endParaRPr/>
          </a:p>
          <a:p>
            <a:pPr indent="-381000" lvl="0" marL="457200" rtl="0" algn="l">
              <a:spcBef>
                <a:spcPts val="1000"/>
              </a:spcBef>
              <a:spcAft>
                <a:spcPts val="1600"/>
              </a:spcAft>
              <a:buSzPts val="2400"/>
              <a:buChar char="●"/>
            </a:pPr>
            <a:r>
              <a:rPr lang="en"/>
              <a:t>Almost everyone uses SCSS and we are too but if you are working alone don’t be afraid to try it out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38"/>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 loop that will add an image to the page on a loop  until you click one of the images.</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rPr lang="en"/>
              <a:t>Clicking again will restart the loop</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39"/>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Create a </a:t>
            </a:r>
            <a:r>
              <a:rPr lang="en" sz="2000"/>
              <a:t>stopwatch</a:t>
            </a:r>
            <a:r>
              <a:rPr lang="en" sz="2000"/>
              <a:t> that counts the milliseconds, </a:t>
            </a:r>
            <a:endParaRPr sz="2000"/>
          </a:p>
          <a:p>
            <a:pPr indent="0" lvl="0" marL="0" rtl="0" algn="ctr">
              <a:spcBef>
                <a:spcPts val="0"/>
              </a:spcBef>
              <a:spcAft>
                <a:spcPts val="0"/>
              </a:spcAft>
              <a:buNone/>
            </a:pPr>
            <a:br>
              <a:rPr lang="en" sz="2000"/>
            </a:br>
            <a:r>
              <a:rPr lang="en" sz="2000"/>
              <a:t>Make sure you have 2 buttons </a:t>
            </a:r>
            <a:endParaRPr sz="2000"/>
          </a:p>
          <a:p>
            <a:pPr indent="0" lvl="0" marL="0" rtl="0" algn="ctr">
              <a:spcBef>
                <a:spcPts val="0"/>
              </a:spcBef>
              <a:spcAft>
                <a:spcPts val="0"/>
              </a:spcAft>
              <a:buNone/>
            </a:pPr>
            <a:r>
              <a:rPr lang="en" sz="2000"/>
              <a:t>1 will start/stop the timer</a:t>
            </a:r>
            <a:endParaRPr sz="2000"/>
          </a:p>
          <a:p>
            <a:pPr indent="0" lvl="0" marL="0" rtl="0" algn="ctr">
              <a:spcBef>
                <a:spcPts val="0"/>
              </a:spcBef>
              <a:spcAft>
                <a:spcPts val="0"/>
              </a:spcAft>
              <a:buNone/>
            </a:pPr>
            <a:r>
              <a:rPr lang="en" sz="2000"/>
              <a:t>1 will pause the time shown but still keep counting if the interval is running and it will clear the time if the interval is stopped</a:t>
            </a:r>
            <a:endParaRPr sz="20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40"/>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Bootstrap</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41"/>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 101 </a:t>
            </a:r>
            <a:endParaRPr/>
          </a:p>
        </p:txBody>
      </p:sp>
      <p:sp>
        <p:nvSpPr>
          <p:cNvPr id="1018" name="Google Shape;1018;p141"/>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rgbClr val="A78CF8"/>
              </a:buClr>
              <a:buSzPts val="2400"/>
              <a:buChar char="●"/>
            </a:pPr>
            <a:r>
              <a:rPr lang="en"/>
              <a:t>Bootstrap</a:t>
            </a:r>
            <a:r>
              <a:rPr lang="en"/>
              <a:t> is a front-end </a:t>
            </a:r>
            <a:r>
              <a:rPr lang="en">
                <a:solidFill>
                  <a:srgbClr val="F02B77"/>
                </a:solidFill>
              </a:rPr>
              <a:t>framework </a:t>
            </a:r>
            <a:r>
              <a:rPr lang="en">
                <a:solidFill>
                  <a:srgbClr val="F9F9F9"/>
                </a:solidFill>
              </a:rPr>
              <a:t>for UI’s and themes</a:t>
            </a:r>
            <a:endParaRPr>
              <a:solidFill>
                <a:srgbClr val="F9F9F9"/>
              </a:solidFill>
            </a:endParaRPr>
          </a:p>
          <a:p>
            <a:pPr indent="0" lvl="0" marL="457200" rtl="0" algn="l">
              <a:spcBef>
                <a:spcPts val="1600"/>
              </a:spcBef>
              <a:spcAft>
                <a:spcPts val="0"/>
              </a:spcAft>
              <a:buNone/>
            </a:pPr>
            <a:r>
              <a:t/>
            </a:r>
            <a:endParaRPr>
              <a:solidFill>
                <a:srgbClr val="F9F9F9"/>
              </a:solidFill>
            </a:endParaRPr>
          </a:p>
          <a:p>
            <a:pPr indent="-381000" lvl="0" marL="457200" rtl="0" algn="l">
              <a:spcBef>
                <a:spcPts val="1600"/>
              </a:spcBef>
              <a:spcAft>
                <a:spcPts val="0"/>
              </a:spcAft>
              <a:buClr>
                <a:srgbClr val="A78CF8"/>
              </a:buClr>
              <a:buSzPts val="2400"/>
              <a:buChar char="●"/>
            </a:pPr>
            <a:r>
              <a:rPr lang="en">
                <a:solidFill>
                  <a:srgbClr val="F9F9F9"/>
                </a:solidFill>
              </a:rPr>
              <a:t>It is a mobile first framework, meaning we are going to be creating the site with a phone in mind</a:t>
            </a:r>
            <a:endParaRPr>
              <a:solidFill>
                <a:srgbClr val="F9F9F9"/>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4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 102</a:t>
            </a:r>
            <a:endParaRPr/>
          </a:p>
        </p:txBody>
      </p:sp>
      <p:sp>
        <p:nvSpPr>
          <p:cNvPr id="1024" name="Google Shape;1024;p142"/>
          <p:cNvSpPr txBox="1"/>
          <p:nvPr>
            <p:ph idx="1" type="body"/>
          </p:nvPr>
        </p:nvSpPr>
        <p:spPr>
          <a:xfrm>
            <a:off x="461400" y="1188900"/>
            <a:ext cx="79854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This is responsive by default and does a lot of the work for you </a:t>
            </a:r>
            <a:endParaRPr/>
          </a:p>
          <a:p>
            <a:pPr indent="-381000" lvl="0" marL="457200" rtl="0" algn="l">
              <a:spcBef>
                <a:spcPts val="1000"/>
              </a:spcBef>
              <a:spcAft>
                <a:spcPts val="0"/>
              </a:spcAft>
              <a:buSzPts val="2400"/>
              <a:buChar char="●"/>
            </a:pPr>
            <a:r>
              <a:rPr lang="en"/>
              <a:t>Because classes are consistent between any site that uses it, devs are able to jump into other projects and get to work right away</a:t>
            </a:r>
            <a:endParaRPr/>
          </a:p>
          <a:p>
            <a:pPr indent="-381000" lvl="0" marL="457200" rtl="0" algn="l">
              <a:spcBef>
                <a:spcPts val="1600"/>
              </a:spcBef>
              <a:spcAft>
                <a:spcPts val="1600"/>
              </a:spcAft>
              <a:buSzPts val="2400"/>
              <a:buChar char="●"/>
            </a:pPr>
            <a:r>
              <a:rPr lang="en"/>
              <a:t>Because this is the most popular framework it is very easy to find help, tutorials, and templates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4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 Bootstrap</a:t>
            </a:r>
            <a:endParaRPr/>
          </a:p>
        </p:txBody>
      </p:sp>
      <p:sp>
        <p:nvSpPr>
          <p:cNvPr id="1030" name="Google Shape;1030;p143"/>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Please go to the bootstrap main site and press the get started button</a:t>
            </a:r>
            <a:endParaRPr/>
          </a:p>
          <a:p>
            <a:pPr indent="0" lvl="0" marL="457200" rtl="0" algn="l">
              <a:spcBef>
                <a:spcPts val="1600"/>
              </a:spcBef>
              <a:spcAft>
                <a:spcPts val="0"/>
              </a:spcAft>
              <a:buNone/>
            </a:pPr>
            <a:r>
              <a:t/>
            </a:r>
            <a:endParaRPr/>
          </a:p>
          <a:p>
            <a:pPr indent="-381000" lvl="0" marL="457200" rtl="0" algn="l">
              <a:spcBef>
                <a:spcPts val="1600"/>
              </a:spcBef>
              <a:spcAft>
                <a:spcPts val="0"/>
              </a:spcAft>
              <a:buSzPts val="2400"/>
              <a:buChar char="●"/>
            </a:pPr>
            <a:r>
              <a:rPr lang="en"/>
              <a:t>You will need both the CSS and JS CDN to get the work started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44"/>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a:t>
            </a:r>
            <a:endParaRPr/>
          </a:p>
        </p:txBody>
      </p:sp>
      <p:sp>
        <p:nvSpPr>
          <p:cNvPr id="1036" name="Google Shape;1036;p144"/>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you take some time you can look around the documentation and see all of the styles that you can do. </a:t>
            </a:r>
            <a:endParaRPr/>
          </a:p>
          <a:p>
            <a:pPr indent="-381000" lvl="0" marL="457200" rtl="0" algn="l">
              <a:spcBef>
                <a:spcPts val="1000"/>
              </a:spcBef>
              <a:spcAft>
                <a:spcPts val="1600"/>
              </a:spcAft>
              <a:buSzPts val="2400"/>
              <a:buChar char="●"/>
            </a:pPr>
            <a:r>
              <a:rPr lang="en"/>
              <a:t>Try to find the navbar, tables, buttons, and styles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4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 Grid System</a:t>
            </a:r>
            <a:endParaRPr/>
          </a:p>
        </p:txBody>
      </p:sp>
      <p:sp>
        <p:nvSpPr>
          <p:cNvPr id="1042" name="Google Shape;1042;p145"/>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Bootstrap works in a 12 column grid system and will autofill the cols for you</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43" name="Google Shape;1043;p145"/>
          <p:cNvPicPr preferRelativeResize="0"/>
          <p:nvPr/>
        </p:nvPicPr>
        <p:blipFill rotWithShape="1">
          <a:blip r:embed="rId3">
            <a:alphaModFix/>
          </a:blip>
          <a:srcRect b="0" l="0" r="0" t="0"/>
          <a:stretch/>
        </p:blipFill>
        <p:spPr>
          <a:xfrm>
            <a:off x="331250" y="2845150"/>
            <a:ext cx="8363925" cy="149682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46"/>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Classes</a:t>
            </a:r>
            <a:endParaRPr/>
          </a:p>
        </p:txBody>
      </p:sp>
      <p:sp>
        <p:nvSpPr>
          <p:cNvPr id="1049" name="Google Shape;1049;p146"/>
          <p:cNvSpPr txBox="1"/>
          <p:nvPr>
            <p:ph idx="1" type="body"/>
          </p:nvPr>
        </p:nvSpPr>
        <p:spPr>
          <a:xfrm>
            <a:off x="597175" y="947900"/>
            <a:ext cx="7763400" cy="37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Here is an table showing how to use the grid system, all of these are classes and can be used in the HTML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50" name="Google Shape;1050;p146"/>
          <p:cNvPicPr preferRelativeResize="0"/>
          <p:nvPr/>
        </p:nvPicPr>
        <p:blipFill rotWithShape="1">
          <a:blip r:embed="rId3">
            <a:alphaModFix/>
          </a:blip>
          <a:srcRect b="0" l="0" r="0" t="0"/>
          <a:stretch/>
        </p:blipFill>
        <p:spPr>
          <a:xfrm>
            <a:off x="597175" y="2571750"/>
            <a:ext cx="7763400" cy="223036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4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Things You Should Know</a:t>
            </a:r>
            <a:endParaRPr/>
          </a:p>
        </p:txBody>
      </p:sp>
      <p:sp>
        <p:nvSpPr>
          <p:cNvPr id="1056" name="Google Shape;1056;p147"/>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Rows must be placed in a </a:t>
            </a:r>
            <a:r>
              <a:rPr b="1" lang="en">
                <a:solidFill>
                  <a:srgbClr val="56B7C3"/>
                </a:solidFill>
                <a:highlight>
                  <a:srgbClr val="282C34"/>
                </a:highlight>
                <a:latin typeface="Courier New"/>
                <a:ea typeface="Courier New"/>
                <a:cs typeface="Courier New"/>
                <a:sym typeface="Courier New"/>
              </a:rPr>
              <a:t>class</a:t>
            </a:r>
            <a:r>
              <a:rPr b="1" lang="en">
                <a:solidFill>
                  <a:srgbClr val="8792AA"/>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"container"</a:t>
            </a:r>
            <a:r>
              <a:rPr lang="en">
                <a:solidFill>
                  <a:srgbClr val="98C379"/>
                </a:solidFill>
                <a:highlight>
                  <a:srgbClr val="282C34"/>
                </a:highlight>
                <a:latin typeface="Courier New"/>
                <a:ea typeface="Courier New"/>
                <a:cs typeface="Courier New"/>
                <a:sym typeface="Courier New"/>
              </a:rPr>
              <a:t>  </a:t>
            </a:r>
            <a:r>
              <a:rPr lang="en"/>
              <a:t>to span a specific width and a </a:t>
            </a:r>
            <a:r>
              <a:rPr b="1" lang="en">
                <a:solidFill>
                  <a:srgbClr val="56B7C3"/>
                </a:solidFill>
                <a:highlight>
                  <a:srgbClr val="282C34"/>
                </a:highlight>
                <a:latin typeface="Courier New"/>
                <a:ea typeface="Courier New"/>
                <a:cs typeface="Courier New"/>
                <a:sym typeface="Courier New"/>
              </a:rPr>
              <a:t>class</a:t>
            </a:r>
            <a:r>
              <a:rPr b="1" lang="en">
                <a:solidFill>
                  <a:srgbClr val="8792AA"/>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"container-fluid" </a:t>
            </a:r>
            <a:r>
              <a:rPr lang="en"/>
              <a:t>to span the entire width</a:t>
            </a:r>
            <a:endParaRPr>
              <a:solidFill>
                <a:srgbClr val="98C379"/>
              </a:solidFill>
              <a:highlight>
                <a:srgbClr val="282C34"/>
              </a:highlight>
              <a:latin typeface="Courier New"/>
              <a:ea typeface="Courier New"/>
              <a:cs typeface="Courier New"/>
              <a:sym typeface="Courier New"/>
            </a:endParaRPr>
          </a:p>
          <a:p>
            <a:pPr indent="-381000" lvl="0" marL="457200" rtl="0" algn="l">
              <a:spcBef>
                <a:spcPts val="1600"/>
              </a:spcBef>
              <a:spcAft>
                <a:spcPts val="0"/>
              </a:spcAft>
              <a:buSzPts val="2400"/>
              <a:buChar char="●"/>
            </a:pPr>
            <a:r>
              <a:rPr lang="en"/>
              <a:t>Once you create your container you can create .rows and then .cols in that row for the layout</a:t>
            </a:r>
            <a:endParaRPr/>
          </a:p>
          <a:p>
            <a:pPr indent="-381000" lvl="0" marL="457200" rtl="0" algn="l">
              <a:spcBef>
                <a:spcPts val="1000"/>
              </a:spcBef>
              <a:spcAft>
                <a:spcPts val="1600"/>
              </a:spcAft>
              <a:buSzPts val="2400"/>
              <a:buChar char="●"/>
            </a:pPr>
            <a:r>
              <a:rPr lang="en"/>
              <a:t>Columns are done by percent and size relative to the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SCSS</a:t>
            </a:r>
            <a:endParaRPr/>
          </a:p>
        </p:txBody>
      </p:sp>
      <p:sp>
        <p:nvSpPr>
          <p:cNvPr id="363" name="Google Shape;363;p31"/>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Websites can’t run on scss so we will need to </a:t>
            </a:r>
            <a:r>
              <a:rPr lang="en"/>
              <a:t>compile</a:t>
            </a:r>
            <a:r>
              <a:rPr lang="en"/>
              <a:t> it down to a css file in order to use it on the HTML</a:t>
            </a:r>
            <a:endParaRPr/>
          </a:p>
          <a:p>
            <a:pPr indent="-381000" lvl="0" marL="457200" rtl="0" algn="l">
              <a:spcBef>
                <a:spcPts val="1000"/>
              </a:spcBef>
              <a:spcAft>
                <a:spcPts val="0"/>
              </a:spcAft>
              <a:buSzPts val="2400"/>
              <a:buChar char="●"/>
            </a:pPr>
            <a:r>
              <a:rPr lang="en"/>
              <a:t>We are going to download an extension to do this.</a:t>
            </a:r>
            <a:endParaRPr/>
          </a:p>
          <a:p>
            <a:pPr indent="0" lvl="0" marL="0" rtl="0" algn="l">
              <a:spcBef>
                <a:spcPts val="1600"/>
              </a:spcBef>
              <a:spcAft>
                <a:spcPts val="1600"/>
              </a:spcAft>
              <a:buNone/>
            </a:pPr>
            <a:r>
              <a:rPr lang="en"/>
              <a:t>Please look up </a:t>
            </a:r>
            <a:endParaRPr/>
          </a:p>
        </p:txBody>
      </p:sp>
      <p:pic>
        <p:nvPicPr>
          <p:cNvPr id="364" name="Google Shape;364;p31"/>
          <p:cNvPicPr preferRelativeResize="0"/>
          <p:nvPr/>
        </p:nvPicPr>
        <p:blipFill>
          <a:blip r:embed="rId3">
            <a:alphaModFix/>
          </a:blip>
          <a:stretch>
            <a:fillRect/>
          </a:stretch>
        </p:blipFill>
        <p:spPr>
          <a:xfrm>
            <a:off x="3053149" y="3775549"/>
            <a:ext cx="4838876" cy="94072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4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 CDN</a:t>
            </a:r>
            <a:endParaRPr/>
          </a:p>
        </p:txBody>
      </p:sp>
      <p:sp>
        <p:nvSpPr>
          <p:cNvPr id="1062" name="Google Shape;1062;p148"/>
          <p:cNvSpPr txBox="1"/>
          <p:nvPr>
            <p:ph idx="1" type="body"/>
          </p:nvPr>
        </p:nvSpPr>
        <p:spPr>
          <a:xfrm>
            <a:off x="638350" y="1207325"/>
            <a:ext cx="74274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Bootstrap has 2 CDNs unlike most libraries because it also uses a distributed CSS that we use with the classes. </a:t>
            </a:r>
            <a:endParaRPr/>
          </a:p>
          <a:p>
            <a:pPr indent="-381000" lvl="0" marL="457200" rtl="0" algn="l">
              <a:spcBef>
                <a:spcPts val="1000"/>
              </a:spcBef>
              <a:spcAft>
                <a:spcPts val="1600"/>
              </a:spcAft>
              <a:buSzPts val="2400"/>
              <a:buChar char="●"/>
            </a:pPr>
            <a:r>
              <a:rPr lang="en"/>
              <a:t>Got find both the CSS CDN and the JS CDN on the main bootstrap site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49"/>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There are WAY too many classes for us to learn one at a time so lets start with a Code Along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on with these instructions</a:t>
            </a:r>
            <a:endParaRPr/>
          </a:p>
        </p:txBody>
      </p:sp>
      <p:sp>
        <p:nvSpPr>
          <p:cNvPr id="370" name="Google Shape;370;p32"/>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are going to change some of the settings on the JSON to make it work nicely for us.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33"/>
          <p:cNvPicPr preferRelativeResize="0"/>
          <p:nvPr/>
        </p:nvPicPr>
        <p:blipFill rotWithShape="1">
          <a:blip r:embed="rId3">
            <a:alphaModFix/>
          </a:blip>
          <a:srcRect b="3762" l="0" r="50062" t="0"/>
          <a:stretch/>
        </p:blipFill>
        <p:spPr>
          <a:xfrm>
            <a:off x="1264475" y="659150"/>
            <a:ext cx="7824403" cy="4240825"/>
          </a:xfrm>
          <a:prstGeom prst="rect">
            <a:avLst/>
          </a:prstGeom>
          <a:noFill/>
          <a:ln>
            <a:noFill/>
          </a:ln>
        </p:spPr>
      </p:pic>
      <p:sp>
        <p:nvSpPr>
          <p:cNvPr id="376" name="Google Shape;376;p33"/>
          <p:cNvSpPr txBox="1"/>
          <p:nvPr>
            <p:ph type="title"/>
          </p:nvPr>
        </p:nvSpPr>
        <p:spPr>
          <a:xfrm>
            <a:off x="404600" y="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a:t>
            </a:r>
            <a:endParaRPr/>
          </a:p>
        </p:txBody>
      </p:sp>
      <p:sp>
        <p:nvSpPr>
          <p:cNvPr id="377" name="Google Shape;377;p33"/>
          <p:cNvSpPr/>
          <p:nvPr/>
        </p:nvSpPr>
        <p:spPr>
          <a:xfrm>
            <a:off x="1205450" y="4508875"/>
            <a:ext cx="3222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txBox="1"/>
          <p:nvPr/>
        </p:nvSpPr>
        <p:spPr>
          <a:xfrm>
            <a:off x="976475" y="4412875"/>
            <a:ext cx="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1.</a:t>
            </a:r>
            <a:endParaRPr>
              <a:solidFill>
                <a:srgbClr val="FF0000"/>
              </a:solidFill>
              <a:latin typeface="Montserrat"/>
              <a:ea typeface="Montserrat"/>
              <a:cs typeface="Montserrat"/>
              <a:sym typeface="Montserrat"/>
            </a:endParaRPr>
          </a:p>
        </p:txBody>
      </p:sp>
      <p:sp>
        <p:nvSpPr>
          <p:cNvPr id="379" name="Google Shape;379;p33"/>
          <p:cNvSpPr/>
          <p:nvPr/>
        </p:nvSpPr>
        <p:spPr>
          <a:xfrm>
            <a:off x="1527650" y="3237025"/>
            <a:ext cx="5094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txBox="1"/>
          <p:nvPr/>
        </p:nvSpPr>
        <p:spPr>
          <a:xfrm>
            <a:off x="1264475" y="3141025"/>
            <a:ext cx="5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2</a:t>
            </a:r>
            <a:r>
              <a:rPr lang="en">
                <a:solidFill>
                  <a:srgbClr val="FF0000"/>
                </a:solidFill>
                <a:latin typeface="Montserrat"/>
                <a:ea typeface="Montserrat"/>
                <a:cs typeface="Montserrat"/>
                <a:sym typeface="Montserrat"/>
              </a:rPr>
              <a:t>.</a:t>
            </a:r>
            <a:endParaRPr>
              <a:solidFill>
                <a:srgbClr val="FF0000"/>
              </a:solidFill>
              <a:latin typeface="Montserrat"/>
              <a:ea typeface="Montserrat"/>
              <a:cs typeface="Montserrat"/>
              <a:sym typeface="Montserrat"/>
            </a:endParaRPr>
          </a:p>
        </p:txBody>
      </p:sp>
      <p:sp>
        <p:nvSpPr>
          <p:cNvPr id="381" name="Google Shape;381;p33"/>
          <p:cNvSpPr/>
          <p:nvPr/>
        </p:nvSpPr>
        <p:spPr>
          <a:xfrm>
            <a:off x="3340375" y="954200"/>
            <a:ext cx="3222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txBox="1"/>
          <p:nvPr/>
        </p:nvSpPr>
        <p:spPr>
          <a:xfrm>
            <a:off x="3052375" y="858200"/>
            <a:ext cx="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3</a:t>
            </a:r>
            <a:r>
              <a:rPr lang="en">
                <a:solidFill>
                  <a:srgbClr val="FF0000"/>
                </a:solidFill>
                <a:latin typeface="Montserrat"/>
                <a:ea typeface="Montserrat"/>
                <a:cs typeface="Montserrat"/>
                <a:sym typeface="Montserrat"/>
              </a:rPr>
              <a:t>.</a:t>
            </a:r>
            <a:endParaRPr>
              <a:solidFill>
                <a:srgbClr val="FF0000"/>
              </a:solidFill>
              <a:latin typeface="Montserrat"/>
              <a:ea typeface="Montserrat"/>
              <a:cs typeface="Montserrat"/>
              <a:sym typeface="Montserrat"/>
            </a:endParaRPr>
          </a:p>
        </p:txBody>
      </p:sp>
      <p:sp>
        <p:nvSpPr>
          <p:cNvPr id="383" name="Google Shape;383;p33"/>
          <p:cNvSpPr/>
          <p:nvPr/>
        </p:nvSpPr>
        <p:spPr>
          <a:xfrm>
            <a:off x="3451075" y="2751925"/>
            <a:ext cx="6408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nvSpPr>
        <p:spPr>
          <a:xfrm>
            <a:off x="3196375" y="2703925"/>
            <a:ext cx="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4</a:t>
            </a:r>
            <a:r>
              <a:rPr lang="en">
                <a:solidFill>
                  <a:srgbClr val="FF0000"/>
                </a:solidFill>
                <a:latin typeface="Montserrat"/>
                <a:ea typeface="Montserrat"/>
                <a:cs typeface="Montserrat"/>
                <a:sym typeface="Montserrat"/>
              </a:rPr>
              <a:t>.</a:t>
            </a:r>
            <a:endParaRPr>
              <a:solidFill>
                <a:srgbClr val="FF0000"/>
              </a:solidFill>
              <a:latin typeface="Montserrat"/>
              <a:ea typeface="Montserrat"/>
              <a:cs typeface="Montserrat"/>
              <a:sym typeface="Montserrat"/>
            </a:endParaRPr>
          </a:p>
        </p:txBody>
      </p:sp>
      <p:sp>
        <p:nvSpPr>
          <p:cNvPr id="385" name="Google Shape;385;p33"/>
          <p:cNvSpPr/>
          <p:nvPr/>
        </p:nvSpPr>
        <p:spPr>
          <a:xfrm>
            <a:off x="4279800" y="3413800"/>
            <a:ext cx="7383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txBox="1"/>
          <p:nvPr/>
        </p:nvSpPr>
        <p:spPr>
          <a:xfrm>
            <a:off x="3991800" y="3317800"/>
            <a:ext cx="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5</a:t>
            </a:r>
            <a:r>
              <a:rPr lang="en">
                <a:solidFill>
                  <a:srgbClr val="FF0000"/>
                </a:solidFill>
                <a:latin typeface="Montserrat"/>
                <a:ea typeface="Montserrat"/>
                <a:cs typeface="Montserrat"/>
                <a:sym typeface="Montserrat"/>
              </a:rPr>
              <a:t>.</a:t>
            </a:r>
            <a:endParaRPr>
              <a:solidFill>
                <a:srgbClr val="FF0000"/>
              </a:solidFill>
              <a:latin typeface="Montserrat"/>
              <a:ea typeface="Montserrat"/>
              <a:cs typeface="Montserrat"/>
              <a:sym typeface="Montserrat"/>
            </a:endParaRPr>
          </a:p>
        </p:txBody>
      </p:sp>
      <p:sp>
        <p:nvSpPr>
          <p:cNvPr id="387" name="Google Shape;387;p33"/>
          <p:cNvSpPr txBox="1"/>
          <p:nvPr/>
        </p:nvSpPr>
        <p:spPr>
          <a:xfrm>
            <a:off x="5158275" y="3365800"/>
            <a:ext cx="15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Montserrat"/>
                <a:ea typeface="Montserrat"/>
                <a:cs typeface="Montserrat"/>
                <a:sym typeface="Montserrat"/>
              </a:rPr>
              <a:t>CLICK THIS</a:t>
            </a:r>
            <a:endParaRPr>
              <a:solidFill>
                <a:srgbClr val="FF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Settings</a:t>
            </a:r>
            <a:endParaRPr/>
          </a:p>
        </p:txBody>
      </p:sp>
      <p:sp>
        <p:nvSpPr>
          <p:cNvPr id="393" name="Google Shape;393;p34"/>
          <p:cNvSpPr txBox="1"/>
          <p:nvPr>
            <p:ph idx="1" type="body"/>
          </p:nvPr>
        </p:nvSpPr>
        <p:spPr>
          <a:xfrm>
            <a:off x="597175" y="1168350"/>
            <a:ext cx="7763400" cy="3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look at the bottom of the settings JSON and make it look like thi</a:t>
            </a:r>
            <a:r>
              <a:rPr lang="en"/>
              <a:t>s</a:t>
            </a:r>
            <a:endParaRPr/>
          </a:p>
          <a:p>
            <a:pPr indent="0" lvl="0" marL="0" rtl="0" algn="l">
              <a:lnSpc>
                <a:spcPct val="100000"/>
              </a:lnSpc>
              <a:spcBef>
                <a:spcPts val="0"/>
              </a:spcBef>
              <a:spcAft>
                <a:spcPts val="0"/>
              </a:spcAft>
              <a:buNone/>
            </a:pPr>
            <a:r>
              <a:rPr lang="en" sz="1050">
                <a:solidFill>
                  <a:srgbClr val="B0B7C3"/>
                </a:solidFill>
                <a:highlight>
                  <a:srgbClr val="282C34"/>
                </a:highlight>
                <a:latin typeface="Courier New"/>
                <a:ea typeface="Courier New"/>
                <a:cs typeface="Courier New"/>
                <a:sym typeface="Courier New"/>
              </a:rPr>
              <a:t>   </a:t>
            </a:r>
            <a:r>
              <a:rPr lang="en" sz="1800">
                <a:solidFill>
                  <a:srgbClr val="B0B7C3"/>
                </a:solidFill>
                <a:highlight>
                  <a:srgbClr val="282C34"/>
                </a:highlight>
                <a:latin typeface="Courier New"/>
                <a:ea typeface="Courier New"/>
                <a:cs typeface="Courier New"/>
                <a:sym typeface="Courier New"/>
              </a:rPr>
              <a:t>  </a:t>
            </a:r>
            <a:r>
              <a:rPr lang="en" sz="1800">
                <a:solidFill>
                  <a:srgbClr val="B0B7C3"/>
                </a:solidFill>
                <a:highlight>
                  <a:srgbClr val="282C34"/>
                </a:highlight>
                <a:latin typeface="Courier New"/>
                <a:ea typeface="Courier New"/>
                <a:cs typeface="Courier New"/>
                <a:sym typeface="Courier New"/>
              </a:rPr>
              <a:t>   </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"format"</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"expanded"</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"extensionName"</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".css"</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"savePath"</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"/css"</a:t>
            </a:r>
            <a:endParaRPr sz="1600">
              <a:solidFill>
                <a:srgbClr val="98C379"/>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838FA7"/>
                </a:solidFill>
                <a:highlight>
                  <a:srgbClr val="282C34"/>
                </a:highlight>
                <a:latin typeface="Courier New"/>
                <a:ea typeface="Courier New"/>
                <a:cs typeface="Courier New"/>
                <a:sym typeface="Courier New"/>
              </a:rPr>
              <a:t>},</a:t>
            </a:r>
            <a:endParaRPr sz="1600">
              <a:solidFill>
                <a:srgbClr val="9DA5B3"/>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"format"</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"compressed"</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"extensionName"</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".min.css"</a:t>
            </a:r>
            <a:r>
              <a:rPr lang="en" sz="1600">
                <a:solidFill>
                  <a:srgbClr val="838FA7"/>
                </a:solidFill>
                <a:highlight>
                  <a:srgbClr val="282C34"/>
                </a:highlight>
                <a:latin typeface="Courier New"/>
                <a:ea typeface="Courier New"/>
                <a:cs typeface="Courier New"/>
                <a:sym typeface="Courier New"/>
              </a:rPr>
              <a:t>,</a:t>
            </a:r>
            <a:endParaRPr sz="1600">
              <a:solidFill>
                <a:srgbClr val="838FA7"/>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E06C75"/>
                </a:solidFill>
                <a:highlight>
                  <a:srgbClr val="282C34"/>
                </a:highlight>
                <a:latin typeface="Courier New"/>
                <a:ea typeface="Courier New"/>
                <a:cs typeface="Courier New"/>
                <a:sym typeface="Courier New"/>
              </a:rPr>
              <a:t>"savePath"</a:t>
            </a:r>
            <a:r>
              <a:rPr lang="en" sz="1600">
                <a:solidFill>
                  <a:srgbClr val="8E99B1"/>
                </a:solidFill>
                <a:highlight>
                  <a:srgbClr val="282C34"/>
                </a:highlight>
                <a:latin typeface="Courier New"/>
                <a:ea typeface="Courier New"/>
                <a:cs typeface="Courier New"/>
                <a:sym typeface="Courier New"/>
              </a:rPr>
              <a:t>:</a:t>
            </a:r>
            <a:r>
              <a:rPr lang="en" sz="1600">
                <a:solidFill>
                  <a:srgbClr val="B0B7C3"/>
                </a:solidFill>
                <a:highlight>
                  <a:srgbClr val="282C34"/>
                </a:highlight>
                <a:latin typeface="Courier New"/>
                <a:ea typeface="Courier New"/>
                <a:cs typeface="Courier New"/>
                <a:sym typeface="Courier New"/>
              </a:rPr>
              <a:t> </a:t>
            </a:r>
            <a:r>
              <a:rPr lang="en" sz="1600">
                <a:solidFill>
                  <a:srgbClr val="98C379"/>
                </a:solidFill>
                <a:highlight>
                  <a:srgbClr val="282C34"/>
                </a:highlight>
                <a:latin typeface="Courier New"/>
                <a:ea typeface="Courier New"/>
                <a:cs typeface="Courier New"/>
                <a:sym typeface="Courier New"/>
              </a:rPr>
              <a:t>"/css"</a:t>
            </a:r>
            <a:endParaRPr sz="1600">
              <a:solidFill>
                <a:srgbClr val="98C379"/>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B0B7C3"/>
                </a:solidFill>
                <a:highlight>
                  <a:srgbClr val="282C34"/>
                </a:highlight>
                <a:latin typeface="Courier New"/>
                <a:ea typeface="Courier New"/>
                <a:cs typeface="Courier New"/>
                <a:sym typeface="Courier New"/>
              </a:rPr>
              <a:t>        </a:t>
            </a:r>
            <a:r>
              <a:rPr lang="en" sz="1600">
                <a:solidFill>
                  <a:srgbClr val="838FA7"/>
                </a:solidFill>
                <a:highlight>
                  <a:srgbClr val="282C34"/>
                </a:highlight>
                <a:latin typeface="Courier New"/>
                <a:ea typeface="Courier New"/>
                <a:cs typeface="Courier New"/>
                <a:sym typeface="Courier New"/>
              </a:rPr>
              <a: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endParaRPr/>
          </a:p>
        </p:txBody>
      </p:sp>
      <p:sp>
        <p:nvSpPr>
          <p:cNvPr id="399" name="Google Shape;399;p35"/>
          <p:cNvSpPr txBox="1"/>
          <p:nvPr>
            <p:ph idx="1" type="body"/>
          </p:nvPr>
        </p:nvSpPr>
        <p:spPr>
          <a:xfrm>
            <a:off x="461400" y="1055275"/>
            <a:ext cx="7812600" cy="37986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E06C75"/>
                </a:solidFill>
                <a:highlight>
                  <a:srgbClr val="282C34"/>
                </a:highlight>
                <a:latin typeface="Courier New"/>
                <a:ea typeface="Courier New"/>
                <a:cs typeface="Courier New"/>
                <a:sym typeface="Courier New"/>
              </a:rPr>
              <a:t>  "format"</a:t>
            </a:r>
            <a:r>
              <a:rPr lang="en" sz="1400">
                <a:solidFill>
                  <a:srgbClr val="8E99B1"/>
                </a:solidFill>
                <a:highlight>
                  <a:srgbClr val="282C34"/>
                </a:highlight>
                <a:latin typeface="Courier New"/>
                <a:ea typeface="Courier New"/>
                <a:cs typeface="Courier New"/>
                <a:sym typeface="Courier New"/>
              </a:rPr>
              <a:t>:</a:t>
            </a:r>
            <a:r>
              <a:rPr lang="en" sz="1400">
                <a:solidFill>
                  <a:srgbClr val="B0B7C3"/>
                </a:solidFill>
                <a:highlight>
                  <a:srgbClr val="282C34"/>
                </a:highlight>
                <a:latin typeface="Courier New"/>
                <a:ea typeface="Courier New"/>
                <a:cs typeface="Courier New"/>
                <a:sym typeface="Courier New"/>
              </a:rPr>
              <a:t> </a:t>
            </a:r>
            <a:r>
              <a:rPr lang="en" sz="1400">
                <a:solidFill>
                  <a:srgbClr val="98C379"/>
                </a:solidFill>
                <a:highlight>
                  <a:srgbClr val="282C34"/>
                </a:highlight>
                <a:latin typeface="Courier New"/>
                <a:ea typeface="Courier New"/>
                <a:cs typeface="Courier New"/>
                <a:sym typeface="Courier New"/>
              </a:rPr>
              <a:t>"compressed"</a:t>
            </a:r>
            <a:r>
              <a:rPr lang="en" sz="1400">
                <a:solidFill>
                  <a:srgbClr val="838FA7"/>
                </a:solidFill>
                <a:highlight>
                  <a:srgbClr val="282C34"/>
                </a:highlight>
                <a:latin typeface="Courier New"/>
                <a:ea typeface="Courier New"/>
                <a:cs typeface="Courier New"/>
                <a:sym typeface="Courier New"/>
              </a:rPr>
              <a:t>,</a:t>
            </a:r>
            <a:endParaRPr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B0B7C3"/>
                </a:solidFill>
                <a:highlight>
                  <a:srgbClr val="282C34"/>
                </a:highlight>
                <a:latin typeface="Courier New"/>
                <a:ea typeface="Courier New"/>
                <a:cs typeface="Courier New"/>
                <a:sym typeface="Courier New"/>
              </a:rPr>
              <a:t>  </a:t>
            </a:r>
            <a:r>
              <a:rPr lang="en" sz="1400">
                <a:solidFill>
                  <a:srgbClr val="E06C75"/>
                </a:solidFill>
                <a:highlight>
                  <a:srgbClr val="282C34"/>
                </a:highlight>
                <a:latin typeface="Courier New"/>
                <a:ea typeface="Courier New"/>
                <a:cs typeface="Courier New"/>
                <a:sym typeface="Courier New"/>
              </a:rPr>
              <a:t>"extensionName"</a:t>
            </a:r>
            <a:r>
              <a:rPr lang="en" sz="1400">
                <a:solidFill>
                  <a:srgbClr val="8E99B1"/>
                </a:solidFill>
                <a:highlight>
                  <a:srgbClr val="282C34"/>
                </a:highlight>
                <a:latin typeface="Courier New"/>
                <a:ea typeface="Courier New"/>
                <a:cs typeface="Courier New"/>
                <a:sym typeface="Courier New"/>
              </a:rPr>
              <a:t>:</a:t>
            </a:r>
            <a:r>
              <a:rPr lang="en" sz="1400">
                <a:solidFill>
                  <a:srgbClr val="B0B7C3"/>
                </a:solidFill>
                <a:highlight>
                  <a:srgbClr val="282C34"/>
                </a:highlight>
                <a:latin typeface="Courier New"/>
                <a:ea typeface="Courier New"/>
                <a:cs typeface="Courier New"/>
                <a:sym typeface="Courier New"/>
              </a:rPr>
              <a:t> </a:t>
            </a:r>
            <a:r>
              <a:rPr lang="en" sz="1400">
                <a:solidFill>
                  <a:srgbClr val="98C379"/>
                </a:solidFill>
                <a:highlight>
                  <a:srgbClr val="282C34"/>
                </a:highlight>
                <a:latin typeface="Courier New"/>
                <a:ea typeface="Courier New"/>
                <a:cs typeface="Courier New"/>
                <a:sym typeface="Courier New"/>
              </a:rPr>
              <a:t>".min.css"</a:t>
            </a:r>
            <a:r>
              <a:rPr lang="en" sz="1400">
                <a:solidFill>
                  <a:srgbClr val="838FA7"/>
                </a:solidFill>
                <a:highlight>
                  <a:srgbClr val="282C34"/>
                </a:highlight>
                <a:latin typeface="Courier New"/>
                <a:ea typeface="Courier New"/>
                <a:cs typeface="Courier New"/>
                <a:sym typeface="Courier New"/>
              </a:rPr>
              <a:t>,</a:t>
            </a:r>
            <a:endParaRPr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B0B7C3"/>
                </a:solidFill>
                <a:highlight>
                  <a:srgbClr val="282C34"/>
                </a:highlight>
                <a:latin typeface="Courier New"/>
                <a:ea typeface="Courier New"/>
                <a:cs typeface="Courier New"/>
                <a:sym typeface="Courier New"/>
              </a:rPr>
              <a:t>  </a:t>
            </a:r>
            <a:r>
              <a:rPr lang="en" sz="1400">
                <a:solidFill>
                  <a:srgbClr val="E06C75"/>
                </a:solidFill>
                <a:highlight>
                  <a:srgbClr val="282C34"/>
                </a:highlight>
                <a:latin typeface="Courier New"/>
                <a:ea typeface="Courier New"/>
                <a:cs typeface="Courier New"/>
                <a:sym typeface="Courier New"/>
              </a:rPr>
              <a:t>"savePath"</a:t>
            </a:r>
            <a:r>
              <a:rPr lang="en" sz="1400">
                <a:solidFill>
                  <a:srgbClr val="8E99B1"/>
                </a:solidFill>
                <a:highlight>
                  <a:srgbClr val="282C34"/>
                </a:highlight>
                <a:latin typeface="Courier New"/>
                <a:ea typeface="Courier New"/>
                <a:cs typeface="Courier New"/>
                <a:sym typeface="Courier New"/>
              </a:rPr>
              <a:t>:</a:t>
            </a:r>
            <a:r>
              <a:rPr lang="en" sz="1400">
                <a:solidFill>
                  <a:srgbClr val="B0B7C3"/>
                </a:solidFill>
                <a:highlight>
                  <a:srgbClr val="282C34"/>
                </a:highlight>
                <a:latin typeface="Courier New"/>
                <a:ea typeface="Courier New"/>
                <a:cs typeface="Courier New"/>
                <a:sym typeface="Courier New"/>
              </a:rPr>
              <a:t> </a:t>
            </a:r>
            <a:r>
              <a:rPr lang="en" sz="1400">
                <a:solidFill>
                  <a:srgbClr val="98C379"/>
                </a:solidFill>
                <a:highlight>
                  <a:srgbClr val="282C34"/>
                </a:highlight>
                <a:latin typeface="Courier New"/>
                <a:ea typeface="Courier New"/>
                <a:cs typeface="Courier New"/>
                <a:sym typeface="Courier New"/>
              </a:rPr>
              <a:t>"/css"</a:t>
            </a:r>
            <a:endParaRPr sz="1400">
              <a:solidFill>
                <a:srgbClr val="98C379"/>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98C379"/>
              </a:solidFill>
              <a:highlight>
                <a:srgbClr val="282C34"/>
              </a:highlight>
              <a:latin typeface="Courier New"/>
              <a:ea typeface="Courier New"/>
              <a:cs typeface="Courier New"/>
              <a:sym typeface="Courier New"/>
            </a:endParaRPr>
          </a:p>
          <a:p>
            <a:pPr indent="-317500" lvl="0" marL="457200" rtl="0" algn="l">
              <a:lnSpc>
                <a:spcPct val="135714"/>
              </a:lnSpc>
              <a:spcBef>
                <a:spcPts val="0"/>
              </a:spcBef>
              <a:spcAft>
                <a:spcPts val="0"/>
              </a:spcAft>
              <a:buSzPts val="1400"/>
              <a:buChar char="●"/>
            </a:pPr>
            <a:r>
              <a:rPr lang="en" sz="1400">
                <a:solidFill>
                  <a:srgbClr val="E06C75"/>
                </a:solidFill>
                <a:highlight>
                  <a:srgbClr val="282C34"/>
                </a:highlight>
                <a:latin typeface="Courier New"/>
                <a:ea typeface="Courier New"/>
                <a:cs typeface="Courier New"/>
                <a:sym typeface="Courier New"/>
              </a:rPr>
              <a:t>"format"</a:t>
            </a:r>
            <a:endParaRPr sz="1400"/>
          </a:p>
          <a:p>
            <a:pPr indent="-317500" lvl="1" marL="914400" rtl="0" algn="l">
              <a:spcBef>
                <a:spcPts val="0"/>
              </a:spcBef>
              <a:spcAft>
                <a:spcPts val="0"/>
              </a:spcAft>
              <a:buSzPts val="1400"/>
              <a:buChar char="○"/>
            </a:pPr>
            <a:r>
              <a:rPr lang="en" sz="1400"/>
              <a:t> tells the compiler how to print out the css, compressed is minified and expanded is normal. </a:t>
            </a:r>
            <a:endParaRPr sz="1400"/>
          </a:p>
          <a:p>
            <a:pPr indent="-317500" lvl="0" marL="457200" rtl="0" algn="l">
              <a:lnSpc>
                <a:spcPct val="135714"/>
              </a:lnSpc>
              <a:spcBef>
                <a:spcPts val="0"/>
              </a:spcBef>
              <a:spcAft>
                <a:spcPts val="0"/>
              </a:spcAft>
              <a:buSzPts val="1400"/>
              <a:buChar char="●"/>
            </a:pPr>
            <a:r>
              <a:rPr lang="en" sz="1400">
                <a:solidFill>
                  <a:srgbClr val="E06C75"/>
                </a:solidFill>
                <a:highlight>
                  <a:srgbClr val="282C34"/>
                </a:highlight>
                <a:latin typeface="Courier New"/>
                <a:ea typeface="Courier New"/>
                <a:cs typeface="Courier New"/>
                <a:sym typeface="Courier New"/>
              </a:rPr>
              <a:t>"extensionName"</a:t>
            </a:r>
            <a:endParaRPr sz="1400"/>
          </a:p>
          <a:p>
            <a:pPr indent="-317500" lvl="1" marL="914400" rtl="0" algn="l">
              <a:spcBef>
                <a:spcPts val="0"/>
              </a:spcBef>
              <a:spcAft>
                <a:spcPts val="0"/>
              </a:spcAft>
              <a:buSzPts val="1400"/>
              <a:buChar char="○"/>
            </a:pPr>
            <a:r>
              <a:rPr lang="en" sz="1400"/>
              <a:t>Tells the compiler what the filename is style</a:t>
            </a:r>
            <a:r>
              <a:rPr lang="en" sz="1400">
                <a:solidFill>
                  <a:srgbClr val="98C379"/>
                </a:solidFill>
              </a:rPr>
              <a:t>.css</a:t>
            </a:r>
            <a:r>
              <a:rPr lang="en" sz="1400"/>
              <a:t> for </a:t>
            </a:r>
            <a:r>
              <a:rPr lang="en" sz="1400"/>
              <a:t>example .min.css won’t run on the website but it will be how we tell them apart after the compiler</a:t>
            </a:r>
            <a:endParaRPr sz="1400"/>
          </a:p>
          <a:p>
            <a:pPr indent="-317500" lvl="0" marL="457200" rtl="0" algn="l">
              <a:spcBef>
                <a:spcPts val="0"/>
              </a:spcBef>
              <a:spcAft>
                <a:spcPts val="0"/>
              </a:spcAft>
              <a:buSzPts val="1400"/>
              <a:buChar char="●"/>
            </a:pPr>
            <a:r>
              <a:rPr lang="en" sz="1400"/>
              <a:t> </a:t>
            </a:r>
            <a:r>
              <a:rPr lang="en" sz="1400">
                <a:solidFill>
                  <a:srgbClr val="E06C75"/>
                </a:solidFill>
                <a:highlight>
                  <a:srgbClr val="282C34"/>
                </a:highlight>
                <a:latin typeface="Courier New"/>
                <a:ea typeface="Courier New"/>
                <a:cs typeface="Courier New"/>
                <a:sym typeface="Courier New"/>
              </a:rPr>
              <a:t>"savePath"</a:t>
            </a:r>
            <a:endParaRPr sz="1400">
              <a:solidFill>
                <a:srgbClr val="E06C75"/>
              </a:solidFill>
              <a:highlight>
                <a:srgbClr val="282C34"/>
              </a:highlight>
              <a:latin typeface="Courier New"/>
              <a:ea typeface="Courier New"/>
              <a:cs typeface="Courier New"/>
              <a:sym typeface="Courier New"/>
            </a:endParaRPr>
          </a:p>
          <a:p>
            <a:pPr indent="-317500" lvl="1" marL="914400" rtl="0" algn="l">
              <a:spcBef>
                <a:spcPts val="0"/>
              </a:spcBef>
              <a:spcAft>
                <a:spcPts val="0"/>
              </a:spcAft>
              <a:buSzPts val="1400"/>
              <a:buChar char="○"/>
            </a:pPr>
            <a:r>
              <a:rPr lang="en" sz="1400"/>
              <a:t>This is the folder that the css will be saved in. by saying “/” we are creating a new directory in the root folder</a:t>
            </a:r>
            <a:endParaRPr sz="1400">
              <a:solidFill>
                <a:srgbClr val="E06C75"/>
              </a:solidFill>
              <a:highlight>
                <a:srgbClr val="282C34"/>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Can Start</a:t>
            </a:r>
            <a:endParaRPr/>
          </a:p>
        </p:txBody>
      </p:sp>
      <p:sp>
        <p:nvSpPr>
          <p:cNvPr id="405" name="Google Shape;405;p36"/>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Please create your default index, style, and script files - But this time you will be creating style.scss</a:t>
            </a:r>
            <a:endParaRPr/>
          </a:p>
          <a:p>
            <a:pPr indent="0" lvl="0" marL="457200" rtl="0" algn="l">
              <a:spcBef>
                <a:spcPts val="1600"/>
              </a:spcBef>
              <a:spcAft>
                <a:spcPts val="0"/>
              </a:spcAft>
              <a:buNone/>
            </a:pPr>
            <a:r>
              <a:t/>
            </a:r>
            <a:endParaRPr/>
          </a:p>
          <a:p>
            <a:pPr indent="-381000" lvl="0" marL="457200" rtl="0" algn="l">
              <a:spcBef>
                <a:spcPts val="1600"/>
              </a:spcBef>
              <a:spcAft>
                <a:spcPts val="1600"/>
              </a:spcAft>
              <a:buSzPts val="2400"/>
              <a:buChar char="●"/>
            </a:pPr>
            <a:r>
              <a:rPr lang="en"/>
              <a:t>Don’t create .sass it’s similar but very different syntax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Watching SASS</a:t>
            </a:r>
            <a:endParaRPr/>
          </a:p>
        </p:txBody>
      </p:sp>
      <p:sp>
        <p:nvSpPr>
          <p:cNvPr id="411" name="Google Shape;411;p37"/>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As soon as the ‘Live SASS Compiler’ detects a new sass file it will create a small button on the bottom of your screen. Please click it</a:t>
            </a:r>
            <a:endParaRPr/>
          </a:p>
          <a:p>
            <a:pPr indent="0" lvl="0" marL="0" rtl="0" algn="l">
              <a:spcBef>
                <a:spcPts val="1600"/>
              </a:spcBef>
              <a:spcAft>
                <a:spcPts val="1600"/>
              </a:spcAft>
              <a:buNone/>
            </a:pPr>
            <a:r>
              <a:t/>
            </a:r>
            <a:endParaRPr/>
          </a:p>
        </p:txBody>
      </p:sp>
      <p:pic>
        <p:nvPicPr>
          <p:cNvPr id="412" name="Google Shape;412;p37"/>
          <p:cNvPicPr preferRelativeResize="0"/>
          <p:nvPr/>
        </p:nvPicPr>
        <p:blipFill rotWithShape="1">
          <a:blip r:embed="rId3">
            <a:alphaModFix/>
          </a:blip>
          <a:srcRect b="0" l="0" r="0" t="33700"/>
          <a:stretch/>
        </p:blipFill>
        <p:spPr>
          <a:xfrm>
            <a:off x="1208550" y="3762446"/>
            <a:ext cx="5762625" cy="738875"/>
          </a:xfrm>
          <a:prstGeom prst="rect">
            <a:avLst/>
          </a:prstGeom>
          <a:noFill/>
          <a:ln>
            <a:noFill/>
          </a:ln>
        </p:spPr>
      </p:pic>
      <p:sp>
        <p:nvSpPr>
          <p:cNvPr id="413" name="Google Shape;413;p37"/>
          <p:cNvSpPr/>
          <p:nvPr/>
        </p:nvSpPr>
        <p:spPr>
          <a:xfrm>
            <a:off x="2043925" y="4046025"/>
            <a:ext cx="1132500" cy="304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419" name="Google Shape;419;p38"/>
          <p:cNvSpPr txBox="1"/>
          <p:nvPr>
            <p:ph idx="1" type="body"/>
          </p:nvPr>
        </p:nvSpPr>
        <p:spPr>
          <a:xfrm>
            <a:off x="965850" y="1127825"/>
            <a:ext cx="7094700" cy="3755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could make variables before but they were kind of annoying and you needed to create them in root</a:t>
            </a:r>
            <a:endParaRPr/>
          </a:p>
          <a:p>
            <a:pPr indent="-381000" lvl="0" marL="457200" rtl="0" algn="l">
              <a:spcBef>
                <a:spcPts val="1000"/>
              </a:spcBef>
              <a:spcAft>
                <a:spcPts val="0"/>
              </a:spcAft>
              <a:buSzPts val="2400"/>
              <a:buChar char="●"/>
            </a:pPr>
            <a:r>
              <a:rPr lang="en"/>
              <a:t>Now you can make them anywhere using the dollar sign</a:t>
            </a:r>
            <a:endParaRPr/>
          </a:p>
          <a:p>
            <a:pPr indent="0" lvl="0" marL="914400" rtl="0" algn="l">
              <a:lnSpc>
                <a:spcPct val="135714"/>
              </a:lnSpc>
              <a:spcBef>
                <a:spcPts val="1600"/>
              </a:spcBef>
              <a:spcAft>
                <a:spcPts val="0"/>
              </a:spcAft>
              <a:buNone/>
            </a:pPr>
            <a:r>
              <a:rPr b="1" i="1" lang="en" sz="1800">
                <a:solidFill>
                  <a:srgbClr val="E4BF7F"/>
                </a:solidFill>
                <a:highlight>
                  <a:srgbClr val="282C34"/>
                </a:highlight>
                <a:latin typeface="Courier New"/>
                <a:ea typeface="Courier New"/>
                <a:cs typeface="Courier New"/>
                <a:sym typeface="Courier New"/>
              </a:rPr>
              <a:t>$main-color</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lightblue</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i="1" lang="en" sz="1800">
                <a:solidFill>
                  <a:srgbClr val="E4BF7F"/>
                </a:solidFill>
                <a:highlight>
                  <a:srgbClr val="282C34"/>
                </a:highlight>
                <a:latin typeface="Courier New"/>
                <a:ea typeface="Courier New"/>
                <a:cs typeface="Courier New"/>
                <a:sym typeface="Courier New"/>
              </a:rPr>
              <a:t>$font-stack</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Helvetica</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sans-serif</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i="1" lang="en" sz="1800">
                <a:solidFill>
                  <a:srgbClr val="E4BF7F"/>
                </a:solidFill>
                <a:highlight>
                  <a:srgbClr val="282C34"/>
                </a:highlight>
                <a:latin typeface="Courier New"/>
                <a:ea typeface="Courier New"/>
                <a:cs typeface="Courier New"/>
                <a:sym typeface="Courier New"/>
              </a:rPr>
              <a:t>$border-color</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#333</a:t>
            </a:r>
            <a:r>
              <a:rPr b="1" lang="en" sz="18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a:t>
            </a:r>
            <a:endParaRPr/>
          </a:p>
        </p:txBody>
      </p:sp>
      <p:sp>
        <p:nvSpPr>
          <p:cNvPr id="425" name="Google Shape;425;p39"/>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no longer have to declare each and every element on the way to the one that we want to edit</a:t>
            </a:r>
            <a:endParaRPr/>
          </a:p>
          <a:p>
            <a:pPr indent="-381000" lvl="0" marL="457200" rtl="0" algn="l">
              <a:spcBef>
                <a:spcPts val="1000"/>
              </a:spcBef>
              <a:spcAft>
                <a:spcPts val="1600"/>
              </a:spcAft>
              <a:buSzPts val="2400"/>
              <a:buChar char="●"/>
            </a:pPr>
            <a:r>
              <a:rPr lang="en"/>
              <a:t>We can use nesting to refer to child elements (just like every other coding language) and the scss will compile into the proper references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0"/>
          <p:cNvSpPr txBox="1"/>
          <p:nvPr>
            <p:ph type="title"/>
          </p:nvPr>
        </p:nvSpPr>
        <p:spPr>
          <a:xfrm>
            <a:off x="1193400" y="301825"/>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a:t>
            </a:r>
            <a:endParaRPr/>
          </a:p>
        </p:txBody>
      </p:sp>
      <p:sp>
        <p:nvSpPr>
          <p:cNvPr id="431" name="Google Shape;431;p40"/>
          <p:cNvSpPr txBox="1"/>
          <p:nvPr>
            <p:ph idx="1" type="body"/>
          </p:nvPr>
        </p:nvSpPr>
        <p:spPr>
          <a:xfrm>
            <a:off x="1193400" y="1700075"/>
            <a:ext cx="3403200" cy="267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600" u="sng">
                <a:solidFill>
                  <a:srgbClr val="98C379"/>
                </a:solidFill>
                <a:highlight>
                  <a:srgbClr val="282C34"/>
                </a:highlight>
                <a:latin typeface="Courier New"/>
                <a:ea typeface="Courier New"/>
                <a:cs typeface="Courier New"/>
                <a:sym typeface="Courier New"/>
              </a:rPr>
              <a:t>SCSS</a:t>
            </a:r>
            <a:endParaRPr b="1" sz="1600" u="sng">
              <a:solidFill>
                <a:srgbClr val="98C379"/>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00">
              <a:solidFill>
                <a:srgbClr val="E06C7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E06C75"/>
                </a:solidFill>
                <a:highlight>
                  <a:srgbClr val="282C34"/>
                </a:highlight>
                <a:latin typeface="Courier New"/>
                <a:ea typeface="Courier New"/>
                <a:cs typeface="Courier New"/>
                <a:sym typeface="Courier New"/>
              </a:rPr>
              <a:t>nav</a:t>
            </a:r>
            <a:r>
              <a:rPr b="1" lang="en" sz="1400">
                <a:solidFill>
                  <a:srgbClr val="8A97C3"/>
                </a:solidFill>
                <a:highlight>
                  <a:srgbClr val="282C34"/>
                </a:highlight>
                <a:latin typeface="Courier New"/>
                <a:ea typeface="Courier New"/>
                <a:cs typeface="Courier New"/>
                <a:sym typeface="Courier New"/>
              </a:rPr>
              <a:t> </a:t>
            </a:r>
            <a:r>
              <a:rPr b="1" lang="en" sz="1400">
                <a:solidFill>
                  <a:srgbClr val="838FA7"/>
                </a:solidFill>
                <a:highlight>
                  <a:srgbClr val="282C34"/>
                </a:highlight>
                <a:latin typeface="Courier New"/>
                <a:ea typeface="Courier New"/>
                <a:cs typeface="Courier New"/>
                <a:sym typeface="Courier New"/>
              </a:rPr>
              <a:t>{</a:t>
            </a:r>
            <a:endParaRPr b="1"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A97C3"/>
                </a:solidFill>
                <a:highlight>
                  <a:srgbClr val="282C34"/>
                </a:highlight>
                <a:latin typeface="Courier New"/>
                <a:ea typeface="Courier New"/>
                <a:cs typeface="Courier New"/>
                <a:sym typeface="Courier New"/>
              </a:rPr>
              <a:t>    </a:t>
            </a:r>
            <a:r>
              <a:rPr b="1" lang="en" sz="1400">
                <a:solidFill>
                  <a:srgbClr val="E06C75"/>
                </a:solidFill>
                <a:highlight>
                  <a:srgbClr val="282C34"/>
                </a:highlight>
                <a:latin typeface="Courier New"/>
                <a:ea typeface="Courier New"/>
                <a:cs typeface="Courier New"/>
                <a:sym typeface="Courier New"/>
              </a:rPr>
              <a:t>ul</a:t>
            </a:r>
            <a:r>
              <a:rPr b="1" lang="en" sz="1400">
                <a:solidFill>
                  <a:srgbClr val="8A97C3"/>
                </a:solidFill>
                <a:highlight>
                  <a:srgbClr val="282C34"/>
                </a:highlight>
                <a:latin typeface="Courier New"/>
                <a:ea typeface="Courier New"/>
                <a:cs typeface="Courier New"/>
                <a:sym typeface="Courier New"/>
              </a:rPr>
              <a:t> </a:t>
            </a:r>
            <a:r>
              <a:rPr b="1" lang="en" sz="1400">
                <a:solidFill>
                  <a:srgbClr val="838FA7"/>
                </a:solidFill>
                <a:highlight>
                  <a:srgbClr val="282C34"/>
                </a:highlight>
                <a:latin typeface="Courier New"/>
                <a:ea typeface="Courier New"/>
                <a:cs typeface="Courier New"/>
                <a:sym typeface="Courier New"/>
              </a:rPr>
              <a:t>{</a:t>
            </a:r>
            <a:endParaRPr b="1"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A97C3"/>
                </a:solidFill>
                <a:highlight>
                  <a:srgbClr val="282C34"/>
                </a:highlight>
                <a:latin typeface="Courier New"/>
                <a:ea typeface="Courier New"/>
                <a:cs typeface="Courier New"/>
                <a:sym typeface="Courier New"/>
              </a:rPr>
              <a:t>        margin</a:t>
            </a:r>
            <a:r>
              <a:rPr b="1" lang="en" sz="1400">
                <a:solidFill>
                  <a:srgbClr val="8E99B1"/>
                </a:solidFill>
                <a:highlight>
                  <a:srgbClr val="282C34"/>
                </a:highlight>
                <a:latin typeface="Courier New"/>
                <a:ea typeface="Courier New"/>
                <a:cs typeface="Courier New"/>
                <a:sym typeface="Courier New"/>
              </a:rPr>
              <a:t>:</a:t>
            </a:r>
            <a:r>
              <a:rPr b="1" lang="en" sz="1400">
                <a:solidFill>
                  <a:srgbClr val="8A97C3"/>
                </a:solidFill>
                <a:highlight>
                  <a:srgbClr val="282C34"/>
                </a:highlight>
                <a:latin typeface="Courier New"/>
                <a:ea typeface="Courier New"/>
                <a:cs typeface="Courier New"/>
                <a:sym typeface="Courier New"/>
              </a:rPr>
              <a:t> </a:t>
            </a:r>
            <a:r>
              <a:rPr b="1" lang="en" sz="1400">
                <a:solidFill>
                  <a:srgbClr val="FF9070"/>
                </a:solidFill>
                <a:highlight>
                  <a:srgbClr val="282C34"/>
                </a:highlight>
                <a:latin typeface="Courier New"/>
                <a:ea typeface="Courier New"/>
                <a:cs typeface="Courier New"/>
                <a:sym typeface="Courier New"/>
              </a:rPr>
              <a:t>0</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A97C3"/>
                </a:solidFill>
                <a:highlight>
                  <a:srgbClr val="282C34"/>
                </a:highlight>
                <a:latin typeface="Courier New"/>
                <a:ea typeface="Courier New"/>
                <a:cs typeface="Courier New"/>
                <a:sym typeface="Courier New"/>
              </a:rPr>
              <a:t>        padding</a:t>
            </a:r>
            <a:r>
              <a:rPr b="1" lang="en" sz="1400">
                <a:solidFill>
                  <a:srgbClr val="8E99B1"/>
                </a:solidFill>
                <a:highlight>
                  <a:srgbClr val="282C34"/>
                </a:highlight>
                <a:latin typeface="Courier New"/>
                <a:ea typeface="Courier New"/>
                <a:cs typeface="Courier New"/>
                <a:sym typeface="Courier New"/>
              </a:rPr>
              <a:t>:</a:t>
            </a:r>
            <a:r>
              <a:rPr b="1" lang="en" sz="1400">
                <a:solidFill>
                  <a:srgbClr val="8A97C3"/>
                </a:solidFill>
                <a:highlight>
                  <a:srgbClr val="282C34"/>
                </a:highlight>
                <a:latin typeface="Courier New"/>
                <a:ea typeface="Courier New"/>
                <a:cs typeface="Courier New"/>
                <a:sym typeface="Courier New"/>
              </a:rPr>
              <a:t> </a:t>
            </a:r>
            <a:r>
              <a:rPr b="1" lang="en" sz="1400">
                <a:solidFill>
                  <a:srgbClr val="FF9070"/>
                </a:solidFill>
                <a:highlight>
                  <a:srgbClr val="282C34"/>
                </a:highlight>
                <a:latin typeface="Courier New"/>
                <a:ea typeface="Courier New"/>
                <a:cs typeface="Courier New"/>
                <a:sym typeface="Courier New"/>
              </a:rPr>
              <a:t>0</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A97C3"/>
                </a:solidFill>
                <a:highlight>
                  <a:srgbClr val="282C34"/>
                </a:highlight>
                <a:latin typeface="Courier New"/>
                <a:ea typeface="Courier New"/>
                <a:cs typeface="Courier New"/>
                <a:sym typeface="Courier New"/>
              </a:rPr>
              <a:t>        list-style</a:t>
            </a:r>
            <a:r>
              <a:rPr b="1" lang="en" sz="1400">
                <a:solidFill>
                  <a:srgbClr val="8E99B1"/>
                </a:solidFill>
                <a:highlight>
                  <a:srgbClr val="282C34"/>
                </a:highlight>
                <a:latin typeface="Courier New"/>
                <a:ea typeface="Courier New"/>
                <a:cs typeface="Courier New"/>
                <a:sym typeface="Courier New"/>
              </a:rPr>
              <a:t>:</a:t>
            </a:r>
            <a:r>
              <a:rPr b="1" lang="en" sz="1400">
                <a:solidFill>
                  <a:srgbClr val="8A97C3"/>
                </a:solidFill>
                <a:highlight>
                  <a:srgbClr val="282C34"/>
                </a:highlight>
                <a:latin typeface="Courier New"/>
                <a:ea typeface="Courier New"/>
                <a:cs typeface="Courier New"/>
                <a:sym typeface="Courier New"/>
              </a:rPr>
              <a:t> </a:t>
            </a:r>
            <a:r>
              <a:rPr b="1" lang="en" sz="1400">
                <a:solidFill>
                  <a:srgbClr val="C57BDB"/>
                </a:solidFill>
                <a:highlight>
                  <a:srgbClr val="282C34"/>
                </a:highlight>
                <a:latin typeface="Courier New"/>
                <a:ea typeface="Courier New"/>
                <a:cs typeface="Courier New"/>
                <a:sym typeface="Courier New"/>
              </a:rPr>
              <a:t>none</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A97C3"/>
                </a:solidFill>
                <a:highlight>
                  <a:srgbClr val="282C34"/>
                </a:highlight>
                <a:latin typeface="Courier New"/>
                <a:ea typeface="Courier New"/>
                <a:cs typeface="Courier New"/>
                <a:sym typeface="Courier New"/>
              </a:rPr>
              <a:t>    </a:t>
            </a:r>
            <a:r>
              <a:rPr b="1" lang="en" sz="1400">
                <a:solidFill>
                  <a:srgbClr val="838FA7"/>
                </a:solidFill>
                <a:highlight>
                  <a:srgbClr val="282C34"/>
                </a:highlight>
                <a:latin typeface="Courier New"/>
                <a:ea typeface="Courier New"/>
                <a:cs typeface="Courier New"/>
                <a:sym typeface="Courier New"/>
              </a:rPr>
              <a:t>}</a:t>
            </a:r>
            <a:endParaRPr b="1"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38FA7"/>
                </a:solidFill>
                <a:highlight>
                  <a:srgbClr val="282C34"/>
                </a:highlight>
                <a:latin typeface="Courier New"/>
                <a:ea typeface="Courier New"/>
                <a:cs typeface="Courier New"/>
                <a:sym typeface="Courier New"/>
              </a:rPr>
              <a:t>}</a:t>
            </a:r>
            <a:endParaRPr b="1" sz="1400">
              <a:solidFill>
                <a:srgbClr val="838FA7"/>
              </a:solidFill>
              <a:highlight>
                <a:srgbClr val="282C34"/>
              </a:highlight>
              <a:latin typeface="Courier New"/>
              <a:ea typeface="Courier New"/>
              <a:cs typeface="Courier New"/>
              <a:sym typeface="Courier New"/>
            </a:endParaRPr>
          </a:p>
        </p:txBody>
      </p:sp>
      <p:sp>
        <p:nvSpPr>
          <p:cNvPr id="432" name="Google Shape;432;p40"/>
          <p:cNvSpPr txBox="1"/>
          <p:nvPr>
            <p:ph idx="2" type="body"/>
          </p:nvPr>
        </p:nvSpPr>
        <p:spPr>
          <a:xfrm>
            <a:off x="4700725" y="1656700"/>
            <a:ext cx="3403200" cy="267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600" u="sng">
                <a:solidFill>
                  <a:srgbClr val="98C379"/>
                </a:solidFill>
                <a:highlight>
                  <a:srgbClr val="282C34"/>
                </a:highlight>
                <a:latin typeface="Courier New"/>
                <a:ea typeface="Courier New"/>
                <a:cs typeface="Courier New"/>
                <a:sym typeface="Courier New"/>
              </a:rPr>
              <a:t>CSS</a:t>
            </a:r>
            <a:endParaRPr b="1" sz="1600" u="sng">
              <a:solidFill>
                <a:srgbClr val="98C379"/>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400">
              <a:solidFill>
                <a:srgbClr val="E06C7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E06C75"/>
                </a:solidFill>
                <a:highlight>
                  <a:srgbClr val="282C34"/>
                </a:highlight>
                <a:latin typeface="Courier New"/>
                <a:ea typeface="Courier New"/>
                <a:cs typeface="Courier New"/>
                <a:sym typeface="Courier New"/>
              </a:rPr>
              <a:t>nav</a:t>
            </a:r>
            <a:r>
              <a:rPr b="1" lang="en" sz="1400">
                <a:solidFill>
                  <a:srgbClr val="B0B7C3"/>
                </a:solidFill>
                <a:highlight>
                  <a:srgbClr val="282C34"/>
                </a:highlight>
                <a:latin typeface="Courier New"/>
                <a:ea typeface="Courier New"/>
                <a:cs typeface="Courier New"/>
                <a:sym typeface="Courier New"/>
              </a:rPr>
              <a:t> </a:t>
            </a:r>
            <a:r>
              <a:rPr b="1" lang="en" sz="1400">
                <a:solidFill>
                  <a:srgbClr val="E06C75"/>
                </a:solidFill>
                <a:highlight>
                  <a:srgbClr val="282C34"/>
                </a:highlight>
                <a:latin typeface="Courier New"/>
                <a:ea typeface="Courier New"/>
                <a:cs typeface="Courier New"/>
                <a:sym typeface="Courier New"/>
              </a:rPr>
              <a:t>ul</a:t>
            </a:r>
            <a:r>
              <a:rPr b="1" lang="en" sz="1400">
                <a:solidFill>
                  <a:srgbClr val="B0B7C3"/>
                </a:solidFill>
                <a:highlight>
                  <a:srgbClr val="282C34"/>
                </a:highlight>
                <a:latin typeface="Courier New"/>
                <a:ea typeface="Courier New"/>
                <a:cs typeface="Courier New"/>
                <a:sym typeface="Courier New"/>
              </a:rPr>
              <a:t> </a:t>
            </a:r>
            <a:r>
              <a:rPr b="1" lang="en" sz="1400">
                <a:solidFill>
                  <a:srgbClr val="838FA7"/>
                </a:solidFill>
                <a:highlight>
                  <a:srgbClr val="282C34"/>
                </a:highlight>
                <a:latin typeface="Courier New"/>
                <a:ea typeface="Courier New"/>
                <a:cs typeface="Courier New"/>
                <a:sym typeface="Courier New"/>
              </a:rPr>
              <a:t>{</a:t>
            </a:r>
            <a:endParaRPr b="1" sz="14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56B7C3"/>
                </a:solidFill>
                <a:highlight>
                  <a:srgbClr val="282C34"/>
                </a:highlight>
                <a:latin typeface="Courier New"/>
                <a:ea typeface="Courier New"/>
                <a:cs typeface="Courier New"/>
                <a:sym typeface="Courier New"/>
              </a:rPr>
              <a:t>  </a:t>
            </a:r>
            <a:r>
              <a:rPr b="1" lang="en" sz="1400">
                <a:solidFill>
                  <a:srgbClr val="8A97C3"/>
                </a:solidFill>
                <a:highlight>
                  <a:srgbClr val="282C34"/>
                </a:highlight>
                <a:latin typeface="Courier New"/>
                <a:ea typeface="Courier New"/>
                <a:cs typeface="Courier New"/>
                <a:sym typeface="Courier New"/>
              </a:rPr>
              <a:t>margin</a:t>
            </a:r>
            <a:r>
              <a:rPr b="1" lang="en" sz="1400">
                <a:solidFill>
                  <a:srgbClr val="8E99B1"/>
                </a:solidFill>
                <a:highlight>
                  <a:srgbClr val="282C34"/>
                </a:highlight>
                <a:latin typeface="Courier New"/>
                <a:ea typeface="Courier New"/>
                <a:cs typeface="Courier New"/>
                <a:sym typeface="Courier New"/>
              </a:rPr>
              <a:t>:</a:t>
            </a:r>
            <a:r>
              <a:rPr b="1" lang="en" sz="1400">
                <a:solidFill>
                  <a:srgbClr val="56B7C3"/>
                </a:solidFill>
                <a:highlight>
                  <a:srgbClr val="282C34"/>
                </a:highlight>
                <a:latin typeface="Courier New"/>
                <a:ea typeface="Courier New"/>
                <a:cs typeface="Courier New"/>
                <a:sym typeface="Courier New"/>
              </a:rPr>
              <a:t> </a:t>
            </a:r>
            <a:r>
              <a:rPr b="1" lang="en" sz="1400">
                <a:solidFill>
                  <a:srgbClr val="FF9070"/>
                </a:solidFill>
                <a:highlight>
                  <a:srgbClr val="282C34"/>
                </a:highlight>
                <a:latin typeface="Courier New"/>
                <a:ea typeface="Courier New"/>
                <a:cs typeface="Courier New"/>
                <a:sym typeface="Courier New"/>
              </a:rPr>
              <a:t>0</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56B7C3"/>
                </a:solidFill>
                <a:highlight>
                  <a:srgbClr val="282C34"/>
                </a:highlight>
                <a:latin typeface="Courier New"/>
                <a:ea typeface="Courier New"/>
                <a:cs typeface="Courier New"/>
                <a:sym typeface="Courier New"/>
              </a:rPr>
              <a:t>  </a:t>
            </a:r>
            <a:r>
              <a:rPr b="1" lang="en" sz="1400">
                <a:solidFill>
                  <a:srgbClr val="8A97C3"/>
                </a:solidFill>
                <a:highlight>
                  <a:srgbClr val="282C34"/>
                </a:highlight>
                <a:latin typeface="Courier New"/>
                <a:ea typeface="Courier New"/>
                <a:cs typeface="Courier New"/>
                <a:sym typeface="Courier New"/>
              </a:rPr>
              <a:t>padding</a:t>
            </a:r>
            <a:r>
              <a:rPr b="1" lang="en" sz="1400">
                <a:solidFill>
                  <a:srgbClr val="8E99B1"/>
                </a:solidFill>
                <a:highlight>
                  <a:srgbClr val="282C34"/>
                </a:highlight>
                <a:latin typeface="Courier New"/>
                <a:ea typeface="Courier New"/>
                <a:cs typeface="Courier New"/>
                <a:sym typeface="Courier New"/>
              </a:rPr>
              <a:t>:</a:t>
            </a:r>
            <a:r>
              <a:rPr b="1" lang="en" sz="1400">
                <a:solidFill>
                  <a:srgbClr val="56B7C3"/>
                </a:solidFill>
                <a:highlight>
                  <a:srgbClr val="282C34"/>
                </a:highlight>
                <a:latin typeface="Courier New"/>
                <a:ea typeface="Courier New"/>
                <a:cs typeface="Courier New"/>
                <a:sym typeface="Courier New"/>
              </a:rPr>
              <a:t> </a:t>
            </a:r>
            <a:r>
              <a:rPr b="1" lang="en" sz="1400">
                <a:solidFill>
                  <a:srgbClr val="FF9070"/>
                </a:solidFill>
                <a:highlight>
                  <a:srgbClr val="282C34"/>
                </a:highlight>
                <a:latin typeface="Courier New"/>
                <a:ea typeface="Courier New"/>
                <a:cs typeface="Courier New"/>
                <a:sym typeface="Courier New"/>
              </a:rPr>
              <a:t>0</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56B7C3"/>
                </a:solidFill>
                <a:highlight>
                  <a:srgbClr val="282C34"/>
                </a:highlight>
                <a:latin typeface="Courier New"/>
                <a:ea typeface="Courier New"/>
                <a:cs typeface="Courier New"/>
                <a:sym typeface="Courier New"/>
              </a:rPr>
              <a:t>  </a:t>
            </a:r>
            <a:r>
              <a:rPr b="1" lang="en" sz="1400">
                <a:solidFill>
                  <a:srgbClr val="8A97C3"/>
                </a:solidFill>
                <a:highlight>
                  <a:srgbClr val="282C34"/>
                </a:highlight>
                <a:latin typeface="Courier New"/>
                <a:ea typeface="Courier New"/>
                <a:cs typeface="Courier New"/>
                <a:sym typeface="Courier New"/>
              </a:rPr>
              <a:t>list-style</a:t>
            </a:r>
            <a:r>
              <a:rPr b="1" lang="en" sz="1400">
                <a:solidFill>
                  <a:srgbClr val="8E99B1"/>
                </a:solidFill>
                <a:highlight>
                  <a:srgbClr val="282C34"/>
                </a:highlight>
                <a:latin typeface="Courier New"/>
                <a:ea typeface="Courier New"/>
                <a:cs typeface="Courier New"/>
                <a:sym typeface="Courier New"/>
              </a:rPr>
              <a:t>:</a:t>
            </a:r>
            <a:r>
              <a:rPr b="1" lang="en" sz="1400">
                <a:solidFill>
                  <a:srgbClr val="56B7C3"/>
                </a:solidFill>
                <a:highlight>
                  <a:srgbClr val="282C34"/>
                </a:highlight>
                <a:latin typeface="Courier New"/>
                <a:ea typeface="Courier New"/>
                <a:cs typeface="Courier New"/>
                <a:sym typeface="Courier New"/>
              </a:rPr>
              <a:t> </a:t>
            </a:r>
            <a:r>
              <a:rPr b="1" lang="en" sz="1400">
                <a:solidFill>
                  <a:srgbClr val="C57BDB"/>
                </a:solidFill>
                <a:highlight>
                  <a:srgbClr val="282C34"/>
                </a:highlight>
                <a:latin typeface="Courier New"/>
                <a:ea typeface="Courier New"/>
                <a:cs typeface="Courier New"/>
                <a:sym typeface="Courier New"/>
              </a:rPr>
              <a:t>none</a:t>
            </a:r>
            <a:r>
              <a:rPr b="1" lang="en" sz="1400">
                <a:solidFill>
                  <a:srgbClr val="676E95"/>
                </a:solidFill>
                <a:highlight>
                  <a:srgbClr val="282C34"/>
                </a:highlight>
                <a:latin typeface="Courier New"/>
                <a:ea typeface="Courier New"/>
                <a:cs typeface="Courier New"/>
                <a:sym typeface="Courier New"/>
              </a:rPr>
              <a:t>;</a:t>
            </a:r>
            <a:endParaRPr b="1" sz="14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38FA7"/>
                </a:solidFill>
                <a:highlight>
                  <a:srgbClr val="282C34"/>
                </a:highlight>
                <a:latin typeface="Courier New"/>
                <a:ea typeface="Courier New"/>
                <a:cs typeface="Courier New"/>
                <a:sym typeface="Courier New"/>
              </a:rPr>
              <a:t>}</a:t>
            </a:r>
            <a:endParaRPr b="1"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 Similar Properties</a:t>
            </a:r>
            <a:endParaRPr/>
          </a:p>
        </p:txBody>
      </p:sp>
      <p:sp>
        <p:nvSpPr>
          <p:cNvPr id="438" name="Google Shape;438;p41"/>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Some properties are very similar to one another for example padding-left, padding-right, padding-bottom, padding-top</a:t>
            </a:r>
            <a:endParaRPr/>
          </a:p>
          <a:p>
            <a:pPr indent="-381000" lvl="0" marL="457200" rtl="0" algn="l">
              <a:spcBef>
                <a:spcPts val="1000"/>
              </a:spcBef>
              <a:spcAft>
                <a:spcPts val="1600"/>
              </a:spcAft>
              <a:buSzPts val="2400"/>
              <a:buChar char="●"/>
            </a:pPr>
            <a:r>
              <a:rPr lang="en"/>
              <a:t>SCSS can group these through nesting, making it easier for 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 Similar Properties</a:t>
            </a:r>
            <a:endParaRPr/>
          </a:p>
        </p:txBody>
      </p:sp>
      <p:sp>
        <p:nvSpPr>
          <p:cNvPr id="444" name="Google Shape;444;p42"/>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2100">
                <a:solidFill>
                  <a:srgbClr val="8A97C3"/>
                </a:solidFill>
                <a:highlight>
                  <a:srgbClr val="282C34"/>
                </a:highlight>
                <a:latin typeface="Courier New"/>
                <a:ea typeface="Courier New"/>
                <a:cs typeface="Courier New"/>
                <a:sym typeface="Courier New"/>
              </a:rPr>
              <a:t>       padding: </a:t>
            </a:r>
            <a:r>
              <a:rPr b="1" lang="en" sz="2100">
                <a:solidFill>
                  <a:srgbClr val="838FA7"/>
                </a:solidFill>
                <a:highlight>
                  <a:srgbClr val="282C34"/>
                </a:highlight>
                <a:latin typeface="Courier New"/>
                <a:ea typeface="Courier New"/>
                <a:cs typeface="Courier New"/>
                <a:sym typeface="Courier New"/>
              </a:rPr>
              <a:t>{</a:t>
            </a:r>
            <a:endParaRPr b="1" sz="21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100">
                <a:solidFill>
                  <a:srgbClr val="8A97C3"/>
                </a:solidFill>
                <a:highlight>
                  <a:srgbClr val="282C34"/>
                </a:highlight>
                <a:latin typeface="Courier New"/>
                <a:ea typeface="Courier New"/>
                <a:cs typeface="Courier New"/>
                <a:sym typeface="Courier New"/>
              </a:rPr>
              <a:t>            top</a:t>
            </a:r>
            <a:r>
              <a:rPr b="1" lang="en" sz="2100">
                <a:solidFill>
                  <a:srgbClr val="8E99B1"/>
                </a:solidFill>
                <a:highlight>
                  <a:srgbClr val="282C34"/>
                </a:highlight>
                <a:latin typeface="Courier New"/>
                <a:ea typeface="Courier New"/>
                <a:cs typeface="Courier New"/>
                <a:sym typeface="Courier New"/>
              </a:rPr>
              <a:t>:</a:t>
            </a:r>
            <a:r>
              <a:rPr b="1" lang="en" sz="2100">
                <a:solidFill>
                  <a:srgbClr val="8A97C3"/>
                </a:solidFill>
                <a:highlight>
                  <a:srgbClr val="282C34"/>
                </a:highlight>
                <a:latin typeface="Courier New"/>
                <a:ea typeface="Courier New"/>
                <a:cs typeface="Courier New"/>
                <a:sym typeface="Courier New"/>
              </a:rPr>
              <a:t> </a:t>
            </a:r>
            <a:r>
              <a:rPr b="1" lang="en" sz="2100">
                <a:solidFill>
                  <a:srgbClr val="FF9070"/>
                </a:solidFill>
                <a:highlight>
                  <a:srgbClr val="282C34"/>
                </a:highlight>
                <a:latin typeface="Courier New"/>
                <a:ea typeface="Courier New"/>
                <a:cs typeface="Courier New"/>
                <a:sym typeface="Courier New"/>
              </a:rPr>
              <a:t>5px</a:t>
            </a:r>
            <a:r>
              <a:rPr b="1" lang="en" sz="2100">
                <a:solidFill>
                  <a:srgbClr val="676E95"/>
                </a:solidFill>
                <a:highlight>
                  <a:srgbClr val="282C34"/>
                </a:highlight>
                <a:latin typeface="Courier New"/>
                <a:ea typeface="Courier New"/>
                <a:cs typeface="Courier New"/>
                <a:sym typeface="Courier New"/>
              </a:rPr>
              <a:t>;</a:t>
            </a:r>
            <a:endParaRPr b="1" sz="21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100">
                <a:solidFill>
                  <a:srgbClr val="8A97C3"/>
                </a:solidFill>
                <a:highlight>
                  <a:srgbClr val="282C34"/>
                </a:highlight>
                <a:latin typeface="Courier New"/>
                <a:ea typeface="Courier New"/>
                <a:cs typeface="Courier New"/>
                <a:sym typeface="Courier New"/>
              </a:rPr>
              <a:t>            right</a:t>
            </a:r>
            <a:r>
              <a:rPr b="1" lang="en" sz="2100">
                <a:solidFill>
                  <a:srgbClr val="8E99B1"/>
                </a:solidFill>
                <a:highlight>
                  <a:srgbClr val="282C34"/>
                </a:highlight>
                <a:latin typeface="Courier New"/>
                <a:ea typeface="Courier New"/>
                <a:cs typeface="Courier New"/>
                <a:sym typeface="Courier New"/>
              </a:rPr>
              <a:t>:</a:t>
            </a:r>
            <a:r>
              <a:rPr b="1" lang="en" sz="2100">
                <a:solidFill>
                  <a:srgbClr val="8A97C3"/>
                </a:solidFill>
                <a:highlight>
                  <a:srgbClr val="282C34"/>
                </a:highlight>
                <a:latin typeface="Courier New"/>
                <a:ea typeface="Courier New"/>
                <a:cs typeface="Courier New"/>
                <a:sym typeface="Courier New"/>
              </a:rPr>
              <a:t> </a:t>
            </a:r>
            <a:r>
              <a:rPr b="1" lang="en" sz="2100">
                <a:solidFill>
                  <a:srgbClr val="FF9070"/>
                </a:solidFill>
                <a:highlight>
                  <a:srgbClr val="282C34"/>
                </a:highlight>
                <a:latin typeface="Courier New"/>
                <a:ea typeface="Courier New"/>
                <a:cs typeface="Courier New"/>
                <a:sym typeface="Courier New"/>
              </a:rPr>
              <a:t>0px</a:t>
            </a:r>
            <a:r>
              <a:rPr b="1" lang="en" sz="2100">
                <a:solidFill>
                  <a:srgbClr val="676E95"/>
                </a:solidFill>
                <a:highlight>
                  <a:srgbClr val="282C34"/>
                </a:highlight>
                <a:latin typeface="Courier New"/>
                <a:ea typeface="Courier New"/>
                <a:cs typeface="Courier New"/>
                <a:sym typeface="Courier New"/>
              </a:rPr>
              <a:t>;</a:t>
            </a:r>
            <a:endParaRPr b="1" sz="21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100">
                <a:solidFill>
                  <a:srgbClr val="8A97C3"/>
                </a:solidFill>
                <a:highlight>
                  <a:srgbClr val="282C34"/>
                </a:highlight>
                <a:latin typeface="Courier New"/>
                <a:ea typeface="Courier New"/>
                <a:cs typeface="Courier New"/>
                <a:sym typeface="Courier New"/>
              </a:rPr>
              <a:t>            left</a:t>
            </a:r>
            <a:r>
              <a:rPr b="1" lang="en" sz="2100">
                <a:solidFill>
                  <a:srgbClr val="8E99B1"/>
                </a:solidFill>
                <a:highlight>
                  <a:srgbClr val="282C34"/>
                </a:highlight>
                <a:latin typeface="Courier New"/>
                <a:ea typeface="Courier New"/>
                <a:cs typeface="Courier New"/>
                <a:sym typeface="Courier New"/>
              </a:rPr>
              <a:t>:</a:t>
            </a:r>
            <a:r>
              <a:rPr b="1" lang="en" sz="2100">
                <a:solidFill>
                  <a:srgbClr val="8A97C3"/>
                </a:solidFill>
                <a:highlight>
                  <a:srgbClr val="282C34"/>
                </a:highlight>
                <a:latin typeface="Courier New"/>
                <a:ea typeface="Courier New"/>
                <a:cs typeface="Courier New"/>
                <a:sym typeface="Courier New"/>
              </a:rPr>
              <a:t> </a:t>
            </a:r>
            <a:r>
              <a:rPr b="1" lang="en" sz="2100">
                <a:solidFill>
                  <a:srgbClr val="FF9070"/>
                </a:solidFill>
                <a:highlight>
                  <a:srgbClr val="282C34"/>
                </a:highlight>
                <a:latin typeface="Courier New"/>
                <a:ea typeface="Courier New"/>
                <a:cs typeface="Courier New"/>
                <a:sym typeface="Courier New"/>
              </a:rPr>
              <a:t>50px</a:t>
            </a:r>
            <a:r>
              <a:rPr b="1" lang="en" sz="2100">
                <a:solidFill>
                  <a:srgbClr val="676E95"/>
                </a:solidFill>
                <a:highlight>
                  <a:srgbClr val="282C34"/>
                </a:highlight>
                <a:latin typeface="Courier New"/>
                <a:ea typeface="Courier New"/>
                <a:cs typeface="Courier New"/>
                <a:sym typeface="Courier New"/>
              </a:rPr>
              <a:t>;</a:t>
            </a:r>
            <a:endParaRPr b="1" sz="21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2100">
                <a:solidFill>
                  <a:srgbClr val="8A97C3"/>
                </a:solidFill>
                <a:highlight>
                  <a:srgbClr val="282C34"/>
                </a:highlight>
                <a:latin typeface="Courier New"/>
                <a:ea typeface="Courier New"/>
                <a:cs typeface="Courier New"/>
                <a:sym typeface="Courier New"/>
              </a:rPr>
              <a:t>        </a:t>
            </a:r>
            <a:r>
              <a:rPr b="1" lang="en" sz="2100">
                <a:solidFill>
                  <a:srgbClr val="838FA7"/>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&amp; with Pseudo Classes</a:t>
            </a:r>
            <a:endParaRPr/>
          </a:p>
        </p:txBody>
      </p:sp>
      <p:sp>
        <p:nvSpPr>
          <p:cNvPr id="450" name="Google Shape;450;p43"/>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Creating </a:t>
            </a:r>
            <a:r>
              <a:rPr lang="en"/>
              <a:t>pseudo</a:t>
            </a:r>
            <a:r>
              <a:rPr lang="en"/>
              <a:t> classes (:active, :focus, :hover, etc) is also made easier by using the &amp; in front of the pseudo class that you want to add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&amp; with Pseudo Classes</a:t>
            </a:r>
            <a:endParaRPr/>
          </a:p>
        </p:txBody>
      </p:sp>
      <p:sp>
        <p:nvSpPr>
          <p:cNvPr id="456" name="Google Shape;456;p44"/>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0" lvl="0" marL="1371600" rtl="0" algn="l">
              <a:lnSpc>
                <a:spcPct val="135714"/>
              </a:lnSpc>
              <a:spcBef>
                <a:spcPts val="0"/>
              </a:spcBef>
              <a:spcAft>
                <a:spcPts val="0"/>
              </a:spcAft>
              <a:buNone/>
            </a:pPr>
            <a:r>
              <a:rPr b="1" lang="en" sz="1500">
                <a:solidFill>
                  <a:srgbClr val="98C379"/>
                </a:solidFill>
                <a:highlight>
                  <a:srgbClr val="282C34"/>
                </a:highlight>
                <a:latin typeface="Courier New"/>
                <a:ea typeface="Courier New"/>
                <a:cs typeface="Courier New"/>
                <a:sym typeface="Courier New"/>
              </a:rPr>
              <a:t>.button</a:t>
            </a: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E06C75"/>
                </a:solidFill>
                <a:highlight>
                  <a:srgbClr val="282C34"/>
                </a:highlight>
                <a:latin typeface="Courier New"/>
                <a:ea typeface="Courier New"/>
                <a:cs typeface="Courier New"/>
                <a:sym typeface="Courier New"/>
              </a:rPr>
              <a:t>&amp;</a:t>
            </a:r>
            <a:r>
              <a:rPr b="1" lang="en" sz="1500">
                <a:solidFill>
                  <a:srgbClr val="56B7C3"/>
                </a:solidFill>
                <a:highlight>
                  <a:srgbClr val="282C34"/>
                </a:highlight>
                <a:latin typeface="Courier New"/>
                <a:ea typeface="Courier New"/>
                <a:cs typeface="Courier New"/>
                <a:sym typeface="Courier New"/>
              </a:rPr>
              <a:t>:visited</a:t>
            </a: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background-color</a:t>
            </a:r>
            <a:r>
              <a:rPr b="1" lang="en" sz="1500">
                <a:solidFill>
                  <a:srgbClr val="8E99B1"/>
                </a:solidFill>
                <a:highlight>
                  <a:srgbClr val="282C34"/>
                </a:highlight>
                <a:latin typeface="Courier New"/>
                <a:ea typeface="Courier New"/>
                <a:cs typeface="Courier New"/>
                <a:sym typeface="Courier New"/>
              </a:rPr>
              <a:t>:</a:t>
            </a:r>
            <a:r>
              <a:rPr b="1" lang="en" sz="1500">
                <a:solidFill>
                  <a:srgbClr val="8A97C3"/>
                </a:solidFill>
                <a:highlight>
                  <a:srgbClr val="282C34"/>
                </a:highlight>
                <a:latin typeface="Courier New"/>
                <a:ea typeface="Courier New"/>
                <a:cs typeface="Courier New"/>
                <a:sym typeface="Courier New"/>
              </a:rPr>
              <a:t> </a:t>
            </a:r>
            <a:r>
              <a:rPr b="1" lang="en" sz="1500">
                <a:solidFill>
                  <a:srgbClr val="B0B7C3"/>
                </a:solidFill>
                <a:highlight>
                  <a:srgbClr val="282C34"/>
                </a:highlight>
                <a:latin typeface="Courier New"/>
                <a:ea typeface="Courier New"/>
                <a:cs typeface="Courier New"/>
                <a:sym typeface="Courier New"/>
              </a:rPr>
              <a:t>red</a:t>
            </a:r>
            <a:r>
              <a:rPr b="1" lang="en" sz="1500">
                <a:solidFill>
                  <a:srgbClr val="676E95"/>
                </a:solidFill>
                <a:highlight>
                  <a:srgbClr val="282C34"/>
                </a:highlight>
                <a:latin typeface="Courier New"/>
                <a:ea typeface="Courier New"/>
                <a:cs typeface="Courier New"/>
                <a:sym typeface="Courier New"/>
              </a:rPr>
              <a:t>;</a:t>
            </a:r>
            <a:endParaRPr b="1" sz="15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E06C75"/>
                </a:solidFill>
                <a:highlight>
                  <a:srgbClr val="282C34"/>
                </a:highlight>
                <a:latin typeface="Courier New"/>
                <a:ea typeface="Courier New"/>
                <a:cs typeface="Courier New"/>
                <a:sym typeface="Courier New"/>
              </a:rPr>
              <a:t>&amp;</a:t>
            </a:r>
            <a:r>
              <a:rPr b="1" lang="en" sz="1500">
                <a:solidFill>
                  <a:srgbClr val="56B7C3"/>
                </a:solidFill>
                <a:highlight>
                  <a:srgbClr val="282C34"/>
                </a:highlight>
                <a:latin typeface="Courier New"/>
                <a:ea typeface="Courier New"/>
                <a:cs typeface="Courier New"/>
                <a:sym typeface="Courier New"/>
              </a:rPr>
              <a:t>:hover</a:t>
            </a: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background-color</a:t>
            </a:r>
            <a:r>
              <a:rPr b="1" lang="en" sz="1500">
                <a:solidFill>
                  <a:srgbClr val="8E99B1"/>
                </a:solidFill>
                <a:highlight>
                  <a:srgbClr val="282C34"/>
                </a:highlight>
                <a:latin typeface="Courier New"/>
                <a:ea typeface="Courier New"/>
                <a:cs typeface="Courier New"/>
                <a:sym typeface="Courier New"/>
              </a:rPr>
              <a:t>:</a:t>
            </a:r>
            <a:r>
              <a:rPr b="1" lang="en" sz="1500">
                <a:solidFill>
                  <a:srgbClr val="8A97C3"/>
                </a:solidFill>
                <a:highlight>
                  <a:srgbClr val="282C34"/>
                </a:highlight>
                <a:latin typeface="Courier New"/>
                <a:ea typeface="Courier New"/>
                <a:cs typeface="Courier New"/>
                <a:sym typeface="Courier New"/>
              </a:rPr>
              <a:t> </a:t>
            </a:r>
            <a:r>
              <a:rPr b="1" lang="en" sz="1500">
                <a:solidFill>
                  <a:srgbClr val="B0B7C3"/>
                </a:solidFill>
                <a:highlight>
                  <a:srgbClr val="282C34"/>
                </a:highlight>
                <a:latin typeface="Courier New"/>
                <a:ea typeface="Courier New"/>
                <a:cs typeface="Courier New"/>
                <a:sym typeface="Courier New"/>
              </a:rPr>
              <a:t>yellow</a:t>
            </a:r>
            <a:r>
              <a:rPr b="1" lang="en" sz="1500">
                <a:solidFill>
                  <a:srgbClr val="676E95"/>
                </a:solidFill>
                <a:highlight>
                  <a:srgbClr val="282C34"/>
                </a:highlight>
                <a:latin typeface="Courier New"/>
                <a:ea typeface="Courier New"/>
                <a:cs typeface="Courier New"/>
                <a:sym typeface="Courier New"/>
              </a:rPr>
              <a:t>;</a:t>
            </a:r>
            <a:endParaRPr b="1" sz="15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E06C75"/>
                </a:solidFill>
                <a:highlight>
                  <a:srgbClr val="282C34"/>
                </a:highlight>
                <a:latin typeface="Courier New"/>
                <a:ea typeface="Courier New"/>
                <a:cs typeface="Courier New"/>
                <a:sym typeface="Courier New"/>
              </a:rPr>
              <a:t>&amp;</a:t>
            </a:r>
            <a:r>
              <a:rPr b="1" lang="en" sz="1500">
                <a:solidFill>
                  <a:srgbClr val="56B7C3"/>
                </a:solidFill>
                <a:highlight>
                  <a:srgbClr val="282C34"/>
                </a:highlight>
                <a:latin typeface="Courier New"/>
                <a:ea typeface="Courier New"/>
                <a:cs typeface="Courier New"/>
                <a:sym typeface="Courier New"/>
              </a:rPr>
              <a:t>:active</a:t>
            </a: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background-color</a:t>
            </a:r>
            <a:r>
              <a:rPr b="1" lang="en" sz="1500">
                <a:solidFill>
                  <a:srgbClr val="8E99B1"/>
                </a:solidFill>
                <a:highlight>
                  <a:srgbClr val="282C34"/>
                </a:highlight>
                <a:latin typeface="Courier New"/>
                <a:ea typeface="Courier New"/>
                <a:cs typeface="Courier New"/>
                <a:sym typeface="Courier New"/>
              </a:rPr>
              <a:t>:</a:t>
            </a:r>
            <a:r>
              <a:rPr b="1" lang="en" sz="1500">
                <a:solidFill>
                  <a:srgbClr val="8A97C3"/>
                </a:solidFill>
                <a:highlight>
                  <a:srgbClr val="282C34"/>
                </a:highlight>
                <a:latin typeface="Courier New"/>
                <a:ea typeface="Courier New"/>
                <a:cs typeface="Courier New"/>
                <a:sym typeface="Courier New"/>
              </a:rPr>
              <a:t> </a:t>
            </a:r>
            <a:r>
              <a:rPr b="1" lang="en" sz="1500">
                <a:solidFill>
                  <a:srgbClr val="B0B7C3"/>
                </a:solidFill>
                <a:highlight>
                  <a:srgbClr val="282C34"/>
                </a:highlight>
                <a:latin typeface="Courier New"/>
                <a:ea typeface="Courier New"/>
                <a:cs typeface="Courier New"/>
                <a:sym typeface="Courier New"/>
              </a:rPr>
              <a:t>green</a:t>
            </a:r>
            <a:r>
              <a:rPr b="1" lang="en" sz="1500">
                <a:solidFill>
                  <a:srgbClr val="676E95"/>
                </a:solidFill>
                <a:highlight>
                  <a:srgbClr val="282C34"/>
                </a:highlight>
                <a:latin typeface="Courier New"/>
                <a:ea typeface="Courier New"/>
                <a:cs typeface="Courier New"/>
                <a:sym typeface="Courier New"/>
              </a:rPr>
              <a:t>;</a:t>
            </a:r>
            <a:endParaRPr b="1" sz="150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A9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500">
                <a:solidFill>
                  <a:srgbClr val="838FA7"/>
                </a:solidFill>
                <a:highlight>
                  <a:srgbClr val="282C34"/>
                </a:highlight>
                <a:latin typeface="Courier New"/>
                <a:ea typeface="Courier New"/>
                <a:cs typeface="Courier New"/>
                <a:sym typeface="Courier New"/>
              </a:rPr>
              <a:t>}</a:t>
            </a:r>
            <a:endParaRPr b="1"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Along: </a:t>
            </a:r>
            <a:endParaRPr/>
          </a:p>
          <a:p>
            <a:pPr indent="0" lvl="0" marL="0" rtl="0" algn="ctr">
              <a:spcBef>
                <a:spcPts val="0"/>
              </a:spcBef>
              <a:spcAft>
                <a:spcPts val="0"/>
              </a:spcAft>
              <a:buNone/>
            </a:pPr>
            <a:r>
              <a:rPr lang="en"/>
              <a:t>Basic SASS Site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Partials</a:t>
            </a:r>
            <a:endParaRPr/>
          </a:p>
        </p:txBody>
      </p:sp>
      <p:sp>
        <p:nvSpPr>
          <p:cNvPr id="467" name="Google Shape;467;p46"/>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Another great tool in scss is the use of partials</a:t>
            </a:r>
            <a:endParaRPr/>
          </a:p>
          <a:p>
            <a:pPr indent="-381000" lvl="0" marL="457200" rtl="0" algn="l">
              <a:spcBef>
                <a:spcPts val="1000"/>
              </a:spcBef>
              <a:spcAft>
                <a:spcPts val="0"/>
              </a:spcAft>
              <a:buSzPts val="2400"/>
              <a:buChar char="●"/>
            </a:pPr>
            <a:r>
              <a:rPr lang="en"/>
              <a:t>You can make scss files and store them for later, then you can add them to another file by using import. </a:t>
            </a:r>
            <a:endParaRPr/>
          </a:p>
          <a:p>
            <a:pPr indent="-381000" lvl="0" marL="457200" rtl="0" algn="l">
              <a:spcBef>
                <a:spcPts val="1000"/>
              </a:spcBef>
              <a:spcAft>
                <a:spcPts val="1600"/>
              </a:spcAft>
              <a:buSzPts val="2400"/>
              <a:buChar char="●"/>
            </a:pPr>
            <a:r>
              <a:rPr lang="en"/>
              <a:t>This can save you a lot of time if you always want the same look for your nav bar, then you can just import your navbar styles.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7"/>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Partials</a:t>
            </a:r>
            <a:endParaRPr/>
          </a:p>
        </p:txBody>
      </p:sp>
      <p:sp>
        <p:nvSpPr>
          <p:cNvPr id="473" name="Google Shape;473;p47"/>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Partials are defined by using underscores before the name e.x. </a:t>
            </a:r>
            <a:r>
              <a:rPr lang="en">
                <a:solidFill>
                  <a:srgbClr val="98C379"/>
                </a:solidFill>
              </a:rPr>
              <a:t>_partial.scss</a:t>
            </a:r>
            <a:endParaRPr>
              <a:solidFill>
                <a:srgbClr val="98C379"/>
              </a:solidFill>
            </a:endParaRPr>
          </a:p>
          <a:p>
            <a:pPr indent="-381000" lvl="0" marL="457200" rtl="0" algn="l">
              <a:spcBef>
                <a:spcPts val="0"/>
              </a:spcBef>
              <a:spcAft>
                <a:spcPts val="0"/>
              </a:spcAft>
              <a:buSzPts val="2400"/>
              <a:buChar char="●"/>
            </a:pPr>
            <a:r>
              <a:rPr lang="en"/>
              <a:t>If you want to import the scss you can use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i="1" lang="en" sz="2200">
                <a:solidFill>
                  <a:srgbClr val="CF68E1"/>
                </a:solidFill>
                <a:highlight>
                  <a:srgbClr val="282C34"/>
                </a:highlight>
                <a:latin typeface="Courier New"/>
                <a:ea typeface="Courier New"/>
                <a:cs typeface="Courier New"/>
                <a:sym typeface="Courier New"/>
              </a:rPr>
              <a:t>@import</a:t>
            </a:r>
            <a:r>
              <a:rPr lang="en" sz="2200">
                <a:solidFill>
                  <a:srgbClr val="8A97C3"/>
                </a:solidFill>
                <a:highlight>
                  <a:srgbClr val="282C34"/>
                </a:highlight>
                <a:latin typeface="Courier New"/>
                <a:ea typeface="Courier New"/>
                <a:cs typeface="Courier New"/>
                <a:sym typeface="Courier New"/>
              </a:rPr>
              <a:t> </a:t>
            </a:r>
            <a:r>
              <a:rPr lang="en" sz="2200">
                <a:solidFill>
                  <a:srgbClr val="98C379"/>
                </a:solidFill>
                <a:highlight>
                  <a:srgbClr val="282C34"/>
                </a:highlight>
                <a:latin typeface="Courier New"/>
                <a:ea typeface="Courier New"/>
                <a:cs typeface="Courier New"/>
                <a:sym typeface="Courier New"/>
              </a:rPr>
              <a:t>'_partial.scss'</a:t>
            </a:r>
            <a:r>
              <a:rPr lang="en" sz="2200">
                <a:solidFill>
                  <a:srgbClr val="8A97C3"/>
                </a:solidFill>
                <a:highlight>
                  <a:srgbClr val="282C34"/>
                </a:highlight>
                <a:latin typeface="Courier New"/>
                <a:ea typeface="Courier New"/>
                <a:cs typeface="Courier New"/>
                <a:sym typeface="Courier New"/>
              </a:rPr>
              <a:t>, </a:t>
            </a:r>
            <a:r>
              <a:rPr lang="en" sz="2200">
                <a:solidFill>
                  <a:srgbClr val="98C379"/>
                </a:solidFill>
                <a:highlight>
                  <a:srgbClr val="282C34"/>
                </a:highlight>
                <a:latin typeface="Courier New"/>
                <a:ea typeface="Courier New"/>
                <a:cs typeface="Courier New"/>
                <a:sym typeface="Courier New"/>
              </a:rPr>
              <a:t>'_another.scss'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1"/>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 Package Manager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Breaking Error</a:t>
            </a:r>
            <a:endParaRPr/>
          </a:p>
        </p:txBody>
      </p:sp>
      <p:sp>
        <p:nvSpPr>
          <p:cNvPr id="479" name="Google Shape;479;p48"/>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rgbClr val="A78CF8"/>
              </a:buClr>
              <a:buSzPts val="2400"/>
              <a:buChar char="●"/>
            </a:pPr>
            <a:r>
              <a:rPr lang="en"/>
              <a:t>If you try to import a file that does not exist your live sass compiler will break and you will need to restart VSC or click on the small box on the bottom right</a:t>
            </a:r>
            <a:endParaRPr/>
          </a:p>
          <a:p>
            <a:pPr indent="-381000" lvl="0" marL="457200" rtl="0" algn="l">
              <a:spcBef>
                <a:spcPts val="1000"/>
              </a:spcBef>
              <a:spcAft>
                <a:spcPts val="1600"/>
              </a:spcAft>
              <a:buClr>
                <a:srgbClr val="A78CF8"/>
              </a:buClr>
              <a:buSzPts val="2400"/>
              <a:buChar char="●"/>
            </a:pPr>
            <a:r>
              <a:rPr lang="en">
                <a:solidFill>
                  <a:srgbClr val="FF6AB3"/>
                </a:solidFill>
              </a:rPr>
              <a:t>WHEN THERE IS AN ERROR ON YOUR SCREEN READ THE ERROR, DON’T SPEED RUN THE ‘ok’s ON THE SCREEN AND THEN WONDER WHY</a:t>
            </a:r>
            <a:endParaRPr>
              <a:solidFill>
                <a:srgbClr val="FF6AB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type="title"/>
          </p:nvPr>
        </p:nvSpPr>
        <p:spPr>
          <a:xfrm>
            <a:off x="349725" y="2048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_list.scss</a:t>
            </a:r>
            <a:endParaRPr/>
          </a:p>
        </p:txBody>
      </p:sp>
      <p:sp>
        <p:nvSpPr>
          <p:cNvPr id="485" name="Google Shape;485;p49"/>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Create a new folder called partials, this is where we are going to place all of our partials that we create for the page.</a:t>
            </a:r>
            <a:endParaRPr/>
          </a:p>
          <a:p>
            <a:pPr indent="-381000" lvl="0" marL="457200" rtl="0" algn="l">
              <a:spcBef>
                <a:spcPts val="1600"/>
              </a:spcBef>
              <a:spcAft>
                <a:spcPts val="0"/>
              </a:spcAft>
              <a:buSzPts val="2400"/>
              <a:buChar char="●"/>
            </a:pPr>
            <a:r>
              <a:rPr lang="en"/>
              <a:t>In that folder please create a file named </a:t>
            </a:r>
            <a:r>
              <a:rPr lang="en">
                <a:solidFill>
                  <a:srgbClr val="98C379"/>
                </a:solidFill>
              </a:rPr>
              <a:t>_list.scss</a:t>
            </a:r>
            <a:endParaRPr>
              <a:solidFill>
                <a:srgbClr val="98C379"/>
              </a:solidFill>
            </a:endParaRPr>
          </a:p>
          <a:p>
            <a:pPr indent="-381000" lvl="0" marL="457200" rtl="0" algn="l">
              <a:spcBef>
                <a:spcPts val="1000"/>
              </a:spcBef>
              <a:spcAft>
                <a:spcPts val="1600"/>
              </a:spcAft>
              <a:buSzPts val="2400"/>
              <a:buChar char="●"/>
            </a:pPr>
            <a:r>
              <a:rPr lang="en">
                <a:solidFill>
                  <a:srgbClr val="FF6AB3"/>
                </a:solidFill>
              </a:rPr>
              <a:t>IT MUST NAMED WITH AN UNDERSCORE</a:t>
            </a:r>
            <a:r>
              <a:rPr lang="en"/>
              <a:t> that way the </a:t>
            </a:r>
            <a:r>
              <a:rPr lang="en"/>
              <a:t>compiler</a:t>
            </a:r>
            <a:r>
              <a:rPr lang="en"/>
              <a:t> knows that it will skip it while </a:t>
            </a:r>
            <a:r>
              <a:rPr lang="en"/>
              <a:t>compiling</a:t>
            </a:r>
            <a:r>
              <a:rPr lang="en"/>
              <a:t>, it will only be loaded when imported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HTML</a:t>
            </a:r>
            <a:endParaRPr/>
          </a:p>
        </p:txBody>
      </p:sp>
      <p:sp>
        <p:nvSpPr>
          <p:cNvPr id="491" name="Google Shape;491;p50"/>
          <p:cNvSpPr txBox="1"/>
          <p:nvPr>
            <p:ph idx="1" type="body"/>
          </p:nvPr>
        </p:nvSpPr>
        <p:spPr>
          <a:xfrm>
            <a:off x="544350" y="1656700"/>
            <a:ext cx="41565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t/>
            </a:r>
            <a:endParaRPr sz="2700"/>
          </a:p>
          <a:p>
            <a:pPr indent="0" lvl="0" marL="0" rtl="0" algn="l">
              <a:lnSpc>
                <a:spcPct val="135714"/>
              </a:lnSpc>
              <a:spcBef>
                <a:spcPts val="0"/>
              </a:spcBef>
              <a:spcAft>
                <a:spcPts val="0"/>
              </a:spcAft>
              <a:buNone/>
            </a:pP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p</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Section 1</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p</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ul</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this</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this</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this</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ul</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button</a:t>
            </a:r>
            <a:r>
              <a:rPr b="1" lang="en" sz="1350">
                <a:solidFill>
                  <a:srgbClr val="B0B7C3"/>
                </a:solidFill>
                <a:highlight>
                  <a:srgbClr val="282C34"/>
                </a:highlight>
                <a:latin typeface="Courier New"/>
                <a:ea typeface="Courier New"/>
                <a:cs typeface="Courier New"/>
                <a:sym typeface="Courier New"/>
              </a:rPr>
              <a:t> </a:t>
            </a:r>
            <a:r>
              <a:rPr b="1" i="1" lang="en" sz="1350">
                <a:solidFill>
                  <a:srgbClr val="FF9070"/>
                </a:solidFill>
                <a:highlight>
                  <a:srgbClr val="282C34"/>
                </a:highlight>
                <a:latin typeface="Courier New"/>
                <a:ea typeface="Courier New"/>
                <a:cs typeface="Courier New"/>
                <a:sym typeface="Courier New"/>
              </a:rPr>
              <a:t>id</a:t>
            </a:r>
            <a:r>
              <a:rPr b="1" lang="en" sz="1350">
                <a:solidFill>
                  <a:srgbClr val="8792AA"/>
                </a:solidFill>
                <a:highlight>
                  <a:srgbClr val="282C34"/>
                </a:highlight>
                <a:latin typeface="Courier New"/>
                <a:ea typeface="Courier New"/>
                <a:cs typeface="Courier New"/>
                <a:sym typeface="Courier New"/>
              </a:rPr>
              <a:t>=</a:t>
            </a:r>
            <a:r>
              <a:rPr b="1" lang="en" sz="1350">
                <a:solidFill>
                  <a:srgbClr val="98C379"/>
                </a:solidFill>
                <a:highlight>
                  <a:srgbClr val="282C34"/>
                </a:highlight>
                <a:latin typeface="Courier New"/>
                <a:ea typeface="Courier New"/>
                <a:cs typeface="Courier New"/>
                <a:sym typeface="Courier New"/>
              </a:rPr>
              <a:t>"testing"</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Testing</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button</a:t>
            </a:r>
            <a:r>
              <a:rPr b="1" lang="en" sz="1350">
                <a:solidFill>
                  <a:srgbClr val="8792AA"/>
                </a:solidFill>
                <a:highlight>
                  <a:srgbClr val="282C34"/>
                </a:highlight>
                <a:latin typeface="Courier New"/>
                <a:ea typeface="Courier New"/>
                <a:cs typeface="Courier New"/>
                <a:sym typeface="Courier New"/>
              </a:rPr>
              <a:t>&gt;</a:t>
            </a:r>
            <a:endParaRPr sz="1350">
              <a:solidFill>
                <a:srgbClr val="B0B7C3"/>
              </a:solidFill>
              <a:highlight>
                <a:srgbClr val="282C34"/>
              </a:highlight>
              <a:latin typeface="Courier New"/>
              <a:ea typeface="Courier New"/>
              <a:cs typeface="Courier New"/>
              <a:sym typeface="Courier New"/>
            </a:endParaRPr>
          </a:p>
          <a:p>
            <a:pPr indent="0" lvl="0" marL="0" rtl="0" algn="l">
              <a:spcBef>
                <a:spcPts val="0"/>
              </a:spcBef>
              <a:spcAft>
                <a:spcPts val="1600"/>
              </a:spcAft>
              <a:buNone/>
            </a:pPr>
            <a:r>
              <a:t/>
            </a:r>
            <a:endParaRPr sz="2700"/>
          </a:p>
        </p:txBody>
      </p:sp>
      <p:sp>
        <p:nvSpPr>
          <p:cNvPr id="492" name="Google Shape;492;p50"/>
          <p:cNvSpPr txBox="1"/>
          <p:nvPr>
            <p:ph idx="2" type="body"/>
          </p:nvPr>
        </p:nvSpPr>
        <p:spPr>
          <a:xfrm>
            <a:off x="4700725" y="1656700"/>
            <a:ext cx="3403200" cy="2679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Please add the code on the left to both sections between the &lt;p&gt; tag and &lt;button&gt;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your First Partial</a:t>
            </a:r>
            <a:endParaRPr/>
          </a:p>
        </p:txBody>
      </p:sp>
      <p:sp>
        <p:nvSpPr>
          <p:cNvPr id="498" name="Google Shape;498;p51"/>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Inside of the _list.scss please create a small amount of code that will be written just like the other scss file to style the list</a:t>
            </a:r>
            <a:endParaRPr/>
          </a:p>
          <a:p>
            <a:pPr indent="0" lvl="0" marL="2286000" rtl="0" algn="l">
              <a:lnSpc>
                <a:spcPct val="135714"/>
              </a:lnSpc>
              <a:spcBef>
                <a:spcPts val="1600"/>
              </a:spcBef>
              <a:spcAft>
                <a:spcPts val="0"/>
              </a:spcAft>
              <a:buNone/>
            </a:pPr>
            <a:r>
              <a:rPr b="1" lang="en" sz="1350">
                <a:solidFill>
                  <a:srgbClr val="E06C75"/>
                </a:solidFill>
                <a:highlight>
                  <a:srgbClr val="282C34"/>
                </a:highlight>
                <a:latin typeface="Courier New"/>
                <a:ea typeface="Courier New"/>
                <a:cs typeface="Courier New"/>
                <a:sym typeface="Courier New"/>
              </a:rPr>
              <a:t>ul</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background-color</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black</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li</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color</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yellow</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list-style</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none</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padding-left</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10px</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2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2"/>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504" name="Google Shape;504;p52"/>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Now that you have created the file you will be importing the file to make it run </a:t>
            </a:r>
            <a:endParaRPr/>
          </a:p>
          <a:p>
            <a:pPr indent="-381000" lvl="0" marL="457200" rtl="0" algn="l">
              <a:spcBef>
                <a:spcPts val="1000"/>
              </a:spcBef>
              <a:spcAft>
                <a:spcPts val="1600"/>
              </a:spcAft>
              <a:buSzPts val="2400"/>
              <a:buChar char="●"/>
            </a:pPr>
            <a:r>
              <a:rPr lang="en"/>
              <a:t>It will compile and place the file exactly where you imported in the code look at the next two pages for examples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3"/>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510" name="Google Shape;510;p53"/>
          <p:cNvSpPr txBox="1"/>
          <p:nvPr>
            <p:ph idx="1" type="body"/>
          </p:nvPr>
        </p:nvSpPr>
        <p:spPr>
          <a:xfrm>
            <a:off x="376875" y="1656700"/>
            <a:ext cx="43236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body</a:t>
            </a:r>
            <a:r>
              <a:rPr b="1" lang="en" sz="1350">
                <a:solidFill>
                  <a:srgbClr val="8A9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i="1" lang="en" sz="1350">
                <a:solidFill>
                  <a:srgbClr val="CF68E1"/>
                </a:solidFill>
                <a:highlight>
                  <a:srgbClr val="282C34"/>
                </a:highlight>
                <a:latin typeface="Courier New"/>
                <a:ea typeface="Courier New"/>
                <a:cs typeface="Courier New"/>
                <a:sym typeface="Courier New"/>
              </a:rPr>
              <a:t>@import</a:t>
            </a:r>
            <a:r>
              <a:rPr b="1" lang="en" sz="1350">
                <a:solidFill>
                  <a:srgbClr val="8A97C3"/>
                </a:solidFill>
                <a:highlight>
                  <a:srgbClr val="282C34"/>
                </a:highlight>
                <a:latin typeface="Courier New"/>
                <a:ea typeface="Courier New"/>
                <a:cs typeface="Courier New"/>
                <a:sym typeface="Courier New"/>
              </a:rPr>
              <a:t> </a:t>
            </a:r>
            <a:r>
              <a:rPr b="1" lang="en" sz="1350">
                <a:solidFill>
                  <a:srgbClr val="98C379"/>
                </a:solidFill>
                <a:highlight>
                  <a:srgbClr val="282C34"/>
                </a:highlight>
                <a:latin typeface="Courier New"/>
                <a:ea typeface="Courier New"/>
                <a:cs typeface="Courier New"/>
                <a:sym typeface="Courier New"/>
              </a:rPr>
              <a:t>"partials/_list.scss"</a:t>
            </a:r>
            <a:r>
              <a:rPr b="1" lang="en" sz="1350">
                <a:solidFill>
                  <a:srgbClr val="676E95"/>
                </a:solidFill>
                <a:highlight>
                  <a:srgbClr val="282C34"/>
                </a:highlight>
                <a:latin typeface="Courier New"/>
                <a:ea typeface="Courier New"/>
                <a:cs typeface="Courier New"/>
                <a:sym typeface="Courier New"/>
              </a:rPr>
              <a:t>;</a:t>
            </a:r>
            <a:endParaRPr b="1" sz="2700"/>
          </a:p>
        </p:txBody>
      </p:sp>
      <p:sp>
        <p:nvSpPr>
          <p:cNvPr id="511" name="Google Shape;511;p53"/>
          <p:cNvSpPr txBox="1"/>
          <p:nvPr>
            <p:ph idx="2" type="body"/>
          </p:nvPr>
        </p:nvSpPr>
        <p:spPr>
          <a:xfrm>
            <a:off x="4700725" y="1656700"/>
            <a:ext cx="34032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body</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ul</a:t>
            </a:r>
            <a:r>
              <a:rPr b="1" lang="en" sz="1350">
                <a:solidFill>
                  <a:srgbClr val="B0B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background-color</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black</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5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body</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ul</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li</a:t>
            </a:r>
            <a:r>
              <a:rPr b="1" lang="en" sz="1350">
                <a:solidFill>
                  <a:srgbClr val="B0B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color</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yellow</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list-style</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none</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padding-left</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10px</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2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517" name="Google Shape;517;p54"/>
          <p:cNvSpPr txBox="1"/>
          <p:nvPr>
            <p:ph idx="1" type="body"/>
          </p:nvPr>
        </p:nvSpPr>
        <p:spPr>
          <a:xfrm>
            <a:off x="258225" y="1656700"/>
            <a:ext cx="44427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section</a:t>
            </a:r>
            <a:r>
              <a:rPr b="1" lang="en" sz="1350">
                <a:solidFill>
                  <a:srgbClr val="8A9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i="1" lang="en" sz="1350">
                <a:solidFill>
                  <a:srgbClr val="CF68E1"/>
                </a:solidFill>
                <a:highlight>
                  <a:srgbClr val="282C34"/>
                </a:highlight>
                <a:latin typeface="Courier New"/>
                <a:ea typeface="Courier New"/>
                <a:cs typeface="Courier New"/>
                <a:sym typeface="Courier New"/>
              </a:rPr>
              <a:t>@import</a:t>
            </a:r>
            <a:r>
              <a:rPr b="1" lang="en" sz="1350">
                <a:solidFill>
                  <a:srgbClr val="8A97C3"/>
                </a:solidFill>
                <a:highlight>
                  <a:srgbClr val="282C34"/>
                </a:highlight>
                <a:latin typeface="Courier New"/>
                <a:ea typeface="Courier New"/>
                <a:cs typeface="Courier New"/>
                <a:sym typeface="Courier New"/>
              </a:rPr>
              <a:t> </a:t>
            </a:r>
            <a:r>
              <a:rPr b="1" lang="en" sz="1350">
                <a:solidFill>
                  <a:srgbClr val="98C379"/>
                </a:solidFill>
                <a:highlight>
                  <a:srgbClr val="282C34"/>
                </a:highlight>
                <a:latin typeface="Courier New"/>
                <a:ea typeface="Courier New"/>
                <a:cs typeface="Courier New"/>
                <a:sym typeface="Courier New"/>
              </a:rPr>
              <a:t>"partials/_list.scss"</a:t>
            </a:r>
            <a:r>
              <a:rPr b="1" lang="en" sz="1350">
                <a:solidFill>
                  <a:srgbClr val="676E95"/>
                </a:solidFill>
                <a:highlight>
                  <a:srgbClr val="282C34"/>
                </a:highlight>
                <a:latin typeface="Courier New"/>
                <a:ea typeface="Courier New"/>
                <a:cs typeface="Courier New"/>
                <a:sym typeface="Courier New"/>
              </a:rPr>
              <a:t>;</a:t>
            </a:r>
            <a:endParaRPr b="1" sz="2700"/>
          </a:p>
        </p:txBody>
      </p:sp>
      <p:sp>
        <p:nvSpPr>
          <p:cNvPr id="518" name="Google Shape;518;p54"/>
          <p:cNvSpPr txBox="1"/>
          <p:nvPr>
            <p:ph idx="2" type="body"/>
          </p:nvPr>
        </p:nvSpPr>
        <p:spPr>
          <a:xfrm>
            <a:off x="4700725" y="1656700"/>
            <a:ext cx="34032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body</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section</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ul</a:t>
            </a:r>
            <a:r>
              <a:rPr b="1" lang="en" sz="1350">
                <a:solidFill>
                  <a:srgbClr val="B0B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background-color</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black</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350">
              <a:solidFill>
                <a:srgbClr val="9DA5B3"/>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body</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section</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ul</a:t>
            </a:r>
            <a:r>
              <a:rPr b="1" lang="en" sz="1350">
                <a:solidFill>
                  <a:srgbClr val="B0B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li</a:t>
            </a:r>
            <a:r>
              <a:rPr b="1" lang="en" sz="1350">
                <a:solidFill>
                  <a:srgbClr val="B0B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color</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B0B7C3"/>
                </a:solidFill>
                <a:highlight>
                  <a:srgbClr val="282C34"/>
                </a:highlight>
                <a:latin typeface="Courier New"/>
                <a:ea typeface="Courier New"/>
                <a:cs typeface="Courier New"/>
                <a:sym typeface="Courier New"/>
              </a:rPr>
              <a:t>yellow</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list-style</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none</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56B7C3"/>
                </a:solidFill>
                <a:highlight>
                  <a:srgbClr val="282C34"/>
                </a:highlight>
                <a:latin typeface="Courier New"/>
                <a:ea typeface="Courier New"/>
                <a:cs typeface="Courier New"/>
                <a:sym typeface="Courier New"/>
              </a:rPr>
              <a:t>  </a:t>
            </a:r>
            <a:r>
              <a:rPr b="1" lang="en" sz="1350">
                <a:solidFill>
                  <a:srgbClr val="8A97C3"/>
                </a:solidFill>
                <a:highlight>
                  <a:srgbClr val="282C34"/>
                </a:highlight>
                <a:latin typeface="Courier New"/>
                <a:ea typeface="Courier New"/>
                <a:cs typeface="Courier New"/>
                <a:sym typeface="Courier New"/>
              </a:rPr>
              <a:t>padding-left</a:t>
            </a:r>
            <a:r>
              <a:rPr b="1" lang="en" sz="1350">
                <a:solidFill>
                  <a:srgbClr val="8E99B1"/>
                </a:solidFill>
                <a:highlight>
                  <a:srgbClr val="282C34"/>
                </a:highlight>
                <a:latin typeface="Courier New"/>
                <a:ea typeface="Courier New"/>
                <a:cs typeface="Courier New"/>
                <a:sym typeface="Courier New"/>
              </a:rPr>
              <a:t>:</a:t>
            </a:r>
            <a:r>
              <a:rPr b="1" lang="en" sz="1350">
                <a:solidFill>
                  <a:srgbClr val="56B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10px</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1350">
              <a:solidFill>
                <a:srgbClr val="E06C75"/>
              </a:solidFill>
              <a:highlight>
                <a:srgbClr val="282C34"/>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5"/>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the Code Along HTML</a:t>
            </a:r>
            <a:endParaRPr/>
          </a:p>
        </p:txBody>
      </p:sp>
      <p:sp>
        <p:nvSpPr>
          <p:cNvPr id="524" name="Google Shape;524;p55"/>
          <p:cNvSpPr txBox="1"/>
          <p:nvPr>
            <p:ph idx="1" type="body"/>
          </p:nvPr>
        </p:nvSpPr>
        <p:spPr>
          <a:xfrm>
            <a:off x="348950" y="1796275"/>
            <a:ext cx="4351800" cy="2679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body</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div</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nav</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ul</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Home</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About</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Times</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r>
              <a:rPr b="1" lang="en" sz="1350">
                <a:solidFill>
                  <a:srgbClr val="B0B7C3"/>
                </a:solidFill>
                <a:highlight>
                  <a:srgbClr val="282C34"/>
                </a:highlight>
                <a:latin typeface="Courier New"/>
                <a:ea typeface="Courier New"/>
                <a:cs typeface="Courier New"/>
                <a:sym typeface="Courier New"/>
              </a:rPr>
              <a:t>History</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li</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ul</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nav</a:t>
            </a:r>
            <a:r>
              <a:rPr b="1" lang="en" sz="1350">
                <a:solidFill>
                  <a:srgbClr val="8792AA"/>
                </a:solidFill>
                <a:highlight>
                  <a:srgbClr val="282C34"/>
                </a:highlight>
                <a:latin typeface="Courier New"/>
                <a:ea typeface="Courier New"/>
                <a:cs typeface="Courier New"/>
                <a:sym typeface="Courier New"/>
              </a:rPr>
              <a:t>&gt;</a:t>
            </a:r>
            <a:endParaRPr b="1" sz="135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8792AA"/>
                </a:solidFill>
                <a:highlight>
                  <a:srgbClr val="282C34"/>
                </a:highlight>
                <a:latin typeface="Courier New"/>
                <a:ea typeface="Courier New"/>
                <a:cs typeface="Courier New"/>
                <a:sym typeface="Courier New"/>
              </a:rPr>
              <a:t>&lt;/</a:t>
            </a:r>
            <a:r>
              <a:rPr b="1" lang="en" sz="1350">
                <a:solidFill>
                  <a:srgbClr val="E06C75"/>
                </a:solidFill>
                <a:highlight>
                  <a:srgbClr val="282C34"/>
                </a:highlight>
                <a:latin typeface="Courier New"/>
                <a:ea typeface="Courier New"/>
                <a:cs typeface="Courier New"/>
                <a:sym typeface="Courier New"/>
              </a:rPr>
              <a:t>div</a:t>
            </a:r>
            <a:r>
              <a:rPr b="1" lang="en" sz="1350">
                <a:solidFill>
                  <a:srgbClr val="8792AA"/>
                </a:solidFill>
                <a:highlight>
                  <a:srgbClr val="282C34"/>
                </a:highlight>
                <a:latin typeface="Courier New"/>
                <a:ea typeface="Courier New"/>
                <a:cs typeface="Courier New"/>
                <a:sym typeface="Courier New"/>
              </a:rPr>
              <a:t>&gt;</a:t>
            </a:r>
            <a:endParaRPr b="1" sz="2700"/>
          </a:p>
        </p:txBody>
      </p:sp>
      <p:sp>
        <p:nvSpPr>
          <p:cNvPr id="525" name="Google Shape;525;p55"/>
          <p:cNvSpPr txBox="1"/>
          <p:nvPr>
            <p:ph idx="2" type="body"/>
          </p:nvPr>
        </p:nvSpPr>
        <p:spPr>
          <a:xfrm>
            <a:off x="4700725" y="1796275"/>
            <a:ext cx="3403200" cy="267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 this little bit of code to the HTML</a:t>
            </a:r>
            <a:endParaRPr/>
          </a:p>
          <a:p>
            <a:pPr indent="0" lvl="0" marL="0" rtl="0" algn="l">
              <a:spcBef>
                <a:spcPts val="1600"/>
              </a:spcBef>
              <a:spcAft>
                <a:spcPts val="1600"/>
              </a:spcAft>
              <a:buNone/>
            </a:pPr>
            <a:r>
              <a:rPr lang="en"/>
              <a:t>Create a partial named </a:t>
            </a:r>
            <a:r>
              <a:rPr lang="en">
                <a:solidFill>
                  <a:srgbClr val="98C379"/>
                </a:solidFill>
              </a:rPr>
              <a:t>_nav.scss</a:t>
            </a:r>
            <a:endParaRPr>
              <a:solidFill>
                <a:srgbClr val="98C37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6"/>
          <p:cNvSpPr txBox="1"/>
          <p:nvPr>
            <p:ph type="title"/>
          </p:nvPr>
        </p:nvSpPr>
        <p:spPr>
          <a:xfrm>
            <a:off x="241950" y="1179575"/>
            <a:ext cx="4776000" cy="31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Finish your </a:t>
            </a:r>
            <a:r>
              <a:rPr lang="en">
                <a:solidFill>
                  <a:srgbClr val="98C379"/>
                </a:solidFill>
              </a:rPr>
              <a:t>_nav.scss</a:t>
            </a:r>
            <a:r>
              <a:rPr lang="en"/>
              <a:t> to create a nav bar that is above the 2 sections and horizontal.</a:t>
            </a:r>
            <a:endParaRPr/>
          </a:p>
          <a:p>
            <a:pPr indent="0" lvl="0" marL="0" rtl="0" algn="l">
              <a:spcBef>
                <a:spcPts val="0"/>
              </a:spcBef>
              <a:spcAft>
                <a:spcPts val="0"/>
              </a:spcAft>
              <a:buNone/>
            </a:pPr>
            <a:r>
              <a:rPr lang="en"/>
              <a:t>Make sure it has the same styles as the other lists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31" name="Google Shape;531;p56"/>
          <p:cNvPicPr preferRelativeResize="0"/>
          <p:nvPr/>
        </p:nvPicPr>
        <p:blipFill>
          <a:blip r:embed="rId3">
            <a:alphaModFix/>
          </a:blip>
          <a:stretch>
            <a:fillRect/>
          </a:stretch>
        </p:blipFill>
        <p:spPr>
          <a:xfrm>
            <a:off x="153500" y="3342925"/>
            <a:ext cx="6312127" cy="1708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a:t>
            </a:r>
            <a:endParaRPr/>
          </a:p>
        </p:txBody>
      </p:sp>
      <p:sp>
        <p:nvSpPr>
          <p:cNvPr id="537" name="Google Shape;537;p57"/>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can create maps similar to objects in js except with parenthesis</a:t>
            </a:r>
            <a:endParaRPr/>
          </a:p>
          <a:p>
            <a:pPr indent="-381000" lvl="0" marL="457200" rtl="0" algn="l">
              <a:spcBef>
                <a:spcPts val="0"/>
              </a:spcBef>
              <a:spcAft>
                <a:spcPts val="0"/>
              </a:spcAft>
              <a:buSzPts val="2400"/>
              <a:buChar char="●"/>
            </a:pPr>
            <a:r>
              <a:rPr lang="en"/>
              <a:t>They are set up with an object name and then corresponding key: value pairs</a:t>
            </a:r>
            <a:endParaRPr/>
          </a:p>
          <a:p>
            <a:pPr indent="0" lvl="0" marL="2286000" rtl="0" algn="l">
              <a:lnSpc>
                <a:spcPct val="135714"/>
              </a:lnSpc>
              <a:spcBef>
                <a:spcPts val="1600"/>
              </a:spcBef>
              <a:spcAft>
                <a:spcPts val="0"/>
              </a:spcAft>
              <a:buNone/>
            </a:pPr>
            <a:r>
              <a:rPr b="1" i="1" lang="en" sz="1350">
                <a:solidFill>
                  <a:srgbClr val="E4BF7F"/>
                </a:solidFill>
                <a:highlight>
                  <a:srgbClr val="282C34"/>
                </a:highlight>
                <a:latin typeface="Courier New"/>
                <a:ea typeface="Courier New"/>
                <a:cs typeface="Courier New"/>
                <a:sym typeface="Courier New"/>
              </a:rPr>
              <a:t>$font-</a:t>
            </a:r>
            <a:r>
              <a:rPr b="1" i="1" lang="en" sz="1350">
                <a:solidFill>
                  <a:srgbClr val="E4BF7F"/>
                </a:solidFill>
                <a:highlight>
                  <a:srgbClr val="282C34"/>
                </a:highlight>
                <a:latin typeface="Courier New"/>
                <a:ea typeface="Courier New"/>
                <a:cs typeface="Courier New"/>
                <a:sym typeface="Courier New"/>
              </a:rPr>
              <a:t>weight</a:t>
            </a:r>
            <a:r>
              <a:rPr b="1" lang="en" sz="1350">
                <a:solidFill>
                  <a:srgbClr val="8E99B1"/>
                </a:solidFill>
                <a:highlight>
                  <a:srgbClr val="282C34"/>
                </a:highlight>
                <a:latin typeface="Courier New"/>
                <a:ea typeface="Courier New"/>
                <a:cs typeface="Courier New"/>
                <a:sym typeface="Courier New"/>
              </a:rPr>
              <a:t>:</a:t>
            </a:r>
            <a:r>
              <a:rPr b="1" lang="en" sz="1350">
                <a:solidFill>
                  <a:srgbClr val="B0B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98C379"/>
                </a:solidFill>
                <a:highlight>
                  <a:srgbClr val="282C34"/>
                </a:highlight>
                <a:latin typeface="Courier New"/>
                <a:ea typeface="Courier New"/>
                <a:cs typeface="Courier New"/>
                <a:sym typeface="Courier New"/>
              </a:rPr>
              <a:t>'small'</a:t>
            </a:r>
            <a:r>
              <a:rPr b="1" lang="en" sz="1350">
                <a:solidFill>
                  <a:srgbClr val="B0B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300</a:t>
            </a:r>
            <a:r>
              <a:rPr b="1" lang="en" sz="1350">
                <a:solidFill>
                  <a:srgbClr val="79859D"/>
                </a:solidFill>
                <a:highlight>
                  <a:srgbClr val="282C34"/>
                </a:highlight>
                <a:latin typeface="Courier New"/>
                <a:ea typeface="Courier New"/>
                <a:cs typeface="Courier New"/>
                <a:sym typeface="Courier New"/>
              </a:rPr>
              <a:t>,</a:t>
            </a:r>
            <a:endParaRPr b="1" sz="1350">
              <a:solidFill>
                <a:srgbClr val="79859D"/>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98C379"/>
                </a:solidFill>
                <a:highlight>
                  <a:srgbClr val="282C34"/>
                </a:highlight>
                <a:latin typeface="Courier New"/>
                <a:ea typeface="Courier New"/>
                <a:cs typeface="Courier New"/>
                <a:sym typeface="Courier New"/>
              </a:rPr>
              <a:t>'medium'</a:t>
            </a:r>
            <a:r>
              <a:rPr b="1" lang="en" sz="1350">
                <a:solidFill>
                  <a:srgbClr val="B0B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500</a:t>
            </a:r>
            <a:r>
              <a:rPr b="1" lang="en" sz="1350">
                <a:solidFill>
                  <a:srgbClr val="79859D"/>
                </a:solidFill>
                <a:highlight>
                  <a:srgbClr val="282C34"/>
                </a:highlight>
                <a:latin typeface="Courier New"/>
                <a:ea typeface="Courier New"/>
                <a:cs typeface="Courier New"/>
                <a:sym typeface="Courier New"/>
              </a:rPr>
              <a:t>,</a:t>
            </a:r>
            <a:endParaRPr b="1" sz="1350">
              <a:solidFill>
                <a:srgbClr val="79859D"/>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B0B7C3"/>
                </a:solidFill>
                <a:highlight>
                  <a:srgbClr val="282C34"/>
                </a:highlight>
                <a:latin typeface="Courier New"/>
                <a:ea typeface="Courier New"/>
                <a:cs typeface="Courier New"/>
                <a:sym typeface="Courier New"/>
              </a:rPr>
              <a:t>    </a:t>
            </a:r>
            <a:r>
              <a:rPr b="1" lang="en" sz="1350">
                <a:solidFill>
                  <a:srgbClr val="98C379"/>
                </a:solidFill>
                <a:highlight>
                  <a:srgbClr val="282C34"/>
                </a:highlight>
                <a:latin typeface="Courier New"/>
                <a:ea typeface="Courier New"/>
                <a:cs typeface="Courier New"/>
                <a:sym typeface="Courier New"/>
              </a:rPr>
              <a:t>'large'</a:t>
            </a:r>
            <a:r>
              <a:rPr b="1" lang="en" sz="1350">
                <a:solidFill>
                  <a:srgbClr val="B0B7C3"/>
                </a:solidFill>
                <a:highlight>
                  <a:srgbClr val="282C34"/>
                </a:highlight>
                <a:latin typeface="Courier New"/>
                <a:ea typeface="Courier New"/>
                <a:cs typeface="Courier New"/>
                <a:sym typeface="Courier New"/>
              </a:rPr>
              <a:t>: </a:t>
            </a:r>
            <a:r>
              <a:rPr b="1" lang="en" sz="1350">
                <a:solidFill>
                  <a:srgbClr val="FF9070"/>
                </a:solidFill>
                <a:highlight>
                  <a:srgbClr val="282C34"/>
                </a:highlight>
                <a:latin typeface="Courier New"/>
                <a:ea typeface="Courier New"/>
                <a:cs typeface="Courier New"/>
                <a:sym typeface="Courier New"/>
              </a:rPr>
              <a:t>700</a:t>
            </a:r>
            <a:r>
              <a:rPr b="1" lang="en" sz="1350">
                <a:solidFill>
                  <a:srgbClr val="79859D"/>
                </a:solidFill>
                <a:highlight>
                  <a:srgbClr val="282C34"/>
                </a:highlight>
                <a:latin typeface="Courier New"/>
                <a:ea typeface="Courier New"/>
                <a:cs typeface="Courier New"/>
                <a:sym typeface="Courier New"/>
              </a:rPr>
              <a:t>,</a:t>
            </a:r>
            <a:endParaRPr b="1" sz="1350">
              <a:solidFill>
                <a:srgbClr val="79859D"/>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307" name="Google Shape;307;p22"/>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Node is a great addition to the coding library and it gives us tons of useful tools… that we aren’t going to learn yet. </a:t>
            </a:r>
            <a:endParaRPr/>
          </a:p>
          <a:p>
            <a:pPr indent="-381000" lvl="0" marL="457200" rtl="0" algn="l">
              <a:spcBef>
                <a:spcPts val="1000"/>
              </a:spcBef>
              <a:spcAft>
                <a:spcPts val="1600"/>
              </a:spcAft>
              <a:buSzPts val="2400"/>
              <a:buChar char="●"/>
            </a:pPr>
            <a:r>
              <a:rPr lang="en"/>
              <a:t>Instead we are going to use a different part of node called </a:t>
            </a:r>
            <a:r>
              <a:rPr lang="en">
                <a:solidFill>
                  <a:srgbClr val="CF68E1"/>
                </a:solidFill>
              </a:rPr>
              <a:t>NPM </a:t>
            </a:r>
            <a:r>
              <a:rPr lang="en"/>
              <a:t>or </a:t>
            </a:r>
            <a:r>
              <a:rPr lang="en">
                <a:solidFill>
                  <a:srgbClr val="CF68E1"/>
                </a:solidFill>
              </a:rPr>
              <a:t>node package manager </a:t>
            </a:r>
            <a:r>
              <a:rPr lang="en"/>
              <a:t>to install the libraries that we are using for this unit</a:t>
            </a:r>
            <a:endParaRPr>
              <a:solidFill>
                <a:srgbClr val="CF68E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map-get</a:t>
            </a:r>
            <a:endParaRPr/>
          </a:p>
        </p:txBody>
      </p:sp>
      <p:sp>
        <p:nvSpPr>
          <p:cNvPr id="543" name="Google Shape;543;p58"/>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Using these can be a little </a:t>
            </a:r>
            <a:r>
              <a:rPr lang="en"/>
              <a:t>tedious</a:t>
            </a:r>
            <a:r>
              <a:rPr lang="en"/>
              <a:t> but it is good practice to get used to these for larger sites</a:t>
            </a:r>
            <a:endParaRPr/>
          </a:p>
          <a:p>
            <a:pPr indent="-381000" lvl="0" marL="457200" rtl="0" algn="l">
              <a:spcBef>
                <a:spcPts val="0"/>
              </a:spcBef>
              <a:spcAft>
                <a:spcPts val="0"/>
              </a:spcAft>
              <a:buSzPts val="2400"/>
              <a:buChar char="●"/>
            </a:pPr>
            <a:r>
              <a:rPr lang="en"/>
              <a:t>To use these maps you need to use the map-get method in your scss</a:t>
            </a:r>
            <a:endParaRPr/>
          </a:p>
          <a:p>
            <a:pPr indent="0" lvl="0" marL="914400" rtl="0" algn="l">
              <a:lnSpc>
                <a:spcPct val="135714"/>
              </a:lnSpc>
              <a:spcBef>
                <a:spcPts val="160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font-size</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6495EE"/>
                </a:solidFill>
                <a:highlight>
                  <a:srgbClr val="282C34"/>
                </a:highlight>
                <a:latin typeface="Courier New"/>
                <a:ea typeface="Courier New"/>
                <a:cs typeface="Courier New"/>
                <a:sym typeface="Courier New"/>
              </a:rPr>
              <a:t>map-get</a:t>
            </a:r>
            <a:r>
              <a:rPr b="1" lang="en" sz="1350">
                <a:solidFill>
                  <a:srgbClr val="838FA7"/>
                </a:solidFill>
                <a:highlight>
                  <a:srgbClr val="282C34"/>
                </a:highlight>
                <a:latin typeface="Courier New"/>
                <a:ea typeface="Courier New"/>
                <a:cs typeface="Courier New"/>
                <a:sym typeface="Courier New"/>
              </a:rPr>
              <a:t>(</a:t>
            </a:r>
            <a:r>
              <a:rPr b="1" lang="en" sz="1350">
                <a:solidFill>
                  <a:srgbClr val="E4BF7F"/>
                </a:solidFill>
                <a:highlight>
                  <a:srgbClr val="282C34"/>
                </a:highlight>
                <a:latin typeface="Courier New"/>
                <a:ea typeface="Courier New"/>
                <a:cs typeface="Courier New"/>
                <a:sym typeface="Courier New"/>
              </a:rPr>
              <a:t>$font-weight</a:t>
            </a:r>
            <a:r>
              <a:rPr b="1" lang="en" sz="1350">
                <a:solidFill>
                  <a:srgbClr val="79859D"/>
                </a:solidFill>
                <a:highlight>
                  <a:srgbClr val="282C34"/>
                </a:highlight>
                <a:latin typeface="Courier New"/>
                <a:ea typeface="Courier New"/>
                <a:cs typeface="Courier New"/>
                <a:sym typeface="Courier New"/>
              </a:rPr>
              <a:t>,</a:t>
            </a:r>
            <a:r>
              <a:rPr b="1" lang="en" sz="1350">
                <a:solidFill>
                  <a:srgbClr val="E06C75"/>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small</a:t>
            </a: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font-size</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6495EE"/>
                </a:solidFill>
                <a:highlight>
                  <a:srgbClr val="282C34"/>
                </a:highlight>
                <a:latin typeface="Courier New"/>
                <a:ea typeface="Courier New"/>
                <a:cs typeface="Courier New"/>
                <a:sym typeface="Courier New"/>
              </a:rPr>
              <a:t>map-get</a:t>
            </a:r>
            <a:r>
              <a:rPr b="1" lang="en" sz="1350">
                <a:solidFill>
                  <a:srgbClr val="838FA7"/>
                </a:solidFill>
                <a:highlight>
                  <a:srgbClr val="282C34"/>
                </a:highlight>
                <a:latin typeface="Courier New"/>
                <a:ea typeface="Courier New"/>
                <a:cs typeface="Courier New"/>
                <a:sym typeface="Courier New"/>
              </a:rPr>
              <a:t>(</a:t>
            </a:r>
            <a:r>
              <a:rPr b="1" lang="en" sz="1350">
                <a:solidFill>
                  <a:srgbClr val="E4BF7F"/>
                </a:solidFill>
                <a:highlight>
                  <a:srgbClr val="282C34"/>
                </a:highlight>
                <a:latin typeface="Courier New"/>
                <a:ea typeface="Courier New"/>
                <a:cs typeface="Courier New"/>
                <a:sym typeface="Courier New"/>
              </a:rPr>
              <a:t>$map:</a:t>
            </a:r>
            <a:r>
              <a:rPr b="1" lang="en" sz="1350">
                <a:solidFill>
                  <a:srgbClr val="E06C75"/>
                </a:solidFill>
                <a:highlight>
                  <a:srgbClr val="282C34"/>
                </a:highlight>
                <a:latin typeface="Courier New"/>
                <a:ea typeface="Courier New"/>
                <a:cs typeface="Courier New"/>
                <a:sym typeface="Courier New"/>
              </a:rPr>
              <a:t> </a:t>
            </a:r>
            <a:r>
              <a:rPr b="1" lang="en" sz="1350">
                <a:solidFill>
                  <a:srgbClr val="E4BF7F"/>
                </a:solidFill>
                <a:highlight>
                  <a:srgbClr val="282C34"/>
                </a:highlight>
                <a:latin typeface="Courier New"/>
                <a:ea typeface="Courier New"/>
                <a:cs typeface="Courier New"/>
                <a:sym typeface="Courier New"/>
              </a:rPr>
              <a:t>$font-weight</a:t>
            </a:r>
            <a:r>
              <a:rPr b="1" lang="en" sz="1350">
                <a:solidFill>
                  <a:srgbClr val="79859D"/>
                </a:solidFill>
                <a:highlight>
                  <a:srgbClr val="282C34"/>
                </a:highlight>
                <a:latin typeface="Courier New"/>
                <a:ea typeface="Courier New"/>
                <a:cs typeface="Courier New"/>
                <a:sym typeface="Courier New"/>
              </a:rPr>
              <a:t>,</a:t>
            </a:r>
            <a:r>
              <a:rPr b="1" lang="en" sz="1350">
                <a:solidFill>
                  <a:srgbClr val="E06C75"/>
                </a:solidFill>
                <a:highlight>
                  <a:srgbClr val="282C34"/>
                </a:highlight>
                <a:latin typeface="Courier New"/>
                <a:ea typeface="Courier New"/>
                <a:cs typeface="Courier New"/>
                <a:sym typeface="Courier New"/>
              </a:rPr>
              <a:t> </a:t>
            </a:r>
            <a:r>
              <a:rPr b="1" lang="en" sz="1350">
                <a:solidFill>
                  <a:srgbClr val="E4BF7F"/>
                </a:solidFill>
                <a:highlight>
                  <a:srgbClr val="282C34"/>
                </a:highlight>
                <a:latin typeface="Courier New"/>
                <a:ea typeface="Courier New"/>
                <a:cs typeface="Courier New"/>
                <a:sym typeface="Courier New"/>
              </a:rPr>
              <a:t>$key:</a:t>
            </a:r>
            <a:r>
              <a:rPr b="1" lang="en" sz="1350">
                <a:solidFill>
                  <a:srgbClr val="E06C75"/>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small</a:t>
            </a: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2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549" name="Google Shape;549;p59"/>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That map-get is kinda clunky and can be really annoying to use so most scss coders will use functions to fix that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555" name="Google Shape;555;p60"/>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To create a function in scss you use the @ function rule</a:t>
            </a:r>
            <a:endParaRPr/>
          </a:p>
          <a:p>
            <a:pPr indent="0" lvl="0" marL="1371600" rtl="0" algn="l">
              <a:lnSpc>
                <a:spcPct val="135714"/>
              </a:lnSpc>
              <a:spcBef>
                <a:spcPts val="1600"/>
              </a:spcBef>
              <a:spcAft>
                <a:spcPts val="0"/>
              </a:spcAft>
              <a:buNone/>
            </a:pPr>
            <a:r>
              <a:rPr b="1" i="1" lang="en" sz="1350">
                <a:solidFill>
                  <a:srgbClr val="A78CFA"/>
                </a:solidFill>
                <a:highlight>
                  <a:srgbClr val="282C34"/>
                </a:highlight>
                <a:latin typeface="Courier New"/>
                <a:ea typeface="Courier New"/>
                <a:cs typeface="Courier New"/>
                <a:sym typeface="Courier New"/>
              </a:rPr>
              <a:t>@function</a:t>
            </a:r>
            <a:r>
              <a:rPr b="1" lang="en" sz="1350">
                <a:solidFill>
                  <a:srgbClr val="8A97C3"/>
                </a:solidFill>
                <a:highlight>
                  <a:srgbClr val="282C34"/>
                </a:highlight>
                <a:latin typeface="Courier New"/>
                <a:ea typeface="Courier New"/>
                <a:cs typeface="Courier New"/>
                <a:sym typeface="Courier New"/>
              </a:rPr>
              <a:t> </a:t>
            </a:r>
            <a:r>
              <a:rPr b="1" lang="en" sz="1350">
                <a:solidFill>
                  <a:srgbClr val="6495EE"/>
                </a:solidFill>
                <a:highlight>
                  <a:srgbClr val="282C34"/>
                </a:highlight>
                <a:latin typeface="Courier New"/>
                <a:ea typeface="Courier New"/>
                <a:cs typeface="Courier New"/>
                <a:sym typeface="Courier New"/>
              </a:rPr>
              <a:t>weight</a:t>
            </a:r>
            <a:r>
              <a:rPr b="1" lang="en" sz="1350">
                <a:solidFill>
                  <a:srgbClr val="838FA7"/>
                </a:solidFill>
                <a:highlight>
                  <a:srgbClr val="282C34"/>
                </a:highlight>
                <a:latin typeface="Courier New"/>
                <a:ea typeface="Courier New"/>
                <a:cs typeface="Courier New"/>
                <a:sym typeface="Courier New"/>
              </a:rPr>
              <a:t>(</a:t>
            </a:r>
            <a:r>
              <a:rPr b="1" i="1" lang="en" sz="1350">
                <a:solidFill>
                  <a:srgbClr val="E4BF7F"/>
                </a:solidFill>
                <a:highlight>
                  <a:srgbClr val="282C34"/>
                </a:highlight>
                <a:latin typeface="Courier New"/>
                <a:ea typeface="Courier New"/>
                <a:cs typeface="Courier New"/>
                <a:sym typeface="Courier New"/>
              </a:rPr>
              <a:t>$name</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i="1" lang="en" sz="1350">
                <a:solidFill>
                  <a:srgbClr val="CF68E1"/>
                </a:solidFill>
                <a:highlight>
                  <a:srgbClr val="282C34"/>
                </a:highlight>
                <a:latin typeface="Courier New"/>
                <a:ea typeface="Courier New"/>
                <a:cs typeface="Courier New"/>
                <a:sym typeface="Courier New"/>
              </a:rPr>
              <a:t>@return</a:t>
            </a:r>
            <a:r>
              <a:rPr b="1" lang="en" sz="1350">
                <a:solidFill>
                  <a:srgbClr val="8A97C3"/>
                </a:solidFill>
                <a:highlight>
                  <a:srgbClr val="282C34"/>
                </a:highlight>
                <a:latin typeface="Courier New"/>
                <a:ea typeface="Courier New"/>
                <a:cs typeface="Courier New"/>
                <a:sym typeface="Courier New"/>
              </a:rPr>
              <a:t> </a:t>
            </a:r>
            <a:r>
              <a:rPr b="1" lang="en" sz="1350">
                <a:solidFill>
                  <a:srgbClr val="6495EE"/>
                </a:solidFill>
                <a:highlight>
                  <a:srgbClr val="282C34"/>
                </a:highlight>
                <a:latin typeface="Courier New"/>
                <a:ea typeface="Courier New"/>
                <a:cs typeface="Courier New"/>
                <a:sym typeface="Courier New"/>
              </a:rPr>
              <a:t>map-get</a:t>
            </a:r>
            <a:r>
              <a:rPr b="1" lang="en" sz="1350">
                <a:solidFill>
                  <a:srgbClr val="838FA7"/>
                </a:solidFill>
                <a:highlight>
                  <a:srgbClr val="282C34"/>
                </a:highlight>
                <a:latin typeface="Courier New"/>
                <a:ea typeface="Courier New"/>
                <a:cs typeface="Courier New"/>
                <a:sym typeface="Courier New"/>
              </a:rPr>
              <a:t>(</a:t>
            </a:r>
            <a:r>
              <a:rPr b="1" i="1" lang="en" sz="1350">
                <a:solidFill>
                  <a:srgbClr val="E4BF7F"/>
                </a:solidFill>
                <a:highlight>
                  <a:srgbClr val="282C34"/>
                </a:highlight>
                <a:latin typeface="Courier New"/>
                <a:ea typeface="Courier New"/>
                <a:cs typeface="Courier New"/>
                <a:sym typeface="Courier New"/>
              </a:rPr>
              <a:t>$font-weight</a:t>
            </a:r>
            <a:r>
              <a:rPr b="1" lang="en" sz="1350">
                <a:solidFill>
                  <a:srgbClr val="79859D"/>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i="1" lang="en" sz="1350">
                <a:solidFill>
                  <a:srgbClr val="E4BF7F"/>
                </a:solidFill>
                <a:highlight>
                  <a:srgbClr val="282C34"/>
                </a:highlight>
                <a:latin typeface="Courier New"/>
                <a:ea typeface="Courier New"/>
                <a:cs typeface="Courier New"/>
                <a:sym typeface="Courier New"/>
              </a:rPr>
              <a:t>$name</a:t>
            </a: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t/>
            </a:r>
            <a:endParaRPr b="1" sz="1350">
              <a:solidFill>
                <a:srgbClr val="9DA5B3"/>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350">
                <a:solidFill>
                  <a:srgbClr val="E06C75"/>
                </a:solidFill>
                <a:highlight>
                  <a:srgbClr val="282C34"/>
                </a:highlight>
                <a:latin typeface="Courier New"/>
                <a:ea typeface="Courier New"/>
                <a:cs typeface="Courier New"/>
                <a:sym typeface="Courier New"/>
              </a:rPr>
              <a:t>div</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t>
            </a:r>
            <a:r>
              <a:rPr b="1" lang="en" sz="1350">
                <a:solidFill>
                  <a:srgbClr val="E06C75"/>
                </a:solidFill>
                <a:highlight>
                  <a:srgbClr val="282C34"/>
                </a:highlight>
                <a:latin typeface="Courier New"/>
                <a:ea typeface="Courier New"/>
                <a:cs typeface="Courier New"/>
                <a:sym typeface="Courier New"/>
              </a:rPr>
              <a:t>font</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6495EE"/>
                </a:solidFill>
                <a:highlight>
                  <a:srgbClr val="282C34"/>
                </a:highlight>
                <a:latin typeface="Courier New"/>
                <a:ea typeface="Courier New"/>
                <a:cs typeface="Courier New"/>
                <a:sym typeface="Courier New"/>
              </a:rPr>
              <a:t>weight</a:t>
            </a:r>
            <a:r>
              <a:rPr b="1" lang="en" sz="1350">
                <a:solidFill>
                  <a:srgbClr val="838FA7"/>
                </a:solidFill>
                <a:highlight>
                  <a:srgbClr val="282C34"/>
                </a:highlight>
                <a:latin typeface="Courier New"/>
                <a:ea typeface="Courier New"/>
                <a:cs typeface="Courier New"/>
                <a:sym typeface="Courier New"/>
              </a:rPr>
              <a:t>(</a:t>
            </a:r>
            <a:r>
              <a:rPr b="1" lang="en" sz="1350">
                <a:solidFill>
                  <a:srgbClr val="98C379"/>
                </a:solidFill>
                <a:highlight>
                  <a:srgbClr val="282C34"/>
                </a:highlight>
                <a:latin typeface="Courier New"/>
                <a:ea typeface="Courier New"/>
                <a:cs typeface="Courier New"/>
                <a:sym typeface="Courier New"/>
              </a:rPr>
              <a:t>‘large’</a:t>
            </a: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2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1"/>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sp>
        <p:nvSpPr>
          <p:cNvPr id="561" name="Google Shape;561;p61"/>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These are kind of like partials but they are used in line and not in another file</a:t>
            </a:r>
            <a:endParaRPr/>
          </a:p>
          <a:p>
            <a:pPr indent="-381000" lvl="0" marL="457200" rtl="0" algn="l">
              <a:spcBef>
                <a:spcPts val="0"/>
              </a:spcBef>
              <a:spcAft>
                <a:spcPts val="0"/>
              </a:spcAft>
              <a:buSzPts val="2400"/>
              <a:buChar char="●"/>
            </a:pPr>
            <a:r>
              <a:rPr lang="en"/>
              <a:t>You create a mixin using the @mixin rule and then you can call it by using the @include rule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Mixins</a:t>
            </a:r>
            <a:endParaRPr/>
          </a:p>
        </p:txBody>
      </p:sp>
      <p:sp>
        <p:nvSpPr>
          <p:cNvPr id="567" name="Google Shape;567;p62"/>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There are many bits of code that we need to type too often, for example to do flex we need to do:</a:t>
            </a:r>
            <a:endParaRPr/>
          </a:p>
          <a:p>
            <a:pPr indent="0" lvl="0" marL="2286000" rtl="0" algn="l">
              <a:lnSpc>
                <a:spcPct val="135714"/>
              </a:lnSpc>
              <a:spcBef>
                <a:spcPts val="1600"/>
              </a:spcBef>
              <a:spcAft>
                <a:spcPts val="0"/>
              </a:spcAft>
              <a:buNone/>
            </a:pPr>
            <a:r>
              <a:rPr b="1" lang="en" sz="1350">
                <a:solidFill>
                  <a:srgbClr val="8A97C3"/>
                </a:solidFill>
                <a:highlight>
                  <a:srgbClr val="282C34"/>
                </a:highlight>
                <a:latin typeface="Courier New"/>
                <a:ea typeface="Courier New"/>
                <a:cs typeface="Courier New"/>
                <a:sym typeface="Courier New"/>
              </a:rPr>
              <a:t>display</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flex</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justify-content</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center</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align-items</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center</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2286000" rtl="0" algn="l">
              <a:lnSpc>
                <a:spcPct val="135714"/>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flex-direction</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row</a:t>
            </a:r>
            <a:r>
              <a:rPr b="1" lang="en" sz="1350">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Mixins</a:t>
            </a:r>
            <a:endParaRPr/>
          </a:p>
        </p:txBody>
      </p:sp>
      <p:sp>
        <p:nvSpPr>
          <p:cNvPr id="573" name="Google Shape;573;p63"/>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Mixins help with this because they allow us to write it one time and then @include it as many times as we want</a:t>
            </a:r>
            <a:endParaRPr/>
          </a:p>
          <a:p>
            <a:pPr indent="0" lvl="0" marL="1828800" rtl="0" algn="l">
              <a:lnSpc>
                <a:spcPct val="100000"/>
              </a:lnSpc>
              <a:spcBef>
                <a:spcPts val="1600"/>
              </a:spcBef>
              <a:spcAft>
                <a:spcPts val="0"/>
              </a:spcAft>
              <a:buNone/>
            </a:pPr>
            <a:r>
              <a:rPr b="1" i="1" lang="en" sz="1350">
                <a:solidFill>
                  <a:srgbClr val="A78CFA"/>
                </a:solidFill>
                <a:highlight>
                  <a:srgbClr val="282C34"/>
                </a:highlight>
                <a:latin typeface="Courier New"/>
                <a:ea typeface="Courier New"/>
                <a:cs typeface="Courier New"/>
                <a:sym typeface="Courier New"/>
              </a:rPr>
              <a:t>@mixin</a:t>
            </a:r>
            <a:r>
              <a:rPr b="1" lang="en" sz="1350">
                <a:solidFill>
                  <a:srgbClr val="8A97C3"/>
                </a:solidFill>
                <a:highlight>
                  <a:srgbClr val="282C34"/>
                </a:highlight>
                <a:latin typeface="Courier New"/>
                <a:ea typeface="Courier New"/>
                <a:cs typeface="Courier New"/>
                <a:sym typeface="Courier New"/>
              </a:rPr>
              <a:t> </a:t>
            </a:r>
            <a:r>
              <a:rPr b="1" lang="en" sz="1350">
                <a:solidFill>
                  <a:srgbClr val="6494ED"/>
                </a:solidFill>
                <a:highlight>
                  <a:srgbClr val="282C34"/>
                </a:highlight>
                <a:latin typeface="Courier New"/>
                <a:ea typeface="Courier New"/>
                <a:cs typeface="Courier New"/>
                <a:sym typeface="Courier New"/>
              </a:rPr>
              <a:t>flexCenter</a:t>
            </a:r>
            <a:r>
              <a:rPr b="1" lang="en" sz="1350">
                <a:solidFill>
                  <a:srgbClr val="838FA7"/>
                </a:solidFill>
                <a:highlight>
                  <a:srgbClr val="282C34"/>
                </a:highlight>
                <a:latin typeface="Courier New"/>
                <a:ea typeface="Courier New"/>
                <a:cs typeface="Courier New"/>
                <a:sym typeface="Courier New"/>
              </a:rPr>
              <a:t>(</a:t>
            </a:r>
            <a:r>
              <a:rPr b="1" i="1" lang="en" sz="1350">
                <a:solidFill>
                  <a:srgbClr val="E4BF7F"/>
                </a:solidFill>
                <a:highlight>
                  <a:srgbClr val="282C34"/>
                </a:highlight>
                <a:latin typeface="Courier New"/>
                <a:ea typeface="Courier New"/>
                <a:cs typeface="Courier New"/>
                <a:sym typeface="Courier New"/>
              </a:rPr>
              <a:t>$direction</a:t>
            </a:r>
            <a:r>
              <a:rPr b="1" lang="en" sz="1350">
                <a:solidFill>
                  <a:srgbClr val="838FA7"/>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display</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flex</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justify-content</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center</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align-items</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lang="en" sz="1350">
                <a:solidFill>
                  <a:srgbClr val="C57BDB"/>
                </a:solidFill>
                <a:highlight>
                  <a:srgbClr val="282C34"/>
                </a:highlight>
                <a:latin typeface="Courier New"/>
                <a:ea typeface="Courier New"/>
                <a:cs typeface="Courier New"/>
                <a:sym typeface="Courier New"/>
              </a:rPr>
              <a:t>center</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350">
                <a:solidFill>
                  <a:srgbClr val="8A97C3"/>
                </a:solidFill>
                <a:highlight>
                  <a:srgbClr val="282C34"/>
                </a:highlight>
                <a:latin typeface="Courier New"/>
                <a:ea typeface="Courier New"/>
                <a:cs typeface="Courier New"/>
                <a:sym typeface="Courier New"/>
              </a:rPr>
              <a:t>    flex-direction</a:t>
            </a:r>
            <a:r>
              <a:rPr b="1" lang="en" sz="1350">
                <a:solidFill>
                  <a:srgbClr val="8E99B1"/>
                </a:solidFill>
                <a:highlight>
                  <a:srgbClr val="282C34"/>
                </a:highlight>
                <a:latin typeface="Courier New"/>
                <a:ea typeface="Courier New"/>
                <a:cs typeface="Courier New"/>
                <a:sym typeface="Courier New"/>
              </a:rPr>
              <a:t>:</a:t>
            </a:r>
            <a:r>
              <a:rPr b="1" lang="en" sz="1350">
                <a:solidFill>
                  <a:srgbClr val="8A97C3"/>
                </a:solidFill>
                <a:highlight>
                  <a:srgbClr val="282C34"/>
                </a:highlight>
                <a:latin typeface="Courier New"/>
                <a:ea typeface="Courier New"/>
                <a:cs typeface="Courier New"/>
                <a:sym typeface="Courier New"/>
              </a:rPr>
              <a:t> </a:t>
            </a:r>
            <a:r>
              <a:rPr b="1" i="1" lang="en" sz="1350">
                <a:solidFill>
                  <a:srgbClr val="E4BF7F"/>
                </a:solidFill>
                <a:highlight>
                  <a:srgbClr val="282C34"/>
                </a:highlight>
                <a:latin typeface="Courier New"/>
                <a:ea typeface="Courier New"/>
                <a:cs typeface="Courier New"/>
                <a:sym typeface="Courier New"/>
              </a:rPr>
              <a:t>$direction</a:t>
            </a:r>
            <a:r>
              <a:rPr b="1" lang="en" sz="1350">
                <a:solidFill>
                  <a:srgbClr val="676E95"/>
                </a:solidFill>
                <a:highlight>
                  <a:srgbClr val="282C34"/>
                </a:highlight>
                <a:latin typeface="Courier New"/>
                <a:ea typeface="Courier New"/>
                <a:cs typeface="Courier New"/>
                <a:sym typeface="Courier New"/>
              </a:rPr>
              <a:t>;</a:t>
            </a:r>
            <a:endParaRPr b="1" sz="1350">
              <a:solidFill>
                <a:srgbClr val="676E95"/>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350">
                <a:solidFill>
                  <a:srgbClr val="838FA7"/>
                </a:solidFill>
                <a:highlight>
                  <a:srgbClr val="282C34"/>
                </a:highlight>
                <a:latin typeface="Courier New"/>
                <a:ea typeface="Courier New"/>
                <a:cs typeface="Courier New"/>
                <a:sym typeface="Courier New"/>
              </a:rPr>
              <a:t>}</a:t>
            </a:r>
            <a:endParaRPr b="1" sz="1350">
              <a:solidFill>
                <a:srgbClr val="838FA7"/>
              </a:solidFill>
              <a:highlight>
                <a:srgbClr val="282C34"/>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i="1" lang="en" sz="1350">
                <a:solidFill>
                  <a:srgbClr val="CF68E1"/>
                </a:solidFill>
                <a:highlight>
                  <a:srgbClr val="282C34"/>
                </a:highlight>
                <a:latin typeface="Courier New"/>
                <a:ea typeface="Courier New"/>
                <a:cs typeface="Courier New"/>
                <a:sym typeface="Courier New"/>
              </a:rPr>
              <a:t>@</a:t>
            </a:r>
            <a:r>
              <a:rPr b="1" i="1" lang="en" sz="1350">
                <a:solidFill>
                  <a:srgbClr val="CF68E1"/>
                </a:solidFill>
                <a:highlight>
                  <a:srgbClr val="282C34"/>
                </a:highlight>
                <a:latin typeface="Courier New"/>
                <a:ea typeface="Courier New"/>
                <a:cs typeface="Courier New"/>
                <a:sym typeface="Courier New"/>
              </a:rPr>
              <a:t>include</a:t>
            </a:r>
            <a:r>
              <a:rPr b="1" lang="en" sz="1350">
                <a:solidFill>
                  <a:srgbClr val="8A97C3"/>
                </a:solidFill>
                <a:highlight>
                  <a:srgbClr val="282C34"/>
                </a:highlight>
                <a:latin typeface="Courier New"/>
                <a:ea typeface="Courier New"/>
                <a:cs typeface="Courier New"/>
                <a:sym typeface="Courier New"/>
              </a:rPr>
              <a:t> </a:t>
            </a:r>
            <a:r>
              <a:rPr b="1" lang="en" sz="1350">
                <a:solidFill>
                  <a:srgbClr val="6494ED"/>
                </a:solidFill>
                <a:highlight>
                  <a:srgbClr val="282C34"/>
                </a:highlight>
                <a:latin typeface="Courier New"/>
                <a:ea typeface="Courier New"/>
                <a:cs typeface="Courier New"/>
                <a:sym typeface="Courier New"/>
              </a:rPr>
              <a:t>flexCenter</a:t>
            </a:r>
            <a:r>
              <a:rPr b="1" lang="en" sz="1350">
                <a:solidFill>
                  <a:srgbClr val="838FA7"/>
                </a:solidFill>
                <a:highlight>
                  <a:srgbClr val="282C34"/>
                </a:highlight>
                <a:latin typeface="Courier New"/>
                <a:ea typeface="Courier New"/>
                <a:cs typeface="Courier New"/>
                <a:sym typeface="Courier New"/>
              </a:rPr>
              <a:t>(</a:t>
            </a:r>
            <a:r>
              <a:rPr b="1" lang="en" sz="1350">
                <a:solidFill>
                  <a:srgbClr val="C57BDB"/>
                </a:solidFill>
                <a:highlight>
                  <a:srgbClr val="282C34"/>
                </a:highlight>
                <a:latin typeface="Courier New"/>
                <a:ea typeface="Courier New"/>
                <a:cs typeface="Courier New"/>
                <a:sym typeface="Courier New"/>
              </a:rPr>
              <a:t>row</a:t>
            </a:r>
            <a:r>
              <a:rPr b="1" lang="en" sz="1350">
                <a:solidFill>
                  <a:srgbClr val="838FA7"/>
                </a:solidFill>
                <a:highlight>
                  <a:srgbClr val="282C34"/>
                </a:highlight>
                <a:latin typeface="Courier New"/>
                <a:ea typeface="Courier New"/>
                <a:cs typeface="Courier New"/>
                <a:sym typeface="Courier New"/>
              </a:rPr>
              <a:t>)</a:t>
            </a:r>
            <a:r>
              <a:rPr b="1" lang="en" sz="1350">
                <a:solidFill>
                  <a:srgbClr val="676E95"/>
                </a:solidFill>
                <a:highlight>
                  <a:srgbClr val="282C34"/>
                </a:highlight>
                <a:latin typeface="Courier New"/>
                <a:ea typeface="Courier New"/>
                <a:cs typeface="Courier New"/>
                <a:sym typeface="Courier New"/>
              </a:rPr>
              <a:t>;</a:t>
            </a:r>
            <a:endParaRPr b="1" sz="27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4"/>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Theme Mixin</a:t>
            </a:r>
            <a:endParaRPr/>
          </a:p>
        </p:txBody>
      </p:sp>
      <p:sp>
        <p:nvSpPr>
          <p:cNvPr id="579" name="Google Shape;579;p64"/>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This is for coding only and will not update live on the page but here is an example of a mixin</a:t>
            </a:r>
            <a:endParaRPr/>
          </a:p>
          <a:p>
            <a:pPr indent="0" lvl="0" marL="1371600" rtl="0" algn="l">
              <a:lnSpc>
                <a:spcPct val="100000"/>
              </a:lnSpc>
              <a:spcBef>
                <a:spcPts val="1600"/>
              </a:spcBef>
              <a:spcAft>
                <a:spcPts val="0"/>
              </a:spcAft>
              <a:buNone/>
            </a:pPr>
            <a:r>
              <a:rPr b="1" i="1" lang="en" sz="1450">
                <a:solidFill>
                  <a:srgbClr val="A78CFA"/>
                </a:solidFill>
                <a:highlight>
                  <a:srgbClr val="282C34"/>
                </a:highlight>
                <a:latin typeface="Courier New"/>
                <a:ea typeface="Courier New"/>
                <a:cs typeface="Courier New"/>
                <a:sym typeface="Courier New"/>
              </a:rPr>
              <a:t>@mixin</a:t>
            </a:r>
            <a:r>
              <a:rPr b="1" lang="en" sz="1450">
                <a:solidFill>
                  <a:srgbClr val="8A97C3"/>
                </a:solidFill>
                <a:highlight>
                  <a:srgbClr val="282C34"/>
                </a:highlight>
                <a:latin typeface="Courier New"/>
                <a:ea typeface="Courier New"/>
                <a:cs typeface="Courier New"/>
                <a:sym typeface="Courier New"/>
              </a:rPr>
              <a:t> </a:t>
            </a:r>
            <a:r>
              <a:rPr b="1" lang="en" sz="1450">
                <a:solidFill>
                  <a:srgbClr val="6494ED"/>
                </a:solidFill>
                <a:highlight>
                  <a:srgbClr val="282C34"/>
                </a:highlight>
                <a:latin typeface="Courier New"/>
                <a:ea typeface="Courier New"/>
                <a:cs typeface="Courier New"/>
                <a:sym typeface="Courier New"/>
              </a:rPr>
              <a:t>theme</a:t>
            </a:r>
            <a:r>
              <a:rPr b="1" lang="en" sz="1450">
                <a:solidFill>
                  <a:srgbClr val="838FA7"/>
                </a:solidFill>
                <a:highlight>
                  <a:srgbClr val="282C34"/>
                </a:highlight>
                <a:latin typeface="Courier New"/>
                <a:ea typeface="Courier New"/>
                <a:cs typeface="Courier New"/>
                <a:sym typeface="Courier New"/>
              </a:rPr>
              <a:t>(</a:t>
            </a:r>
            <a:r>
              <a:rPr b="1" i="1" lang="en" sz="1450">
                <a:solidFill>
                  <a:srgbClr val="E4BF7F"/>
                </a:solidFill>
                <a:highlight>
                  <a:srgbClr val="282C34"/>
                </a:highlight>
                <a:latin typeface="Courier New"/>
                <a:ea typeface="Courier New"/>
                <a:cs typeface="Courier New"/>
                <a:sym typeface="Courier New"/>
              </a:rPr>
              <a:t>$dark-theme</a:t>
            </a:r>
            <a:r>
              <a:rPr b="1" lang="en" sz="1450">
                <a:solidFill>
                  <a:srgbClr val="8E99B1"/>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true</a:t>
            </a:r>
            <a:r>
              <a:rPr b="1" lang="en" sz="1450">
                <a:solidFill>
                  <a:srgbClr val="838FA7"/>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i="1" lang="en" sz="1450">
                <a:solidFill>
                  <a:srgbClr val="CF68E1"/>
                </a:solidFill>
                <a:highlight>
                  <a:srgbClr val="282C34"/>
                </a:highlight>
                <a:latin typeface="Courier New"/>
                <a:ea typeface="Courier New"/>
                <a:cs typeface="Courier New"/>
                <a:sym typeface="Courier New"/>
              </a:rPr>
              <a:t>@if</a:t>
            </a:r>
            <a:r>
              <a:rPr b="1" lang="en" sz="1450">
                <a:solidFill>
                  <a:srgbClr val="8A97C3"/>
                </a:solidFill>
                <a:highlight>
                  <a:srgbClr val="282C34"/>
                </a:highlight>
                <a:latin typeface="Courier New"/>
                <a:ea typeface="Courier New"/>
                <a:cs typeface="Courier New"/>
                <a:sym typeface="Courier New"/>
              </a:rPr>
              <a:t> </a:t>
            </a:r>
            <a:r>
              <a:rPr b="1" i="1" lang="en" sz="1450">
                <a:solidFill>
                  <a:srgbClr val="E4BF7F"/>
                </a:solidFill>
                <a:highlight>
                  <a:srgbClr val="282C34"/>
                </a:highlight>
                <a:latin typeface="Courier New"/>
                <a:ea typeface="Courier New"/>
                <a:cs typeface="Courier New"/>
                <a:sym typeface="Courier New"/>
              </a:rPr>
              <a:t>$dark-theme</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background</a:t>
            </a:r>
            <a:r>
              <a:rPr b="1" lang="en" sz="1450">
                <a:solidFill>
                  <a:srgbClr val="8E99B1"/>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a:t>
            </a:r>
            <a:r>
              <a:rPr b="1" lang="en" sz="1450">
                <a:solidFill>
                  <a:srgbClr val="6495EE"/>
                </a:solidFill>
                <a:highlight>
                  <a:srgbClr val="282C34"/>
                </a:highlight>
                <a:latin typeface="Courier New"/>
                <a:ea typeface="Courier New"/>
                <a:cs typeface="Courier New"/>
                <a:sym typeface="Courier New"/>
              </a:rPr>
              <a:t>darken</a:t>
            </a:r>
            <a:r>
              <a:rPr b="1" lang="en" sz="1450">
                <a:solidFill>
                  <a:srgbClr val="838FA7"/>
                </a:solidFill>
                <a:highlight>
                  <a:srgbClr val="282C34"/>
                </a:highlight>
                <a:latin typeface="Courier New"/>
                <a:ea typeface="Courier New"/>
                <a:cs typeface="Courier New"/>
                <a:sym typeface="Courier New"/>
              </a:rPr>
              <a:t>(</a:t>
            </a:r>
            <a:r>
              <a:rPr b="1" i="1" lang="en" sz="1450">
                <a:solidFill>
                  <a:srgbClr val="E4BF7F"/>
                </a:solidFill>
                <a:highlight>
                  <a:srgbClr val="282C34"/>
                </a:highlight>
                <a:latin typeface="Courier New"/>
                <a:ea typeface="Courier New"/>
                <a:cs typeface="Courier New"/>
                <a:sym typeface="Courier New"/>
              </a:rPr>
              <a:t>$main-color</a:t>
            </a:r>
            <a:r>
              <a:rPr b="1" lang="en" sz="1450">
                <a:solidFill>
                  <a:srgbClr val="79859D"/>
                </a:solidFill>
                <a:highlight>
                  <a:srgbClr val="282C34"/>
                </a:highlight>
                <a:latin typeface="Courier New"/>
                <a:ea typeface="Courier New"/>
                <a:cs typeface="Courier New"/>
                <a:sym typeface="Courier New"/>
              </a:rPr>
              <a:t>,</a:t>
            </a:r>
            <a:r>
              <a:rPr b="1" lang="en" sz="1450">
                <a:solidFill>
                  <a:srgbClr val="E06C75"/>
                </a:solidFill>
                <a:highlight>
                  <a:srgbClr val="282C34"/>
                </a:highlight>
                <a:latin typeface="Courier New"/>
                <a:ea typeface="Courier New"/>
                <a:cs typeface="Courier New"/>
                <a:sym typeface="Courier New"/>
              </a:rPr>
              <a:t> </a:t>
            </a:r>
            <a:r>
              <a:rPr b="1" lang="en" sz="1450">
                <a:solidFill>
                  <a:srgbClr val="FF9070"/>
                </a:solidFill>
                <a:highlight>
                  <a:srgbClr val="282C34"/>
                </a:highlight>
                <a:latin typeface="Courier New"/>
                <a:ea typeface="Courier New"/>
                <a:cs typeface="Courier New"/>
                <a:sym typeface="Courier New"/>
              </a:rPr>
              <a:t>100%</a:t>
            </a:r>
            <a:r>
              <a:rPr b="1" lang="en" sz="1450">
                <a:solidFill>
                  <a:srgbClr val="838FA7"/>
                </a:solidFill>
                <a:highlight>
                  <a:srgbClr val="282C34"/>
                </a:highlight>
                <a:latin typeface="Courier New"/>
                <a:ea typeface="Courier New"/>
                <a:cs typeface="Courier New"/>
                <a:sym typeface="Courier New"/>
              </a:rPr>
              <a:t>)</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color</a:t>
            </a:r>
            <a:r>
              <a:rPr b="1" lang="en" sz="1450">
                <a:solidFill>
                  <a:srgbClr val="8E99B1"/>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a:t>
            </a:r>
            <a:r>
              <a:rPr b="1" lang="en" sz="1450">
                <a:solidFill>
                  <a:srgbClr val="6495EE"/>
                </a:solidFill>
                <a:highlight>
                  <a:srgbClr val="282C34"/>
                </a:highlight>
                <a:latin typeface="Courier New"/>
                <a:ea typeface="Courier New"/>
                <a:cs typeface="Courier New"/>
                <a:sym typeface="Courier New"/>
              </a:rPr>
              <a:t>lighten</a:t>
            </a:r>
            <a:r>
              <a:rPr b="1" lang="en" sz="1450">
                <a:solidFill>
                  <a:srgbClr val="838FA7"/>
                </a:solidFill>
                <a:highlight>
                  <a:srgbClr val="282C34"/>
                </a:highlight>
                <a:latin typeface="Courier New"/>
                <a:ea typeface="Courier New"/>
                <a:cs typeface="Courier New"/>
                <a:sym typeface="Courier New"/>
              </a:rPr>
              <a:t>(</a:t>
            </a:r>
            <a:r>
              <a:rPr b="1" i="1" lang="en" sz="1450">
                <a:solidFill>
                  <a:srgbClr val="E4BF7F"/>
                </a:solidFill>
                <a:highlight>
                  <a:srgbClr val="282C34"/>
                </a:highlight>
                <a:latin typeface="Courier New"/>
                <a:ea typeface="Courier New"/>
                <a:cs typeface="Courier New"/>
                <a:sym typeface="Courier New"/>
              </a:rPr>
              <a:t>$text-color</a:t>
            </a:r>
            <a:r>
              <a:rPr b="1" lang="en" sz="1450">
                <a:solidFill>
                  <a:srgbClr val="79859D"/>
                </a:solidFill>
                <a:highlight>
                  <a:srgbClr val="282C34"/>
                </a:highlight>
                <a:latin typeface="Courier New"/>
                <a:ea typeface="Courier New"/>
                <a:cs typeface="Courier New"/>
                <a:sym typeface="Courier New"/>
              </a:rPr>
              <a:t>,</a:t>
            </a:r>
            <a:r>
              <a:rPr b="1" lang="en" sz="1450">
                <a:solidFill>
                  <a:srgbClr val="E06C75"/>
                </a:solidFill>
                <a:highlight>
                  <a:srgbClr val="282C34"/>
                </a:highlight>
                <a:latin typeface="Courier New"/>
                <a:ea typeface="Courier New"/>
                <a:cs typeface="Courier New"/>
                <a:sym typeface="Courier New"/>
              </a:rPr>
              <a:t> </a:t>
            </a:r>
            <a:r>
              <a:rPr b="1" lang="en" sz="1450">
                <a:solidFill>
                  <a:srgbClr val="FF9070"/>
                </a:solidFill>
                <a:highlight>
                  <a:srgbClr val="282C34"/>
                </a:highlight>
                <a:latin typeface="Courier New"/>
                <a:ea typeface="Courier New"/>
                <a:cs typeface="Courier New"/>
                <a:sym typeface="Courier New"/>
              </a:rPr>
              <a:t>100%</a:t>
            </a:r>
            <a:r>
              <a:rPr b="1" lang="en" sz="1450">
                <a:solidFill>
                  <a:srgbClr val="838FA7"/>
                </a:solidFill>
                <a:highlight>
                  <a:srgbClr val="282C34"/>
                </a:highlight>
                <a:latin typeface="Courier New"/>
                <a:ea typeface="Courier New"/>
                <a:cs typeface="Courier New"/>
                <a:sym typeface="Courier New"/>
              </a:rPr>
              <a:t>)</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98C379"/>
                </a:solidFill>
                <a:highlight>
                  <a:srgbClr val="282C34"/>
                </a:highlight>
                <a:latin typeface="Courier New"/>
                <a:ea typeface="Courier New"/>
                <a:cs typeface="Courier New"/>
                <a:sym typeface="Courier New"/>
              </a:rPr>
              <a:t>.dark</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i="1" lang="en" sz="1450">
                <a:solidFill>
                  <a:srgbClr val="CF68E1"/>
                </a:solidFill>
                <a:highlight>
                  <a:srgbClr val="282C34"/>
                </a:highlight>
                <a:latin typeface="Courier New"/>
                <a:ea typeface="Courier New"/>
                <a:cs typeface="Courier New"/>
                <a:sym typeface="Courier New"/>
              </a:rPr>
              <a:t>@include</a:t>
            </a:r>
            <a:r>
              <a:rPr b="1" lang="en" sz="1450">
                <a:solidFill>
                  <a:srgbClr val="8A97C3"/>
                </a:solidFill>
                <a:highlight>
                  <a:srgbClr val="282C34"/>
                </a:highlight>
                <a:latin typeface="Courier New"/>
                <a:ea typeface="Courier New"/>
                <a:cs typeface="Courier New"/>
                <a:sym typeface="Courier New"/>
              </a:rPr>
              <a:t> </a:t>
            </a:r>
            <a:r>
              <a:rPr b="1" lang="en" sz="1450">
                <a:solidFill>
                  <a:srgbClr val="6494ED"/>
                </a:solidFill>
                <a:highlight>
                  <a:srgbClr val="282C34"/>
                </a:highlight>
                <a:latin typeface="Courier New"/>
                <a:ea typeface="Courier New"/>
                <a:cs typeface="Courier New"/>
                <a:sym typeface="Courier New"/>
              </a:rPr>
              <a:t>theme</a:t>
            </a:r>
            <a:r>
              <a:rPr b="1" lang="en" sz="1450">
                <a:solidFill>
                  <a:srgbClr val="838FA7"/>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true</a:t>
            </a:r>
            <a:r>
              <a:rPr b="1" lang="en" sz="1450">
                <a:solidFill>
                  <a:srgbClr val="838FA7"/>
                </a:solidFill>
                <a:highlight>
                  <a:srgbClr val="282C34"/>
                </a:highlight>
                <a:latin typeface="Courier New"/>
                <a:ea typeface="Courier New"/>
                <a:cs typeface="Courier New"/>
                <a:sym typeface="Courier New"/>
              </a:rPr>
              <a:t>)</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sz="1450">
                <a:solidFill>
                  <a:srgbClr val="838FA7"/>
                </a:solidFill>
                <a:highlight>
                  <a:srgbClr val="282C34"/>
                </a:highlight>
                <a:latin typeface="Courier New"/>
                <a:ea typeface="Courier New"/>
                <a:cs typeface="Courier New"/>
                <a:sym typeface="Courier New"/>
              </a:rPr>
              <a:t>}</a:t>
            </a:r>
            <a:endParaRPr b="1"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Theme Mixin</a:t>
            </a:r>
            <a:endParaRPr/>
          </a:p>
        </p:txBody>
      </p:sp>
      <p:sp>
        <p:nvSpPr>
          <p:cNvPr id="585" name="Google Shape;585;p65"/>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Using the </a:t>
            </a:r>
            <a:r>
              <a:rPr lang="en" sz="2000"/>
              <a:t>previous example you can now add a </a:t>
            </a:r>
            <a:r>
              <a:rPr lang="en" sz="2000">
                <a:solidFill>
                  <a:srgbClr val="98C379"/>
                </a:solidFill>
                <a:highlight>
                  <a:srgbClr val="282C34"/>
                </a:highlight>
                <a:latin typeface="Courier New"/>
                <a:ea typeface="Courier New"/>
                <a:cs typeface="Courier New"/>
                <a:sym typeface="Courier New"/>
              </a:rPr>
              <a:t>"dark” </a:t>
            </a:r>
            <a:r>
              <a:rPr lang="en" sz="2000"/>
              <a:t>class to any element that you want in the HTML. </a:t>
            </a:r>
            <a:endParaRPr sz="2000"/>
          </a:p>
          <a:p>
            <a:pPr indent="-355600" lvl="0" marL="457200" rtl="0" algn="l">
              <a:lnSpc>
                <a:spcPct val="100000"/>
              </a:lnSpc>
              <a:spcBef>
                <a:spcPts val="1000"/>
              </a:spcBef>
              <a:spcAft>
                <a:spcPts val="0"/>
              </a:spcAft>
              <a:buSzPts val="2000"/>
              <a:buChar char="●"/>
            </a:pPr>
            <a:r>
              <a:rPr lang="en" sz="2000"/>
              <a:t>You can also see that we were able to add an if statement to the mixin, that way you can turn the dark theme on and off without erasing or commenting</a:t>
            </a:r>
            <a:endParaRPr sz="2000"/>
          </a:p>
          <a:p>
            <a:pPr indent="0" lvl="0" marL="2286000" rtl="0" algn="l">
              <a:lnSpc>
                <a:spcPct val="100000"/>
              </a:lnSpc>
              <a:spcBef>
                <a:spcPts val="1600"/>
              </a:spcBef>
              <a:spcAft>
                <a:spcPts val="0"/>
              </a:spcAft>
              <a:buNone/>
            </a:pPr>
            <a:r>
              <a:rPr b="1" lang="en" sz="1450">
                <a:solidFill>
                  <a:srgbClr val="98C379"/>
                </a:solidFill>
                <a:highlight>
                  <a:srgbClr val="282C34"/>
                </a:highlight>
                <a:latin typeface="Courier New"/>
                <a:ea typeface="Courier New"/>
                <a:cs typeface="Courier New"/>
                <a:sym typeface="Courier New"/>
              </a:rPr>
              <a:t>.dark</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22860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i="1" lang="en" sz="1450">
                <a:solidFill>
                  <a:srgbClr val="CF68E1"/>
                </a:solidFill>
                <a:highlight>
                  <a:srgbClr val="282C34"/>
                </a:highlight>
                <a:latin typeface="Courier New"/>
                <a:ea typeface="Courier New"/>
                <a:cs typeface="Courier New"/>
                <a:sym typeface="Courier New"/>
              </a:rPr>
              <a:t>@include</a:t>
            </a:r>
            <a:r>
              <a:rPr b="1" lang="en" sz="1450">
                <a:solidFill>
                  <a:srgbClr val="8A97C3"/>
                </a:solidFill>
                <a:highlight>
                  <a:srgbClr val="282C34"/>
                </a:highlight>
                <a:latin typeface="Courier New"/>
                <a:ea typeface="Courier New"/>
                <a:cs typeface="Courier New"/>
                <a:sym typeface="Courier New"/>
              </a:rPr>
              <a:t> </a:t>
            </a:r>
            <a:r>
              <a:rPr b="1" lang="en" sz="1450">
                <a:solidFill>
                  <a:srgbClr val="6494ED"/>
                </a:solidFill>
                <a:highlight>
                  <a:srgbClr val="282C34"/>
                </a:highlight>
                <a:latin typeface="Courier New"/>
                <a:ea typeface="Courier New"/>
                <a:cs typeface="Courier New"/>
                <a:sym typeface="Courier New"/>
              </a:rPr>
              <a:t>theme</a:t>
            </a:r>
            <a:r>
              <a:rPr b="1" lang="en" sz="1450">
                <a:solidFill>
                  <a:srgbClr val="838FA7"/>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false</a:t>
            </a:r>
            <a:r>
              <a:rPr b="1" lang="en" sz="1450">
                <a:solidFill>
                  <a:srgbClr val="838FA7"/>
                </a:solidFill>
                <a:highlight>
                  <a:srgbClr val="282C34"/>
                </a:highlight>
                <a:latin typeface="Courier New"/>
                <a:ea typeface="Courier New"/>
                <a:cs typeface="Courier New"/>
                <a:sym typeface="Courier New"/>
              </a:rPr>
              <a:t>)</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2286000" rtl="0" algn="l">
              <a:lnSpc>
                <a:spcPct val="100000"/>
              </a:lnSpc>
              <a:spcBef>
                <a:spcPts val="0"/>
              </a:spcBef>
              <a:spcAft>
                <a:spcPts val="0"/>
              </a:spcAft>
              <a:buNone/>
            </a:pP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2286000" rtl="0" algn="l">
              <a:lnSpc>
                <a:spcPct val="100000"/>
              </a:lnSpc>
              <a:spcBef>
                <a:spcPts val="0"/>
              </a:spcBef>
              <a:spcAft>
                <a:spcPts val="0"/>
              </a:spcAft>
              <a:buNone/>
            </a:pPr>
            <a:r>
              <a:rPr b="1" lang="en" sz="1450">
                <a:solidFill>
                  <a:srgbClr val="98C379"/>
                </a:solidFill>
                <a:highlight>
                  <a:srgbClr val="282C34"/>
                </a:highlight>
                <a:latin typeface="Courier New"/>
                <a:ea typeface="Courier New"/>
                <a:cs typeface="Courier New"/>
                <a:sym typeface="Courier New"/>
              </a:rPr>
              <a:t>.dark</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22860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i="1" lang="en" sz="1450">
                <a:solidFill>
                  <a:srgbClr val="CF68E1"/>
                </a:solidFill>
                <a:highlight>
                  <a:srgbClr val="282C34"/>
                </a:highlight>
                <a:latin typeface="Courier New"/>
                <a:ea typeface="Courier New"/>
                <a:cs typeface="Courier New"/>
                <a:sym typeface="Courier New"/>
              </a:rPr>
              <a:t>@include</a:t>
            </a:r>
            <a:r>
              <a:rPr b="1" lang="en" sz="1450">
                <a:solidFill>
                  <a:srgbClr val="8A97C3"/>
                </a:solidFill>
                <a:highlight>
                  <a:srgbClr val="282C34"/>
                </a:highlight>
                <a:latin typeface="Courier New"/>
                <a:ea typeface="Courier New"/>
                <a:cs typeface="Courier New"/>
                <a:sym typeface="Courier New"/>
              </a:rPr>
              <a:t> </a:t>
            </a:r>
            <a:r>
              <a:rPr b="1" lang="en" sz="1450">
                <a:solidFill>
                  <a:srgbClr val="6494ED"/>
                </a:solidFill>
                <a:highlight>
                  <a:srgbClr val="282C34"/>
                </a:highlight>
                <a:latin typeface="Courier New"/>
                <a:ea typeface="Courier New"/>
                <a:cs typeface="Courier New"/>
                <a:sym typeface="Courier New"/>
              </a:rPr>
              <a:t>theme</a:t>
            </a:r>
            <a:r>
              <a:rPr b="1" lang="en" sz="1450">
                <a:solidFill>
                  <a:srgbClr val="838FA7"/>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true</a:t>
            </a:r>
            <a:r>
              <a:rPr b="1" lang="en" sz="1450">
                <a:solidFill>
                  <a:srgbClr val="838FA7"/>
                </a:solidFill>
                <a:highlight>
                  <a:srgbClr val="282C34"/>
                </a:highlight>
                <a:latin typeface="Courier New"/>
                <a:ea typeface="Courier New"/>
                <a:cs typeface="Courier New"/>
                <a:sym typeface="Courier New"/>
              </a:rPr>
              <a:t>)</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2286000" rtl="0" algn="l">
              <a:lnSpc>
                <a:spcPct val="100000"/>
              </a:lnSpc>
              <a:spcBef>
                <a:spcPts val="0"/>
              </a:spcBef>
              <a:spcAft>
                <a:spcPts val="0"/>
              </a:spcAft>
              <a:buNone/>
            </a:pPr>
            <a:r>
              <a:rPr b="1" lang="en" sz="1450">
                <a:solidFill>
                  <a:srgbClr val="838FA7"/>
                </a:solidFill>
                <a:highlight>
                  <a:srgbClr val="282C34"/>
                </a:highlight>
                <a:latin typeface="Courier New"/>
                <a:ea typeface="Courier New"/>
                <a:cs typeface="Courier New"/>
                <a:sym typeface="Courier New"/>
              </a:rPr>
              <a:t>}</a:t>
            </a:r>
            <a:endParaRPr b="1" sz="2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Calculations</a:t>
            </a:r>
            <a:endParaRPr/>
          </a:p>
        </p:txBody>
      </p:sp>
      <p:sp>
        <p:nvSpPr>
          <p:cNvPr id="591" name="Google Shape;591;p66"/>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are able to use calc() in css but in scss you can just do calculations without a method</a:t>
            </a:r>
            <a:endParaRPr/>
          </a:p>
          <a:p>
            <a:pPr indent="457200" lvl="0" marL="1828800" rtl="0" algn="l">
              <a:lnSpc>
                <a:spcPct val="135714"/>
              </a:lnSpc>
              <a:spcBef>
                <a:spcPts val="1600"/>
              </a:spcBef>
              <a:spcAft>
                <a:spcPts val="0"/>
              </a:spcAft>
              <a:buNone/>
            </a:pPr>
            <a:r>
              <a:rPr b="1" lang="en" sz="1450">
                <a:solidFill>
                  <a:srgbClr val="8A97C3"/>
                </a:solidFill>
                <a:highlight>
                  <a:srgbClr val="282C34"/>
                </a:highlight>
                <a:latin typeface="Courier New"/>
                <a:ea typeface="Courier New"/>
                <a:cs typeface="Courier New"/>
                <a:sym typeface="Courier New"/>
              </a:rPr>
              <a:t>width</a:t>
            </a:r>
            <a:r>
              <a:rPr b="1" lang="en" sz="1450">
                <a:solidFill>
                  <a:srgbClr val="8E99B1"/>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a:t>
            </a:r>
            <a:r>
              <a:rPr b="1" lang="en" sz="1450">
                <a:solidFill>
                  <a:srgbClr val="FF9070"/>
                </a:solidFill>
                <a:highlight>
                  <a:srgbClr val="282C34"/>
                </a:highlight>
                <a:latin typeface="Courier New"/>
                <a:ea typeface="Courier New"/>
                <a:cs typeface="Courier New"/>
                <a:sym typeface="Courier New"/>
              </a:rPr>
              <a:t>50%</a:t>
            </a:r>
            <a:r>
              <a:rPr b="1" lang="en" sz="1450">
                <a:solidFill>
                  <a:srgbClr val="E06C75"/>
                </a:solidFill>
                <a:highlight>
                  <a:srgbClr val="282C34"/>
                </a:highlight>
                <a:latin typeface="Courier New"/>
                <a:ea typeface="Courier New"/>
                <a:cs typeface="Courier New"/>
                <a:sym typeface="Courier New"/>
              </a:rPr>
              <a:t> </a:t>
            </a:r>
            <a:r>
              <a:rPr b="1" lang="en" sz="1450">
                <a:solidFill>
                  <a:srgbClr val="56B7C3"/>
                </a:solidFill>
                <a:highlight>
                  <a:srgbClr val="282C34"/>
                </a:highlight>
                <a:latin typeface="Courier New"/>
                <a:ea typeface="Courier New"/>
                <a:cs typeface="Courier New"/>
                <a:sym typeface="Courier New"/>
              </a:rPr>
              <a:t>-</a:t>
            </a:r>
            <a:r>
              <a:rPr b="1" lang="en" sz="1450">
                <a:solidFill>
                  <a:srgbClr val="E06C75"/>
                </a:solidFill>
                <a:highlight>
                  <a:srgbClr val="282C34"/>
                </a:highlight>
                <a:latin typeface="Courier New"/>
                <a:ea typeface="Courier New"/>
                <a:cs typeface="Courier New"/>
                <a:sym typeface="Courier New"/>
              </a:rPr>
              <a:t> </a:t>
            </a:r>
            <a:r>
              <a:rPr b="1" lang="en" sz="1450">
                <a:solidFill>
                  <a:srgbClr val="FF9070"/>
                </a:solidFill>
                <a:highlight>
                  <a:srgbClr val="282C34"/>
                </a:highlight>
                <a:latin typeface="Courier New"/>
                <a:ea typeface="Courier New"/>
                <a:cs typeface="Courier New"/>
                <a:sym typeface="Courier New"/>
              </a:rPr>
              <a:t>4%</a:t>
            </a:r>
            <a:r>
              <a:rPr b="1" lang="en" sz="1450">
                <a:solidFill>
                  <a:srgbClr val="676E95"/>
                </a:solidFill>
                <a:highlight>
                  <a:srgbClr val="282C34"/>
                </a:highlight>
                <a:latin typeface="Courier New"/>
                <a:ea typeface="Courier New"/>
                <a:cs typeface="Courier New"/>
                <a:sym typeface="Courier New"/>
              </a:rPr>
              <a:t>; // 46%</a:t>
            </a:r>
            <a:endParaRPr b="1"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7"/>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a Container</a:t>
            </a:r>
            <a:endParaRPr/>
          </a:p>
        </p:txBody>
      </p:sp>
      <p:sp>
        <p:nvSpPr>
          <p:cNvPr id="597" name="Google Shape;597;p67"/>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If you want 2 things to have all the same properties as each other you can use the @extend rule and it will clone all of the same css properties, then you can modify what you want after it</a:t>
            </a:r>
            <a:endParaRPr/>
          </a:p>
          <a:p>
            <a:pPr indent="0" lvl="0" marL="914400" rtl="0" algn="l">
              <a:lnSpc>
                <a:spcPct val="100000"/>
              </a:lnSpc>
              <a:spcBef>
                <a:spcPts val="1600"/>
              </a:spcBef>
              <a:spcAft>
                <a:spcPts val="0"/>
              </a:spcAft>
              <a:buNone/>
            </a:pPr>
            <a:r>
              <a:rPr b="1" i="1" lang="en" sz="1450">
                <a:solidFill>
                  <a:srgbClr val="FF9070"/>
                </a:solidFill>
                <a:highlight>
                  <a:srgbClr val="282C34"/>
                </a:highlight>
                <a:latin typeface="Courier New"/>
                <a:ea typeface="Courier New"/>
                <a:cs typeface="Courier New"/>
                <a:sym typeface="Courier New"/>
              </a:rPr>
              <a:t>#submit</a:t>
            </a: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450">
                <a:solidFill>
                  <a:srgbClr val="98C379"/>
                </a:solidFill>
                <a:highlight>
                  <a:srgbClr val="282C34"/>
                </a:highlight>
                <a:latin typeface="Courier New"/>
                <a:ea typeface="Courier New"/>
                <a:cs typeface="Courier New"/>
                <a:sym typeface="Courier New"/>
              </a:rPr>
              <a:t>            </a:t>
            </a:r>
            <a:r>
              <a:rPr b="1" i="1" lang="en" sz="1450">
                <a:solidFill>
                  <a:srgbClr val="CF68E1"/>
                </a:solidFill>
                <a:highlight>
                  <a:srgbClr val="282C34"/>
                </a:highlight>
                <a:latin typeface="Courier New"/>
                <a:ea typeface="Courier New"/>
                <a:cs typeface="Courier New"/>
                <a:sym typeface="Courier New"/>
              </a:rPr>
              <a:t>@extend</a:t>
            </a:r>
            <a:r>
              <a:rPr b="1" lang="en" sz="1450">
                <a:solidFill>
                  <a:srgbClr val="98C379"/>
                </a:solidFill>
                <a:highlight>
                  <a:srgbClr val="282C34"/>
                </a:highlight>
                <a:latin typeface="Courier New"/>
                <a:ea typeface="Courier New"/>
                <a:cs typeface="Courier New"/>
                <a:sym typeface="Courier New"/>
              </a:rPr>
              <a:t> #testing</a:t>
            </a:r>
            <a:r>
              <a:rPr b="1" lang="en" sz="1450">
                <a:solidFill>
                  <a:srgbClr val="676E95"/>
                </a:solidFill>
                <a:highlight>
                  <a:srgbClr val="282C34"/>
                </a:highlight>
                <a:latin typeface="Courier New"/>
                <a:ea typeface="Courier New"/>
                <a:cs typeface="Courier New"/>
                <a:sym typeface="Courier New"/>
              </a:rPr>
              <a:t>;</a:t>
            </a:r>
            <a:endParaRPr b="1" sz="1450">
              <a:solidFill>
                <a:srgbClr val="676E95"/>
              </a:solidFill>
              <a:highlight>
                <a:srgbClr val="282C34"/>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lang="en" sz="1450">
                <a:solidFill>
                  <a:srgbClr val="E06C75"/>
                </a:solidFill>
                <a:highlight>
                  <a:srgbClr val="282C34"/>
                </a:highlight>
                <a:latin typeface="Courier New"/>
                <a:ea typeface="Courier New"/>
                <a:cs typeface="Courier New"/>
                <a:sym typeface="Courier New"/>
              </a:rPr>
              <a:t>&amp;</a:t>
            </a:r>
            <a:r>
              <a:rPr b="1" lang="en" sz="1450">
                <a:solidFill>
                  <a:srgbClr val="56B7C3"/>
                </a:solidFill>
                <a:highlight>
                  <a:srgbClr val="282C34"/>
                </a:highlight>
                <a:latin typeface="Courier New"/>
                <a:ea typeface="Courier New"/>
                <a:cs typeface="Courier New"/>
                <a:sym typeface="Courier New"/>
              </a:rPr>
              <a:t>:hover</a:t>
            </a:r>
            <a:r>
              <a:rPr b="1" lang="en" sz="1450">
                <a:solidFill>
                  <a:srgbClr val="838FA7"/>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background-color</a:t>
            </a:r>
            <a:r>
              <a:rPr b="1" lang="en" sz="1450">
                <a:solidFill>
                  <a:srgbClr val="8E99B1"/>
                </a:solidFill>
                <a:highlight>
                  <a:srgbClr val="282C34"/>
                </a:highlight>
                <a:latin typeface="Courier New"/>
                <a:ea typeface="Courier New"/>
                <a:cs typeface="Courier New"/>
                <a:sym typeface="Courier New"/>
              </a:rPr>
              <a:t>:</a:t>
            </a:r>
            <a:r>
              <a:rPr b="1" lang="en" sz="1450">
                <a:solidFill>
                  <a:srgbClr val="8A97C3"/>
                </a:solidFill>
                <a:highlight>
                  <a:srgbClr val="282C34"/>
                </a:highlight>
                <a:latin typeface="Courier New"/>
                <a:ea typeface="Courier New"/>
                <a:cs typeface="Courier New"/>
                <a:sym typeface="Courier New"/>
              </a:rPr>
              <a:t> </a:t>
            </a:r>
            <a:r>
              <a:rPr b="1" lang="en" sz="1450">
                <a:solidFill>
                  <a:srgbClr val="B0B7C3"/>
                </a:solidFill>
                <a:highlight>
                  <a:srgbClr val="282C34"/>
                </a:highlight>
                <a:latin typeface="Courier New"/>
                <a:ea typeface="Courier New"/>
                <a:cs typeface="Courier New"/>
                <a:sym typeface="Courier New"/>
              </a:rPr>
              <a:t>black</a:t>
            </a:r>
            <a:r>
              <a:rPr b="1" lang="en" sz="1450">
                <a:solidFill>
                  <a:srgbClr val="676E95"/>
                </a:solidFill>
                <a:highlight>
                  <a:srgbClr val="282C34"/>
                </a:highlight>
                <a:latin typeface="Courier New"/>
                <a:ea typeface="Courier New"/>
                <a:cs typeface="Courier New"/>
                <a:sym typeface="Courier New"/>
              </a:rPr>
              <a:t>;</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1450">
                <a:solidFill>
                  <a:srgbClr val="8A97C3"/>
                </a:solidFill>
                <a:highlight>
                  <a:srgbClr val="282C34"/>
                </a:highlight>
                <a:latin typeface="Courier New"/>
                <a:ea typeface="Courier New"/>
                <a:cs typeface="Courier New"/>
                <a:sym typeface="Courier New"/>
              </a:rPr>
              <a:t>        </a:t>
            </a:r>
            <a:r>
              <a:rPr b="1" lang="en" sz="1450">
                <a:solidFill>
                  <a:srgbClr val="838FA7"/>
                </a:solidFill>
                <a:highlight>
                  <a:srgbClr val="282C34"/>
                </a:highlight>
                <a:latin typeface="Courier New"/>
                <a:ea typeface="Courier New"/>
                <a:cs typeface="Courier New"/>
                <a:sym typeface="Courier New"/>
              </a:rPr>
              <a:t>}</a:t>
            </a:r>
            <a:endParaRPr b="1" sz="1450">
              <a:solidFill>
                <a:srgbClr val="838FA7"/>
              </a:solidFill>
              <a:highlight>
                <a:srgbClr val="282C34"/>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latin typeface="Courier New"/>
                <a:ea typeface="Courier New"/>
                <a:cs typeface="Courier New"/>
                <a:sym typeface="Courier New"/>
              </a:rPr>
              <a:t>install</a:t>
            </a:r>
            <a:endParaRPr>
              <a:latin typeface="Courier New"/>
              <a:ea typeface="Courier New"/>
              <a:cs typeface="Courier New"/>
              <a:sym typeface="Courier New"/>
            </a:endParaRPr>
          </a:p>
        </p:txBody>
      </p:sp>
      <p:sp>
        <p:nvSpPr>
          <p:cNvPr id="313" name="Google Shape;313;p23"/>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Almost every library out there for js is downloadable from npm using the npm install command </a:t>
            </a:r>
            <a:endParaRPr/>
          </a:p>
          <a:p>
            <a:pPr indent="-381000" lvl="0" marL="457200" rtl="0" algn="l">
              <a:spcBef>
                <a:spcPts val="1000"/>
              </a:spcBef>
              <a:spcAft>
                <a:spcPts val="1600"/>
              </a:spcAft>
              <a:buSzPts val="2400"/>
              <a:buChar char="●"/>
            </a:pPr>
            <a:r>
              <a:rPr lang="en"/>
              <a:t>Please go look for the </a:t>
            </a:r>
            <a:r>
              <a:rPr lang="en">
                <a:latin typeface="Lobster"/>
                <a:ea typeface="Lobster"/>
                <a:cs typeface="Lobster"/>
                <a:sym typeface="Lobster"/>
              </a:rPr>
              <a:t>C</a:t>
            </a:r>
            <a:r>
              <a:rPr lang="en">
                <a:latin typeface="Lobster"/>
                <a:ea typeface="Lobster"/>
                <a:cs typeface="Lobster"/>
                <a:sym typeface="Lobster"/>
              </a:rPr>
              <a:t>offeeScript</a:t>
            </a:r>
            <a:r>
              <a:rPr lang="en"/>
              <a:t> website and try to find the install command for that library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8"/>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Along: </a:t>
            </a:r>
            <a:endParaRPr/>
          </a:p>
          <a:p>
            <a:pPr indent="0" lvl="0" marL="0" rtl="0" algn="ctr">
              <a:spcBef>
                <a:spcPts val="0"/>
              </a:spcBef>
              <a:spcAft>
                <a:spcPts val="0"/>
              </a:spcAft>
              <a:buNone/>
            </a:pPr>
            <a:r>
              <a:rPr lang="en"/>
              <a:t>Theme building Mixin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9"/>
          <p:cNvSpPr txBox="1"/>
          <p:nvPr>
            <p:ph type="title"/>
          </p:nvPr>
        </p:nvSpPr>
        <p:spPr>
          <a:xfrm>
            <a:off x="737175"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jQuery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 101</a:t>
            </a:r>
            <a:endParaRPr/>
          </a:p>
        </p:txBody>
      </p:sp>
      <p:sp>
        <p:nvSpPr>
          <p:cNvPr id="613" name="Google Shape;613;p70"/>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jQuery is a javascript library that allows us to navigate the DOM and implement animations and events easier than base JS.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jQuery is used very often and by thousands of companies its it important to know even if you move on to use react.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1"/>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Properly installing JQuery</a:t>
            </a:r>
            <a:endParaRPr/>
          </a:p>
        </p:txBody>
      </p:sp>
      <p:sp>
        <p:nvSpPr>
          <p:cNvPr id="619" name="Google Shape;619;p71"/>
          <p:cNvSpPr txBox="1"/>
          <p:nvPr>
            <p:ph idx="1" type="body"/>
          </p:nvPr>
        </p:nvSpPr>
        <p:spPr>
          <a:xfrm>
            <a:off x="597175" y="1328300"/>
            <a:ext cx="7763400" cy="3413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jQuery is not like SASS, it cannot be installed globally and still be expected to work.</a:t>
            </a:r>
            <a:endParaRPr/>
          </a:p>
          <a:p>
            <a:pPr indent="-381000" lvl="0" marL="457200" rtl="0" algn="l">
              <a:spcBef>
                <a:spcPts val="1000"/>
              </a:spcBef>
              <a:spcAft>
                <a:spcPts val="1600"/>
              </a:spcAft>
              <a:buSzPts val="2400"/>
              <a:buChar char="●"/>
            </a:pPr>
            <a:r>
              <a:rPr lang="en"/>
              <a:t>Since jQuery is a library that is being executed on the client side when the page runs it won’t be able to run the site if it doesn’t have jQuery installed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2"/>
          <p:cNvSpPr txBox="1"/>
          <p:nvPr>
            <p:ph type="title"/>
          </p:nvPr>
        </p:nvSpPr>
        <p:spPr>
          <a:xfrm>
            <a:off x="459625" y="298875"/>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CDN</a:t>
            </a:r>
            <a:endParaRPr/>
          </a:p>
        </p:txBody>
      </p:sp>
      <p:sp>
        <p:nvSpPr>
          <p:cNvPr id="625" name="Google Shape;625;p72"/>
          <p:cNvSpPr txBox="1"/>
          <p:nvPr>
            <p:ph idx="1" type="body"/>
          </p:nvPr>
        </p:nvSpPr>
        <p:spPr>
          <a:xfrm>
            <a:off x="638350" y="1207325"/>
            <a:ext cx="72354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 order to get these </a:t>
            </a:r>
            <a:r>
              <a:rPr lang="en"/>
              <a:t>libraries</a:t>
            </a:r>
            <a:r>
              <a:rPr lang="en"/>
              <a:t> out to everyone that needs it, we use a system called a </a:t>
            </a:r>
            <a:r>
              <a:rPr lang="en">
                <a:solidFill>
                  <a:srgbClr val="FF6AB3"/>
                </a:solidFill>
              </a:rPr>
              <a:t>CDN</a:t>
            </a:r>
            <a:r>
              <a:rPr lang="en"/>
              <a:t> or </a:t>
            </a:r>
            <a:r>
              <a:rPr lang="en">
                <a:solidFill>
                  <a:srgbClr val="FF6AB3"/>
                </a:solidFill>
              </a:rPr>
              <a:t>Content Delivery Network</a:t>
            </a:r>
            <a:endParaRPr>
              <a:solidFill>
                <a:srgbClr val="FF6AB3"/>
              </a:solidFill>
            </a:endParaRPr>
          </a:p>
          <a:p>
            <a:pPr indent="0" lvl="0" marL="0" rtl="0" algn="l">
              <a:spcBef>
                <a:spcPts val="1600"/>
              </a:spcBef>
              <a:spcAft>
                <a:spcPts val="0"/>
              </a:spcAft>
              <a:buNone/>
            </a:pPr>
            <a:r>
              <a:t/>
            </a:r>
            <a:endParaRPr>
              <a:solidFill>
                <a:srgbClr val="FF6AB3"/>
              </a:solidFill>
            </a:endParaRPr>
          </a:p>
          <a:p>
            <a:pPr indent="-381000" lvl="0" marL="457200" rtl="0" algn="l">
              <a:spcBef>
                <a:spcPts val="1600"/>
              </a:spcBef>
              <a:spcAft>
                <a:spcPts val="1600"/>
              </a:spcAft>
              <a:buSzPts val="2400"/>
              <a:buChar char="●"/>
            </a:pPr>
            <a:r>
              <a:rPr lang="en"/>
              <a:t>This is a simple way to import your library with a link and then it is downloaded on the user’s computer when they enter the site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3"/>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Take a second to find the CDN link for jQuery.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Normally they are easier to find but this one is a little hidden.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CDN</a:t>
            </a:r>
            <a:endParaRPr/>
          </a:p>
        </p:txBody>
      </p:sp>
      <p:sp>
        <p:nvSpPr>
          <p:cNvPr id="636" name="Google Shape;636;p74"/>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In case you didn’t find it look up jQuery CDN on google and it’s the first link.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Click the: </a:t>
            </a:r>
            <a:endParaRPr/>
          </a:p>
          <a:p>
            <a:pPr indent="0" lvl="0" marL="0" rtl="0" algn="l">
              <a:spcBef>
                <a:spcPts val="1600"/>
              </a:spcBef>
              <a:spcAft>
                <a:spcPts val="0"/>
              </a:spcAft>
              <a:buNone/>
            </a:pPr>
            <a:r>
              <a:rPr lang="en">
                <a:solidFill>
                  <a:srgbClr val="FF6AB3"/>
                </a:solidFill>
              </a:rPr>
              <a:t>jQuery Core 3.5.1 - uncompressed</a:t>
            </a:r>
            <a:r>
              <a:rPr lang="en"/>
              <a:t> </a:t>
            </a:r>
            <a:endParaRPr/>
          </a:p>
          <a:p>
            <a:pPr indent="0" lvl="0" marL="0" rtl="0" algn="l">
              <a:spcBef>
                <a:spcPts val="1600"/>
              </a:spcBef>
              <a:spcAft>
                <a:spcPts val="1600"/>
              </a:spcAft>
              <a:buNone/>
            </a:pPr>
            <a:r>
              <a:rPr lang="en"/>
              <a:t>and copy the js that pops up.</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create a little playground for us to practice.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Time for a code along.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jQuery </a:t>
            </a:r>
            <a:r>
              <a:rPr lang="en"/>
              <a:t>Structure</a:t>
            </a:r>
            <a:endParaRPr/>
          </a:p>
        </p:txBody>
      </p:sp>
      <p:sp>
        <p:nvSpPr>
          <p:cNvPr id="647" name="Google Shape;647;p76"/>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jQuery is written very similar to js with a few key differences. They use </a:t>
            </a:r>
            <a:r>
              <a:rPr b="1" lang="en">
                <a:solidFill>
                  <a:srgbClr val="6494ED"/>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b="1" lang="en">
                <a:solidFill>
                  <a:srgbClr val="676E95"/>
                </a:solidFill>
                <a:highlight>
                  <a:srgbClr val="282C34"/>
                </a:highlight>
                <a:latin typeface="Courier New"/>
                <a:ea typeface="Courier New"/>
                <a:cs typeface="Courier New"/>
                <a:sym typeface="Courier New"/>
              </a:rPr>
              <a:t>;</a:t>
            </a:r>
            <a:r>
              <a:rPr lang="en"/>
              <a:t> to grab values and then .methods to act on it.</a:t>
            </a:r>
            <a:endParaRPr/>
          </a:p>
          <a:p>
            <a:pPr indent="0" lvl="0" marL="457200" rtl="0" algn="l">
              <a:spcBef>
                <a:spcPts val="1600"/>
              </a:spcBef>
              <a:spcAft>
                <a:spcPts val="0"/>
              </a:spcAft>
              <a:buNone/>
            </a:pPr>
            <a:r>
              <a:t/>
            </a:r>
            <a:endParaRPr/>
          </a:p>
          <a:p>
            <a:pPr indent="457200" lvl="0" marL="914400" rtl="0" algn="l">
              <a:lnSpc>
                <a:spcPct val="135714"/>
              </a:lnSpc>
              <a:spcBef>
                <a:spcPts val="1600"/>
              </a:spcBef>
              <a:spcAft>
                <a:spcPts val="0"/>
              </a:spcAft>
              <a:buNone/>
            </a:pPr>
            <a:r>
              <a:rPr lang="en">
                <a:solidFill>
                  <a:srgbClr val="6494ED"/>
                </a:solidFill>
                <a:highlight>
                  <a:srgbClr val="282C34"/>
                </a:highlight>
                <a:latin typeface="Courier New"/>
                <a:ea typeface="Courier New"/>
                <a:cs typeface="Courier New"/>
                <a:sym typeface="Courier New"/>
              </a:rPr>
              <a:t>$</a:t>
            </a:r>
            <a:r>
              <a:rPr lang="en">
                <a:solidFill>
                  <a:srgbClr val="838FA7"/>
                </a:solidFill>
                <a:highlight>
                  <a:srgbClr val="282C34"/>
                </a:highlight>
                <a:latin typeface="Courier New"/>
                <a:ea typeface="Courier New"/>
                <a:cs typeface="Courier New"/>
                <a:sym typeface="Courier New"/>
              </a:rPr>
              <a:t>(</a:t>
            </a:r>
            <a:r>
              <a:rPr lang="en">
                <a:solidFill>
                  <a:srgbClr val="B0B7C3"/>
                </a:solidFill>
                <a:highlight>
                  <a:srgbClr val="282C34"/>
                </a:highlight>
                <a:latin typeface="Courier New"/>
                <a:ea typeface="Courier New"/>
                <a:cs typeface="Courier New"/>
                <a:sym typeface="Courier New"/>
              </a:rPr>
              <a:t>document</a:t>
            </a:r>
            <a:r>
              <a:rPr lang="en">
                <a:solidFill>
                  <a:srgbClr val="838FA7"/>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lang="en">
                <a:solidFill>
                  <a:srgbClr val="6494ED"/>
                </a:solidFill>
                <a:highlight>
                  <a:srgbClr val="282C34"/>
                </a:highlight>
                <a:latin typeface="Courier New"/>
                <a:ea typeface="Courier New"/>
                <a:cs typeface="Courier New"/>
                <a:sym typeface="Courier New"/>
              </a:rPr>
              <a:t>ready</a:t>
            </a:r>
            <a:r>
              <a:rPr lang="en">
                <a:solidFill>
                  <a:srgbClr val="838FA7"/>
                </a:solidFill>
                <a:highlight>
                  <a:srgbClr val="282C34"/>
                </a:highlight>
                <a:latin typeface="Courier New"/>
                <a:ea typeface="Courier New"/>
                <a:cs typeface="Courier New"/>
                <a:sym typeface="Courier New"/>
              </a:rPr>
              <a:t>()</a:t>
            </a:r>
            <a:r>
              <a:rPr lang="en">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for jQuery</a:t>
            </a:r>
            <a:endParaRPr/>
          </a:p>
        </p:txBody>
      </p:sp>
      <p:sp>
        <p:nvSpPr>
          <p:cNvPr id="653" name="Google Shape;653;p77"/>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Before you code any jQuery you need to wrap it in a container that will make sure the html is loaded</a:t>
            </a:r>
            <a:endParaRPr/>
          </a:p>
          <a:p>
            <a:pPr indent="0" lvl="0" marL="1371600" rtl="0" algn="l">
              <a:lnSpc>
                <a:spcPct val="135714"/>
              </a:lnSpc>
              <a:spcBef>
                <a:spcPts val="1600"/>
              </a:spcBef>
              <a:spcAft>
                <a:spcPts val="0"/>
              </a:spcAft>
              <a:buNone/>
            </a:pPr>
            <a:r>
              <a:rPr b="1" lang="en" sz="2000">
                <a:solidFill>
                  <a:srgbClr val="6494E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document</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ready</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838FA7"/>
                </a:solidFill>
                <a:highlight>
                  <a:srgbClr val="282C34"/>
                </a:highlight>
                <a:latin typeface="Courier New"/>
                <a:ea typeface="Courier New"/>
                <a:cs typeface="Courier New"/>
                <a:sym typeface="Courier New"/>
              </a:rPr>
              <a:t>(){</a:t>
            </a:r>
            <a:endParaRPr b="1" sz="2000">
              <a:solidFill>
                <a:srgbClr val="838FA7"/>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2000">
                <a:solidFill>
                  <a:srgbClr val="B0B7C3"/>
                </a:solidFill>
                <a:highlight>
                  <a:srgbClr val="282C34"/>
                </a:highlight>
                <a:latin typeface="Courier New"/>
                <a:ea typeface="Courier New"/>
                <a:cs typeface="Courier New"/>
                <a:sym typeface="Courier New"/>
              </a:rPr>
              <a:t>  </a:t>
            </a:r>
            <a:endParaRPr b="1" sz="2000">
              <a:solidFill>
                <a:srgbClr val="B0B7C3"/>
              </a:solidFill>
              <a:highlight>
                <a:srgbClr val="282C34"/>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24"/>
          <p:cNvPicPr preferRelativeResize="0"/>
          <p:nvPr/>
        </p:nvPicPr>
        <p:blipFill>
          <a:blip r:embed="rId3">
            <a:alphaModFix/>
          </a:blip>
          <a:stretch>
            <a:fillRect/>
          </a:stretch>
        </p:blipFill>
        <p:spPr>
          <a:xfrm>
            <a:off x="349200" y="1146375"/>
            <a:ext cx="7549399" cy="3335101"/>
          </a:xfrm>
          <a:prstGeom prst="rect">
            <a:avLst/>
          </a:prstGeom>
          <a:noFill/>
          <a:ln>
            <a:noFill/>
          </a:ln>
        </p:spPr>
      </p:pic>
      <p:sp>
        <p:nvSpPr>
          <p:cNvPr id="321" name="Google Shape;321;p24"/>
          <p:cNvSpPr/>
          <p:nvPr/>
        </p:nvSpPr>
        <p:spPr>
          <a:xfrm>
            <a:off x="1549600" y="3150125"/>
            <a:ext cx="2728200" cy="960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Shorthand</a:t>
            </a:r>
            <a:endParaRPr/>
          </a:p>
        </p:txBody>
      </p:sp>
      <p:sp>
        <p:nvSpPr>
          <p:cNvPr id="659" name="Google Shape;659;p78"/>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This is done at the beginning of every jQuery so coders got tired of typing and now there is shorthand for it:</a:t>
            </a:r>
            <a:endParaRPr/>
          </a:p>
          <a:p>
            <a:pPr indent="0" lvl="0" marL="457200" rtl="0" algn="l">
              <a:spcBef>
                <a:spcPts val="1600"/>
              </a:spcBef>
              <a:spcAft>
                <a:spcPts val="0"/>
              </a:spcAft>
              <a:buNone/>
            </a:pPr>
            <a:r>
              <a:t/>
            </a:r>
            <a:endParaRPr/>
          </a:p>
          <a:p>
            <a:pPr indent="457200" lvl="0" marL="1828800" rtl="0" algn="l">
              <a:lnSpc>
                <a:spcPct val="135714"/>
              </a:lnSpc>
              <a:spcBef>
                <a:spcPts val="1600"/>
              </a:spcBef>
              <a:spcAft>
                <a:spcPts val="0"/>
              </a:spcAft>
              <a:buNone/>
            </a:pPr>
            <a:r>
              <a:rPr b="1" lang="en" sz="2000">
                <a:solidFill>
                  <a:srgbClr val="6494E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lang="en" sz="2000">
                <a:solidFill>
                  <a:srgbClr val="838FA7"/>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jQuery</a:t>
            </a:r>
            <a:endParaRPr/>
          </a:p>
        </p:txBody>
      </p:sp>
      <p:sp>
        <p:nvSpPr>
          <p:cNvPr id="665" name="Google Shape;665;p79"/>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Here is an example of code that will hide a panel. I’ll explain it more on the next slide</a:t>
            </a:r>
            <a:endParaRPr/>
          </a:p>
          <a:p>
            <a:pPr indent="0" lvl="0" marL="1828800" rtl="0" algn="l">
              <a:lnSpc>
                <a:spcPct val="135714"/>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"#panel1"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hide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0"/>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jQuery</a:t>
            </a:r>
            <a:endParaRPr/>
          </a:p>
        </p:txBody>
      </p:sp>
      <p:sp>
        <p:nvSpPr>
          <p:cNvPr id="671" name="Google Shape;671;p80"/>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0" lvl="0" marL="18288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"#panel1"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hide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76E95"/>
              </a:solidFill>
              <a:highlight>
                <a:srgbClr val="282C34"/>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We access the panel using the id just like css but with a </a:t>
            </a:r>
            <a:r>
              <a:rPr lang="en">
                <a:solidFill>
                  <a:srgbClr val="6494ED"/>
                </a:solidFill>
                <a:highlight>
                  <a:srgbClr val="282C34"/>
                </a:highlight>
                <a:latin typeface="Courier New"/>
                <a:ea typeface="Courier New"/>
                <a:cs typeface="Courier New"/>
                <a:sym typeface="Courier New"/>
              </a:rPr>
              <a:t>$</a:t>
            </a:r>
            <a:r>
              <a:rPr lang="en">
                <a:solidFill>
                  <a:srgbClr val="838FA7"/>
                </a:solidFill>
                <a:highlight>
                  <a:srgbClr val="282C34"/>
                </a:highlight>
                <a:latin typeface="Courier New"/>
                <a:ea typeface="Courier New"/>
                <a:cs typeface="Courier New"/>
                <a:sym typeface="Courier New"/>
              </a:rPr>
              <a:t>()</a:t>
            </a:r>
            <a:endParaRPr/>
          </a:p>
          <a:p>
            <a:pPr indent="-381000" lvl="0" marL="457200" rtl="0" algn="l">
              <a:spcBef>
                <a:spcPts val="0"/>
              </a:spcBef>
              <a:spcAft>
                <a:spcPts val="0"/>
              </a:spcAft>
              <a:buSzPts val="2400"/>
              <a:buChar char="●"/>
            </a:pPr>
            <a:r>
              <a:rPr lang="en"/>
              <a:t>The </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hide</a:t>
            </a:r>
            <a:r>
              <a:rPr lang="en"/>
              <a:t> is a jQuery method and </a:t>
            </a:r>
            <a:r>
              <a:rPr b="1" lang="en" sz="2000">
                <a:solidFill>
                  <a:srgbClr val="838FA7"/>
                </a:solidFill>
                <a:highlight>
                  <a:srgbClr val="282C34"/>
                </a:highlight>
                <a:latin typeface="Courier New"/>
                <a:ea typeface="Courier New"/>
                <a:cs typeface="Courier New"/>
                <a:sym typeface="Courier New"/>
              </a:rPr>
              <a:t>(</a:t>
            </a:r>
            <a:r>
              <a:rPr b="1" lang="en" sz="2000">
                <a:solidFill>
                  <a:srgbClr val="FF9070"/>
                </a:solidFill>
                <a:highlight>
                  <a:srgbClr val="282C34"/>
                </a:highlight>
                <a:latin typeface="Courier New"/>
                <a:ea typeface="Courier New"/>
                <a:cs typeface="Courier New"/>
                <a:sym typeface="Courier New"/>
              </a:rPr>
              <a:t>1000</a:t>
            </a:r>
            <a:r>
              <a:rPr b="1" lang="en" sz="2000">
                <a:solidFill>
                  <a:srgbClr val="838FA7"/>
                </a:solidFill>
                <a:highlight>
                  <a:srgbClr val="282C34"/>
                </a:highlight>
                <a:latin typeface="Courier New"/>
                <a:ea typeface="Courier New"/>
                <a:cs typeface="Courier New"/>
                <a:sym typeface="Courier New"/>
              </a:rPr>
              <a:t>)</a:t>
            </a:r>
            <a:r>
              <a:rPr lang="en"/>
              <a:t>a how long it will take to do this action in milliseconds.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Chaining</a:t>
            </a:r>
            <a:endParaRPr/>
          </a:p>
        </p:txBody>
      </p:sp>
      <p:sp>
        <p:nvSpPr>
          <p:cNvPr id="677" name="Google Shape;677;p81"/>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EVERYTHING in jQuery is done using methods like </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hide </a:t>
            </a:r>
            <a:endParaRPr/>
          </a:p>
          <a:p>
            <a:pPr indent="-381000" lvl="0" marL="457200" rtl="0" algn="l">
              <a:spcBef>
                <a:spcPts val="1000"/>
              </a:spcBef>
              <a:spcAft>
                <a:spcPts val="0"/>
              </a:spcAft>
              <a:buSzPts val="2400"/>
              <a:buChar char="●"/>
            </a:pPr>
            <a:r>
              <a:rPr lang="en"/>
              <a:t>Because of this we can chain together as many methods in a row as we want :</a:t>
            </a:r>
            <a:endParaRPr/>
          </a:p>
          <a:p>
            <a:pPr indent="0" lvl="0" marL="0" rtl="0" algn="l">
              <a:lnSpc>
                <a:spcPct val="135714"/>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'#panel1'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hide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show</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hide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2"/>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Toggling</a:t>
            </a:r>
            <a:endParaRPr/>
          </a:p>
        </p:txBody>
      </p:sp>
      <p:sp>
        <p:nvSpPr>
          <p:cNvPr id="683" name="Google Shape;683;p82"/>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Commands like show and hide will only work in one direction, meaning if it is already hidden it won’t show</a:t>
            </a:r>
            <a:endParaRPr/>
          </a:p>
          <a:p>
            <a:pPr indent="-381000" lvl="0" marL="457200" rtl="0" algn="l">
              <a:spcBef>
                <a:spcPts val="1000"/>
              </a:spcBef>
              <a:spcAft>
                <a:spcPts val="1600"/>
              </a:spcAft>
              <a:buSzPts val="2400"/>
              <a:buChar char="●"/>
            </a:pPr>
            <a:r>
              <a:rPr lang="en"/>
              <a:t>This means you will need a button to show and another button to hide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Toggling</a:t>
            </a:r>
            <a:endParaRPr/>
          </a:p>
        </p:txBody>
      </p:sp>
      <p:sp>
        <p:nvSpPr>
          <p:cNvPr id="689" name="Google Shape;689;p83"/>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This is fixed by the addition of toggles. </a:t>
            </a:r>
            <a:endParaRPr/>
          </a:p>
          <a:p>
            <a:pPr indent="-381000" lvl="0" marL="457200" rtl="0" algn="l">
              <a:spcBef>
                <a:spcPts val="1600"/>
              </a:spcBef>
              <a:spcAft>
                <a:spcPts val="0"/>
              </a:spcAft>
              <a:buSzPts val="2400"/>
              <a:buChar char="●"/>
            </a:pPr>
            <a:r>
              <a:rPr lang="en"/>
              <a:t>Almost every action in jQuery has a toggle ability</a:t>
            </a:r>
            <a:endParaRPr/>
          </a:p>
          <a:p>
            <a:pPr indent="-381000" lvl="0" marL="457200" rtl="0" algn="l">
              <a:spcBef>
                <a:spcPts val="1000"/>
              </a:spcBef>
              <a:spcAft>
                <a:spcPts val="0"/>
              </a:spcAft>
              <a:buSzPts val="2400"/>
              <a:buChar char="●"/>
            </a:pPr>
            <a:r>
              <a:rPr lang="en"/>
              <a:t>If it is hidden then it will show and vise versa.</a:t>
            </a:r>
            <a:endParaRPr/>
          </a:p>
          <a:p>
            <a:pPr indent="457200" lvl="0" marL="1371600" rtl="0" algn="l">
              <a:lnSpc>
                <a:spcPct val="135714"/>
              </a:lnSpc>
              <a:spcBef>
                <a:spcPts val="1600"/>
              </a:spcBef>
              <a:spcAft>
                <a:spcPts val="0"/>
              </a:spcAft>
              <a:buNone/>
            </a:pPr>
            <a:r>
              <a:rPr b="1" lang="en" sz="2000">
                <a:solidFill>
                  <a:srgbClr val="6494E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"#panel1"</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toggle</a:t>
            </a:r>
            <a:r>
              <a:rPr b="1" lang="en" sz="2000">
                <a:solidFill>
                  <a:srgbClr val="838FA7"/>
                </a:solidFill>
                <a:highlight>
                  <a:srgbClr val="282C34"/>
                </a:highlight>
                <a:latin typeface="Courier New"/>
                <a:ea typeface="Courier New"/>
                <a:cs typeface="Courier New"/>
                <a:sym typeface="Courier New"/>
              </a:rPr>
              <a:t>(</a:t>
            </a:r>
            <a:r>
              <a:rPr b="1" lang="en" sz="2000">
                <a:solidFill>
                  <a:srgbClr val="FF9070"/>
                </a:solidFill>
                <a:highlight>
                  <a:srgbClr val="282C34"/>
                </a:highlight>
                <a:latin typeface="Courier New"/>
                <a:ea typeface="Courier New"/>
                <a:cs typeface="Courier New"/>
                <a:sym typeface="Courier New"/>
              </a:rPr>
              <a:t>1000</a:t>
            </a:r>
            <a:r>
              <a:rPr b="1" lang="en" sz="2000">
                <a:solidFill>
                  <a:srgbClr val="838FA7"/>
                </a:solidFill>
                <a:highlight>
                  <a:srgbClr val="282C34"/>
                </a:highlight>
                <a:latin typeface="Courier New"/>
                <a:ea typeface="Courier New"/>
                <a:cs typeface="Courier New"/>
                <a:sym typeface="Courier New"/>
              </a:rPr>
              <a:t>)</a:t>
            </a:r>
            <a:r>
              <a:rPr b="1" lang="en" sz="2000">
                <a:solidFill>
                  <a:srgbClr val="676E95"/>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4"/>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google or the jQuery documentation to complete this and the following activities.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 jQuery that will cause </a:t>
            </a:r>
            <a:r>
              <a:rPr lang="en">
                <a:solidFill>
                  <a:srgbClr val="8EC379"/>
                </a:solidFill>
              </a:rPr>
              <a:t>panel 1</a:t>
            </a:r>
            <a:r>
              <a:rPr lang="en"/>
              <a:t> to </a:t>
            </a:r>
            <a:endParaRPr/>
          </a:p>
          <a:p>
            <a:pPr indent="0" lvl="0" marL="0" rtl="0" algn="ctr">
              <a:spcBef>
                <a:spcPts val="0"/>
              </a:spcBef>
              <a:spcAft>
                <a:spcPts val="0"/>
              </a:spcAft>
              <a:buNone/>
            </a:pPr>
            <a:r>
              <a:rPr lang="en">
                <a:solidFill>
                  <a:srgbClr val="FF6AB3"/>
                </a:solidFill>
              </a:rPr>
              <a:t>go away over 3 seconds</a:t>
            </a:r>
            <a:r>
              <a:rPr lang="en"/>
              <a:t> </a:t>
            </a:r>
            <a:endParaRPr/>
          </a:p>
          <a:p>
            <a:pPr indent="0" lvl="0" marL="0" rtl="0" algn="ctr">
              <a:spcBef>
                <a:spcPts val="0"/>
              </a:spcBef>
              <a:spcAft>
                <a:spcPts val="0"/>
              </a:spcAft>
              <a:buNone/>
            </a:pPr>
            <a:r>
              <a:rPr lang="en"/>
              <a:t>and then </a:t>
            </a:r>
            <a:endParaRPr/>
          </a:p>
          <a:p>
            <a:pPr indent="0" lvl="0" marL="0" rtl="0" algn="ctr">
              <a:spcBef>
                <a:spcPts val="0"/>
              </a:spcBef>
              <a:spcAft>
                <a:spcPts val="0"/>
              </a:spcAft>
              <a:buNone/>
            </a:pPr>
            <a:r>
              <a:rPr lang="en">
                <a:solidFill>
                  <a:srgbClr val="FF6AB3"/>
                </a:solidFill>
              </a:rPr>
              <a:t>come back over 2 seconds</a:t>
            </a:r>
            <a:endParaRPr>
              <a:solidFill>
                <a:srgbClr val="FF6AB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6"/>
          <p:cNvSpPr txBox="1"/>
          <p:nvPr>
            <p:ph type="title"/>
          </p:nvPr>
        </p:nvSpPr>
        <p:spPr>
          <a:xfrm>
            <a:off x="228000" y="1368000"/>
            <a:ext cx="54174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 jQuery that will cause </a:t>
            </a:r>
            <a:r>
              <a:rPr lang="en">
                <a:solidFill>
                  <a:srgbClr val="98C379"/>
                </a:solidFill>
              </a:rPr>
              <a:t>panel 2</a:t>
            </a:r>
            <a:r>
              <a:rPr lang="en"/>
              <a:t> to slowly change to </a:t>
            </a:r>
            <a:endParaRPr/>
          </a:p>
          <a:p>
            <a:pPr indent="0" lvl="0" marL="0" rtl="0" algn="ctr">
              <a:spcBef>
                <a:spcPts val="0"/>
              </a:spcBef>
              <a:spcAft>
                <a:spcPts val="0"/>
              </a:spcAft>
              <a:buNone/>
            </a:pPr>
            <a:r>
              <a:rPr lang="en">
                <a:solidFill>
                  <a:srgbClr val="FF6AB3"/>
                </a:solidFill>
              </a:rPr>
              <a:t>0% opacity over 1 second </a:t>
            </a:r>
            <a:endParaRPr>
              <a:solidFill>
                <a:srgbClr val="FF6AB3"/>
              </a:solidFill>
            </a:endParaRPr>
          </a:p>
          <a:p>
            <a:pPr indent="0" lvl="0" marL="0" rtl="0" algn="ctr">
              <a:spcBef>
                <a:spcPts val="0"/>
              </a:spcBef>
              <a:spcAft>
                <a:spcPts val="0"/>
              </a:spcAft>
              <a:buNone/>
            </a:pPr>
            <a:r>
              <a:rPr lang="en"/>
              <a:t>and then back to </a:t>
            </a:r>
            <a:endParaRPr/>
          </a:p>
          <a:p>
            <a:pPr indent="0" lvl="0" marL="0" rtl="0" algn="ctr">
              <a:spcBef>
                <a:spcPts val="0"/>
              </a:spcBef>
              <a:spcAft>
                <a:spcPts val="0"/>
              </a:spcAft>
              <a:buNone/>
            </a:pPr>
            <a:r>
              <a:rPr lang="en">
                <a:solidFill>
                  <a:srgbClr val="FF6AB3"/>
                </a:solidFill>
              </a:rPr>
              <a:t>80% over 2 seconds </a:t>
            </a:r>
            <a:endParaRPr>
              <a:solidFill>
                <a:srgbClr val="FF6AB3"/>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7"/>
          <p:cNvSpPr txBox="1"/>
          <p:nvPr>
            <p:ph type="title"/>
          </p:nvPr>
        </p:nvSpPr>
        <p:spPr>
          <a:xfrm>
            <a:off x="228000" y="1368000"/>
            <a:ext cx="54465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 jQuery that will cause </a:t>
            </a:r>
            <a:r>
              <a:rPr lang="en">
                <a:solidFill>
                  <a:srgbClr val="98C379"/>
                </a:solidFill>
              </a:rPr>
              <a:t>panel 3</a:t>
            </a:r>
            <a:r>
              <a:rPr lang="en"/>
              <a:t> to change by </a:t>
            </a:r>
            <a:endParaRPr/>
          </a:p>
          <a:p>
            <a:pPr indent="0" lvl="0" marL="0" rtl="0" algn="ctr">
              <a:spcBef>
                <a:spcPts val="0"/>
              </a:spcBef>
              <a:spcAft>
                <a:spcPts val="0"/>
              </a:spcAft>
              <a:buNone/>
            </a:pPr>
            <a:r>
              <a:rPr lang="en">
                <a:solidFill>
                  <a:srgbClr val="FF6AB3"/>
                </a:solidFill>
              </a:rPr>
              <a:t>collapsing upward over 1 second</a:t>
            </a:r>
            <a:endParaRPr>
              <a:solidFill>
                <a:srgbClr val="FF6AB3"/>
              </a:solidFill>
            </a:endParaRPr>
          </a:p>
          <a:p>
            <a:pPr indent="0" lvl="0" marL="0" rtl="0" algn="ctr">
              <a:spcBef>
                <a:spcPts val="0"/>
              </a:spcBef>
              <a:spcAft>
                <a:spcPts val="0"/>
              </a:spcAft>
              <a:buNone/>
            </a:pPr>
            <a:r>
              <a:rPr lang="en"/>
              <a:t>and then </a:t>
            </a:r>
            <a:endParaRPr/>
          </a:p>
          <a:p>
            <a:pPr indent="0" lvl="0" marL="0" rtl="0" algn="ctr">
              <a:spcBef>
                <a:spcPts val="0"/>
              </a:spcBef>
              <a:spcAft>
                <a:spcPts val="0"/>
              </a:spcAft>
              <a:buNone/>
            </a:pPr>
            <a:r>
              <a:rPr lang="en">
                <a:solidFill>
                  <a:srgbClr val="FF6AB3"/>
                </a:solidFill>
              </a:rPr>
              <a:t>staying gone for 1 second</a:t>
            </a:r>
            <a:endParaRPr>
              <a:solidFill>
                <a:srgbClr val="FF6AB3"/>
              </a:solidFill>
            </a:endParaRPr>
          </a:p>
          <a:p>
            <a:pPr indent="0" lvl="0" marL="0" rtl="0" algn="ctr">
              <a:spcBef>
                <a:spcPts val="0"/>
              </a:spcBef>
              <a:spcAft>
                <a:spcPts val="0"/>
              </a:spcAft>
              <a:buNone/>
            </a:pPr>
            <a:r>
              <a:rPr lang="en"/>
              <a:t>and then</a:t>
            </a:r>
            <a:endParaRPr/>
          </a:p>
          <a:p>
            <a:pPr indent="0" lvl="0" marL="0" rtl="0" algn="ctr">
              <a:spcBef>
                <a:spcPts val="0"/>
              </a:spcBef>
              <a:spcAft>
                <a:spcPts val="0"/>
              </a:spcAft>
              <a:buNone/>
            </a:pPr>
            <a:r>
              <a:rPr lang="en">
                <a:solidFill>
                  <a:srgbClr val="FF6AB3"/>
                </a:solidFill>
              </a:rPr>
              <a:t>coming back over 1.5 second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5"/>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Globally </a:t>
            </a:r>
            <a:endParaRPr/>
          </a:p>
        </p:txBody>
      </p:sp>
      <p:sp>
        <p:nvSpPr>
          <p:cNvPr id="327" name="Google Shape;327;p25"/>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0"/>
              </a:spcAft>
              <a:buSzPts val="2400"/>
              <a:buChar char="●"/>
            </a:pPr>
            <a:r>
              <a:rPr lang="en"/>
              <a:t>If you read those 2 options you will see one is for a local project and one is global on your computer. </a:t>
            </a:r>
            <a:endParaRPr/>
          </a:p>
          <a:p>
            <a:pPr indent="-381000" lvl="0" marL="457200" rtl="0" algn="l">
              <a:spcBef>
                <a:spcPts val="1600"/>
              </a:spcBef>
              <a:spcAft>
                <a:spcPts val="0"/>
              </a:spcAft>
              <a:buSzPts val="2400"/>
              <a:buChar char="●"/>
            </a:pPr>
            <a:r>
              <a:rPr lang="en"/>
              <a:t>Depending on what you are using you may want to always have it available.</a:t>
            </a:r>
            <a:endParaRPr/>
          </a:p>
          <a:p>
            <a:pPr indent="-381000" lvl="0" marL="457200" rtl="0" algn="l">
              <a:spcBef>
                <a:spcPts val="1000"/>
              </a:spcBef>
              <a:spcAft>
                <a:spcPts val="1600"/>
              </a:spcAft>
              <a:buSzPts val="2400"/>
              <a:buChar char="●"/>
            </a:pPr>
            <a:r>
              <a:rPr lang="en"/>
              <a:t>For instance </a:t>
            </a:r>
            <a:r>
              <a:rPr lang="en">
                <a:latin typeface="Lobster"/>
                <a:ea typeface="Lobster"/>
                <a:cs typeface="Lobster"/>
                <a:sym typeface="Lobster"/>
              </a:rPr>
              <a:t>coffeeScript</a:t>
            </a:r>
            <a:r>
              <a:rPr lang="en"/>
              <a:t> is a shorter way to write js and you can use it for every project if you want by installing it globally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8"/>
          <p:cNvSpPr txBox="1"/>
          <p:nvPr>
            <p:ph type="title"/>
          </p:nvPr>
        </p:nvSpPr>
        <p:spPr>
          <a:xfrm>
            <a:off x="169800" y="2029750"/>
            <a:ext cx="5519400" cy="24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 jQuery that will cause </a:t>
            </a:r>
            <a:r>
              <a:rPr lang="en" sz="1800">
                <a:solidFill>
                  <a:srgbClr val="98C379"/>
                </a:solidFill>
              </a:rPr>
              <a:t>panel 4</a:t>
            </a:r>
            <a:r>
              <a:rPr lang="en" sz="1800"/>
              <a:t> to slowly change to </a:t>
            </a:r>
            <a:endParaRPr sz="1800"/>
          </a:p>
          <a:p>
            <a:pPr indent="0" lvl="0" marL="0" rtl="0" algn="ctr">
              <a:spcBef>
                <a:spcPts val="0"/>
              </a:spcBef>
              <a:spcAft>
                <a:spcPts val="0"/>
              </a:spcAft>
              <a:buNone/>
            </a:pPr>
            <a:r>
              <a:rPr lang="en" sz="1800">
                <a:solidFill>
                  <a:srgbClr val="FF6AB3"/>
                </a:solidFill>
              </a:rPr>
              <a:t>30% opacity over 1 second </a:t>
            </a:r>
            <a:endParaRPr sz="1800">
              <a:solidFill>
                <a:srgbClr val="FF6AB3"/>
              </a:solidFill>
            </a:endParaRPr>
          </a:p>
          <a:p>
            <a:pPr indent="0" lvl="0" marL="0" rtl="0" algn="ctr">
              <a:spcBef>
                <a:spcPts val="0"/>
              </a:spcBef>
              <a:spcAft>
                <a:spcPts val="0"/>
              </a:spcAft>
              <a:buNone/>
            </a:pPr>
            <a:r>
              <a:rPr lang="en" sz="1800"/>
              <a:t>and then </a:t>
            </a:r>
            <a:endParaRPr sz="1800"/>
          </a:p>
          <a:p>
            <a:pPr indent="0" lvl="0" marL="0" rtl="0" algn="ctr">
              <a:spcBef>
                <a:spcPts val="0"/>
              </a:spcBef>
              <a:spcAft>
                <a:spcPts val="0"/>
              </a:spcAft>
              <a:buNone/>
            </a:pPr>
            <a:r>
              <a:rPr lang="en" sz="1800">
                <a:solidFill>
                  <a:srgbClr val="FF6AB3"/>
                </a:solidFill>
              </a:rPr>
              <a:t>collapse over 2 seconds</a:t>
            </a:r>
            <a:endParaRPr sz="1800">
              <a:solidFill>
                <a:srgbClr val="FF6AB3"/>
              </a:solidFill>
            </a:endParaRPr>
          </a:p>
          <a:p>
            <a:pPr indent="0" lvl="0" marL="0" rtl="0" algn="ctr">
              <a:spcBef>
                <a:spcPts val="0"/>
              </a:spcBef>
              <a:spcAft>
                <a:spcPts val="0"/>
              </a:spcAft>
              <a:buNone/>
            </a:pPr>
            <a:r>
              <a:rPr lang="en" sz="1800"/>
              <a:t>and then become</a:t>
            </a:r>
            <a:endParaRPr sz="1800"/>
          </a:p>
          <a:p>
            <a:pPr indent="0" lvl="0" marL="0" rtl="0" algn="ctr">
              <a:spcBef>
                <a:spcPts val="0"/>
              </a:spcBef>
              <a:spcAft>
                <a:spcPts val="0"/>
              </a:spcAft>
              <a:buNone/>
            </a:pPr>
            <a:r>
              <a:rPr lang="en" sz="1800">
                <a:solidFill>
                  <a:srgbClr val="FF6AB3"/>
                </a:solidFill>
              </a:rPr>
              <a:t>expand over 2 seconds</a:t>
            </a:r>
            <a:endParaRPr sz="1800">
              <a:solidFill>
                <a:srgbClr val="FF6AB3"/>
              </a:solidFill>
            </a:endParaRPr>
          </a:p>
          <a:p>
            <a:pPr indent="0" lvl="0" marL="0" rtl="0" algn="ctr">
              <a:spcBef>
                <a:spcPts val="0"/>
              </a:spcBef>
              <a:spcAft>
                <a:spcPts val="0"/>
              </a:spcAft>
              <a:buNone/>
            </a:pPr>
            <a:r>
              <a:rPr lang="en" sz="1800"/>
              <a:t>and then </a:t>
            </a:r>
            <a:endParaRPr sz="1800"/>
          </a:p>
          <a:p>
            <a:pPr indent="0" lvl="0" marL="0" rtl="0" algn="ctr">
              <a:spcBef>
                <a:spcPts val="0"/>
              </a:spcBef>
              <a:spcAft>
                <a:spcPts val="0"/>
              </a:spcAft>
              <a:buNone/>
            </a:pPr>
            <a:r>
              <a:rPr lang="en" sz="1800">
                <a:solidFill>
                  <a:srgbClr val="FF6AB3"/>
                </a:solidFill>
              </a:rPr>
              <a:t>10% opacity 2 seconds</a:t>
            </a:r>
            <a:endParaRPr sz="1800">
              <a:solidFill>
                <a:srgbClr val="FF6AB3"/>
              </a:solidFill>
            </a:endParaRPr>
          </a:p>
          <a:p>
            <a:pPr indent="0" lvl="0" marL="0" rtl="0" algn="ctr">
              <a:spcBef>
                <a:spcPts val="0"/>
              </a:spcBef>
              <a:spcAft>
                <a:spcPts val="0"/>
              </a:spcAft>
              <a:buNone/>
            </a:pPr>
            <a:r>
              <a:rPr lang="en" sz="1800"/>
              <a:t>and then </a:t>
            </a:r>
            <a:r>
              <a:rPr lang="en" sz="1800">
                <a:solidFill>
                  <a:srgbClr val="FFFFFF"/>
                </a:solidFill>
              </a:rPr>
              <a:t>return to </a:t>
            </a:r>
            <a:endParaRPr sz="1800">
              <a:solidFill>
                <a:srgbClr val="FFFFFF"/>
              </a:solidFill>
            </a:endParaRPr>
          </a:p>
          <a:p>
            <a:pPr indent="0" lvl="0" marL="0" rtl="0" algn="ctr">
              <a:spcBef>
                <a:spcPts val="0"/>
              </a:spcBef>
              <a:spcAft>
                <a:spcPts val="0"/>
              </a:spcAft>
              <a:buNone/>
            </a:pPr>
            <a:r>
              <a:rPr lang="en" sz="1800">
                <a:solidFill>
                  <a:srgbClr val="FF6AB3"/>
                </a:solidFill>
              </a:rPr>
              <a:t>100% opacity over 2 seconds</a:t>
            </a:r>
            <a:endParaRPr sz="1800">
              <a:solidFill>
                <a:srgbClr val="FF6AB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CSS</a:t>
            </a:r>
            <a:endParaRPr/>
          </a:p>
        </p:txBody>
      </p:sp>
      <p:sp>
        <p:nvSpPr>
          <p:cNvPr id="720" name="Google Shape;720;p89"/>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Easier than ever with the CSS method.</a:t>
            </a:r>
            <a:endParaRPr/>
          </a:p>
          <a:p>
            <a:pPr indent="-381000" lvl="0" marL="457200" rtl="0" algn="l">
              <a:spcBef>
                <a:spcPts val="1000"/>
              </a:spcBef>
              <a:spcAft>
                <a:spcPts val="0"/>
              </a:spcAft>
              <a:buSzPts val="2400"/>
              <a:buChar char="●"/>
            </a:pPr>
            <a:r>
              <a:rPr lang="en"/>
              <a:t>By saying </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css</a:t>
            </a:r>
            <a:r>
              <a:rPr b="1" lang="en" sz="1800">
                <a:solidFill>
                  <a:srgbClr val="838FA7"/>
                </a:solidFill>
                <a:highlight>
                  <a:srgbClr val="282C34"/>
                </a:highlight>
                <a:latin typeface="Courier New"/>
                <a:ea typeface="Courier New"/>
                <a:cs typeface="Courier New"/>
                <a:sym typeface="Courier New"/>
              </a:rPr>
              <a:t>({})</a:t>
            </a:r>
            <a:r>
              <a:rPr lang="en"/>
              <a:t> the code will compile and do the style.property for you </a:t>
            </a:r>
            <a:endParaRPr/>
          </a:p>
          <a:p>
            <a:pPr indent="0" lvl="0" marL="1828800" rtl="0" algn="l">
              <a:lnSpc>
                <a:spcPct val="135714"/>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"#panel1"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css</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E06C75"/>
                </a:solidFill>
                <a:highlight>
                  <a:srgbClr val="282C34"/>
                </a:highlight>
                <a:latin typeface="Courier New"/>
                <a:ea typeface="Courier New"/>
                <a:cs typeface="Courier New"/>
                <a:sym typeface="Courier New"/>
              </a:rPr>
              <a:t>color</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'red'</a:t>
            </a:r>
            <a:r>
              <a:rPr b="1" lang="en" sz="1800">
                <a:solidFill>
                  <a:srgbClr val="79859D"/>
                </a:solidFill>
                <a:highlight>
                  <a:srgbClr val="282C34"/>
                </a:highlight>
                <a:latin typeface="Courier New"/>
                <a:ea typeface="Courier New"/>
                <a:cs typeface="Courier New"/>
                <a:sym typeface="Courier New"/>
              </a:rPr>
              <a:t>,</a:t>
            </a:r>
            <a:endParaRPr b="1" sz="1800">
              <a:solidFill>
                <a:srgbClr val="79859D"/>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E06C75"/>
                </a:solidFill>
                <a:highlight>
                  <a:srgbClr val="282C34"/>
                </a:highlight>
                <a:latin typeface="Courier New"/>
                <a:ea typeface="Courier New"/>
                <a:cs typeface="Courier New"/>
                <a:sym typeface="Courier New"/>
              </a:rPr>
              <a:t>'font-weight'</a:t>
            </a:r>
            <a:r>
              <a:rPr b="1" lang="en" sz="1800">
                <a:solidFill>
                  <a:srgbClr val="8E99B1"/>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98C379"/>
                </a:solidFill>
                <a:highlight>
                  <a:srgbClr val="282C34"/>
                </a:highlight>
                <a:latin typeface="Courier New"/>
                <a:ea typeface="Courier New"/>
                <a:cs typeface="Courier New"/>
                <a:sym typeface="Courier New"/>
              </a:rPr>
              <a:t>"900"</a:t>
            </a:r>
            <a:endParaRPr b="1" sz="1800">
              <a:solidFill>
                <a:srgbClr val="98C379"/>
              </a:solidFill>
              <a:highlight>
                <a:srgbClr val="282C34"/>
              </a:highlight>
              <a:latin typeface="Courier New"/>
              <a:ea typeface="Courier New"/>
              <a:cs typeface="Courier New"/>
              <a:sym typeface="Courier New"/>
            </a:endParaRPr>
          </a:p>
          <a:p>
            <a:pPr indent="0" lvl="0" marL="18288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0"/>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HTML</a:t>
            </a:r>
            <a:endParaRPr/>
          </a:p>
        </p:txBody>
      </p:sp>
      <p:sp>
        <p:nvSpPr>
          <p:cNvPr id="726" name="Google Shape;726;p90"/>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Also very easy with the </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html</a:t>
            </a:r>
            <a:r>
              <a:rPr b="1" lang="en" sz="1800">
                <a:solidFill>
                  <a:srgbClr val="838FA7"/>
                </a:solidFill>
                <a:highlight>
                  <a:srgbClr val="282C34"/>
                </a:highlight>
                <a:latin typeface="Courier New"/>
                <a:ea typeface="Courier New"/>
                <a:cs typeface="Courier New"/>
                <a:sym typeface="Courier New"/>
              </a:rPr>
              <a:t>()</a:t>
            </a:r>
            <a:endParaRPr/>
          </a:p>
          <a:p>
            <a:pPr indent="0" lvl="0" marL="0" rtl="0" algn="l">
              <a:spcBef>
                <a:spcPts val="1600"/>
              </a:spcBef>
              <a:spcAft>
                <a:spcPts val="0"/>
              </a:spcAft>
              <a:buNone/>
            </a:pPr>
            <a:r>
              <a:t/>
            </a:r>
            <a:endParaRPr/>
          </a:p>
          <a:p>
            <a:pPr indent="457200" lvl="0" marL="914400" rtl="0" algn="l">
              <a:lnSpc>
                <a:spcPct val="135714"/>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"#button1"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html</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"new Text"</a:t>
            </a:r>
            <a:r>
              <a:rPr b="1" lang="en" sz="1800">
                <a:solidFill>
                  <a:srgbClr val="838FA7"/>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1"/>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Practice time: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Please update the play ground to recreate the image on the next slide using only jQuery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2"/>
          <p:cNvSpPr txBox="1"/>
          <p:nvPr>
            <p:ph type="title"/>
          </p:nvPr>
        </p:nvSpPr>
        <p:spPr>
          <a:xfrm>
            <a:off x="1297500" y="393750"/>
            <a:ext cx="7038900" cy="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pic>
        <p:nvPicPr>
          <p:cNvPr id="737" name="Google Shape;737;p92"/>
          <p:cNvPicPr preferRelativeResize="0"/>
          <p:nvPr/>
        </p:nvPicPr>
        <p:blipFill>
          <a:blip r:embed="rId3">
            <a:alphaModFix/>
          </a:blip>
          <a:stretch>
            <a:fillRect/>
          </a:stretch>
        </p:blipFill>
        <p:spPr>
          <a:xfrm>
            <a:off x="152400" y="1989975"/>
            <a:ext cx="8839200" cy="267025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Binding</a:t>
            </a:r>
            <a:endParaRPr/>
          </a:p>
        </p:txBody>
      </p:sp>
      <p:sp>
        <p:nvSpPr>
          <p:cNvPr id="743" name="Google Shape;743;p93"/>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jQuery also helps with event listeners</a:t>
            </a:r>
            <a:endParaRPr/>
          </a:p>
          <a:p>
            <a:pPr indent="-381000" lvl="0" marL="457200" rtl="0" algn="l">
              <a:spcBef>
                <a:spcPts val="0"/>
              </a:spcBef>
              <a:spcAft>
                <a:spcPts val="0"/>
              </a:spcAft>
              <a:buSzPts val="2400"/>
              <a:buChar char="●"/>
            </a:pPr>
            <a:r>
              <a:rPr lang="en"/>
              <a:t>We no longer need to type out .addEventListerner everytime we want to add one we can use </a:t>
            </a:r>
            <a:r>
              <a:rPr b="1" lang="en">
                <a:solidFill>
                  <a:srgbClr val="838FA7"/>
                </a:solidFill>
                <a:highlight>
                  <a:srgbClr val="282C34"/>
                </a:highlight>
                <a:latin typeface="Courier New"/>
                <a:ea typeface="Courier New"/>
                <a:cs typeface="Courier New"/>
                <a:sym typeface="Courier New"/>
              </a:rPr>
              <a:t>.</a:t>
            </a:r>
            <a:r>
              <a:rPr b="1" lang="en">
                <a:solidFill>
                  <a:srgbClr val="6494ED"/>
                </a:solidFill>
                <a:highlight>
                  <a:srgbClr val="282C34"/>
                </a:highlight>
                <a:latin typeface="Courier New"/>
                <a:ea typeface="Courier New"/>
                <a:cs typeface="Courier New"/>
                <a:sym typeface="Courier New"/>
              </a:rPr>
              <a:t>on</a:t>
            </a:r>
            <a:endParaRPr sz="3000"/>
          </a:p>
          <a:p>
            <a:pPr indent="457200" lvl="0" marL="0" rtl="0" algn="l">
              <a:lnSpc>
                <a:spcPct val="135714"/>
              </a:lnSpc>
              <a:spcBef>
                <a:spcPts val="160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"#button1"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on</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"event"</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			  //for example//</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"#button1"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on</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"click"</a:t>
            </a:r>
            <a:r>
              <a:rPr b="1" lang="en" sz="1800">
                <a:solidFill>
                  <a:srgbClr val="79859D"/>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i="1" lang="en" sz="1800">
                <a:solidFill>
                  <a:srgbClr val="A78CFA"/>
                </a:solidFill>
                <a:highlight>
                  <a:srgbClr val="282C34"/>
                </a:highlight>
                <a:latin typeface="Courier New"/>
                <a:ea typeface="Courier New"/>
                <a:cs typeface="Courier New"/>
                <a:sym typeface="Courier New"/>
              </a:rPr>
              <a:t>function</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800">
                <a:solidFill>
                  <a:srgbClr val="B0B7C3"/>
                </a:solidFill>
                <a:highlight>
                  <a:srgbClr val="282C34"/>
                </a:highlight>
                <a:latin typeface="Courier New"/>
                <a:ea typeface="Courier New"/>
                <a:cs typeface="Courier New"/>
                <a:sym typeface="Courier New"/>
              </a:rPr>
              <a:t>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'#panel1'</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fadeToggle</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1000</a:t>
            </a:r>
            <a:r>
              <a:rPr b="1" lang="en" sz="1800">
                <a:solidFill>
                  <a:srgbClr val="838FA7"/>
                </a:solidFill>
                <a:highlight>
                  <a:srgbClr val="282C34"/>
                </a:highlight>
                <a:latin typeface="Courier New"/>
                <a:ea typeface="Courier New"/>
                <a:cs typeface="Courier New"/>
                <a:sym typeface="Courier New"/>
              </a:rPr>
              <a:t>)</a:t>
            </a:r>
            <a:endParaRPr b="1" sz="1800">
              <a:solidFill>
                <a:srgbClr val="838FA7"/>
              </a:solidFill>
              <a:highlight>
                <a:srgbClr val="282C34"/>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4"/>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Binding</a:t>
            </a:r>
            <a:endParaRPr/>
          </a:p>
        </p:txBody>
      </p:sp>
      <p:sp>
        <p:nvSpPr>
          <p:cNvPr id="749" name="Google Shape;749;p94"/>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This works with any of the js events that you are used to using but now we can write .on instead of .addEventListener. (it’s a little easier)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5"/>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Add events to your button 1 where the panel1 will fade out or in when the button is pressed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an event on button 2 that will cause the panel2 to hide and then </a:t>
            </a:r>
            <a:r>
              <a:rPr lang="en"/>
              <a:t>reappear</a:t>
            </a:r>
            <a:r>
              <a:rPr lang="en"/>
              <a:t> after a random amount of time between 1 and 6 seconds.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7"/>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an event that will cause panel 3 and 4 to fade out when you mouse over button 3 and fade in when you mouse over button 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SASS</a:t>
            </a:r>
            <a:endParaRPr/>
          </a:p>
        </p:txBody>
      </p:sp>
      <p:sp>
        <p:nvSpPr>
          <p:cNvPr id="333" name="Google Shape;333;p26"/>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solidFill>
                  <a:srgbClr val="FF6AB3"/>
                </a:solidFill>
                <a:latin typeface="Caveat"/>
                <a:ea typeface="Caveat"/>
                <a:cs typeface="Caveat"/>
                <a:sym typeface="Caveat"/>
              </a:rPr>
              <a:t>SASS </a:t>
            </a:r>
            <a:r>
              <a:rPr lang="en"/>
              <a:t>is </a:t>
            </a:r>
            <a:r>
              <a:rPr lang="en">
                <a:solidFill>
                  <a:srgbClr val="CF68E1"/>
                </a:solidFill>
              </a:rPr>
              <a:t>SCSS </a:t>
            </a:r>
            <a:r>
              <a:rPr lang="en"/>
              <a:t>or </a:t>
            </a:r>
            <a:r>
              <a:rPr lang="en" u="sng"/>
              <a:t>CSS WITH SUPER POWERS</a:t>
            </a:r>
            <a:endParaRPr u="sng"/>
          </a:p>
          <a:p>
            <a:pPr indent="-381000" lvl="0" marL="457200" rtl="0" algn="l">
              <a:spcBef>
                <a:spcPts val="1000"/>
              </a:spcBef>
              <a:spcAft>
                <a:spcPts val="0"/>
              </a:spcAft>
              <a:buSzPts val="2400"/>
              <a:buChar char="●"/>
            </a:pPr>
            <a:r>
              <a:rPr lang="en"/>
              <a:t>Please go to find the correct website, find the install code and install sass globally</a:t>
            </a:r>
            <a:endParaRPr/>
          </a:p>
          <a:p>
            <a:pPr indent="0" lvl="0" marL="457200" rtl="0" algn="l">
              <a:spcBef>
                <a:spcPts val="1600"/>
              </a:spcBef>
              <a:spcAft>
                <a:spcPts val="0"/>
              </a:spcAft>
              <a:buNone/>
            </a:pPr>
            <a:r>
              <a:t/>
            </a:r>
            <a:endParaRPr/>
          </a:p>
          <a:p>
            <a:pPr indent="0" lvl="0" marL="0" rtl="0" algn="ctr">
              <a:spcBef>
                <a:spcPts val="1600"/>
              </a:spcBef>
              <a:spcAft>
                <a:spcPts val="1600"/>
              </a:spcAft>
              <a:buNone/>
            </a:pPr>
            <a:r>
              <a:rPr lang="en"/>
              <a:t>Good Luck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8"/>
          <p:cNvSpPr txBox="1"/>
          <p:nvPr>
            <p:ph type="title"/>
          </p:nvPr>
        </p:nvSpPr>
        <p:spPr>
          <a:xfrm>
            <a:off x="228000" y="1368000"/>
            <a:ext cx="52182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Create a puzzle:</a:t>
            </a:r>
            <a:endParaRPr sz="2000"/>
          </a:p>
          <a:p>
            <a:pPr indent="0" lvl="0" marL="0" rtl="0" algn="ctr">
              <a:spcBef>
                <a:spcPts val="0"/>
              </a:spcBef>
              <a:spcAft>
                <a:spcPts val="0"/>
              </a:spcAft>
              <a:buNone/>
            </a:pPr>
            <a:r>
              <a:rPr lang="en" sz="2000">
                <a:solidFill>
                  <a:srgbClr val="FF6AB3"/>
                </a:solidFill>
              </a:rPr>
              <a:t>If you click button 1 </a:t>
            </a:r>
            <a:endParaRPr sz="2000">
              <a:solidFill>
                <a:srgbClr val="FF6AB3"/>
              </a:solidFill>
            </a:endParaRPr>
          </a:p>
          <a:p>
            <a:pPr indent="0" lvl="0" marL="0" rtl="0" algn="ctr">
              <a:spcBef>
                <a:spcPts val="0"/>
              </a:spcBef>
              <a:spcAft>
                <a:spcPts val="0"/>
              </a:spcAft>
              <a:buNone/>
            </a:pPr>
            <a:r>
              <a:rPr lang="en" sz="2000">
                <a:solidFill>
                  <a:srgbClr val="FF6AB3"/>
                </a:solidFill>
              </a:rPr>
              <a:t>panel 1 and 4 will toggle</a:t>
            </a:r>
            <a:endParaRPr sz="2000">
              <a:solidFill>
                <a:srgbClr val="FF6AB3"/>
              </a:solidFill>
            </a:endParaRPr>
          </a:p>
          <a:p>
            <a:pPr indent="0" lvl="0" marL="0" rtl="0" algn="ctr">
              <a:spcBef>
                <a:spcPts val="0"/>
              </a:spcBef>
              <a:spcAft>
                <a:spcPts val="0"/>
              </a:spcAft>
              <a:buNone/>
            </a:pPr>
            <a:r>
              <a:rPr lang="en" sz="2000">
                <a:solidFill>
                  <a:srgbClr val="98C379"/>
                </a:solidFill>
              </a:rPr>
              <a:t>If you click button 2 </a:t>
            </a:r>
            <a:endParaRPr sz="2000">
              <a:solidFill>
                <a:srgbClr val="98C379"/>
              </a:solidFill>
            </a:endParaRPr>
          </a:p>
          <a:p>
            <a:pPr indent="0" lvl="0" marL="0" rtl="0" algn="ctr">
              <a:spcBef>
                <a:spcPts val="0"/>
              </a:spcBef>
              <a:spcAft>
                <a:spcPts val="0"/>
              </a:spcAft>
              <a:buNone/>
            </a:pPr>
            <a:r>
              <a:rPr lang="en" sz="2000">
                <a:solidFill>
                  <a:srgbClr val="98C379"/>
                </a:solidFill>
              </a:rPr>
              <a:t>p</a:t>
            </a:r>
            <a:r>
              <a:rPr lang="en" sz="2000">
                <a:solidFill>
                  <a:srgbClr val="98C379"/>
                </a:solidFill>
              </a:rPr>
              <a:t>anel 2, 3, and 4 will toggle</a:t>
            </a:r>
            <a:endParaRPr sz="2000">
              <a:solidFill>
                <a:srgbClr val="98C379"/>
              </a:solidFill>
            </a:endParaRPr>
          </a:p>
          <a:p>
            <a:pPr indent="0" lvl="0" marL="0" rtl="0" algn="ctr">
              <a:spcBef>
                <a:spcPts val="0"/>
              </a:spcBef>
              <a:spcAft>
                <a:spcPts val="0"/>
              </a:spcAft>
              <a:buNone/>
            </a:pPr>
            <a:r>
              <a:rPr lang="en" sz="2000">
                <a:solidFill>
                  <a:srgbClr val="56B7C3"/>
                </a:solidFill>
              </a:rPr>
              <a:t>If you click button 3 </a:t>
            </a:r>
            <a:endParaRPr sz="2000">
              <a:solidFill>
                <a:srgbClr val="56B7C3"/>
              </a:solidFill>
            </a:endParaRPr>
          </a:p>
          <a:p>
            <a:pPr indent="0" lvl="0" marL="0" rtl="0" algn="ctr">
              <a:spcBef>
                <a:spcPts val="0"/>
              </a:spcBef>
              <a:spcAft>
                <a:spcPts val="0"/>
              </a:spcAft>
              <a:buNone/>
            </a:pPr>
            <a:r>
              <a:rPr lang="en" sz="2000">
                <a:solidFill>
                  <a:srgbClr val="56B7C3"/>
                </a:solidFill>
              </a:rPr>
              <a:t>p</a:t>
            </a:r>
            <a:r>
              <a:rPr lang="en" sz="2000">
                <a:solidFill>
                  <a:srgbClr val="56B7C3"/>
                </a:solidFill>
              </a:rPr>
              <a:t>anel 1 and 3 will toggle </a:t>
            </a:r>
            <a:endParaRPr sz="2000">
              <a:solidFill>
                <a:srgbClr val="56B7C3"/>
              </a:solidFill>
            </a:endParaRPr>
          </a:p>
          <a:p>
            <a:pPr indent="0" lvl="0" marL="0" rtl="0" algn="ctr">
              <a:spcBef>
                <a:spcPts val="0"/>
              </a:spcBef>
              <a:spcAft>
                <a:spcPts val="0"/>
              </a:spcAft>
              <a:buNone/>
            </a:pPr>
            <a:r>
              <a:rPr lang="en" sz="2000">
                <a:solidFill>
                  <a:srgbClr val="F7931D"/>
                </a:solidFill>
              </a:rPr>
              <a:t>If you click button 4 </a:t>
            </a:r>
            <a:endParaRPr sz="2000">
              <a:solidFill>
                <a:srgbClr val="F7931D"/>
              </a:solidFill>
            </a:endParaRPr>
          </a:p>
          <a:p>
            <a:pPr indent="0" lvl="0" marL="0" rtl="0" algn="ctr">
              <a:spcBef>
                <a:spcPts val="0"/>
              </a:spcBef>
              <a:spcAft>
                <a:spcPts val="0"/>
              </a:spcAft>
              <a:buNone/>
            </a:pPr>
            <a:r>
              <a:rPr lang="en" sz="2000">
                <a:solidFill>
                  <a:srgbClr val="F7931D"/>
                </a:solidFill>
              </a:rPr>
              <a:t>p</a:t>
            </a:r>
            <a:r>
              <a:rPr lang="en" sz="2000">
                <a:solidFill>
                  <a:srgbClr val="F7931D"/>
                </a:solidFill>
              </a:rPr>
              <a:t>anel 1 and 2 will toggle</a:t>
            </a:r>
            <a:endParaRPr sz="2000">
              <a:solidFill>
                <a:srgbClr val="F7931D"/>
              </a:solidFill>
            </a:endParaRPr>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The game is to turn them all off</a:t>
            </a:r>
            <a:endParaRPr sz="2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9"/>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Simplifying</a:t>
            </a:r>
            <a:endParaRPr/>
          </a:p>
        </p:txBody>
      </p:sp>
      <p:sp>
        <p:nvSpPr>
          <p:cNvPr id="775" name="Google Shape;775;p99"/>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You’ve heard that devs are lazy so here are a few ways to shorten up the code, you don’t want to type the same thing more than once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0"/>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a:t>
            </a:r>
            <a:endParaRPr/>
          </a:p>
        </p:txBody>
      </p:sp>
      <p:sp>
        <p:nvSpPr>
          <p:cNvPr id="781" name="Google Shape;781;p100"/>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Remember that the selectors for your jQuery are the exact same as the selectors for the CSS so if you want to add an event listener to every button you can do that</a:t>
            </a:r>
            <a:endParaRPr/>
          </a:p>
          <a:p>
            <a:pPr indent="0" lvl="0" marL="0" rtl="0" algn="l">
              <a:lnSpc>
                <a:spcPct val="135714"/>
              </a:lnSpc>
              <a:spcBef>
                <a:spcPts val="1600"/>
              </a:spcBef>
              <a:spcAft>
                <a:spcPts val="0"/>
              </a:spcAft>
              <a:buNone/>
            </a:pPr>
            <a:r>
              <a:rPr lang="en" sz="1050">
                <a:solidFill>
                  <a:srgbClr val="B0B7C3"/>
                </a:solidFill>
                <a:highlight>
                  <a:srgbClr val="282C34"/>
                </a:highlight>
                <a:latin typeface="Courier New"/>
                <a:ea typeface="Courier New"/>
                <a:cs typeface="Courier New"/>
                <a:sym typeface="Courier New"/>
              </a:rPr>
              <a:t>  		</a:t>
            </a:r>
            <a:r>
              <a:rPr b="1" lang="en" sz="2000">
                <a:solidFill>
                  <a:srgbClr val="6494ED"/>
                </a:solidFill>
                <a:highlight>
                  <a:srgbClr val="282C34"/>
                </a:highlight>
                <a:latin typeface="Courier New"/>
                <a:ea typeface="Courier New"/>
                <a:cs typeface="Courier New"/>
                <a:sym typeface="Courier New"/>
              </a:rPr>
              <a:t>$</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'button'</a:t>
            </a:r>
            <a:r>
              <a:rPr b="1" lang="en" sz="2000">
                <a:solidFill>
                  <a:srgbClr val="838FA7"/>
                </a:solidFill>
                <a:highlight>
                  <a:srgbClr val="282C34"/>
                </a:highlight>
                <a:latin typeface="Courier New"/>
                <a:ea typeface="Courier New"/>
                <a:cs typeface="Courier New"/>
                <a:sym typeface="Courier New"/>
              </a:rPr>
              <a:t>).</a:t>
            </a:r>
            <a:r>
              <a:rPr b="1" lang="en" sz="2000">
                <a:solidFill>
                  <a:srgbClr val="6494ED"/>
                </a:solidFill>
                <a:highlight>
                  <a:srgbClr val="282C34"/>
                </a:highlight>
                <a:latin typeface="Courier New"/>
                <a:ea typeface="Courier New"/>
                <a:cs typeface="Courier New"/>
                <a:sym typeface="Courier New"/>
              </a:rPr>
              <a:t>on</a:t>
            </a:r>
            <a:r>
              <a:rPr b="1" lang="en" sz="2000">
                <a:solidFill>
                  <a:srgbClr val="838FA7"/>
                </a:solidFill>
                <a:highlight>
                  <a:srgbClr val="282C34"/>
                </a:highlight>
                <a:latin typeface="Courier New"/>
                <a:ea typeface="Courier New"/>
                <a:cs typeface="Courier New"/>
                <a:sym typeface="Courier New"/>
              </a:rPr>
              <a:t>(</a:t>
            </a:r>
            <a:r>
              <a:rPr b="1" lang="en" sz="2000">
                <a:solidFill>
                  <a:srgbClr val="98C379"/>
                </a:solidFill>
                <a:highlight>
                  <a:srgbClr val="282C34"/>
                </a:highlight>
                <a:latin typeface="Courier New"/>
                <a:ea typeface="Courier New"/>
                <a:cs typeface="Courier New"/>
                <a:sym typeface="Courier New"/>
              </a:rPr>
              <a:t>'click'</a:t>
            </a:r>
            <a:r>
              <a:rPr b="1" lang="en" sz="2000">
                <a:solidFill>
                  <a:srgbClr val="79859D"/>
                </a:solidFill>
                <a:highlight>
                  <a:srgbClr val="282C34"/>
                </a:highlight>
                <a:latin typeface="Courier New"/>
                <a:ea typeface="Courier New"/>
                <a:cs typeface="Courier New"/>
                <a:sym typeface="Courier New"/>
              </a:rPr>
              <a:t>,</a:t>
            </a:r>
            <a:r>
              <a:rPr b="1" lang="en" sz="2000">
                <a:solidFill>
                  <a:srgbClr val="B0B7C3"/>
                </a:solidFill>
                <a:highlight>
                  <a:srgbClr val="282C34"/>
                </a:highlight>
                <a:latin typeface="Courier New"/>
                <a:ea typeface="Courier New"/>
                <a:cs typeface="Courier New"/>
                <a:sym typeface="Courier New"/>
              </a:rPr>
              <a:t> </a:t>
            </a:r>
            <a:r>
              <a:rPr b="1" i="1" lang="en" sz="2000">
                <a:solidFill>
                  <a:srgbClr val="A78CFA"/>
                </a:solidFill>
                <a:highlight>
                  <a:srgbClr val="282C34"/>
                </a:highlight>
                <a:latin typeface="Courier New"/>
                <a:ea typeface="Courier New"/>
                <a:cs typeface="Courier New"/>
                <a:sym typeface="Courier New"/>
              </a:rPr>
              <a:t>function</a:t>
            </a:r>
            <a:r>
              <a:rPr b="1" lang="en" sz="2000">
                <a:solidFill>
                  <a:srgbClr val="838FA7"/>
                </a:solidFill>
                <a:highlight>
                  <a:srgbClr val="282C34"/>
                </a:highlight>
                <a:latin typeface="Courier New"/>
                <a:ea typeface="Courier New"/>
                <a:cs typeface="Courier New"/>
                <a:sym typeface="Courier New"/>
              </a:rPr>
              <a:t>(){})</a:t>
            </a:r>
            <a:endParaRPr b="1"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01"/>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Targeting</a:t>
            </a:r>
            <a:endParaRPr/>
          </a:p>
        </p:txBody>
      </p:sp>
      <p:sp>
        <p:nvSpPr>
          <p:cNvPr id="787" name="Google Shape;787;p101"/>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also add your own attributes to your html and store those in variables</a:t>
            </a:r>
            <a:endParaRPr/>
          </a:p>
          <a:p>
            <a:pPr indent="-381000" lvl="0" marL="457200" rtl="0" algn="l">
              <a:spcBef>
                <a:spcPts val="1000"/>
              </a:spcBef>
              <a:spcAft>
                <a:spcPts val="1600"/>
              </a:spcAft>
              <a:buSzPts val="2400"/>
              <a:buChar char="●"/>
            </a:pPr>
            <a:r>
              <a:rPr lang="en"/>
              <a:t>Using this in combination with basic js can make your work easier (example on next slide)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2"/>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Custom Classes to the HTML</a:t>
            </a:r>
            <a:endParaRPr/>
          </a:p>
        </p:txBody>
      </p:sp>
      <p:sp>
        <p:nvSpPr>
          <p:cNvPr id="793" name="Google Shape;793;p102"/>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div</a:t>
            </a:r>
            <a:r>
              <a:rPr b="1" lang="en" sz="1400">
                <a:solidFill>
                  <a:srgbClr val="B0B7C3"/>
                </a:solidFill>
                <a:highlight>
                  <a:srgbClr val="282C34"/>
                </a:highlight>
                <a:latin typeface="Courier New"/>
                <a:ea typeface="Courier New"/>
                <a:cs typeface="Courier New"/>
                <a:sym typeface="Courier New"/>
              </a:rPr>
              <a:t> </a:t>
            </a:r>
            <a:r>
              <a:rPr b="1" lang="en" sz="1400">
                <a:solidFill>
                  <a:srgbClr val="56B7C3"/>
                </a:solidFill>
                <a:highlight>
                  <a:srgbClr val="282C34"/>
                </a:highlight>
                <a:latin typeface="Courier New"/>
                <a:ea typeface="Courier New"/>
                <a:cs typeface="Courier New"/>
                <a:sym typeface="Courier New"/>
              </a:rPr>
              <a:t>class</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"header"</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B0B7C3"/>
                </a:solidFill>
                <a:highlight>
                  <a:srgbClr val="282C34"/>
                </a:highlight>
                <a:latin typeface="Courier New"/>
                <a:ea typeface="Courier New"/>
                <a:cs typeface="Courier New"/>
                <a:sym typeface="Courier New"/>
              </a:rPr>
              <a:t>      </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h1</a:t>
            </a:r>
            <a:r>
              <a:rPr b="1" lang="en" sz="1400">
                <a:solidFill>
                  <a:srgbClr val="8792AA"/>
                </a:solidFill>
                <a:highlight>
                  <a:srgbClr val="282C34"/>
                </a:highlight>
                <a:latin typeface="Courier New"/>
                <a:ea typeface="Courier New"/>
                <a:cs typeface="Courier New"/>
                <a:sym typeface="Courier New"/>
              </a:rPr>
              <a:t>&gt;</a:t>
            </a:r>
            <a:r>
              <a:rPr b="1" lang="en" sz="1400">
                <a:solidFill>
                  <a:srgbClr val="B0B7C3"/>
                </a:solidFill>
                <a:highlight>
                  <a:srgbClr val="282C34"/>
                </a:highlight>
                <a:latin typeface="Courier New"/>
                <a:ea typeface="Courier New"/>
                <a:cs typeface="Courier New"/>
                <a:sym typeface="Courier New"/>
              </a:rPr>
              <a:t>This is jQuery</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h1</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B0B7C3"/>
                </a:solidFill>
                <a:highlight>
                  <a:srgbClr val="282C34"/>
                </a:highlight>
                <a:latin typeface="Courier New"/>
                <a:ea typeface="Courier New"/>
                <a:cs typeface="Courier New"/>
                <a:sym typeface="Courier New"/>
              </a:rPr>
              <a:t>      </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B0B7C3"/>
                </a:solidFill>
                <a:highlight>
                  <a:srgbClr val="282C34"/>
                </a:highlight>
                <a:latin typeface="Courier New"/>
                <a:ea typeface="Courier New"/>
                <a:cs typeface="Courier New"/>
                <a:sym typeface="Courier New"/>
              </a:rPr>
              <a:t> </a:t>
            </a:r>
            <a:r>
              <a:rPr b="1" lang="en" sz="1400">
                <a:solidFill>
                  <a:srgbClr val="56B7C3"/>
                </a:solidFill>
                <a:highlight>
                  <a:srgbClr val="282C34"/>
                </a:highlight>
                <a:latin typeface="Courier New"/>
                <a:ea typeface="Courier New"/>
                <a:cs typeface="Courier New"/>
                <a:sym typeface="Courier New"/>
              </a:rPr>
              <a:t>panelid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'1'</a:t>
            </a:r>
            <a:r>
              <a:rPr b="1" lang="en" sz="1400">
                <a:solidFill>
                  <a:srgbClr val="B0B7C3"/>
                </a:solidFill>
                <a:highlight>
                  <a:srgbClr val="282C34"/>
                </a:highlight>
                <a:latin typeface="Courier New"/>
                <a:ea typeface="Courier New"/>
                <a:cs typeface="Courier New"/>
                <a:sym typeface="Courier New"/>
              </a:rPr>
              <a:t> </a:t>
            </a:r>
            <a:r>
              <a:rPr b="1" i="1" lang="en" sz="1400">
                <a:solidFill>
                  <a:srgbClr val="FF9070"/>
                </a:solidFill>
                <a:highlight>
                  <a:srgbClr val="282C34"/>
                </a:highlight>
                <a:latin typeface="Courier New"/>
                <a:ea typeface="Courier New"/>
                <a:cs typeface="Courier New"/>
                <a:sym typeface="Courier New"/>
              </a:rPr>
              <a:t>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"button1"</a:t>
            </a:r>
            <a:r>
              <a:rPr b="1" lang="en" sz="1400">
                <a:solidFill>
                  <a:srgbClr val="8792AA"/>
                </a:solidFill>
                <a:highlight>
                  <a:srgbClr val="282C34"/>
                </a:highlight>
                <a:latin typeface="Courier New"/>
                <a:ea typeface="Courier New"/>
                <a:cs typeface="Courier New"/>
                <a:sym typeface="Courier New"/>
              </a:rPr>
              <a:t>&gt;</a:t>
            </a:r>
            <a:r>
              <a:rPr b="1" lang="en" sz="1400">
                <a:solidFill>
                  <a:srgbClr val="B0B7C3"/>
                </a:solidFill>
                <a:highlight>
                  <a:srgbClr val="282C34"/>
                </a:highlight>
                <a:latin typeface="Courier New"/>
                <a:ea typeface="Courier New"/>
                <a:cs typeface="Courier New"/>
                <a:sym typeface="Courier New"/>
              </a:rPr>
              <a:t>#button1</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B0B7C3"/>
                </a:solidFill>
                <a:highlight>
                  <a:srgbClr val="282C34"/>
                </a:highlight>
                <a:latin typeface="Courier New"/>
                <a:ea typeface="Courier New"/>
                <a:cs typeface="Courier New"/>
                <a:sym typeface="Courier New"/>
              </a:rPr>
              <a:t>      </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B0B7C3"/>
                </a:solidFill>
                <a:highlight>
                  <a:srgbClr val="282C34"/>
                </a:highlight>
                <a:latin typeface="Courier New"/>
                <a:ea typeface="Courier New"/>
                <a:cs typeface="Courier New"/>
                <a:sym typeface="Courier New"/>
              </a:rPr>
              <a:t> </a:t>
            </a:r>
            <a:r>
              <a:rPr b="1" lang="en" sz="1400">
                <a:solidFill>
                  <a:srgbClr val="56B7C3"/>
                </a:solidFill>
                <a:highlight>
                  <a:srgbClr val="282C34"/>
                </a:highlight>
                <a:latin typeface="Courier New"/>
                <a:ea typeface="Courier New"/>
                <a:cs typeface="Courier New"/>
                <a:sym typeface="Courier New"/>
              </a:rPr>
              <a:t>panelid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'2'</a:t>
            </a:r>
            <a:r>
              <a:rPr b="1" lang="en" sz="1400">
                <a:solidFill>
                  <a:srgbClr val="B0B7C3"/>
                </a:solidFill>
                <a:highlight>
                  <a:srgbClr val="282C34"/>
                </a:highlight>
                <a:latin typeface="Courier New"/>
                <a:ea typeface="Courier New"/>
                <a:cs typeface="Courier New"/>
                <a:sym typeface="Courier New"/>
              </a:rPr>
              <a:t> </a:t>
            </a:r>
            <a:r>
              <a:rPr b="1" i="1" lang="en" sz="1400">
                <a:solidFill>
                  <a:srgbClr val="FF9070"/>
                </a:solidFill>
                <a:highlight>
                  <a:srgbClr val="282C34"/>
                </a:highlight>
                <a:latin typeface="Courier New"/>
                <a:ea typeface="Courier New"/>
                <a:cs typeface="Courier New"/>
                <a:sym typeface="Courier New"/>
              </a:rPr>
              <a:t>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"button2"</a:t>
            </a:r>
            <a:r>
              <a:rPr b="1" lang="en" sz="1400">
                <a:solidFill>
                  <a:srgbClr val="8792AA"/>
                </a:solidFill>
                <a:highlight>
                  <a:srgbClr val="282C34"/>
                </a:highlight>
                <a:latin typeface="Courier New"/>
                <a:ea typeface="Courier New"/>
                <a:cs typeface="Courier New"/>
                <a:sym typeface="Courier New"/>
              </a:rPr>
              <a:t>&gt;</a:t>
            </a:r>
            <a:r>
              <a:rPr b="1" lang="en" sz="1400">
                <a:solidFill>
                  <a:srgbClr val="B0B7C3"/>
                </a:solidFill>
                <a:highlight>
                  <a:srgbClr val="282C34"/>
                </a:highlight>
                <a:latin typeface="Courier New"/>
                <a:ea typeface="Courier New"/>
                <a:cs typeface="Courier New"/>
                <a:sym typeface="Courier New"/>
              </a:rPr>
              <a:t>#button2</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B0B7C3"/>
                </a:solidFill>
                <a:highlight>
                  <a:srgbClr val="282C34"/>
                </a:highlight>
                <a:latin typeface="Courier New"/>
                <a:ea typeface="Courier New"/>
                <a:cs typeface="Courier New"/>
                <a:sym typeface="Courier New"/>
              </a:rPr>
              <a:t>      </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B0B7C3"/>
                </a:solidFill>
                <a:highlight>
                  <a:srgbClr val="282C34"/>
                </a:highlight>
                <a:latin typeface="Courier New"/>
                <a:ea typeface="Courier New"/>
                <a:cs typeface="Courier New"/>
                <a:sym typeface="Courier New"/>
              </a:rPr>
              <a:t> </a:t>
            </a:r>
            <a:r>
              <a:rPr b="1" lang="en" sz="1400">
                <a:solidFill>
                  <a:srgbClr val="56B7C3"/>
                </a:solidFill>
                <a:highlight>
                  <a:srgbClr val="282C34"/>
                </a:highlight>
                <a:latin typeface="Courier New"/>
                <a:ea typeface="Courier New"/>
                <a:cs typeface="Courier New"/>
                <a:sym typeface="Courier New"/>
              </a:rPr>
              <a:t>panelid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'3'</a:t>
            </a:r>
            <a:r>
              <a:rPr b="1" lang="en" sz="1400">
                <a:solidFill>
                  <a:srgbClr val="B0B7C3"/>
                </a:solidFill>
                <a:highlight>
                  <a:srgbClr val="282C34"/>
                </a:highlight>
                <a:latin typeface="Courier New"/>
                <a:ea typeface="Courier New"/>
                <a:cs typeface="Courier New"/>
                <a:sym typeface="Courier New"/>
              </a:rPr>
              <a:t> </a:t>
            </a:r>
            <a:r>
              <a:rPr b="1" i="1" lang="en" sz="1400">
                <a:solidFill>
                  <a:srgbClr val="FF9070"/>
                </a:solidFill>
                <a:highlight>
                  <a:srgbClr val="282C34"/>
                </a:highlight>
                <a:latin typeface="Courier New"/>
                <a:ea typeface="Courier New"/>
                <a:cs typeface="Courier New"/>
                <a:sym typeface="Courier New"/>
              </a:rPr>
              <a:t>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"button3"</a:t>
            </a:r>
            <a:r>
              <a:rPr b="1" lang="en" sz="1400">
                <a:solidFill>
                  <a:srgbClr val="8792AA"/>
                </a:solidFill>
                <a:highlight>
                  <a:srgbClr val="282C34"/>
                </a:highlight>
                <a:latin typeface="Courier New"/>
                <a:ea typeface="Courier New"/>
                <a:cs typeface="Courier New"/>
                <a:sym typeface="Courier New"/>
              </a:rPr>
              <a:t>&gt;</a:t>
            </a:r>
            <a:r>
              <a:rPr b="1" lang="en" sz="1400">
                <a:solidFill>
                  <a:srgbClr val="B0B7C3"/>
                </a:solidFill>
                <a:highlight>
                  <a:srgbClr val="282C34"/>
                </a:highlight>
                <a:latin typeface="Courier New"/>
                <a:ea typeface="Courier New"/>
                <a:cs typeface="Courier New"/>
                <a:sym typeface="Courier New"/>
              </a:rPr>
              <a:t>#button3</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B0B7C3"/>
                </a:solidFill>
                <a:highlight>
                  <a:srgbClr val="282C34"/>
                </a:highlight>
                <a:latin typeface="Courier New"/>
                <a:ea typeface="Courier New"/>
                <a:cs typeface="Courier New"/>
                <a:sym typeface="Courier New"/>
              </a:rPr>
              <a:t>      </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B0B7C3"/>
                </a:solidFill>
                <a:highlight>
                  <a:srgbClr val="282C34"/>
                </a:highlight>
                <a:latin typeface="Courier New"/>
                <a:ea typeface="Courier New"/>
                <a:cs typeface="Courier New"/>
                <a:sym typeface="Courier New"/>
              </a:rPr>
              <a:t> </a:t>
            </a:r>
            <a:r>
              <a:rPr b="1" lang="en" sz="1400">
                <a:solidFill>
                  <a:srgbClr val="56B7C3"/>
                </a:solidFill>
                <a:highlight>
                  <a:srgbClr val="282C34"/>
                </a:highlight>
                <a:latin typeface="Courier New"/>
                <a:ea typeface="Courier New"/>
                <a:cs typeface="Courier New"/>
                <a:sym typeface="Courier New"/>
              </a:rPr>
              <a:t>panelid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'4'</a:t>
            </a:r>
            <a:r>
              <a:rPr b="1" lang="en" sz="1400">
                <a:solidFill>
                  <a:srgbClr val="B0B7C3"/>
                </a:solidFill>
                <a:highlight>
                  <a:srgbClr val="282C34"/>
                </a:highlight>
                <a:latin typeface="Courier New"/>
                <a:ea typeface="Courier New"/>
                <a:cs typeface="Courier New"/>
                <a:sym typeface="Courier New"/>
              </a:rPr>
              <a:t> </a:t>
            </a:r>
            <a:r>
              <a:rPr b="1" i="1" lang="en" sz="1400">
                <a:solidFill>
                  <a:srgbClr val="FF9070"/>
                </a:solidFill>
                <a:highlight>
                  <a:srgbClr val="282C34"/>
                </a:highlight>
                <a:latin typeface="Courier New"/>
                <a:ea typeface="Courier New"/>
                <a:cs typeface="Courier New"/>
                <a:sym typeface="Courier New"/>
              </a:rPr>
              <a:t>id</a:t>
            </a:r>
            <a:r>
              <a:rPr b="1" lang="en" sz="1400">
                <a:solidFill>
                  <a:srgbClr val="8792AA"/>
                </a:solidFill>
                <a:highlight>
                  <a:srgbClr val="282C34"/>
                </a:highlight>
                <a:latin typeface="Courier New"/>
                <a:ea typeface="Courier New"/>
                <a:cs typeface="Courier New"/>
                <a:sym typeface="Courier New"/>
              </a:rPr>
              <a:t>=</a:t>
            </a:r>
            <a:r>
              <a:rPr b="1" lang="en" sz="1400">
                <a:solidFill>
                  <a:srgbClr val="98C379"/>
                </a:solidFill>
                <a:highlight>
                  <a:srgbClr val="282C34"/>
                </a:highlight>
                <a:latin typeface="Courier New"/>
                <a:ea typeface="Courier New"/>
                <a:cs typeface="Courier New"/>
                <a:sym typeface="Courier New"/>
              </a:rPr>
              <a:t>"button4"</a:t>
            </a:r>
            <a:r>
              <a:rPr b="1" lang="en" sz="1400">
                <a:solidFill>
                  <a:srgbClr val="8792AA"/>
                </a:solidFill>
                <a:highlight>
                  <a:srgbClr val="282C34"/>
                </a:highlight>
                <a:latin typeface="Courier New"/>
                <a:ea typeface="Courier New"/>
                <a:cs typeface="Courier New"/>
                <a:sym typeface="Courier New"/>
              </a:rPr>
              <a:t>&gt;</a:t>
            </a:r>
            <a:r>
              <a:rPr b="1" lang="en" sz="1400">
                <a:solidFill>
                  <a:srgbClr val="B0B7C3"/>
                </a:solidFill>
                <a:highlight>
                  <a:srgbClr val="282C34"/>
                </a:highlight>
                <a:latin typeface="Courier New"/>
                <a:ea typeface="Courier New"/>
                <a:cs typeface="Courier New"/>
                <a:sym typeface="Courier New"/>
              </a:rPr>
              <a:t>#button4</a:t>
            </a: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button</a:t>
            </a:r>
            <a:r>
              <a:rPr b="1" lang="en" sz="1400">
                <a:solidFill>
                  <a:srgbClr val="8792AA"/>
                </a:solidFill>
                <a:highlight>
                  <a:srgbClr val="282C34"/>
                </a:highlight>
                <a:latin typeface="Courier New"/>
                <a:ea typeface="Courier New"/>
                <a:cs typeface="Courier New"/>
                <a:sym typeface="Courier New"/>
              </a:rPr>
              <a:t>&gt;</a:t>
            </a:r>
            <a:endParaRPr b="1" sz="1400">
              <a:solidFill>
                <a:srgbClr val="8792AA"/>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00">
                <a:solidFill>
                  <a:srgbClr val="8792AA"/>
                </a:solidFill>
                <a:highlight>
                  <a:srgbClr val="282C34"/>
                </a:highlight>
                <a:latin typeface="Courier New"/>
                <a:ea typeface="Courier New"/>
                <a:cs typeface="Courier New"/>
                <a:sym typeface="Courier New"/>
              </a:rPr>
              <a:t>&lt;/</a:t>
            </a:r>
            <a:r>
              <a:rPr b="1" lang="en" sz="1400">
                <a:solidFill>
                  <a:srgbClr val="E06C75"/>
                </a:solidFill>
                <a:highlight>
                  <a:srgbClr val="282C34"/>
                </a:highlight>
                <a:latin typeface="Courier New"/>
                <a:ea typeface="Courier New"/>
                <a:cs typeface="Courier New"/>
                <a:sym typeface="Courier New"/>
              </a:rPr>
              <a:t>div</a:t>
            </a:r>
            <a:r>
              <a:rPr b="1" lang="en" sz="1400">
                <a:solidFill>
                  <a:srgbClr val="8792AA"/>
                </a:solidFill>
                <a:highlight>
                  <a:srgbClr val="282C34"/>
                </a:highlight>
                <a:latin typeface="Courier New"/>
                <a:ea typeface="Courier New"/>
                <a:cs typeface="Courier New"/>
                <a:sym typeface="Courier New"/>
              </a:rPr>
              <a:t>&gt;</a:t>
            </a:r>
            <a:endParaRPr b="1" sz="1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3"/>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“this” in the jQuery</a:t>
            </a:r>
            <a:endParaRPr/>
          </a:p>
        </p:txBody>
      </p:sp>
      <p:sp>
        <p:nvSpPr>
          <p:cNvPr id="799" name="Google Shape;799;p103"/>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add an event to every button that will find the panelid assigned to it using this</a:t>
            </a:r>
            <a:endParaRPr/>
          </a:p>
          <a:p>
            <a:pPr indent="-381000" lvl="0" marL="457200" rtl="0" algn="l">
              <a:spcBef>
                <a:spcPts val="1000"/>
              </a:spcBef>
              <a:spcAft>
                <a:spcPts val="0"/>
              </a:spcAft>
              <a:buSzPts val="2400"/>
              <a:buChar char="●"/>
            </a:pPr>
            <a:r>
              <a:rPr lang="en"/>
              <a:t>Then we combine that value with an id to choose the panel we want to toggle</a:t>
            </a:r>
            <a:endParaRPr/>
          </a:p>
          <a:p>
            <a:pPr indent="0" lvl="0" marL="914400" rtl="0" algn="l">
              <a:lnSpc>
                <a:spcPct val="135714"/>
              </a:lnSpc>
              <a:spcBef>
                <a:spcPts val="1600"/>
              </a:spcBef>
              <a:spcAft>
                <a:spcPts val="0"/>
              </a:spcAft>
              <a:buNone/>
            </a:pPr>
            <a:r>
              <a:rPr b="1" lang="en" sz="1600">
                <a:solidFill>
                  <a:srgbClr val="6494ED"/>
                </a:solidFill>
                <a:highlight>
                  <a:srgbClr val="282C34"/>
                </a:highlight>
                <a:latin typeface="Courier New"/>
                <a:ea typeface="Courier New"/>
                <a:cs typeface="Courier New"/>
                <a:sym typeface="Courier New"/>
              </a:rPr>
              <a:t>$</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'button'</a:t>
            </a:r>
            <a:r>
              <a:rPr b="1" lang="en" sz="1600">
                <a:solidFill>
                  <a:srgbClr val="838FA7"/>
                </a:solidFill>
                <a:highlight>
                  <a:srgbClr val="282C34"/>
                </a:highlight>
                <a:latin typeface="Courier New"/>
                <a:ea typeface="Courier New"/>
                <a:cs typeface="Courier New"/>
                <a:sym typeface="Courier New"/>
              </a:rPr>
              <a:t>).</a:t>
            </a:r>
            <a:r>
              <a:rPr b="1" lang="en" sz="1600">
                <a:solidFill>
                  <a:srgbClr val="6494ED"/>
                </a:solidFill>
                <a:highlight>
                  <a:srgbClr val="282C34"/>
                </a:highlight>
                <a:latin typeface="Courier New"/>
                <a:ea typeface="Courier New"/>
                <a:cs typeface="Courier New"/>
                <a:sym typeface="Courier New"/>
              </a:rPr>
              <a:t>on</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'click'</a:t>
            </a:r>
            <a:r>
              <a:rPr b="1" lang="en" sz="1600">
                <a:solidFill>
                  <a:srgbClr val="79859D"/>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 </a:t>
            </a:r>
            <a:r>
              <a:rPr b="1" i="1" lang="en" sz="1600">
                <a:solidFill>
                  <a:srgbClr val="A78CFA"/>
                </a:solidFill>
                <a:highlight>
                  <a:srgbClr val="282C34"/>
                </a:highlight>
                <a:latin typeface="Courier New"/>
                <a:ea typeface="Courier New"/>
                <a:cs typeface="Courier New"/>
                <a:sym typeface="Courier New"/>
              </a:rPr>
              <a:t>function</a:t>
            </a:r>
            <a:r>
              <a:rPr b="1" lang="en" sz="1600">
                <a:solidFill>
                  <a:srgbClr val="838FA7"/>
                </a:solidFill>
                <a:highlight>
                  <a:srgbClr val="282C34"/>
                </a:highlight>
                <a:latin typeface="Courier New"/>
                <a:ea typeface="Courier New"/>
                <a:cs typeface="Courier New"/>
                <a:sym typeface="Courier New"/>
              </a:rPr>
              <a:t>(){</a:t>
            </a:r>
            <a:endParaRPr b="1" sz="1600">
              <a:solidFill>
                <a:srgbClr val="838FA7"/>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i="1" lang="en" sz="1600">
                <a:solidFill>
                  <a:srgbClr val="A78CFA"/>
                </a:solidFill>
                <a:highlight>
                  <a:srgbClr val="282C34"/>
                </a:highlight>
                <a:latin typeface="Courier New"/>
                <a:ea typeface="Courier New"/>
                <a:cs typeface="Courier New"/>
                <a:sym typeface="Courier New"/>
              </a:rPr>
              <a:t>let </a:t>
            </a:r>
            <a:r>
              <a:rPr b="1" lang="en" sz="1600">
                <a:solidFill>
                  <a:srgbClr val="B0B7C3"/>
                </a:solidFill>
                <a:highlight>
                  <a:srgbClr val="282C34"/>
                </a:highlight>
                <a:latin typeface="Courier New"/>
                <a:ea typeface="Courier New"/>
                <a:cs typeface="Courier New"/>
                <a:sym typeface="Courier New"/>
              </a:rPr>
              <a:t>panelId</a:t>
            </a:r>
            <a:r>
              <a:rPr b="1" i="1" lang="en" sz="1600">
                <a:solidFill>
                  <a:srgbClr val="A78CFA"/>
                </a:solidFill>
                <a:highlight>
                  <a:srgbClr val="282C34"/>
                </a:highlight>
                <a:latin typeface="Courier New"/>
                <a:ea typeface="Courier New"/>
                <a:cs typeface="Courier New"/>
                <a:sym typeface="Courier New"/>
              </a:rPr>
              <a:t> </a:t>
            </a:r>
            <a:r>
              <a:rPr b="1" lang="en" sz="1600">
                <a:solidFill>
                  <a:srgbClr val="838FA7"/>
                </a:solidFill>
                <a:highlight>
                  <a:srgbClr val="282C34"/>
                </a:highlight>
                <a:latin typeface="Courier New"/>
                <a:ea typeface="Courier New"/>
                <a:cs typeface="Courier New"/>
                <a:sym typeface="Courier New"/>
              </a:rPr>
              <a:t>=</a:t>
            </a:r>
            <a:r>
              <a:rPr b="1" i="1" lang="en" sz="1600">
                <a:solidFill>
                  <a:srgbClr val="A78CFA"/>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a:t>
            </a:r>
            <a:r>
              <a:rPr b="1" lang="en" sz="1600">
                <a:solidFill>
                  <a:srgbClr val="838FA7"/>
                </a:solidFill>
                <a:highlight>
                  <a:srgbClr val="282C34"/>
                </a:highlight>
                <a:latin typeface="Courier New"/>
                <a:ea typeface="Courier New"/>
                <a:cs typeface="Courier New"/>
                <a:sym typeface="Courier New"/>
              </a:rPr>
              <a:t>(</a:t>
            </a:r>
            <a:r>
              <a:rPr b="1" i="1" lang="en" sz="1600">
                <a:solidFill>
                  <a:srgbClr val="F02B77"/>
                </a:solidFill>
                <a:highlight>
                  <a:srgbClr val="282C34"/>
                </a:highlight>
                <a:latin typeface="Courier New"/>
                <a:ea typeface="Courier New"/>
                <a:cs typeface="Courier New"/>
                <a:sym typeface="Courier New"/>
              </a:rPr>
              <a:t>this</a:t>
            </a:r>
            <a:r>
              <a:rPr b="1" lang="en" sz="1600">
                <a:solidFill>
                  <a:srgbClr val="838FA7"/>
                </a:solidFill>
                <a:highlight>
                  <a:srgbClr val="282C34"/>
                </a:highlight>
                <a:latin typeface="Courier New"/>
                <a:ea typeface="Courier New"/>
                <a:cs typeface="Courier New"/>
                <a:sym typeface="Courier New"/>
              </a:rPr>
              <a:t>).</a:t>
            </a:r>
            <a:r>
              <a:rPr b="1" lang="en" sz="1600">
                <a:solidFill>
                  <a:srgbClr val="6494ED"/>
                </a:solidFill>
                <a:highlight>
                  <a:srgbClr val="282C34"/>
                </a:highlight>
                <a:latin typeface="Courier New"/>
                <a:ea typeface="Courier New"/>
                <a:cs typeface="Courier New"/>
                <a:sym typeface="Courier New"/>
              </a:rPr>
              <a:t>attr</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'panelid'</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6494ED"/>
                </a:solidFill>
                <a:highlight>
                  <a:srgbClr val="282C34"/>
                </a:highlight>
                <a:latin typeface="Courier New"/>
                <a:ea typeface="Courier New"/>
                <a:cs typeface="Courier New"/>
                <a:sym typeface="Courier New"/>
              </a:rPr>
              <a:t>$</a:t>
            </a:r>
            <a:r>
              <a:rPr b="1" lang="en" sz="1600">
                <a:solidFill>
                  <a:srgbClr val="838FA7"/>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'#panel'</a:t>
            </a:r>
            <a:r>
              <a:rPr b="1" lang="en" sz="1600">
                <a:solidFill>
                  <a:srgbClr val="56B7C3"/>
                </a:solidFill>
                <a:highlight>
                  <a:srgbClr val="282C34"/>
                </a:highlight>
                <a:latin typeface="Courier New"/>
                <a:ea typeface="Courier New"/>
                <a:cs typeface="Courier New"/>
                <a:sym typeface="Courier New"/>
              </a:rPr>
              <a:t>+</a:t>
            </a:r>
            <a:r>
              <a:rPr b="1" lang="en" sz="1600">
                <a:solidFill>
                  <a:srgbClr val="B0B7C3"/>
                </a:solidFill>
                <a:highlight>
                  <a:srgbClr val="282C34"/>
                </a:highlight>
                <a:latin typeface="Courier New"/>
                <a:ea typeface="Courier New"/>
                <a:cs typeface="Courier New"/>
                <a:sym typeface="Courier New"/>
              </a:rPr>
              <a:t>panelId</a:t>
            </a:r>
            <a:r>
              <a:rPr b="1" lang="en" sz="1600">
                <a:solidFill>
                  <a:srgbClr val="838FA7"/>
                </a:solidFill>
                <a:highlight>
                  <a:srgbClr val="282C34"/>
                </a:highlight>
                <a:latin typeface="Courier New"/>
                <a:ea typeface="Courier New"/>
                <a:cs typeface="Courier New"/>
                <a:sym typeface="Courier New"/>
              </a:rPr>
              <a:t>).</a:t>
            </a:r>
            <a:r>
              <a:rPr b="1" lang="en" sz="1600">
                <a:solidFill>
                  <a:srgbClr val="6494ED"/>
                </a:solidFill>
                <a:highlight>
                  <a:srgbClr val="282C34"/>
                </a:highlight>
                <a:latin typeface="Courier New"/>
                <a:ea typeface="Courier New"/>
                <a:cs typeface="Courier New"/>
                <a:sym typeface="Courier New"/>
              </a:rPr>
              <a:t>toggle</a:t>
            </a:r>
            <a:r>
              <a:rPr b="1" lang="en" sz="1600">
                <a:solidFill>
                  <a:srgbClr val="838FA7"/>
                </a:solidFill>
                <a:highlight>
                  <a:srgbClr val="282C34"/>
                </a:highlight>
                <a:latin typeface="Courier New"/>
                <a:ea typeface="Courier New"/>
                <a:cs typeface="Courier New"/>
                <a:sym typeface="Courier New"/>
              </a:rPr>
              <a:t>(</a:t>
            </a:r>
            <a:r>
              <a:rPr b="1" lang="en" sz="1600">
                <a:solidFill>
                  <a:srgbClr val="FF9070"/>
                </a:solidFill>
                <a:highlight>
                  <a:srgbClr val="282C34"/>
                </a:highlight>
                <a:latin typeface="Courier New"/>
                <a:ea typeface="Courier New"/>
                <a:cs typeface="Courier New"/>
                <a:sym typeface="Courier New"/>
              </a:rPr>
              <a:t>1000</a:t>
            </a:r>
            <a:r>
              <a:rPr b="1" lang="en" sz="1600">
                <a:solidFill>
                  <a:srgbClr val="838FA7"/>
                </a:solidFill>
                <a:highlight>
                  <a:srgbClr val="282C34"/>
                </a:highlight>
                <a:latin typeface="Courier New"/>
                <a:ea typeface="Courier New"/>
                <a:cs typeface="Courier New"/>
                <a:sym typeface="Courier New"/>
              </a:rPr>
              <a:t>)</a:t>
            </a:r>
            <a:r>
              <a:rPr b="1" lang="en" sz="1600">
                <a:solidFill>
                  <a:srgbClr val="676E95"/>
                </a:solidFill>
                <a:highlight>
                  <a:srgbClr val="282C34"/>
                </a:highlight>
                <a:latin typeface="Courier New"/>
                <a:ea typeface="Courier New"/>
                <a:cs typeface="Courier New"/>
                <a:sym typeface="Courier New"/>
              </a:rPr>
              <a:t>;</a:t>
            </a:r>
            <a:endParaRPr b="1" sz="1600">
              <a:solidFill>
                <a:srgbClr val="676E95"/>
              </a:solidFill>
              <a:highlight>
                <a:srgbClr val="282C34"/>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b="1" lang="en" sz="1600">
                <a:solidFill>
                  <a:srgbClr val="838FA7"/>
                </a:solidFill>
                <a:highlight>
                  <a:srgbClr val="282C34"/>
                </a:highlight>
                <a:latin typeface="Courier New"/>
                <a:ea typeface="Courier New"/>
                <a:cs typeface="Courier New"/>
                <a:sym typeface="Courier New"/>
              </a:rPr>
              <a:t>})</a:t>
            </a:r>
            <a:endParaRPr b="1" sz="16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4"/>
          <p:cNvSpPr txBox="1"/>
          <p:nvPr>
            <p:ph type="title"/>
          </p:nvPr>
        </p:nvSpPr>
        <p:spPr>
          <a:xfrm>
            <a:off x="1145075"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point</a:t>
            </a:r>
            <a:endParaRPr/>
          </a:p>
        </p:txBody>
      </p:sp>
      <p:sp>
        <p:nvSpPr>
          <p:cNvPr id="805" name="Google Shape;805;p104"/>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You can also add more to your selectors jQuery</a:t>
            </a:r>
            <a:endParaRPr/>
          </a:p>
          <a:p>
            <a:pPr indent="-381000" lvl="0" marL="457200" rtl="0" algn="l">
              <a:spcBef>
                <a:spcPts val="0"/>
              </a:spcBef>
              <a:spcAft>
                <a:spcPts val="0"/>
              </a:spcAft>
              <a:buSzPts val="2400"/>
              <a:buChar char="●"/>
            </a:pPr>
            <a:r>
              <a:rPr lang="en"/>
              <a:t>For instance if we want change the text in the panel heading we can do that by adding to it: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5"/>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811" name="Google Shape;811;p105"/>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500">
                <a:solidFill>
                  <a:srgbClr val="6494ED"/>
                </a:solidFill>
                <a:highlight>
                  <a:srgbClr val="282C34"/>
                </a:highlight>
                <a:latin typeface="Courier New"/>
                <a:ea typeface="Courier New"/>
                <a:cs typeface="Courier New"/>
                <a:sym typeface="Courier New"/>
              </a:rPr>
              <a:t>$</a:t>
            </a:r>
            <a:r>
              <a:rPr b="1" lang="en" sz="1500">
                <a:solidFill>
                  <a:srgbClr val="838FA7"/>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'button'</a:t>
            </a:r>
            <a:r>
              <a:rPr b="1" lang="en" sz="1500">
                <a:solidFill>
                  <a:srgbClr val="838FA7"/>
                </a:solidFill>
                <a:highlight>
                  <a:srgbClr val="282C34"/>
                </a:highlight>
                <a:latin typeface="Courier New"/>
                <a:ea typeface="Courier New"/>
                <a:cs typeface="Courier New"/>
                <a:sym typeface="Courier New"/>
              </a:rPr>
              <a:t>).</a:t>
            </a:r>
            <a:r>
              <a:rPr b="1" lang="en" sz="1500">
                <a:solidFill>
                  <a:srgbClr val="6494ED"/>
                </a:solidFill>
                <a:highlight>
                  <a:srgbClr val="282C34"/>
                </a:highlight>
                <a:latin typeface="Courier New"/>
                <a:ea typeface="Courier New"/>
                <a:cs typeface="Courier New"/>
                <a:sym typeface="Courier New"/>
              </a:rPr>
              <a:t>on</a:t>
            </a:r>
            <a:r>
              <a:rPr b="1" lang="en" sz="1500">
                <a:solidFill>
                  <a:srgbClr val="838FA7"/>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'click'</a:t>
            </a:r>
            <a:r>
              <a:rPr b="1" lang="en" sz="1500">
                <a:solidFill>
                  <a:srgbClr val="79859D"/>
                </a:solidFill>
                <a:highlight>
                  <a:srgbClr val="282C34"/>
                </a:highlight>
                <a:latin typeface="Courier New"/>
                <a:ea typeface="Courier New"/>
                <a:cs typeface="Courier New"/>
                <a:sym typeface="Courier New"/>
              </a:rPr>
              <a:t>,</a:t>
            </a:r>
            <a:r>
              <a:rPr b="1" lang="en" sz="1500">
                <a:solidFill>
                  <a:srgbClr val="B0B7C3"/>
                </a:solidFill>
                <a:highlight>
                  <a:srgbClr val="282C34"/>
                </a:highlight>
                <a:latin typeface="Courier New"/>
                <a:ea typeface="Courier New"/>
                <a:cs typeface="Courier New"/>
                <a:sym typeface="Courier New"/>
              </a:rPr>
              <a:t> </a:t>
            </a:r>
            <a:r>
              <a:rPr b="1" i="1" lang="en" sz="1500">
                <a:solidFill>
                  <a:srgbClr val="A78CFA"/>
                </a:solidFill>
                <a:highlight>
                  <a:srgbClr val="282C34"/>
                </a:highlight>
                <a:latin typeface="Courier New"/>
                <a:ea typeface="Courier New"/>
                <a:cs typeface="Courier New"/>
                <a:sym typeface="Courier New"/>
              </a:rPr>
              <a:t>function</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00">
                <a:solidFill>
                  <a:srgbClr val="B0B7C3"/>
                </a:solidFill>
                <a:highlight>
                  <a:srgbClr val="282C34"/>
                </a:highlight>
                <a:latin typeface="Courier New"/>
                <a:ea typeface="Courier New"/>
                <a:cs typeface="Courier New"/>
                <a:sym typeface="Courier New"/>
              </a:rPr>
              <a:t>    </a:t>
            </a:r>
            <a:r>
              <a:rPr b="1" i="1" lang="en" sz="1500">
                <a:solidFill>
                  <a:srgbClr val="A78CFA"/>
                </a:solidFill>
                <a:highlight>
                  <a:srgbClr val="282C34"/>
                </a:highlight>
                <a:latin typeface="Courier New"/>
                <a:ea typeface="Courier New"/>
                <a:cs typeface="Courier New"/>
                <a:sym typeface="Courier New"/>
              </a:rPr>
              <a:t>let </a:t>
            </a:r>
            <a:r>
              <a:rPr b="1" lang="en" sz="1500">
                <a:solidFill>
                  <a:srgbClr val="B0B7C3"/>
                </a:solidFill>
                <a:highlight>
                  <a:srgbClr val="282C34"/>
                </a:highlight>
                <a:latin typeface="Courier New"/>
                <a:ea typeface="Courier New"/>
                <a:cs typeface="Courier New"/>
                <a:sym typeface="Courier New"/>
              </a:rPr>
              <a:t>panelid</a:t>
            </a:r>
            <a:r>
              <a:rPr b="1" i="1" lang="en" sz="1500">
                <a:solidFill>
                  <a:srgbClr val="A78CFA"/>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r>
              <a:rPr b="1" i="1" lang="en" sz="1500">
                <a:solidFill>
                  <a:srgbClr val="A78CFA"/>
                </a:solidFill>
                <a:highlight>
                  <a:srgbClr val="282C34"/>
                </a:highlight>
                <a:latin typeface="Courier New"/>
                <a:ea typeface="Courier New"/>
                <a:cs typeface="Courier New"/>
                <a:sym typeface="Courier New"/>
              </a:rPr>
              <a:t> </a:t>
            </a:r>
            <a:r>
              <a:rPr b="1" lang="en" sz="1500">
                <a:solidFill>
                  <a:srgbClr val="6494ED"/>
                </a:solidFill>
                <a:highlight>
                  <a:srgbClr val="282C34"/>
                </a:highlight>
                <a:latin typeface="Courier New"/>
                <a:ea typeface="Courier New"/>
                <a:cs typeface="Courier New"/>
                <a:sym typeface="Courier New"/>
              </a:rPr>
              <a:t>$</a:t>
            </a:r>
            <a:r>
              <a:rPr b="1" lang="en" sz="1500">
                <a:solidFill>
                  <a:srgbClr val="838FA7"/>
                </a:solidFill>
                <a:highlight>
                  <a:srgbClr val="282C34"/>
                </a:highlight>
                <a:latin typeface="Courier New"/>
                <a:ea typeface="Courier New"/>
                <a:cs typeface="Courier New"/>
                <a:sym typeface="Courier New"/>
              </a:rPr>
              <a:t>(</a:t>
            </a:r>
            <a:r>
              <a:rPr b="1" i="1" lang="en" sz="1500">
                <a:solidFill>
                  <a:srgbClr val="F02B77"/>
                </a:solidFill>
                <a:highlight>
                  <a:srgbClr val="282C34"/>
                </a:highlight>
                <a:latin typeface="Courier New"/>
                <a:ea typeface="Courier New"/>
                <a:cs typeface="Courier New"/>
                <a:sym typeface="Courier New"/>
              </a:rPr>
              <a:t>this</a:t>
            </a:r>
            <a:r>
              <a:rPr b="1" lang="en" sz="1500">
                <a:solidFill>
                  <a:srgbClr val="838FA7"/>
                </a:solidFill>
                <a:highlight>
                  <a:srgbClr val="282C34"/>
                </a:highlight>
                <a:latin typeface="Courier New"/>
                <a:ea typeface="Courier New"/>
                <a:cs typeface="Courier New"/>
                <a:sym typeface="Courier New"/>
              </a:rPr>
              <a:t>).</a:t>
            </a:r>
            <a:r>
              <a:rPr b="1" lang="en" sz="1500">
                <a:solidFill>
                  <a:srgbClr val="6494ED"/>
                </a:solidFill>
                <a:highlight>
                  <a:srgbClr val="282C34"/>
                </a:highlight>
                <a:latin typeface="Courier New"/>
                <a:ea typeface="Courier New"/>
                <a:cs typeface="Courier New"/>
                <a:sym typeface="Courier New"/>
              </a:rPr>
              <a:t>attr</a:t>
            </a:r>
            <a:r>
              <a:rPr b="1" lang="en" sz="1500">
                <a:solidFill>
                  <a:srgbClr val="838FA7"/>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"panelid"</a:t>
            </a:r>
            <a:r>
              <a:rPr b="1" lang="en" sz="1500">
                <a:solidFill>
                  <a:srgbClr val="838FA7"/>
                </a:solidFill>
                <a:highlight>
                  <a:srgbClr val="282C34"/>
                </a:highlight>
                <a:latin typeface="Courier New"/>
                <a:ea typeface="Courier New"/>
                <a:cs typeface="Courier New"/>
                <a:sym typeface="Courier New"/>
              </a:rPr>
              <a:t>)</a:t>
            </a:r>
            <a:r>
              <a:rPr b="1" lang="en" sz="1500">
                <a:solidFill>
                  <a:srgbClr val="676E95"/>
                </a:solidFill>
                <a:highlight>
                  <a:srgbClr val="282C34"/>
                </a:highlight>
                <a:latin typeface="Courier New"/>
                <a:ea typeface="Courier New"/>
                <a:cs typeface="Courier New"/>
                <a:sym typeface="Courier New"/>
              </a:rPr>
              <a:t>;</a:t>
            </a:r>
            <a:endParaRPr b="1" sz="1500">
              <a:solidFill>
                <a:srgbClr val="676E95"/>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00">
                <a:solidFill>
                  <a:srgbClr val="B0B7C3"/>
                </a:solidFill>
                <a:highlight>
                  <a:srgbClr val="282C34"/>
                </a:highlight>
                <a:latin typeface="Courier New"/>
                <a:ea typeface="Courier New"/>
                <a:cs typeface="Courier New"/>
                <a:sym typeface="Courier New"/>
              </a:rPr>
              <a:t>    </a:t>
            </a:r>
            <a:r>
              <a:rPr b="1" lang="en" sz="1500">
                <a:solidFill>
                  <a:srgbClr val="6494ED"/>
                </a:solidFill>
                <a:highlight>
                  <a:srgbClr val="282C34"/>
                </a:highlight>
                <a:latin typeface="Courier New"/>
                <a:ea typeface="Courier New"/>
                <a:cs typeface="Courier New"/>
                <a:sym typeface="Courier New"/>
              </a:rPr>
              <a:t>$</a:t>
            </a:r>
            <a:r>
              <a:rPr b="1" lang="en" sz="1500">
                <a:solidFill>
                  <a:srgbClr val="838FA7"/>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'#panel'</a:t>
            </a:r>
            <a:r>
              <a:rPr b="1" lang="en" sz="1500">
                <a:solidFill>
                  <a:srgbClr val="56B7C3"/>
                </a:solidFill>
                <a:highlight>
                  <a:srgbClr val="282C34"/>
                </a:highlight>
                <a:latin typeface="Courier New"/>
                <a:ea typeface="Courier New"/>
                <a:cs typeface="Courier New"/>
                <a:sym typeface="Courier New"/>
              </a:rPr>
              <a:t>+</a:t>
            </a:r>
            <a:r>
              <a:rPr b="1" lang="en" sz="1500">
                <a:solidFill>
                  <a:srgbClr val="B0B7C3"/>
                </a:solidFill>
                <a:highlight>
                  <a:srgbClr val="282C34"/>
                </a:highlight>
                <a:latin typeface="Courier New"/>
                <a:ea typeface="Courier New"/>
                <a:cs typeface="Courier New"/>
                <a:sym typeface="Courier New"/>
              </a:rPr>
              <a:t>panelid </a:t>
            </a:r>
            <a:r>
              <a:rPr b="1" lang="en" sz="1500">
                <a:solidFill>
                  <a:srgbClr val="56B7C3"/>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 .panel-heading'</a:t>
            </a:r>
            <a:r>
              <a:rPr b="1" lang="en" sz="1500">
                <a:solidFill>
                  <a:srgbClr val="838FA7"/>
                </a:solidFill>
                <a:highlight>
                  <a:srgbClr val="282C34"/>
                </a:highlight>
                <a:latin typeface="Courier New"/>
                <a:ea typeface="Courier New"/>
                <a:cs typeface="Courier New"/>
                <a:sym typeface="Courier New"/>
              </a:rPr>
              <a:t>).</a:t>
            </a:r>
            <a:r>
              <a:rPr b="1" lang="en" sz="1500">
                <a:solidFill>
                  <a:srgbClr val="6494ED"/>
                </a:solidFill>
                <a:highlight>
                  <a:srgbClr val="282C34"/>
                </a:highlight>
                <a:latin typeface="Courier New"/>
                <a:ea typeface="Courier New"/>
                <a:cs typeface="Courier New"/>
                <a:sym typeface="Courier New"/>
              </a:rPr>
              <a:t>html</a:t>
            </a:r>
            <a:r>
              <a:rPr b="1" lang="en" sz="1500">
                <a:solidFill>
                  <a:srgbClr val="838FA7"/>
                </a:solidFill>
                <a:highlight>
                  <a:srgbClr val="282C34"/>
                </a:highlight>
                <a:latin typeface="Courier New"/>
                <a:ea typeface="Courier New"/>
                <a:cs typeface="Courier New"/>
                <a:sym typeface="Courier New"/>
              </a:rPr>
              <a:t>(</a:t>
            </a:r>
            <a:r>
              <a:rPr b="1" lang="en" sz="1500">
                <a:solidFill>
                  <a:srgbClr val="98C379"/>
                </a:solidFill>
                <a:highlight>
                  <a:srgbClr val="282C34"/>
                </a:highlight>
                <a:latin typeface="Courier New"/>
                <a:ea typeface="Courier New"/>
                <a:cs typeface="Courier New"/>
                <a:sym typeface="Courier New"/>
              </a:rPr>
              <a:t>"this changed"</a:t>
            </a:r>
            <a:r>
              <a:rPr b="1" lang="en" sz="1500">
                <a:solidFill>
                  <a:srgbClr val="838FA7"/>
                </a:solidFill>
                <a:highlight>
                  <a:srgbClr val="282C34"/>
                </a:highlight>
                <a:latin typeface="Courier New"/>
                <a:ea typeface="Courier New"/>
                <a:cs typeface="Courier New"/>
                <a:sym typeface="Courier New"/>
              </a:rPr>
              <a:t>)</a:t>
            </a:r>
            <a:endParaRPr b="1" sz="1500">
              <a:solidFill>
                <a:srgbClr val="838FA7"/>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00">
                <a:solidFill>
                  <a:srgbClr val="B0B7C3"/>
                </a:solidFill>
                <a:highlight>
                  <a:srgbClr val="282C34"/>
                </a:highlight>
                <a:latin typeface="Courier New"/>
                <a:ea typeface="Courier New"/>
                <a:cs typeface="Courier New"/>
                <a:sym typeface="Courier New"/>
              </a:rPr>
              <a:t>  </a:t>
            </a:r>
            <a:r>
              <a:rPr b="1" lang="en" sz="1500">
                <a:solidFill>
                  <a:srgbClr val="838FA7"/>
                </a:solidFill>
                <a:highlight>
                  <a:srgbClr val="282C34"/>
                </a:highlight>
                <a:latin typeface="Courier New"/>
                <a:ea typeface="Courier New"/>
                <a:cs typeface="Courier New"/>
                <a:sym typeface="Courier New"/>
              </a:rPr>
              <a:t>})</a:t>
            </a:r>
            <a:endParaRPr b="1" sz="15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Make a fun way to follow instructions.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Use HTML and CSS to change the text of the buttons and panels and then use 1 event listener to bind everything together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traversal</a:t>
            </a:r>
            <a:endParaRPr/>
          </a:p>
        </p:txBody>
      </p:sp>
      <p:sp>
        <p:nvSpPr>
          <p:cNvPr id="822" name="Google Shape;822;p107"/>
          <p:cNvSpPr txBox="1"/>
          <p:nvPr>
            <p:ph idx="1" type="body"/>
          </p:nvPr>
        </p:nvSpPr>
        <p:spPr>
          <a:xfrm>
            <a:off x="597175" y="1168350"/>
            <a:ext cx="77634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Many tutorials will include DOM traversal, Jobs will ask if you are a master of DOM and employers will require that you can access and change the elements of the DOM at will</a:t>
            </a:r>
            <a:endParaRPr/>
          </a:p>
          <a:p>
            <a:pPr indent="0" lvl="0" marL="0" rtl="0" algn="l">
              <a:spcBef>
                <a:spcPts val="1600"/>
              </a:spcBef>
              <a:spcAft>
                <a:spcPts val="0"/>
              </a:spcAft>
              <a:buNone/>
            </a:pPr>
            <a:r>
              <a:t/>
            </a:r>
            <a:endParaRPr/>
          </a:p>
          <a:p>
            <a:pPr indent="-381000" lvl="0" marL="457200" rtl="0" algn="l">
              <a:spcBef>
                <a:spcPts val="1600"/>
              </a:spcBef>
              <a:spcAft>
                <a:spcPts val="0"/>
              </a:spcAft>
              <a:buSzPts val="2400"/>
              <a:buChar char="●"/>
            </a:pPr>
            <a:r>
              <a:rPr lang="en"/>
              <a:t>Let’s learn more about DOM traversal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ME</a:t>
            </a:r>
            <a:endParaRPr/>
          </a:p>
        </p:txBody>
      </p:sp>
      <p:sp>
        <p:nvSpPr>
          <p:cNvPr id="339" name="Google Shape;339;p27"/>
          <p:cNvSpPr txBox="1"/>
          <p:nvPr>
            <p:ph idx="1" type="body"/>
          </p:nvPr>
        </p:nvSpPr>
        <p:spPr>
          <a:xfrm>
            <a:off x="597175" y="1309950"/>
            <a:ext cx="4830000" cy="3573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are going to be using this a lot in the coming Unit and you will be using it even more in the future after this class</a:t>
            </a:r>
            <a:endParaRPr/>
          </a:p>
          <a:p>
            <a:pPr indent="-381000" lvl="0" marL="457200" rtl="0" algn="l">
              <a:spcBef>
                <a:spcPts val="0"/>
              </a:spcBef>
              <a:spcAft>
                <a:spcPts val="0"/>
              </a:spcAft>
              <a:buSzPts val="2400"/>
              <a:buChar char="●"/>
            </a:pPr>
            <a:r>
              <a:rPr lang="en"/>
              <a:t>DO NOT FORGET NPM</a:t>
            </a:r>
            <a:endParaRPr/>
          </a:p>
        </p:txBody>
      </p:sp>
      <p:pic>
        <p:nvPicPr>
          <p:cNvPr id="340" name="Google Shape;340;p27"/>
          <p:cNvPicPr preferRelativeResize="0"/>
          <p:nvPr/>
        </p:nvPicPr>
        <p:blipFill>
          <a:blip r:embed="rId3">
            <a:alphaModFix/>
          </a:blip>
          <a:stretch>
            <a:fillRect/>
          </a:stretch>
        </p:blipFill>
        <p:spPr>
          <a:xfrm>
            <a:off x="5545225" y="1747062"/>
            <a:ext cx="3598774" cy="26990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8"/>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(document object model)</a:t>
            </a:r>
            <a:endParaRPr/>
          </a:p>
        </p:txBody>
      </p:sp>
      <p:sp>
        <p:nvSpPr>
          <p:cNvPr id="828" name="Google Shape;828;p108"/>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Char char="●"/>
            </a:pPr>
            <a:r>
              <a:rPr lang="en" sz="2300"/>
              <a:t>We talked about this at the beginning of the year when we learned about HTML but to recap:</a:t>
            </a:r>
            <a:endParaRPr sz="2300"/>
          </a:p>
          <a:p>
            <a:pPr indent="-361950" lvl="1" marL="914400" rtl="0" algn="l">
              <a:spcBef>
                <a:spcPts val="1000"/>
              </a:spcBef>
              <a:spcAft>
                <a:spcPts val="0"/>
              </a:spcAft>
              <a:buSzPts val="2100"/>
              <a:buChar char="○"/>
            </a:pPr>
            <a:r>
              <a:rPr lang="en" sz="2100"/>
              <a:t>DOM is how your computer builds your site based on the HTML code that you write. </a:t>
            </a:r>
            <a:endParaRPr sz="2100"/>
          </a:p>
          <a:p>
            <a:pPr indent="-361950" lvl="1" marL="914400" rtl="0" algn="l">
              <a:spcBef>
                <a:spcPts val="1600"/>
              </a:spcBef>
              <a:spcAft>
                <a:spcPts val="1600"/>
              </a:spcAft>
              <a:buSzPts val="2100"/>
              <a:buChar char="○"/>
            </a:pPr>
            <a:r>
              <a:rPr lang="en" sz="2100"/>
              <a:t>When you access your html from the jQuery or the css you are actually moving around the DOM that was created not the actual HTML</a:t>
            </a:r>
            <a:endParaRPr sz="21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9"/>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834" name="Google Shape;834;p109"/>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We have been using DOM traversal this whole time with IDs and Classes and all the selectors that we use in CSS. </a:t>
            </a:r>
            <a:endParaRPr/>
          </a:p>
          <a:p>
            <a:pPr indent="-381000" lvl="0" marL="457200" rtl="0" algn="l">
              <a:spcBef>
                <a:spcPts val="1000"/>
              </a:spcBef>
              <a:spcAft>
                <a:spcPts val="1600"/>
              </a:spcAft>
              <a:buSzPts val="2400"/>
              <a:buChar char="●"/>
            </a:pPr>
            <a:r>
              <a:rPr lang="en"/>
              <a:t>But to be a </a:t>
            </a:r>
            <a:r>
              <a:rPr lang="en">
                <a:solidFill>
                  <a:srgbClr val="F7931D"/>
                </a:solidFill>
                <a:latin typeface="Courier New"/>
                <a:ea typeface="Courier New"/>
                <a:cs typeface="Courier New"/>
                <a:sym typeface="Courier New"/>
              </a:rPr>
              <a:t>master DOM walker</a:t>
            </a:r>
            <a:r>
              <a:rPr lang="en"/>
              <a:t> you must learn how to move past the basics and into the obscure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0"/>
          <p:cNvSpPr txBox="1"/>
          <p:nvPr>
            <p:ph type="title"/>
          </p:nvPr>
        </p:nvSpPr>
        <p:spPr>
          <a:xfrm>
            <a:off x="1208550" y="4569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(for an idea)</a:t>
            </a:r>
            <a:endParaRPr/>
          </a:p>
        </p:txBody>
      </p:sp>
      <p:sp>
        <p:nvSpPr>
          <p:cNvPr id="840" name="Google Shape;840;p110"/>
          <p:cNvSpPr txBox="1"/>
          <p:nvPr>
            <p:ph idx="1" type="body"/>
          </p:nvPr>
        </p:nvSpPr>
        <p:spPr>
          <a:xfrm>
            <a:off x="638375" y="1244150"/>
            <a:ext cx="7094700" cy="35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following are all basic DOM references that you have been using in jQuery</a:t>
            </a:r>
            <a:endParaRPr/>
          </a:p>
          <a:p>
            <a:pPr indent="-381000" lvl="0" marL="457200" rtl="0" algn="l">
              <a:lnSpc>
                <a:spcPct val="135714"/>
              </a:lnSpc>
              <a:spcBef>
                <a:spcPts val="1600"/>
              </a:spcBef>
              <a:spcAft>
                <a:spcPts val="0"/>
              </a:spcAft>
              <a:buClr>
                <a:srgbClr val="A78CFA"/>
              </a:buClr>
              <a:buSzPts val="2400"/>
              <a:buChar char="●"/>
            </a:pPr>
            <a:r>
              <a:rPr b="1" lang="en">
                <a:solidFill>
                  <a:srgbClr val="6494ED"/>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'button'</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Clr>
                <a:srgbClr val="A78CFA"/>
              </a:buClr>
              <a:buSzPts val="2400"/>
              <a:buChar char="●"/>
            </a:pPr>
            <a:r>
              <a:rPr b="1" lang="en">
                <a:solidFill>
                  <a:srgbClr val="6494ED"/>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"#panel4-heading"</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Clr>
                <a:srgbClr val="A78CFA"/>
              </a:buClr>
              <a:buSzPts val="2400"/>
              <a:buChar char="●"/>
            </a:pPr>
            <a:r>
              <a:rPr b="1" lang="en">
                <a:solidFill>
                  <a:srgbClr val="6494ED"/>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`.panel-heading`</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Clr>
                <a:srgbClr val="A78CFA"/>
              </a:buClr>
              <a:buSzPts val="2400"/>
              <a:buFont typeface="Courier New"/>
              <a:buChar char="●"/>
            </a:pPr>
            <a:r>
              <a:rPr b="1" lang="en">
                <a:solidFill>
                  <a:srgbClr val="6494ED"/>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r>
              <a:rPr b="1" lang="en">
                <a:solidFill>
                  <a:srgbClr val="98C379"/>
                </a:solidFill>
                <a:highlight>
                  <a:srgbClr val="282C34"/>
                </a:highlight>
                <a:latin typeface="Courier New"/>
                <a:ea typeface="Courier New"/>
                <a:cs typeface="Courier New"/>
                <a:sym typeface="Courier New"/>
              </a:rPr>
              <a:t>`.header div #button1`</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11"/>
          <p:cNvSpPr txBox="1"/>
          <p:nvPr>
            <p:ph type="title"/>
          </p:nvPr>
        </p:nvSpPr>
        <p:spPr>
          <a:xfrm>
            <a:off x="1297525" y="449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Upgrading the Playground</a:t>
            </a:r>
            <a:endParaRPr/>
          </a:p>
          <a:p>
            <a:pPr indent="0" lvl="0" marL="0" rtl="0" algn="l">
              <a:spcBef>
                <a:spcPts val="0"/>
              </a:spcBef>
              <a:spcAft>
                <a:spcPts val="0"/>
              </a:spcAft>
              <a:buNone/>
            </a:pPr>
            <a:r>
              <a:t/>
            </a:r>
            <a:endParaRPr/>
          </a:p>
        </p:txBody>
      </p:sp>
      <p:sp>
        <p:nvSpPr>
          <p:cNvPr id="846" name="Google Shape;846;p111"/>
          <p:cNvSpPr txBox="1"/>
          <p:nvPr>
            <p:ph idx="1" type="body"/>
          </p:nvPr>
        </p:nvSpPr>
        <p:spPr>
          <a:xfrm>
            <a:off x="860600" y="1656700"/>
            <a:ext cx="2966100" cy="2679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Please add the following to the bottom of the HTML</a:t>
            </a:r>
            <a:endParaRPr/>
          </a:p>
        </p:txBody>
      </p:sp>
      <p:sp>
        <p:nvSpPr>
          <p:cNvPr id="847" name="Google Shape;847;p111"/>
          <p:cNvSpPr txBox="1"/>
          <p:nvPr>
            <p:ph idx="2" type="body"/>
          </p:nvPr>
        </p:nvSpPr>
        <p:spPr>
          <a:xfrm>
            <a:off x="3596125" y="1656700"/>
            <a:ext cx="5102100" cy="26790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div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"row"</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B0B7C3"/>
                </a:solidFill>
                <a:highlight>
                  <a:srgbClr val="282C34"/>
                </a:highlight>
                <a:latin typeface="Courier New"/>
                <a:ea typeface="Courier New"/>
                <a:cs typeface="Courier New"/>
                <a:sym typeface="Courier New"/>
              </a:rPr>
              <a:t>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"list"</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one</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two</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three</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B0B7C3"/>
                </a:solidFill>
                <a:highlight>
                  <a:srgbClr val="282C34"/>
                </a:highlight>
                <a:latin typeface="Courier New"/>
                <a:ea typeface="Courier New"/>
                <a:cs typeface="Courier New"/>
                <a:sym typeface="Courier New"/>
              </a:rPr>
              <a:t> </a:t>
            </a:r>
            <a:r>
              <a:rPr b="1" lang="en" sz="1600">
                <a:solidFill>
                  <a:srgbClr val="56B7C3"/>
                </a:solidFill>
                <a:highlight>
                  <a:srgbClr val="282C34"/>
                </a:highlight>
                <a:latin typeface="Courier New"/>
                <a:ea typeface="Courier New"/>
                <a:cs typeface="Courier New"/>
                <a:sym typeface="Courier New"/>
              </a:rPr>
              <a:t>class</a:t>
            </a:r>
            <a:r>
              <a:rPr b="1" lang="en" sz="1600">
                <a:solidFill>
                  <a:srgbClr val="8792AA"/>
                </a:solidFill>
                <a:highlight>
                  <a:srgbClr val="282C34"/>
                </a:highlight>
                <a:latin typeface="Courier New"/>
                <a:ea typeface="Courier New"/>
                <a:cs typeface="Courier New"/>
                <a:sym typeface="Courier New"/>
              </a:rPr>
              <a:t>=</a:t>
            </a:r>
            <a:r>
              <a:rPr b="1" lang="en" sz="1600">
                <a:solidFill>
                  <a:srgbClr val="98C379"/>
                </a:solidFill>
                <a:highlight>
                  <a:srgbClr val="282C34"/>
                </a:highlight>
                <a:latin typeface="Courier New"/>
                <a:ea typeface="Courier New"/>
                <a:cs typeface="Courier New"/>
                <a:sym typeface="Courier New"/>
              </a:rPr>
              <a:t>"sublist"</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1</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2</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r>
              <a:rPr b="1" lang="en" sz="1600">
                <a:solidFill>
                  <a:srgbClr val="B0B7C3"/>
                </a:solidFill>
                <a:highlight>
                  <a:srgbClr val="282C34"/>
                </a:highlight>
                <a:latin typeface="Courier New"/>
                <a:ea typeface="Courier New"/>
                <a:cs typeface="Courier New"/>
                <a:sym typeface="Courier New"/>
              </a:rPr>
              <a:t>3</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li</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ul</a:t>
            </a:r>
            <a:r>
              <a:rPr b="1" lang="en" sz="1600">
                <a:solidFill>
                  <a:srgbClr val="8792AA"/>
                </a:solidFill>
                <a:highlight>
                  <a:srgbClr val="282C34"/>
                </a:highlight>
                <a:latin typeface="Courier New"/>
                <a:ea typeface="Courier New"/>
                <a:cs typeface="Courier New"/>
                <a:sym typeface="Courier New"/>
              </a:rPr>
              <a:t>&gt;</a:t>
            </a:r>
            <a:endParaRPr b="1" sz="1600">
              <a:solidFill>
                <a:srgbClr val="8792AA"/>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600">
                <a:solidFill>
                  <a:srgbClr val="B0B7C3"/>
                </a:solidFill>
                <a:highlight>
                  <a:srgbClr val="282C34"/>
                </a:highlight>
                <a:latin typeface="Courier New"/>
                <a:ea typeface="Courier New"/>
                <a:cs typeface="Courier New"/>
                <a:sym typeface="Courier New"/>
              </a:rPr>
              <a:t>    </a:t>
            </a:r>
            <a:r>
              <a:rPr b="1" lang="en" sz="1600">
                <a:solidFill>
                  <a:srgbClr val="8792AA"/>
                </a:solidFill>
                <a:highlight>
                  <a:srgbClr val="282C34"/>
                </a:highlight>
                <a:latin typeface="Courier New"/>
                <a:ea typeface="Courier New"/>
                <a:cs typeface="Courier New"/>
                <a:sym typeface="Courier New"/>
              </a:rPr>
              <a:t>&lt;/</a:t>
            </a:r>
            <a:r>
              <a:rPr b="1" lang="en" sz="1600">
                <a:solidFill>
                  <a:srgbClr val="E06C75"/>
                </a:solidFill>
                <a:highlight>
                  <a:srgbClr val="282C34"/>
                </a:highlight>
                <a:latin typeface="Courier New"/>
                <a:ea typeface="Courier New"/>
                <a:cs typeface="Courier New"/>
                <a:sym typeface="Courier New"/>
              </a:rPr>
              <a:t>div</a:t>
            </a:r>
            <a:r>
              <a:rPr b="1" lang="en" sz="1600">
                <a:solidFill>
                  <a:srgbClr val="8792AA"/>
                </a:solidFill>
                <a:highlight>
                  <a:srgbClr val="282C34"/>
                </a:highlight>
                <a:latin typeface="Courier New"/>
                <a:ea typeface="Courier New"/>
                <a:cs typeface="Courier New"/>
                <a:sym typeface="Courier New"/>
              </a:rPr>
              <a:t>&gt;</a:t>
            </a:r>
            <a:endParaRPr b="1" sz="16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2"/>
          <p:cNvSpPr txBox="1"/>
          <p:nvPr>
            <p:ph type="title"/>
          </p:nvPr>
        </p:nvSpPr>
        <p:spPr>
          <a:xfrm>
            <a:off x="461400" y="365300"/>
            <a:ext cx="80832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Medium Level DOM (CSS) </a:t>
            </a:r>
            <a:endParaRPr/>
          </a:p>
        </p:txBody>
      </p:sp>
      <p:sp>
        <p:nvSpPr>
          <p:cNvPr id="853" name="Google Shape;853;p112"/>
          <p:cNvSpPr txBox="1"/>
          <p:nvPr>
            <p:ph idx="1" type="body"/>
          </p:nvPr>
        </p:nvSpPr>
        <p:spPr>
          <a:xfrm>
            <a:off x="965850" y="1153125"/>
            <a:ext cx="7094700" cy="37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have used all of the following at some point, these are CSS pseudo classes and are therefore useable in the jQuery</a:t>
            </a:r>
            <a:endParaRPr/>
          </a:p>
          <a:p>
            <a:pPr indent="-381000" lvl="0" marL="457200" rtl="0" algn="l">
              <a:lnSpc>
                <a:spcPct val="135714"/>
              </a:lnSpc>
              <a:spcBef>
                <a:spcPts val="1600"/>
              </a:spcBef>
              <a:spcAft>
                <a:spcPts val="0"/>
              </a:spcAft>
              <a:buSzPts val="2400"/>
              <a:buChar char="●"/>
            </a:pPr>
            <a:r>
              <a:rPr b="1" lang="en">
                <a:solidFill>
                  <a:srgbClr val="E06C75"/>
                </a:solidFill>
                <a:highlight>
                  <a:srgbClr val="282C34"/>
                </a:highlight>
                <a:latin typeface="Courier New"/>
                <a:ea typeface="Courier New"/>
                <a:cs typeface="Courier New"/>
                <a:sym typeface="Courier New"/>
              </a:rPr>
              <a:t>div</a:t>
            </a:r>
            <a:r>
              <a:rPr b="1" lang="en">
                <a:solidFill>
                  <a:srgbClr val="56B7C3"/>
                </a:solidFill>
                <a:highlight>
                  <a:srgbClr val="282C34"/>
                </a:highlight>
                <a:latin typeface="Courier New"/>
                <a:ea typeface="Courier New"/>
                <a:cs typeface="Courier New"/>
                <a:sym typeface="Courier New"/>
              </a:rPr>
              <a:t>:first-of-type</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SzPts val="2400"/>
              <a:buChar char="●"/>
            </a:pPr>
            <a:r>
              <a:rPr b="1" lang="en">
                <a:solidFill>
                  <a:srgbClr val="E06C75"/>
                </a:solidFill>
                <a:highlight>
                  <a:srgbClr val="282C34"/>
                </a:highlight>
                <a:latin typeface="Courier New"/>
                <a:ea typeface="Courier New"/>
                <a:cs typeface="Courier New"/>
                <a:sym typeface="Courier New"/>
              </a:rPr>
              <a:t>div</a:t>
            </a:r>
            <a:r>
              <a:rPr b="1" lang="en">
                <a:solidFill>
                  <a:srgbClr val="56B7C3"/>
                </a:solidFill>
                <a:highlight>
                  <a:srgbClr val="282C34"/>
                </a:highlight>
                <a:latin typeface="Courier New"/>
                <a:ea typeface="Courier New"/>
                <a:cs typeface="Courier New"/>
                <a:sym typeface="Courier New"/>
              </a:rPr>
              <a:t>:nth-of-type</a:t>
            </a:r>
            <a:r>
              <a:rPr b="1" lang="en">
                <a:solidFill>
                  <a:srgbClr val="8A97C3"/>
                </a:solidFill>
                <a:highlight>
                  <a:srgbClr val="282C34"/>
                </a:highlight>
                <a:latin typeface="Courier New"/>
                <a:ea typeface="Courier New"/>
                <a:cs typeface="Courier New"/>
                <a:sym typeface="Courier New"/>
              </a:rPr>
              <a:t>(</a:t>
            </a:r>
            <a:r>
              <a:rPr b="1" lang="en">
                <a:solidFill>
                  <a:srgbClr val="FF9070"/>
                </a:solidFill>
                <a:highlight>
                  <a:srgbClr val="282C34"/>
                </a:highlight>
                <a:latin typeface="Courier New"/>
                <a:ea typeface="Courier New"/>
                <a:cs typeface="Courier New"/>
                <a:sym typeface="Courier New"/>
              </a:rPr>
              <a:t>#</a:t>
            </a:r>
            <a:r>
              <a:rPr b="1" lang="en">
                <a:solidFill>
                  <a:srgbClr val="8A97C3"/>
                </a:solidFill>
                <a:highlight>
                  <a:srgbClr val="282C34"/>
                </a:highlight>
                <a:latin typeface="Courier New"/>
                <a:ea typeface="Courier New"/>
                <a:cs typeface="Courier New"/>
                <a:sym typeface="Courier New"/>
              </a:rPr>
              <a:t>)</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SzPts val="2400"/>
              <a:buChar char="●"/>
            </a:pPr>
            <a:r>
              <a:rPr b="1" lang="en">
                <a:solidFill>
                  <a:srgbClr val="E06C75"/>
                </a:solidFill>
                <a:highlight>
                  <a:srgbClr val="282C34"/>
                </a:highlight>
                <a:latin typeface="Courier New"/>
                <a:ea typeface="Courier New"/>
                <a:cs typeface="Courier New"/>
                <a:sym typeface="Courier New"/>
              </a:rPr>
              <a:t>div</a:t>
            </a:r>
            <a:r>
              <a:rPr b="1" lang="en">
                <a:solidFill>
                  <a:srgbClr val="56B7C3"/>
                </a:solidFill>
                <a:highlight>
                  <a:srgbClr val="282C34"/>
                </a:highlight>
                <a:latin typeface="Courier New"/>
                <a:ea typeface="Courier New"/>
                <a:cs typeface="Courier New"/>
                <a:sym typeface="Courier New"/>
              </a:rPr>
              <a:t>:active</a:t>
            </a:r>
            <a:r>
              <a:rPr b="1" lang="en">
                <a:solidFill>
                  <a:srgbClr val="838FA7"/>
                </a:solidFill>
                <a:highlight>
                  <a:srgbClr val="282C34"/>
                </a:highlight>
                <a:latin typeface="Courier New"/>
                <a:ea typeface="Courier New"/>
                <a:cs typeface="Courier New"/>
                <a:sym typeface="Courier New"/>
              </a:rPr>
              <a:t>{}</a:t>
            </a:r>
            <a:endParaRPr b="1">
              <a:solidFill>
                <a:srgbClr val="838FA7"/>
              </a:solidFill>
              <a:highlight>
                <a:srgbClr val="282C34"/>
              </a:highlight>
              <a:latin typeface="Courier New"/>
              <a:ea typeface="Courier New"/>
              <a:cs typeface="Courier New"/>
              <a:sym typeface="Courier New"/>
            </a:endParaRPr>
          </a:p>
          <a:p>
            <a:pPr indent="-381000" lvl="0" marL="457200" rtl="0" algn="l">
              <a:lnSpc>
                <a:spcPct val="135714"/>
              </a:lnSpc>
              <a:spcBef>
                <a:spcPts val="0"/>
              </a:spcBef>
              <a:spcAft>
                <a:spcPts val="0"/>
              </a:spcAft>
              <a:buSzPts val="2400"/>
              <a:buChar char="●"/>
            </a:pPr>
            <a:r>
              <a:rPr b="1" lang="en">
                <a:solidFill>
                  <a:srgbClr val="E06C75"/>
                </a:solidFill>
                <a:highlight>
                  <a:srgbClr val="282C34"/>
                </a:highlight>
                <a:latin typeface="Courier New"/>
                <a:ea typeface="Courier New"/>
                <a:cs typeface="Courier New"/>
                <a:sym typeface="Courier New"/>
              </a:rPr>
              <a:t>div</a:t>
            </a:r>
            <a:r>
              <a:rPr b="1" lang="en">
                <a:solidFill>
                  <a:srgbClr val="56B7C3"/>
                </a:solidFill>
                <a:highlight>
                  <a:srgbClr val="282C34"/>
                </a:highlight>
                <a:latin typeface="Courier New"/>
                <a:ea typeface="Courier New"/>
                <a:cs typeface="Courier New"/>
                <a:sym typeface="Courier New"/>
              </a:rPr>
              <a:t>:hover</a:t>
            </a:r>
            <a:r>
              <a:rPr b="1" lang="en">
                <a:solidFill>
                  <a:srgbClr val="838FA7"/>
                </a:solidFill>
                <a:highlight>
                  <a:srgbClr val="282C34"/>
                </a:highlight>
                <a:latin typeface="Courier New"/>
                <a:ea typeface="Courier New"/>
                <a:cs typeface="Courier New"/>
                <a:sym typeface="Courier New"/>
              </a:rPr>
              <a:t>{}</a:t>
            </a:r>
            <a:r>
              <a:rPr b="1" lang="en"/>
              <a:t> </a:t>
            </a:r>
            <a:endParaRPr b="1"/>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13"/>
          <p:cNvSpPr txBox="1"/>
          <p:nvPr>
            <p:ph type="title"/>
          </p:nvPr>
        </p:nvSpPr>
        <p:spPr>
          <a:xfrm>
            <a:off x="1052550" y="377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Medium Level DOM (jQuery)</a:t>
            </a:r>
            <a:endParaRPr/>
          </a:p>
        </p:txBody>
      </p:sp>
      <p:sp>
        <p:nvSpPr>
          <p:cNvPr id="859" name="Google Shape;859;p113"/>
          <p:cNvSpPr txBox="1"/>
          <p:nvPr>
            <p:ph idx="1" type="body"/>
          </p:nvPr>
        </p:nvSpPr>
        <p:spPr>
          <a:xfrm>
            <a:off x="690300" y="1260550"/>
            <a:ext cx="77634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These are the same 4 selectors but they are written in jQuery. </a:t>
            </a:r>
            <a:endParaRPr/>
          </a:p>
          <a:p>
            <a:pPr indent="-342900" lvl="0" marL="457200" rtl="0" algn="l">
              <a:lnSpc>
                <a:spcPct val="100000"/>
              </a:lnSpc>
              <a:spcBef>
                <a:spcPts val="1600"/>
              </a:spcBef>
              <a:spcAft>
                <a:spcPts val="0"/>
              </a:spcAft>
              <a:buSzPts val="1800"/>
              <a:buChar char="●"/>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first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 //</a:t>
            </a:r>
            <a:r>
              <a:rPr b="1" i="1" lang="en" sz="1800">
                <a:solidFill>
                  <a:srgbClr val="676E95"/>
                </a:solidFill>
                <a:highlight>
                  <a:srgbClr val="282C34"/>
                </a:highlight>
                <a:latin typeface="Courier New"/>
                <a:ea typeface="Courier New"/>
                <a:cs typeface="Courier New"/>
                <a:sym typeface="Courier New"/>
              </a:rPr>
              <a:t>or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'div:first'</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342900" lvl="0" marL="457200" rtl="0" algn="l">
              <a:lnSpc>
                <a:spcPct val="100000"/>
              </a:lnSpc>
              <a:spcBef>
                <a:spcPts val="1000"/>
              </a:spcBef>
              <a:spcAft>
                <a:spcPts val="0"/>
              </a:spcAft>
              <a:buSzPts val="1800"/>
              <a:buChar char="●"/>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eq</a:t>
            </a:r>
            <a:r>
              <a:rPr b="1" lang="en" sz="1800">
                <a:solidFill>
                  <a:srgbClr val="838FA7"/>
                </a:solidFill>
                <a:highlight>
                  <a:srgbClr val="282C34"/>
                </a:highlight>
                <a:latin typeface="Courier New"/>
                <a:ea typeface="Courier New"/>
                <a:cs typeface="Courier New"/>
                <a:sym typeface="Courier New"/>
              </a:rPr>
              <a:t>(</a:t>
            </a:r>
            <a:r>
              <a:rPr b="1" lang="en" sz="1800">
                <a:solidFill>
                  <a:srgbClr val="FF9070"/>
                </a:solidFill>
                <a:highlight>
                  <a:srgbClr val="282C34"/>
                </a:highlight>
                <a:latin typeface="Courier New"/>
                <a:ea typeface="Courier New"/>
                <a:cs typeface="Courier New"/>
                <a:sym typeface="Courier New"/>
              </a:rPr>
              <a:t>1</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   //</a:t>
            </a:r>
            <a:r>
              <a:rPr b="1" i="1" lang="en" sz="1800">
                <a:solidFill>
                  <a:srgbClr val="676E95"/>
                </a:solidFill>
                <a:highlight>
                  <a:srgbClr val="282C34"/>
                </a:highlight>
                <a:latin typeface="Courier New"/>
                <a:ea typeface="Courier New"/>
                <a:cs typeface="Courier New"/>
                <a:sym typeface="Courier New"/>
              </a:rPr>
              <a:t>or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'div:eq(1)'</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9DA5B3"/>
              </a:solidFill>
              <a:highlight>
                <a:srgbClr val="282C34"/>
              </a:highlight>
              <a:latin typeface="Courier New"/>
              <a:ea typeface="Courier New"/>
              <a:cs typeface="Courier New"/>
              <a:sym typeface="Courier New"/>
            </a:endParaRPr>
          </a:p>
          <a:p>
            <a:pPr indent="-342900" lvl="0" marL="457200" rtl="0" algn="l">
              <a:lnSpc>
                <a:spcPct val="100000"/>
              </a:lnSpc>
              <a:spcBef>
                <a:spcPts val="1000"/>
              </a:spcBef>
              <a:spcAft>
                <a:spcPts val="0"/>
              </a:spcAft>
              <a:buSzPts val="1800"/>
              <a:buChar char="●"/>
            </a:pP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active doesn't exist in jQuery, use SCSS</a:t>
            </a:r>
            <a:endParaRPr b="1" sz="1800">
              <a:solidFill>
                <a:srgbClr val="9DA5B3"/>
              </a:solidFill>
              <a:highlight>
                <a:srgbClr val="282C34"/>
              </a:highlight>
              <a:latin typeface="Courier New"/>
              <a:ea typeface="Courier New"/>
              <a:cs typeface="Courier New"/>
              <a:sym typeface="Courier New"/>
            </a:endParaRPr>
          </a:p>
          <a:p>
            <a:pPr indent="-342900" lvl="0" marL="457200" rtl="0" algn="l">
              <a:lnSpc>
                <a:spcPct val="100000"/>
              </a:lnSpc>
              <a:spcBef>
                <a:spcPts val="1000"/>
              </a:spcBef>
              <a:spcAft>
                <a:spcPts val="0"/>
              </a:spcAft>
              <a:buSzPts val="1800"/>
              <a:buChar char="●"/>
            </a:pP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a:t>
            </a:r>
            <a:r>
              <a:rPr b="1" lang="en" sz="1800">
                <a:solidFill>
                  <a:srgbClr val="838FA7"/>
                </a:solidFill>
                <a:highlight>
                  <a:srgbClr val="282C34"/>
                </a:highlight>
                <a:latin typeface="Courier New"/>
                <a:ea typeface="Courier New"/>
                <a:cs typeface="Courier New"/>
                <a:sym typeface="Courier New"/>
              </a:rPr>
              <a:t>).</a:t>
            </a:r>
            <a:r>
              <a:rPr b="1" lang="en" sz="1800">
                <a:solidFill>
                  <a:srgbClr val="6494ED"/>
                </a:solidFill>
                <a:highlight>
                  <a:srgbClr val="282C34"/>
                </a:highlight>
                <a:latin typeface="Courier New"/>
                <a:ea typeface="Courier New"/>
                <a:cs typeface="Courier New"/>
                <a:sym typeface="Courier New"/>
              </a:rPr>
              <a:t>hover</a:t>
            </a:r>
            <a:r>
              <a:rPr b="1" lang="en" sz="1800">
                <a:solidFill>
                  <a:srgbClr val="838FA7"/>
                </a:solidFill>
                <a:highlight>
                  <a:srgbClr val="282C34"/>
                </a:highlight>
                <a:latin typeface="Courier New"/>
                <a:ea typeface="Courier New"/>
                <a:cs typeface="Courier New"/>
                <a:sym typeface="Courier New"/>
              </a:rPr>
              <a:t>()</a:t>
            </a:r>
            <a:r>
              <a:rPr b="1" lang="en" sz="1800">
                <a:solidFill>
                  <a:srgbClr val="B0B7C3"/>
                </a:solidFill>
                <a:highlight>
                  <a:srgbClr val="282C34"/>
                </a:highlight>
                <a:latin typeface="Courier New"/>
                <a:ea typeface="Courier New"/>
                <a:cs typeface="Courier New"/>
                <a:sym typeface="Courier New"/>
              </a:rPr>
              <a:t>  </a:t>
            </a:r>
            <a:r>
              <a:rPr b="1" lang="en" sz="1800">
                <a:solidFill>
                  <a:srgbClr val="676E95"/>
                </a:solidFill>
                <a:highlight>
                  <a:srgbClr val="282C34"/>
                </a:highlight>
                <a:latin typeface="Courier New"/>
                <a:ea typeface="Courier New"/>
                <a:cs typeface="Courier New"/>
                <a:sym typeface="Courier New"/>
              </a:rPr>
              <a:t>//</a:t>
            </a:r>
            <a:r>
              <a:rPr b="1" i="1" lang="en" sz="1800">
                <a:solidFill>
                  <a:srgbClr val="676E95"/>
                </a:solidFill>
                <a:highlight>
                  <a:srgbClr val="282C34"/>
                </a:highlight>
                <a:latin typeface="Courier New"/>
                <a:ea typeface="Courier New"/>
                <a:cs typeface="Courier New"/>
                <a:sym typeface="Courier New"/>
              </a:rPr>
              <a:t>or  </a:t>
            </a:r>
            <a:r>
              <a:rPr b="1" lang="en" sz="1800">
                <a:solidFill>
                  <a:srgbClr val="6494ED"/>
                </a:solidFill>
                <a:highlight>
                  <a:srgbClr val="282C34"/>
                </a:highlight>
                <a:latin typeface="Courier New"/>
                <a:ea typeface="Courier New"/>
                <a:cs typeface="Courier New"/>
                <a:sym typeface="Courier New"/>
              </a:rPr>
              <a:t>$</a:t>
            </a:r>
            <a:r>
              <a:rPr b="1" lang="en" sz="1800">
                <a:solidFill>
                  <a:srgbClr val="838FA7"/>
                </a:solidFill>
                <a:highlight>
                  <a:srgbClr val="282C34"/>
                </a:highlight>
                <a:latin typeface="Courier New"/>
                <a:ea typeface="Courier New"/>
                <a:cs typeface="Courier New"/>
                <a:sym typeface="Courier New"/>
              </a:rPr>
              <a:t>(</a:t>
            </a:r>
            <a:r>
              <a:rPr b="1" lang="en" sz="1800">
                <a:solidFill>
                  <a:srgbClr val="98C379"/>
                </a:solidFill>
                <a:highlight>
                  <a:srgbClr val="282C34"/>
                </a:highlight>
                <a:latin typeface="Courier New"/>
                <a:ea typeface="Courier New"/>
                <a:cs typeface="Courier New"/>
                <a:sym typeface="Courier New"/>
              </a:rPr>
              <a:t>'div:hover'</a:t>
            </a:r>
            <a:r>
              <a:rPr b="1" lang="en" sz="1800">
                <a:solidFill>
                  <a:srgbClr val="838FA7"/>
                </a:solidFill>
                <a:highlight>
                  <a:srgbClr val="282C34"/>
                </a:highlight>
                <a:latin typeface="Courier New"/>
                <a:ea typeface="Courier New"/>
                <a:cs typeface="Courier New"/>
                <a:sym typeface="Courier New"/>
              </a:rPr>
              <a:t>)</a:t>
            </a:r>
            <a:r>
              <a:rPr b="1" lang="en" sz="1800">
                <a:solidFill>
                  <a:srgbClr val="676E95"/>
                </a:solidFill>
                <a:highlight>
                  <a:srgbClr val="282C34"/>
                </a:highlight>
                <a:latin typeface="Courier New"/>
                <a:ea typeface="Courier New"/>
                <a:cs typeface="Courier New"/>
                <a:sym typeface="Courier New"/>
              </a:rPr>
              <a:t>;</a:t>
            </a:r>
            <a:endParaRPr b="1" sz="1800">
              <a:solidFill>
                <a:srgbClr val="6494ED"/>
              </a:solidFill>
              <a:highlight>
                <a:srgbClr val="282C34"/>
              </a:highlight>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14"/>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Walker</a:t>
            </a:r>
            <a:endParaRPr/>
          </a:p>
        </p:txBody>
      </p:sp>
      <p:sp>
        <p:nvSpPr>
          <p:cNvPr id="865" name="Google Shape;865;p114"/>
          <p:cNvSpPr txBox="1"/>
          <p:nvPr>
            <p:ph idx="1" type="body"/>
          </p:nvPr>
        </p:nvSpPr>
        <p:spPr>
          <a:xfrm>
            <a:off x="461400" y="1188900"/>
            <a:ext cx="7812600" cy="35529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To be a master DOM walker you must know how to traverse the most confusing DOMs and know the paths no matter the language you are using.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15"/>
          <p:cNvSpPr txBox="1"/>
          <p:nvPr>
            <p:ph type="title"/>
          </p:nvPr>
        </p:nvSpPr>
        <p:spPr>
          <a:xfrm>
            <a:off x="461400" y="36530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Walker</a:t>
            </a:r>
            <a:endParaRPr/>
          </a:p>
        </p:txBody>
      </p:sp>
      <p:sp>
        <p:nvSpPr>
          <p:cNvPr id="871" name="Google Shape;871;p115"/>
          <p:cNvSpPr txBox="1"/>
          <p:nvPr>
            <p:ph idx="1" type="body"/>
          </p:nvPr>
        </p:nvSpPr>
        <p:spPr>
          <a:xfrm>
            <a:off x="638350" y="1207325"/>
            <a:ext cx="7094700" cy="3534900"/>
          </a:xfrm>
          <a:prstGeom prst="rect">
            <a:avLst/>
          </a:prstGeom>
        </p:spPr>
        <p:txBody>
          <a:bodyPr anchorCtr="0" anchor="ctr" bIns="91425" lIns="91425" spcFirstLastPara="1" rIns="91425" wrap="square" tIns="91425">
            <a:noAutofit/>
          </a:bodyPr>
          <a:lstStyle/>
          <a:p>
            <a:pPr indent="-381000" lvl="0" marL="457200" rtl="0" algn="l">
              <a:spcBef>
                <a:spcPts val="1000"/>
              </a:spcBef>
              <a:spcAft>
                <a:spcPts val="1600"/>
              </a:spcAft>
              <a:buSzPts val="2400"/>
              <a:buChar char="●"/>
            </a:pPr>
            <a:r>
              <a:rPr lang="en"/>
              <a:t>Please do not think I am asking you to memorize them all, that's insane, but you can memorize the most common and then know where to find the rest. Speak of that….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6"/>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 going to give you 2 minutes to find the documentation on jQuery Selectors and then tell write down how you would reference previous element to the one you are looking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7"/>
          <p:cNvSpPr txBox="1"/>
          <p:nvPr>
            <p:ph type="title"/>
          </p:nvPr>
        </p:nvSpPr>
        <p:spPr>
          <a:xfrm>
            <a:off x="228000" y="1368000"/>
            <a:ext cx="4776000" cy="31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are going to look at the following code and know that it all refers to the lists that we made. Please tell me what element(s) we are </a:t>
            </a:r>
            <a:r>
              <a:rPr lang="en"/>
              <a:t>referring</a:t>
            </a:r>
            <a:r>
              <a:rPr lang="en"/>
              <a:t> to by using the content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