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5143500" cx="9144000"/>
  <p:notesSz cx="6858000" cy="9144000"/>
  <p:embeddedFontLst>
    <p:embeddedFont>
      <p:font typeface="Montserrat"/>
      <p:regular r:id="rId87"/>
      <p:bold r:id="rId88"/>
      <p:italic r:id="rId89"/>
      <p:boldItalic r:id="rId90"/>
    </p:embeddedFont>
    <p:embeddedFont>
      <p:font typeface="Lato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Montserrat-bold.fntdata"/><Relationship Id="rId43" Type="http://schemas.openxmlformats.org/officeDocument/2006/relationships/slide" Target="slides/slide38.xml"/><Relationship Id="rId87" Type="http://schemas.openxmlformats.org/officeDocument/2006/relationships/font" Target="fonts/Montserrat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Montserrat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schemas.openxmlformats.org/officeDocument/2006/relationships/font" Target="fonts/Lato-bold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Lato-regular.fntdata"/><Relationship Id="rId90" Type="http://schemas.openxmlformats.org/officeDocument/2006/relationships/font" Target="fonts/Montserrat-boldItalic.fntdata"/><Relationship Id="rId93" Type="http://schemas.openxmlformats.org/officeDocument/2006/relationships/font" Target="fonts/Lato-italic.fntdata"/><Relationship Id="rId92" Type="http://schemas.openxmlformats.org/officeDocument/2006/relationships/font" Target="fonts/Lato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977ca463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977ca463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977ca46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977ca46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977ca463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977ca463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977ca463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977ca463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activities </a:t>
            </a:r>
            <a:r>
              <a:rPr i="1" lang="en" sz="105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day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percent</a:t>
            </a:r>
            <a:r>
              <a:rPr i="1" lang="en" sz="1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activities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" sz="105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day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activities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percent </a:t>
            </a:r>
            <a:r>
              <a:rPr lang="en" sz="105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"%"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a4dcf38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a4dcf38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a7f0823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a7f0823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a4dcf38b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a4dcf38b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977ca46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977ca46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e38d4b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e38d4b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e38d4b7a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e38d4b7a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977ca46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977ca4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a4dcf38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ca4dcf38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a4dcf38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a4dcf38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a4dcf38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a4dcf38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e38d4b7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e38d4b7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a4dcf38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a4dcf38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i="1" lang="en" sz="1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new </a:t>
            </a:r>
            <a:r>
              <a:rPr lang="en" sz="105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9DA5B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" sz="105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map</a:t>
            </a:r>
            <a:r>
              <a:rPr b="1"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`num</a:t>
            </a:r>
            <a:r>
              <a:rPr lang="en" sz="105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`entry</a:t>
            </a:r>
            <a:r>
              <a:rPr lang="en" sz="105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DA5B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e38d4b7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e38d4b7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a4dcf38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a4dcf38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e5340b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e5340b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e38d4b7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ce38d4b7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e486b0c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e486b0c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977ca46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977ca46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e486b0cb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e486b0cb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e486b0c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e486b0c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ce486b0cb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ce486b0cb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ce486b0c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ce486b0c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e38d4b7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e38d4b7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e38d4b7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e38d4b7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a4dcf38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a4dcf38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e5340be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e5340be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e5340be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e5340be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e5340b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ce5340b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977ca46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977ca46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5340be7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e5340be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e486b0c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e486b0c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e486b0c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e486b0c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e5340be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e5340be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e5340be7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e5340be7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e5340be7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e5340be7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e56830f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e56830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e5340be7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e5340be7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e56830f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e56830f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ce56830f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ce56830f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977ca46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977ca46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c7f4f31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c7f4f31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c7f4f315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c7f4f31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7f4f315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7f4f31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c7f4f315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c7f4f31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cecb687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cecb687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c7f4f315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c7f4f315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cecb687d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cecb687d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cecb687d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cecb687d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cecb687d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cecb687d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cecb687d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cecb687d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977ca463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977ca463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cecb687d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cecb687d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cecb687d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cecb687d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cecb687d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cecb687d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977ca46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977ca46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212a831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212a831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212a831a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212a831a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212a831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212a83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d212a831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d212a831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d212a831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d212a831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212a831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212a831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977ca463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977ca46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d212a831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d212a831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212a831a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d212a831a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212a831a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212a831a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212a831a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212a831a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d212a831a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d212a831a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d212a831a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d212a831a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212a831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212a831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212a831a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212a831a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d212a831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d212a831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d212a831a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d212a831a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977ca463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977ca46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d212a831a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d212a831a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cc88e5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cc88e5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977ca46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977ca46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0" cy="5159510"/>
            <a:chOff x="0" y="75"/>
            <a:chExt cx="5153700" cy="5178151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-12150" y="12376"/>
              <a:ext cx="51780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82200" y="784339"/>
              <a:ext cx="4287600" cy="4452000"/>
            </a:xfrm>
            <a:prstGeom prst="diagStripe">
              <a:avLst>
                <a:gd fmla="val 5768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7" name="Google Shape;127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type="title"/>
          </p:nvPr>
        </p:nvSpPr>
        <p:spPr>
          <a:xfrm>
            <a:off x="1037850" y="1010325"/>
            <a:ext cx="32958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6AB3"/>
              </a:buClr>
              <a:buSzPts val="3000"/>
              <a:buFont typeface="Lato"/>
              <a:buNone/>
              <a:defRPr sz="3000">
                <a:solidFill>
                  <a:srgbClr val="FF6AB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1"/>
          <p:cNvSpPr txBox="1"/>
          <p:nvPr>
            <p:ph idx="1" type="subTitle"/>
          </p:nvPr>
        </p:nvSpPr>
        <p:spPr>
          <a:xfrm>
            <a:off x="1038000" y="2513950"/>
            <a:ext cx="3295800" cy="18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070"/>
              </a:buClr>
              <a:buSzPts val="2200"/>
              <a:buNone/>
              <a:defRPr sz="2200">
                <a:solidFill>
                  <a:srgbClr val="FF907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1" name="Google Shape;131;p11"/>
          <p:cNvSpPr txBox="1"/>
          <p:nvPr>
            <p:ph idx="2" type="body"/>
          </p:nvPr>
        </p:nvSpPr>
        <p:spPr>
          <a:xfrm>
            <a:off x="4624200" y="544600"/>
            <a:ext cx="3676800" cy="41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 algn="ct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2100" lvl="7" marL="3657600" rtl="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79400" lvl="8" marL="4114800" rtl="0" algn="ctr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3" name="Google Shape;133;p1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4" name="Google Shape;134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" name="Google Shape;136;p11"/>
          <p:cNvCxnSpPr/>
          <p:nvPr/>
        </p:nvCxnSpPr>
        <p:spPr>
          <a:xfrm>
            <a:off x="4572000" y="332250"/>
            <a:ext cx="0" cy="4479000"/>
          </a:xfrm>
          <a:prstGeom prst="straightConnector1">
            <a:avLst/>
          </a:prstGeom>
          <a:noFill/>
          <a:ln cap="flat" cmpd="sng" w="9525">
            <a:solidFill>
              <a:srgbClr val="CF68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39" name="Google Shape;139;p1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42" name="Google Shape;1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5" name="Google Shape;145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65" name="Google Shape;165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>
                    <a:alpha val="7310"/>
                  </a:srgbClr>
                </a:gs>
                <a:gs pos="100000">
                  <a:srgbClr val="262262">
                    <a:alpha val="73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 txBox="1"/>
          <p:nvPr/>
        </p:nvSpPr>
        <p:spPr>
          <a:xfrm>
            <a:off x="0" y="435025"/>
            <a:ext cx="50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78CFA"/>
                </a:solidFill>
                <a:latin typeface="Lato"/>
                <a:ea typeface="Lato"/>
                <a:cs typeface="Lato"/>
                <a:sym typeface="Lato"/>
              </a:rPr>
              <a:t>Bell Work </a:t>
            </a:r>
            <a:endParaRPr sz="2800">
              <a:solidFill>
                <a:srgbClr val="A78CF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3"/>
          <p:cNvSpPr txBox="1"/>
          <p:nvPr>
            <p:ph hasCustomPrompt="1"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7" name="Google Shape;187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6" name="Google Shape;206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07" name="Google Shape;207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7B7B7"/>
                </a:solidFill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4"/>
          <p:cNvSpPr txBox="1"/>
          <p:nvPr/>
        </p:nvSpPr>
        <p:spPr>
          <a:xfrm>
            <a:off x="0" y="435025"/>
            <a:ext cx="50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endParaRPr sz="2800">
              <a:solidFill>
                <a:srgbClr val="FF886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4"/>
          <p:cNvSpPr txBox="1"/>
          <p:nvPr>
            <p:ph hasCustomPrompt="1"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9" name="Google Shape;229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5"/>
          <p:cNvSpPr txBox="1"/>
          <p:nvPr>
            <p:ph hasCustomPrompt="1"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8" name="Google Shape;2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50" name="Google Shape;250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7B7B7"/>
                </a:solidFill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>
                    <a:alpha val="7310"/>
                  </a:srgbClr>
                </a:gs>
                <a:gs pos="100000">
                  <a:srgbClr val="262262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>
                    <a:alpha val="7310"/>
                  </a:srgbClr>
                </a:gs>
                <a:gs pos="100000">
                  <a:srgbClr val="ED1C24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5"/>
          <p:cNvSpPr txBox="1"/>
          <p:nvPr/>
        </p:nvSpPr>
        <p:spPr>
          <a:xfrm>
            <a:off x="0" y="435025"/>
            <a:ext cx="5232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8EC379"/>
                </a:solidFill>
                <a:latin typeface="Lato"/>
                <a:ea typeface="Lato"/>
                <a:cs typeface="Lato"/>
                <a:sym typeface="Lato"/>
              </a:rPr>
              <a:t>Active Engagement</a:t>
            </a:r>
            <a:endParaRPr sz="2800">
              <a:solidFill>
                <a:srgbClr val="8EC37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s to use">
  <p:cSld name="BLANK_1">
    <p:bg>
      <p:bgPr>
        <a:solidFill>
          <a:srgbClr val="282C34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413963" y="324000"/>
            <a:ext cx="1824000" cy="624000"/>
          </a:xfrm>
          <a:prstGeom prst="rect">
            <a:avLst/>
          </a:prstGeom>
          <a:gradFill>
            <a:gsLst>
              <a:gs pos="0">
                <a:srgbClr val="F7931D"/>
              </a:gs>
              <a:gs pos="100000">
                <a:srgbClr val="ED1C24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#231f20     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#ed1c24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2501963" y="348000"/>
            <a:ext cx="1824000" cy="600000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62262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#00aeef 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#262262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4589963" y="324000"/>
            <a:ext cx="2052000" cy="624000"/>
          </a:xfrm>
          <a:prstGeom prst="rect">
            <a:avLst/>
          </a:prstGeom>
          <a:gradFill>
            <a:gsLst>
              <a:gs pos="0">
                <a:srgbClr val="ED0775"/>
              </a:gs>
              <a:gs pos="100000">
                <a:srgbClr val="160E44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#ed0775    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#160e44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6905963" y="336000"/>
            <a:ext cx="1824000" cy="600000"/>
          </a:xfrm>
          <a:prstGeom prst="rect">
            <a:avLst/>
          </a:prstGeom>
          <a:gradFill>
            <a:gsLst>
              <a:gs pos="0">
                <a:srgbClr val="F15A29"/>
              </a:gs>
              <a:gs pos="100000">
                <a:srgbClr val="EC008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#f15a29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#ec008c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413975" y="2388000"/>
            <a:ext cx="8316000" cy="25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8CF8"/>
                </a:solidFill>
                <a:latin typeface="Lato"/>
                <a:ea typeface="Lato"/>
                <a:cs typeface="Lato"/>
                <a:sym typeface="Lato"/>
              </a:rPr>
              <a:t>Purple  #a78cf8</a:t>
            </a:r>
            <a:endParaRPr>
              <a:solidFill>
                <a:srgbClr val="A78CF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BA5F2"/>
                </a:solidFill>
                <a:latin typeface="Lato"/>
                <a:ea typeface="Lato"/>
                <a:cs typeface="Lato"/>
                <a:sym typeface="Lato"/>
              </a:rPr>
              <a:t>Blue  #6ba5f2</a:t>
            </a:r>
            <a:endParaRPr>
              <a:solidFill>
                <a:srgbClr val="6BA5F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C379"/>
                </a:solidFill>
                <a:latin typeface="Lato"/>
                <a:ea typeface="Lato"/>
                <a:cs typeface="Lato"/>
                <a:sym typeface="Lato"/>
              </a:rPr>
              <a:t>Green  #8ec379</a:t>
            </a:r>
            <a:endParaRPr>
              <a:solidFill>
                <a:srgbClr val="8EC3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00"/>
                </a:solidFill>
                <a:latin typeface="Lato"/>
                <a:ea typeface="Lato"/>
                <a:cs typeface="Lato"/>
                <a:sym typeface="Lato"/>
              </a:rPr>
              <a:t>Yellow  #ffd600</a:t>
            </a:r>
            <a:endParaRPr>
              <a:solidFill>
                <a:srgbClr val="FFD6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67DB"/>
                </a:solidFill>
                <a:latin typeface="Lato"/>
                <a:ea typeface="Lato"/>
                <a:cs typeface="Lato"/>
                <a:sym typeface="Lato"/>
              </a:rPr>
              <a:t>Pinkish  #cf67db</a:t>
            </a:r>
            <a:endParaRPr>
              <a:solidFill>
                <a:srgbClr val="CF67D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B4B9"/>
                </a:solidFill>
                <a:latin typeface="Lato"/>
                <a:ea typeface="Lato"/>
                <a:cs typeface="Lato"/>
                <a:sym typeface="Lato"/>
              </a:rPr>
              <a:t>Grey  #b0b4b9</a:t>
            </a:r>
            <a:endParaRPr>
              <a:solidFill>
                <a:srgbClr val="B0B4B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292ED"/>
                </a:solidFill>
                <a:latin typeface="Lato"/>
                <a:ea typeface="Lato"/>
                <a:cs typeface="Lato"/>
                <a:sym typeface="Lato"/>
              </a:rPr>
              <a:t>Darker blue?  #6292ed</a:t>
            </a:r>
            <a:endParaRPr>
              <a:solidFill>
                <a:srgbClr val="6292E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B7C3"/>
                </a:solidFill>
                <a:latin typeface="Lato"/>
                <a:ea typeface="Lato"/>
                <a:cs typeface="Lato"/>
                <a:sym typeface="Lato"/>
              </a:rPr>
              <a:t>Aqua  #45b7c3</a:t>
            </a:r>
            <a:endParaRPr>
              <a:solidFill>
                <a:srgbClr val="45B7C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rPr>
              <a:t>Orange  #ff8865</a:t>
            </a:r>
            <a:endParaRPr>
              <a:solidFill>
                <a:srgbClr val="FF886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739"/>
                </a:solidFill>
                <a:latin typeface="Lato"/>
                <a:ea typeface="Lato"/>
                <a:cs typeface="Lato"/>
                <a:sym typeface="Lato"/>
              </a:rPr>
              <a:t>Red  #d84739</a:t>
            </a:r>
            <a:endParaRPr>
              <a:solidFill>
                <a:srgbClr val="D8473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413963" y="1148400"/>
            <a:ext cx="1458000" cy="624000"/>
          </a:xfrm>
          <a:prstGeom prst="rect">
            <a:avLst/>
          </a:prstGeom>
          <a:solidFill>
            <a:srgbClr val="F793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#f7931d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2082972" y="1172400"/>
            <a:ext cx="1458000" cy="60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#000000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3751982" y="1148400"/>
            <a:ext cx="1640400" cy="624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#f9f9f9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5603240" y="1160400"/>
            <a:ext cx="1458000" cy="600000"/>
          </a:xfrm>
          <a:prstGeom prst="rect">
            <a:avLst/>
          </a:prstGeom>
          <a:solidFill>
            <a:srgbClr val="04133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#04133e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7272034" y="1160400"/>
            <a:ext cx="1458000" cy="600000"/>
          </a:xfrm>
          <a:prstGeom prst="rect">
            <a:avLst/>
          </a:prstGeom>
          <a:solidFill>
            <a:srgbClr val="4C4C4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#4c4c4e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3188200" y="2398375"/>
            <a:ext cx="2619900" cy="953700"/>
          </a:xfrm>
          <a:prstGeom prst="rect">
            <a:avLst/>
          </a:prstGeom>
          <a:solidFill>
            <a:srgbClr val="282C3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#282c34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BACKGROUND COLOR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5" name="Google Shape;28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 rot="5400000">
            <a:off x="-10775" y="11276"/>
            <a:ext cx="1037850" cy="1016287"/>
            <a:chOff x="0" y="381001"/>
            <a:chExt cx="1037850" cy="1016287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7803225" y="314201"/>
            <a:ext cx="1037850" cy="1016287"/>
            <a:chOff x="0" y="381001"/>
            <a:chExt cx="1037850" cy="1016287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 rot="5400000">
            <a:off x="7500300" y="3499805"/>
            <a:ext cx="1643700" cy="1643700"/>
            <a:chOff x="7500300" y="505"/>
            <a:chExt cx="1643700" cy="1643700"/>
          </a:xfrm>
        </p:grpSpPr>
        <p:sp>
          <p:nvSpPr>
            <p:cNvPr id="37" name="Google Shape;37;p5"/>
            <p:cNvSpPr/>
            <p:nvPr/>
          </p:nvSpPr>
          <p:spPr>
            <a:xfrm rot="5400000">
              <a:off x="7500300" y="505"/>
              <a:ext cx="1643700" cy="1643700"/>
            </a:xfrm>
            <a:prstGeom prst="diagStripe">
              <a:avLst>
                <a:gd fmla="val 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5"/>
            <p:cNvGrpSpPr/>
            <p:nvPr/>
          </p:nvGrpSpPr>
          <p:grpSpPr>
            <a:xfrm>
              <a:off x="7803225" y="314201"/>
              <a:ext cx="1037850" cy="1016287"/>
              <a:chOff x="0" y="381001"/>
              <a:chExt cx="1037850" cy="1016287"/>
            </a:xfrm>
          </p:grpSpPr>
          <p:sp>
            <p:nvSpPr>
              <p:cNvPr id="39" name="Google Shape;39;p5"/>
              <p:cNvSpPr/>
              <p:nvPr/>
            </p:nvSpPr>
            <p:spPr>
              <a:xfrm rot="-5400000">
                <a:off x="0" y="381001"/>
                <a:ext cx="808800" cy="808800"/>
              </a:xfrm>
              <a:prstGeom prst="diagStripe">
                <a:avLst>
                  <a:gd fmla="val 50000" name="adj"/>
                </a:avLst>
              </a:prstGeom>
              <a:gradFill>
                <a:gsLst>
                  <a:gs pos="0">
                    <a:srgbClr val="F7931D"/>
                  </a:gs>
                  <a:gs pos="100000">
                    <a:srgbClr val="ED1C24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 flipH="1">
                <a:off x="229050" y="588489"/>
                <a:ext cx="808800" cy="808800"/>
              </a:xfrm>
              <a:prstGeom prst="diagStripe">
                <a:avLst>
                  <a:gd fmla="val 50000" name="adj"/>
                </a:avLst>
              </a:prstGeom>
              <a:gradFill>
                <a:gsLst>
                  <a:gs pos="0">
                    <a:srgbClr val="ED0775"/>
                  </a:gs>
                  <a:gs pos="100000">
                    <a:srgbClr val="160E44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 1">
  <p:cSld name="TITLE_AND_BODY_1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6"/>
          <p:cNvGrpSpPr/>
          <p:nvPr/>
        </p:nvGrpSpPr>
        <p:grpSpPr>
          <a:xfrm rot="5400000">
            <a:off x="7500300" y="3499805"/>
            <a:ext cx="1643700" cy="1643700"/>
            <a:chOff x="7500300" y="505"/>
            <a:chExt cx="1643700" cy="1643700"/>
          </a:xfrm>
        </p:grpSpPr>
        <p:sp>
          <p:nvSpPr>
            <p:cNvPr id="46" name="Google Shape;46;p6"/>
            <p:cNvSpPr/>
            <p:nvPr/>
          </p:nvSpPr>
          <p:spPr>
            <a:xfrm rot="5400000">
              <a:off x="7500300" y="505"/>
              <a:ext cx="1643700" cy="1643700"/>
            </a:xfrm>
            <a:prstGeom prst="diagStripe">
              <a:avLst>
                <a:gd fmla="val 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6"/>
            <p:cNvGrpSpPr/>
            <p:nvPr/>
          </p:nvGrpSpPr>
          <p:grpSpPr>
            <a:xfrm>
              <a:off x="7803225" y="314201"/>
              <a:ext cx="1037850" cy="1016287"/>
              <a:chOff x="0" y="381001"/>
              <a:chExt cx="1037850" cy="1016287"/>
            </a:xfrm>
          </p:grpSpPr>
          <p:sp>
            <p:nvSpPr>
              <p:cNvPr id="48" name="Google Shape;48;p6"/>
              <p:cNvSpPr/>
              <p:nvPr/>
            </p:nvSpPr>
            <p:spPr>
              <a:xfrm rot="-5400000">
                <a:off x="0" y="381001"/>
                <a:ext cx="808800" cy="808800"/>
              </a:xfrm>
              <a:prstGeom prst="diagStripe">
                <a:avLst>
                  <a:gd fmla="val 50000" name="adj"/>
                </a:avLst>
              </a:prstGeom>
              <a:gradFill>
                <a:gsLst>
                  <a:gs pos="0">
                    <a:srgbClr val="F7931D"/>
                  </a:gs>
                  <a:gs pos="100000">
                    <a:srgbClr val="ED1C24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 flipH="1">
                <a:off x="229050" y="588489"/>
                <a:ext cx="808800" cy="808800"/>
              </a:xfrm>
              <a:prstGeom prst="diagStripe">
                <a:avLst>
                  <a:gd fmla="val 50000" name="adj"/>
                </a:avLst>
              </a:prstGeom>
              <a:gradFill>
                <a:gsLst>
                  <a:gs pos="0">
                    <a:srgbClr val="00AEEF"/>
                  </a:gs>
                  <a:gs pos="100000">
                    <a:srgbClr val="26226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2" name="Google Shape;5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6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 1 1">
  <p:cSld name="TITLE_AND_BODY_1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 rot="5400000">
            <a:off x="8303022" y="3932374"/>
            <a:ext cx="868000" cy="1651862"/>
            <a:chOff x="413575" y="-351649"/>
            <a:chExt cx="868000" cy="1651862"/>
          </a:xfrm>
        </p:grpSpPr>
        <p:sp>
          <p:nvSpPr>
            <p:cNvPr id="58" name="Google Shape;58;p7"/>
            <p:cNvSpPr/>
            <p:nvPr/>
          </p:nvSpPr>
          <p:spPr>
            <a:xfrm rot="-5400000">
              <a:off x="413575" y="-35164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472775" y="491414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 rot="-5400000">
            <a:off x="-72000" y="4351876"/>
            <a:ext cx="808800" cy="808800"/>
          </a:xfrm>
          <a:prstGeom prst="diagStripe">
            <a:avLst>
              <a:gd fmla="val 50000" name="adj"/>
            </a:avLst>
          </a:prstGeom>
          <a:gradFill>
            <a:gsLst>
              <a:gs pos="0">
                <a:srgbClr val="ED0775"/>
              </a:gs>
              <a:gs pos="100000">
                <a:srgbClr val="160E4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6" name="Google Shape;66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0" name="Google Shape;70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8"/>
          <p:cNvSpPr txBox="1"/>
          <p:nvPr>
            <p:ph type="title"/>
          </p:nvPr>
        </p:nvSpPr>
        <p:spPr>
          <a:xfrm>
            <a:off x="1297525" y="449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1297525" y="1656700"/>
            <a:ext cx="3403200" cy="26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2" type="body"/>
          </p:nvPr>
        </p:nvSpPr>
        <p:spPr>
          <a:xfrm>
            <a:off x="4700725" y="1656700"/>
            <a:ext cx="3403200" cy="26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7" name="Google Shape;7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9"/>
          <p:cNvSpPr txBox="1"/>
          <p:nvPr>
            <p:ph type="title"/>
          </p:nvPr>
        </p:nvSpPr>
        <p:spPr>
          <a:xfrm>
            <a:off x="1297500" y="393750"/>
            <a:ext cx="70389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2" name="Google Shape;8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73717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88" name="Google Shape;88;p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>
                    <a:alpha val="7310"/>
                  </a:srgbClr>
                </a:gs>
                <a:gs pos="100000">
                  <a:srgbClr val="160E44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>
                    <a:alpha val="7310"/>
                  </a:srgbClr>
                </a:gs>
                <a:gs pos="100000">
                  <a:srgbClr val="ED1C24">
                    <a:alpha val="73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>
                    <a:alpha val="7310"/>
                  </a:srgbClr>
                </a:gs>
                <a:gs pos="100000">
                  <a:srgbClr val="262262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282C3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○"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■"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○"/>
              <a:defRPr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800"/>
              <a:buFont typeface="Montserrat"/>
              <a:buChar char="■"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3 - Advanced Data Types</a:t>
            </a:r>
            <a:endParaRPr/>
          </a:p>
        </p:txBody>
      </p:sp>
      <p:sp>
        <p:nvSpPr>
          <p:cNvPr id="292" name="Google Shape;292;p1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Splicing Part 3</a:t>
            </a:r>
            <a:endParaRPr/>
          </a:p>
        </p:txBody>
      </p:sp>
      <p:sp>
        <p:nvSpPr>
          <p:cNvPr id="345" name="Google Shape;345;p28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look at the table again you will see that everything was moved up 1 index to make room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now let’s remove 2 hours from ‘free time’ to make time in our schedule remember that is was moved to index 4</a:t>
            </a:r>
            <a:endParaRPr/>
          </a:p>
          <a:p>
            <a:pPr indent="457200" lvl="0" marL="18288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own add 1 hour for programming at index 5.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remove an hour from sleeping to make time for it.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Indexes</a:t>
            </a:r>
            <a:endParaRPr/>
          </a:p>
        </p:txBody>
      </p:sp>
      <p:sp>
        <p:nvSpPr>
          <p:cNvPr id="356" name="Google Shape;356;p30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your own indexes even if they don’t already exist in order to store new data or information.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doesn’t just work for the rows but also works for new columns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along for the percent of the day that is used by each activity.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1052550" y="2165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over a 2D array</a:t>
            </a:r>
            <a:endParaRPr/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coders will use i and j to loop through 2 items you can </a:t>
            </a:r>
            <a:r>
              <a:rPr lang="en"/>
              <a:t>always add k, l, m, n, … if you need more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Loop the rows (vertically)</a:t>
            </a:r>
            <a:endParaRPr b="1" i="1" sz="18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8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activities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loop the columns (horizontally)</a:t>
            </a:r>
            <a:endParaRPr b="1" i="1" sz="18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" sz="18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8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activities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en" sz="1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console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'['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'] = '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activities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over a 2D array</a:t>
            </a:r>
            <a:endParaRPr/>
          </a:p>
        </p:txBody>
      </p:sp>
      <p:sp>
        <p:nvSpPr>
          <p:cNvPr id="373" name="Google Shape;373;p33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 would recommend using ‘in’ instead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will make it do the same thing that you were doing but in half the code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Sudoku Solver.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73717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and Sets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student object.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include Name, Grade Level, Class, and ID (the id can be made up)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328700" y="1448575"/>
            <a:ext cx="46662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will understand </a:t>
            </a:r>
            <a:r>
              <a:rPr lang="en">
                <a:solidFill>
                  <a:srgbClr val="FFD600"/>
                </a:solidFill>
              </a:rPr>
              <a:t>how to properly use Map data structures</a:t>
            </a:r>
            <a:endParaRPr>
              <a:solidFill>
                <a:srgbClr val="FFD6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67DB"/>
                </a:solidFill>
              </a:rPr>
              <a:t>creating an object on the local storage</a:t>
            </a:r>
            <a:r>
              <a:rPr lang="en"/>
              <a:t> and </a:t>
            </a:r>
            <a:r>
              <a:rPr lang="en"/>
              <a:t>retrieving</a:t>
            </a:r>
            <a:r>
              <a:rPr lang="en"/>
              <a:t>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73717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</a:t>
            </a:r>
            <a:r>
              <a:rPr lang="en"/>
              <a:t>Dimensional</a:t>
            </a:r>
            <a:r>
              <a:rPr lang="en"/>
              <a:t> Arrays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</a:t>
            </a:r>
            <a:endParaRPr/>
          </a:p>
        </p:txBody>
      </p:sp>
      <p:sp>
        <p:nvSpPr>
          <p:cNvPr id="399" name="Google Shape;399;p38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map is very similar to an object but it accepts keys of any type, nums, bools, strings...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assign keys: value pairs and use a lot of new methods that you can’t use with objects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a Map</a:t>
            </a:r>
            <a:endParaRPr/>
          </a:p>
        </p:txBody>
      </p:sp>
      <p:sp>
        <p:nvSpPr>
          <p:cNvPr id="405" name="Google Shape;405;p39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map in an object that needs to be created</a:t>
            </a:r>
            <a:endParaRPr/>
          </a:p>
          <a:p>
            <a:pPr indent="457200" lvl="0" marL="13716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new </a:t>
            </a:r>
            <a:r>
              <a:rPr b="1"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Once you created a new instance of the object you are able to use it to store properties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Values to the Map</a:t>
            </a:r>
            <a:endParaRPr/>
          </a:p>
        </p:txBody>
      </p:sp>
      <p:sp>
        <p:nvSpPr>
          <p:cNvPr id="411" name="Google Shape;411;p40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"/>
              <a:t>to set the values in the map but don’t do that, it will treat your map like a plain object limiting what we can do.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Instead we use: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Values from the Map</a:t>
            </a:r>
            <a:endParaRPr/>
          </a:p>
        </p:txBody>
      </p:sp>
      <p:sp>
        <p:nvSpPr>
          <p:cNvPr id="417" name="Google Shape;417;p41"/>
          <p:cNvSpPr txBox="1"/>
          <p:nvPr>
            <p:ph idx="1" type="body"/>
          </p:nvPr>
        </p:nvSpPr>
        <p:spPr>
          <a:xfrm>
            <a:off x="638350" y="1339450"/>
            <a:ext cx="7094700" cy="34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Similar to setting, there is a proper way to get a value from a map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new 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'Jimmy'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Map.get will return the value that is corresponding to that key in this case </a:t>
            </a:r>
            <a:r>
              <a:rPr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'Jimmy'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 txBox="1"/>
          <p:nvPr>
            <p:ph type="title"/>
          </p:nvPr>
        </p:nvSpPr>
        <p:spPr>
          <a:xfrm>
            <a:off x="228000" y="1093000"/>
            <a:ext cx="5462100" cy="3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67DB"/>
                </a:solidFill>
              </a:rPr>
              <a:t>PART 1</a:t>
            </a:r>
            <a:endParaRPr>
              <a:solidFill>
                <a:srgbClr val="CF67D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67D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 new Map object named map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 loop that will go from 1 to 100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68E1"/>
                </a:solidFill>
              </a:rPr>
              <a:t>PART 2</a:t>
            </a:r>
            <a:endParaRPr>
              <a:solidFill>
                <a:srgbClr val="CF68E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number in the loop please create a value:key pair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`key 1`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`value 1`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`key 2`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`value 2`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`key 3`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`value 3`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......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Methods</a:t>
            </a:r>
            <a:endParaRPr/>
          </a:p>
        </p:txBody>
      </p:sp>
      <p:sp>
        <p:nvSpPr>
          <p:cNvPr id="433" name="Google Shape;433;p44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are using the Map object we can use the built in map methods: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Instead of using .length we can use:</a:t>
            </a:r>
            <a:endParaRPr/>
          </a:p>
          <a:p>
            <a:pPr indent="457200" lvl="0" marL="22860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This will return how many items are in the map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Methods - cheat sheet</a:t>
            </a:r>
            <a:endParaRPr/>
          </a:p>
        </p:txBody>
      </p:sp>
      <p:sp>
        <p:nvSpPr>
          <p:cNvPr id="439" name="Google Shape;439;p45"/>
          <p:cNvSpPr txBox="1"/>
          <p:nvPr>
            <p:ph idx="1" type="body"/>
          </p:nvPr>
        </p:nvSpPr>
        <p:spPr>
          <a:xfrm>
            <a:off x="638350" y="1207325"/>
            <a:ext cx="7094700" cy="37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9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Adds that key value pair to the map</a:t>
            </a:r>
            <a:endParaRPr sz="1900"/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/>
          </a:p>
          <a:p>
            <a:pPr indent="-3492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Returns the value for the key requested</a:t>
            </a:r>
            <a:endParaRPr sz="1900"/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has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Returns true or false if the key exists</a:t>
            </a:r>
            <a:endParaRPr sz="1900"/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Removes the key and value pair</a:t>
            </a:r>
            <a:endParaRPr sz="1900"/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Empties the </a:t>
            </a:r>
            <a:r>
              <a:rPr lang="en" sz="1900"/>
              <a:t>entire</a:t>
            </a:r>
            <a:r>
              <a:rPr lang="en" sz="1900"/>
              <a:t> map</a:t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>
            <p:ph type="title"/>
          </p:nvPr>
        </p:nvSpPr>
        <p:spPr>
          <a:xfrm>
            <a:off x="125025" y="1321675"/>
            <a:ext cx="5765100" cy="3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cakeRecipe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new </a:t>
            </a:r>
            <a:r>
              <a:rPr b="1" lang="en" sz="18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b="1"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'butter'</a:t>
            </a:r>
            <a:r>
              <a:rPr b="1"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'1/2 cup'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'eggs'</a:t>
            </a:r>
            <a:r>
              <a:rPr b="1"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'1 large'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'vanilla extract'</a:t>
            </a:r>
            <a:r>
              <a:rPr b="1"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'2 teaspoons'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'flour'</a:t>
            </a:r>
            <a:r>
              <a:rPr b="1"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'1-1/2 cups'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'baking powder'</a:t>
            </a:r>
            <a:r>
              <a:rPr b="1"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'1-3/4 teaspoons'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'milk'</a:t>
            </a:r>
            <a:r>
              <a:rPr b="1"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'1/2 cup'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800"/>
          </a:p>
        </p:txBody>
      </p:sp>
      <p:sp>
        <p:nvSpPr>
          <p:cNvPr id="445" name="Google Shape;445;p46"/>
          <p:cNvSpPr txBox="1"/>
          <p:nvPr/>
        </p:nvSpPr>
        <p:spPr>
          <a:xfrm>
            <a:off x="5375200" y="0"/>
            <a:ext cx="3768900" cy="5143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Please copy this array down, we will be using this for a bunch of practice coming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forgot to add sugar to the recipe.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set method with map to </a:t>
            </a:r>
            <a:r>
              <a:rPr lang="en">
                <a:solidFill>
                  <a:srgbClr val="FF6AB3"/>
                </a:solidFill>
              </a:rPr>
              <a:t>add 2 cups of white sugar to the map </a:t>
            </a:r>
            <a:r>
              <a:rPr lang="en"/>
              <a:t>named recipe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101</a:t>
            </a:r>
            <a:endParaRPr/>
          </a:p>
        </p:txBody>
      </p:sp>
      <p:sp>
        <p:nvSpPr>
          <p:cNvPr id="303" name="Google Shape;303;p21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array stores an indexed list of values starting at 0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you create an array you use [ ]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Arrays are the most commonly use objects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I add eggs? I can’t remember.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get method to check to see </a:t>
            </a:r>
            <a:r>
              <a:rPr lang="en">
                <a:solidFill>
                  <a:srgbClr val="FF6AB3"/>
                </a:solidFill>
              </a:rPr>
              <a:t>how many eggs we added to the recipe</a:t>
            </a:r>
            <a:endParaRPr>
              <a:solidFill>
                <a:srgbClr val="FF6AB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"/>
          <p:cNvSpPr txBox="1"/>
          <p:nvPr>
            <p:ph type="title"/>
          </p:nvPr>
        </p:nvSpPr>
        <p:spPr>
          <a:xfrm>
            <a:off x="228000" y="1368000"/>
            <a:ext cx="450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1 egg? Should have been 2, update the map to </a:t>
            </a:r>
            <a:r>
              <a:rPr lang="en">
                <a:solidFill>
                  <a:srgbClr val="FF6AB3"/>
                </a:solidFill>
              </a:rPr>
              <a:t>increase it to 2 large eggs.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 I </a:t>
            </a:r>
            <a:r>
              <a:rPr lang="en"/>
              <a:t>changed</a:t>
            </a:r>
            <a:r>
              <a:rPr lang="en"/>
              <a:t> my mind and I want </a:t>
            </a:r>
            <a:r>
              <a:rPr lang="en"/>
              <a:t>chocolate</a:t>
            </a:r>
            <a:r>
              <a:rPr lang="en"/>
              <a:t> cake.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methods to </a:t>
            </a:r>
            <a:r>
              <a:rPr lang="en">
                <a:solidFill>
                  <a:srgbClr val="FF6AB3"/>
                </a:solidFill>
              </a:rPr>
              <a:t>remove the ‘vanilla extract’</a:t>
            </a:r>
            <a:r>
              <a:rPr lang="en"/>
              <a:t> from the map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and add </a:t>
            </a:r>
            <a:r>
              <a:rPr lang="en">
                <a:solidFill>
                  <a:srgbClr val="FF6AB3"/>
                </a:solidFill>
              </a:rPr>
              <a:t>‘1 bar of chocolate’ </a:t>
            </a:r>
            <a:endParaRPr>
              <a:solidFill>
                <a:srgbClr val="FF6AB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over keys</a:t>
            </a:r>
            <a:endParaRPr/>
          </a:p>
        </p:txBody>
      </p:sp>
      <p:sp>
        <p:nvSpPr>
          <p:cNvPr id="471" name="Google Shape;471;p51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you create an object with keys they are able to give a lot more information than the indexing of an array.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Using this information correctly can be just as important as the values that are attached to them.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Forof</a:t>
            </a:r>
            <a:endParaRPr/>
          </a:p>
        </p:txBody>
      </p:sp>
      <p:sp>
        <p:nvSpPr>
          <p:cNvPr id="477" name="Google Shape;477;p52"/>
          <p:cNvSpPr txBox="1"/>
          <p:nvPr>
            <p:ph idx="1" type="body"/>
          </p:nvPr>
        </p:nvSpPr>
        <p:spPr>
          <a:xfrm>
            <a:off x="965850" y="1153125"/>
            <a:ext cx="76494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in</a:t>
            </a:r>
            <a:r>
              <a:rPr lang="en"/>
              <a:t> gave us every index for the length of the object that we are looping through</a:t>
            </a:r>
            <a:endParaRPr/>
          </a:p>
          <a:p>
            <a:pPr indent="4572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i="1" lang="en" sz="18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input1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//0,1,2,3,4,5, …</a:t>
            </a:r>
            <a:endParaRPr sz="18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of gives us the value instead of the index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i="1" lang="en" sz="18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input1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//input[0], input[1], input[2],...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over a Map</a:t>
            </a:r>
            <a:endParaRPr/>
          </a:p>
        </p:txBody>
      </p:sp>
      <p:sp>
        <p:nvSpPr>
          <p:cNvPr id="483" name="Google Shape;483;p53"/>
          <p:cNvSpPr txBox="1"/>
          <p:nvPr>
            <p:ph idx="1" type="body"/>
          </p:nvPr>
        </p:nvSpPr>
        <p:spPr>
          <a:xfrm>
            <a:off x="597175" y="1168350"/>
            <a:ext cx="79002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is a new for loop that you can use now called </a:t>
            </a:r>
            <a:r>
              <a:rPr lang="en">
                <a:solidFill>
                  <a:srgbClr val="CF68E1"/>
                </a:solidFill>
                <a:latin typeface="Courier New"/>
                <a:ea typeface="Courier New"/>
                <a:cs typeface="Courier New"/>
                <a:sym typeface="Courier New"/>
              </a:rPr>
              <a:t>“forof”</a:t>
            </a:r>
            <a:r>
              <a:rPr lang="en"/>
              <a:t>	</a:t>
            </a:r>
            <a:endParaRPr/>
          </a:p>
          <a:p>
            <a:pPr indent="457200" lvl="0" marL="9144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object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){}</a:t>
            </a:r>
            <a:endParaRPr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is a HUGE difference between </a:t>
            </a:r>
            <a:r>
              <a:rPr lang="en">
                <a:solidFill>
                  <a:srgbClr val="CF68E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/>
              <a:t>and </a:t>
            </a:r>
            <a:r>
              <a:rPr lang="en">
                <a:solidFill>
                  <a:srgbClr val="CF68E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endParaRPr>
              <a:solidFill>
                <a:srgbClr val="CF68E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Methods</a:t>
            </a:r>
            <a:endParaRPr/>
          </a:p>
        </p:txBody>
      </p:sp>
      <p:sp>
        <p:nvSpPr>
          <p:cNvPr id="489" name="Google Shape;489;p54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is a build in method that will return an array of every key in the map</a:t>
            </a:r>
            <a:endParaRPr/>
          </a:p>
          <a:p>
            <a:pPr indent="457200" lvl="0" marL="22860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map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You can </a:t>
            </a:r>
            <a:r>
              <a:rPr lang="en"/>
              <a:t>then</a:t>
            </a:r>
            <a:r>
              <a:rPr lang="en"/>
              <a:t> use all of these keys in loops or to even just to check what is in the map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5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Methods</a:t>
            </a:r>
            <a:endParaRPr/>
          </a:p>
        </p:txBody>
      </p:sp>
      <p:sp>
        <p:nvSpPr>
          <p:cNvPr id="495" name="Google Shape;495;p55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is also a built in map method to get all of the values out </a:t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a method to get out both the key and the value</a:t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entries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6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to Map</a:t>
            </a:r>
            <a:endParaRPr/>
          </a:p>
        </p:txBody>
      </p:sp>
      <p:sp>
        <p:nvSpPr>
          <p:cNvPr id="501" name="Google Shape;501;p56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have an object and you want to make it into a map you can use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new </a:t>
            </a:r>
            <a:r>
              <a:rPr lang="en" sz="22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2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entries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22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</a:t>
            </a:r>
            <a:r>
              <a:rPr lang="en"/>
              <a:t>will</a:t>
            </a:r>
            <a:r>
              <a:rPr lang="en"/>
              <a:t> return a 2D array from the object that will be accepted by the map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to Object</a:t>
            </a:r>
            <a:endParaRPr/>
          </a:p>
        </p:txBody>
      </p:sp>
      <p:sp>
        <p:nvSpPr>
          <p:cNvPr id="507" name="Google Shape;507;p57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an object using a 2D array with the following method</a:t>
            </a:r>
            <a:endParaRPr/>
          </a:p>
          <a:p>
            <a:pPr indent="0" lvl="0" marL="9144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fromEntries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2000">
              <a:solidFill>
                <a:srgbClr val="A78CF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20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Arrays </a:t>
            </a:r>
            <a:endParaRPr/>
          </a:p>
        </p:txBody>
      </p:sp>
      <p:sp>
        <p:nvSpPr>
          <p:cNvPr id="309" name="Google Shape;309;p22"/>
          <p:cNvSpPr txBox="1"/>
          <p:nvPr>
            <p:ph idx="1" type="body"/>
          </p:nvPr>
        </p:nvSpPr>
        <p:spPr>
          <a:xfrm>
            <a:off x="206400" y="1168350"/>
            <a:ext cx="87312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array is created with [ ] so a 2D array is just an array with another array in it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'first'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'second'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'third'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array above can be </a:t>
            </a:r>
            <a:r>
              <a:rPr lang="en"/>
              <a:t>referenced</a:t>
            </a:r>
            <a:r>
              <a:rPr lang="en"/>
              <a:t> using 2 </a:t>
            </a:r>
            <a:r>
              <a:rPr lang="en"/>
              <a:t>indexes</a:t>
            </a:r>
            <a:endParaRPr/>
          </a:p>
          <a:p>
            <a:pPr indent="457200" lvl="0" marL="22860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'first'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to Object</a:t>
            </a:r>
            <a:endParaRPr/>
          </a:p>
        </p:txBody>
      </p:sp>
      <p:sp>
        <p:nvSpPr>
          <p:cNvPr id="513" name="Google Shape;513;p58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objects can be built from entries you can use the map method to form it into entries and pass that to an object.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fromEntries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entries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20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9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“Forof” not “forin”</a:t>
            </a:r>
            <a:endParaRPr/>
          </a:p>
        </p:txBody>
      </p:sp>
      <p:sp>
        <p:nvSpPr>
          <p:cNvPr id="519" name="Google Shape;519;p59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REMEMBER: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CF68E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returns values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CF68E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’ </a:t>
            </a:r>
            <a:r>
              <a:rPr lang="en"/>
              <a:t>returns</a:t>
            </a:r>
            <a:r>
              <a:rPr lang="en"/>
              <a:t> indexes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we are not working with an array, we are instead working with an object in won’t work.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6AB3"/>
                </a:solidFill>
              </a:rPr>
              <a:t>IF YOU ARE WORKING WITH AN OBJECT USE “FOROF”</a:t>
            </a:r>
            <a:endParaRPr>
              <a:solidFill>
                <a:srgbClr val="FF6AB3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list of keys</a:t>
            </a:r>
            <a:endParaRPr/>
          </a:p>
        </p:txBody>
      </p:sp>
      <p:sp>
        <p:nvSpPr>
          <p:cNvPr id="525" name="Google Shape;525;p60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for of and the keys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ingredients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2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recipe</a:t>
            </a:r>
            <a:r>
              <a:rPr b="1"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2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sz="22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b="1"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2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ingredients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2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//butter, eggs, flour, ...</a:t>
            </a:r>
            <a:endParaRPr sz="22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list of values</a:t>
            </a:r>
            <a:endParaRPr/>
          </a:p>
        </p:txBody>
      </p:sp>
      <p:sp>
        <p:nvSpPr>
          <p:cNvPr id="531" name="Google Shape;531;p61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Below is the code you can use to get every value in the map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3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23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3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i="1" lang="en" sz="23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3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23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cakeRecipe</a:t>
            </a:r>
            <a:r>
              <a:rPr b="1"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3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sz="23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b="1"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3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3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i="1" lang="en" sz="23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1/2, 2 large, 1-1/2 cups, ...</a:t>
            </a:r>
            <a:endParaRPr sz="23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list of properties</a:t>
            </a:r>
            <a:endParaRPr/>
          </a:p>
        </p:txBody>
      </p:sp>
      <p:sp>
        <p:nvSpPr>
          <p:cNvPr id="537" name="Google Shape;537;p62"/>
          <p:cNvSpPr txBox="1"/>
          <p:nvPr>
            <p:ph idx="1" type="body"/>
          </p:nvPr>
        </p:nvSpPr>
        <p:spPr>
          <a:xfrm>
            <a:off x="638350" y="1207325"/>
            <a:ext cx="72165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Below is the code you can use to get every key value pair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i="1" lang="en" sz="23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23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3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i="1" lang="en" sz="23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3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23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cakeRecipe.</a:t>
            </a:r>
            <a:r>
              <a:rPr lang="en" sz="23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entries</a:t>
            </a:r>
            <a:r>
              <a:rPr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sz="23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b="1"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3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3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i="1" lang="en" sz="23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butter, 1/2 cup, ...</a:t>
            </a:r>
            <a:endParaRPr sz="23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3"/>
          <p:cNvSpPr txBox="1"/>
          <p:nvPr>
            <p:ph type="title"/>
          </p:nvPr>
        </p:nvSpPr>
        <p:spPr>
          <a:xfrm>
            <a:off x="228000" y="1368000"/>
            <a:ext cx="4776000" cy="3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methods that I just gave you and print out a well formatted list of </a:t>
            </a:r>
            <a:r>
              <a:rPr lang="en"/>
              <a:t>everything</a:t>
            </a:r>
            <a:r>
              <a:rPr lang="en"/>
              <a:t> you will need to make a cake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-butter	½ cup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-eggs		2 large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-flour		2 teaspoons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4"/>
          <p:cNvSpPr txBox="1"/>
          <p:nvPr>
            <p:ph type="title"/>
          </p:nvPr>
        </p:nvSpPr>
        <p:spPr>
          <a:xfrm>
            <a:off x="228000" y="1628775"/>
            <a:ext cx="5837100" cy="28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megatron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new </a:t>
            </a:r>
            <a:r>
              <a:rPr lang="en" sz="20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'megatron'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'128y72465'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'Team'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'Decepticon'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'Kills'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'Deaths'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'Movies'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'Degree'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'LEDs'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'40221'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'Favorite Animal'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‘rabbits`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'Favorite Food'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20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/>
          </a:p>
        </p:txBody>
      </p:sp>
      <p:sp>
        <p:nvSpPr>
          <p:cNvPr id="548" name="Google Shape;548;p64"/>
          <p:cNvSpPr txBox="1"/>
          <p:nvPr/>
        </p:nvSpPr>
        <p:spPr>
          <a:xfrm>
            <a:off x="5375200" y="0"/>
            <a:ext cx="3768900" cy="5143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Please print out every key value pair where the value is not empty (</a:t>
            </a:r>
            <a:r>
              <a:rPr lang="en" sz="24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5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101</a:t>
            </a:r>
            <a:endParaRPr/>
          </a:p>
        </p:txBody>
      </p:sp>
      <p:sp>
        <p:nvSpPr>
          <p:cNvPr id="554" name="Google Shape;554;p65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is an advanced array that will not let repeat value into it.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does not store key: value pairs, only single values which makes this perfect for arrays.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create a new Set use </a:t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new 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iterablObject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6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Methods</a:t>
            </a:r>
            <a:endParaRPr/>
          </a:p>
        </p:txBody>
      </p:sp>
      <p:sp>
        <p:nvSpPr>
          <p:cNvPr id="560" name="Google Shape;560;p66"/>
          <p:cNvSpPr txBox="1"/>
          <p:nvPr>
            <p:ph idx="1" type="body"/>
          </p:nvPr>
        </p:nvSpPr>
        <p:spPr>
          <a:xfrm>
            <a:off x="461400" y="1259100"/>
            <a:ext cx="7812600" cy="3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This will add a new value to the set if it is not already present and then returns the set</a:t>
            </a:r>
            <a:endParaRPr/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Removes the value and returns true or false if the value does not exist</a:t>
            </a:r>
            <a:endParaRPr/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has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True if the value exists or false if it does not exist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7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Methods</a:t>
            </a:r>
            <a:endParaRPr/>
          </a:p>
        </p:txBody>
      </p:sp>
      <p:sp>
        <p:nvSpPr>
          <p:cNvPr id="566" name="Google Shape;566;p67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Removes everything from the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>
              <a:solidFill>
                <a:srgbClr val="9DA5B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Gets the amount of values in the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>
            <p:ph type="title"/>
          </p:nvPr>
        </p:nvSpPr>
        <p:spPr>
          <a:xfrm>
            <a:off x="331200" y="1259100"/>
            <a:ext cx="5386500" cy="3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following 2D array, you are free to change anything you want about 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'School'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'Food'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'Driving'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'Free Time'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79859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'Sleeping'</a:t>
            </a:r>
            <a:r>
              <a:rPr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 txBox="1"/>
          <p:nvPr>
            <p:ph type="title"/>
          </p:nvPr>
        </p:nvSpPr>
        <p:spPr>
          <a:xfrm>
            <a:off x="228000" y="1368000"/>
            <a:ext cx="5159400" cy="3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</a:t>
            </a:r>
            <a:r>
              <a:rPr lang="en" sz="2200"/>
              <a:t>opy this array into your VSCode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visitors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'jim'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jane'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'jack'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'jill'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'robert'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'jill'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'jim'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'jim'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'jill'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2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new Set named set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0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array was a list of every customer that entered a store in a </a:t>
            </a:r>
            <a:r>
              <a:rPr lang="en"/>
              <a:t>single</a:t>
            </a:r>
            <a:r>
              <a:rPr lang="en"/>
              <a:t> day.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loop, add every person to the set. This will get rid of repeats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1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set methods only, how many unique visitors did the store get and please log the names of all the visitors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2"/>
          <p:cNvSpPr txBox="1"/>
          <p:nvPr>
            <p:ph type="title"/>
          </p:nvPr>
        </p:nvSpPr>
        <p:spPr>
          <a:xfrm>
            <a:off x="73717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101</a:t>
            </a:r>
            <a:endParaRPr/>
          </a:p>
        </p:txBody>
      </p:sp>
      <p:sp>
        <p:nvSpPr>
          <p:cNvPr id="597" name="Google Shape;597;p73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JSON stands for JavaScript Object Notation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This will convert any object into a more readable format for both the user and the computer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4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JSON.stringify()</a:t>
            </a:r>
            <a:endParaRPr/>
          </a:p>
        </p:txBody>
      </p:sp>
      <p:sp>
        <p:nvSpPr>
          <p:cNvPr id="603" name="Google Shape;603;p74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Stringify converts </a:t>
            </a:r>
            <a:r>
              <a:rPr lang="en"/>
              <a:t>objects</a:t>
            </a:r>
            <a:r>
              <a:rPr lang="en"/>
              <a:t> into a JSON format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create a new JSON object from the cake recipe from yesterday.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JSON.stringify</a:t>
            </a:r>
            <a:endParaRPr/>
          </a:p>
        </p:txBody>
      </p:sp>
      <p:sp>
        <p:nvSpPr>
          <p:cNvPr id="609" name="Google Shape;609;p75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order to use stringify we have to put in a JavaScript Object, which means that we need to make the Map into an object.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Luckily we learned how to do that 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fromEntries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cakeRecipe</a:t>
            </a:r>
            <a:r>
              <a:rPr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JSON.Stringify</a:t>
            </a:r>
            <a:endParaRPr/>
          </a:p>
        </p:txBody>
      </p:sp>
      <p:sp>
        <p:nvSpPr>
          <p:cNvPr id="615" name="Google Shape;615;p76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Now that we have an object we can use that in the stringify method. </a:t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fromEntries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cakeRecipe</a:t>
            </a:r>
            <a:r>
              <a:rPr lang="en" sz="19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9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This will create our JSON object, we are able to save this in a variable or we can just use this in our code.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7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JSON.parse()</a:t>
            </a:r>
            <a:endParaRPr/>
          </a:p>
        </p:txBody>
      </p:sp>
      <p:sp>
        <p:nvSpPr>
          <p:cNvPr id="621" name="Google Shape;621;p77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Parse has 2 parts, the JSON-string that you want to parse to an object and an optional function that we can use as we loop </a:t>
            </a:r>
            <a:r>
              <a:rPr lang="en"/>
              <a:t>through the string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1052550" y="170875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console.table</a:t>
            </a:r>
            <a:endParaRPr/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690300" y="1363775"/>
            <a:ext cx="7937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Now we can use an output called console.table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will output all of the information in an easy to read table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┌─────────┬─────────────┬───┐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│ (index) │      0      │ 1 │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├─────────┼─────────────┼───┤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│    0    │  'School'   │ 8 │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│    1    │   'Food'    │ 1 │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│    2    │  'Driving'  │ 2 │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│    3    │ 'Free Time' │ 6 │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│    4    │ 'Sleeping'  │ 7 │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└─────────┴─────────────┴───┘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8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to know</a:t>
            </a:r>
            <a:endParaRPr/>
          </a:p>
        </p:txBody>
      </p:sp>
      <p:sp>
        <p:nvSpPr>
          <p:cNvPr id="627" name="Google Shape;627;p78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Parse can work on any properly formatted string (think inputs from the projects)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an object to JSON and back is a great way to clone objects and break the association.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Lastly parse will break if you do not have double quotes around your work “ “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9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JSON.parse() - Active Engagement</a:t>
            </a:r>
            <a:endParaRPr/>
          </a:p>
        </p:txBody>
      </p:sp>
      <p:sp>
        <p:nvSpPr>
          <p:cNvPr id="633" name="Google Shape;633;p79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Parse the cakeRecipe back to a regular object and console.log it to make sure everything returned to normal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Then return it to a map so that we can use map methods.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0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Reviver Code Along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1"/>
          <p:cNvSpPr txBox="1"/>
          <p:nvPr>
            <p:ph type="title"/>
          </p:nvPr>
        </p:nvSpPr>
        <p:spPr>
          <a:xfrm>
            <a:off x="73717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Destructuring Objects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2"/>
          <p:cNvSpPr txBox="1"/>
          <p:nvPr>
            <p:ph type="title"/>
          </p:nvPr>
        </p:nvSpPr>
        <p:spPr>
          <a:xfrm>
            <a:off x="228000" y="1261950"/>
            <a:ext cx="4776000" cy="26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break down the following array into individual variables.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to see who can do it in the most efficient way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AB3"/>
                </a:solidFill>
              </a:rPr>
              <a:t>(No google on this one)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2"/>
          <p:cNvSpPr txBox="1"/>
          <p:nvPr/>
        </p:nvSpPr>
        <p:spPr>
          <a:xfrm>
            <a:off x="228000" y="3881550"/>
            <a:ext cx="5726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" sz="20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3"/>
          <p:cNvSpPr txBox="1"/>
          <p:nvPr>
            <p:ph type="title"/>
          </p:nvPr>
        </p:nvSpPr>
        <p:spPr>
          <a:xfrm>
            <a:off x="368350" y="141755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will be able to </a:t>
            </a:r>
            <a:r>
              <a:rPr lang="en">
                <a:solidFill>
                  <a:srgbClr val="FF6AB3"/>
                </a:solidFill>
              </a:rPr>
              <a:t>destructure objects </a:t>
            </a:r>
            <a:endParaRPr>
              <a:solidFill>
                <a:srgbClr val="FF6AB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00"/>
                </a:solidFill>
              </a:rPr>
              <a:t>breaking up the charmander json into usable parts</a:t>
            </a:r>
            <a:endParaRPr>
              <a:solidFill>
                <a:srgbClr val="FFD6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4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Destructuring 101</a:t>
            </a:r>
            <a:endParaRPr/>
          </a:p>
        </p:txBody>
      </p:sp>
      <p:sp>
        <p:nvSpPr>
          <p:cNvPr id="660" name="Google Shape;660;p84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Destructuring</a:t>
            </a:r>
            <a:r>
              <a:rPr lang="en"/>
              <a:t> is the act of break an object into all of its individual properties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most useful when we get into react in the next unit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5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</a:t>
            </a:r>
            <a:r>
              <a:rPr lang="en"/>
              <a:t> down an array</a:t>
            </a:r>
            <a:endParaRPr/>
          </a:p>
        </p:txBody>
      </p:sp>
      <p:sp>
        <p:nvSpPr>
          <p:cNvPr id="666" name="Google Shape;666;p85"/>
          <p:cNvSpPr txBox="1"/>
          <p:nvPr>
            <p:ph idx="1" type="body"/>
          </p:nvPr>
        </p:nvSpPr>
        <p:spPr>
          <a:xfrm>
            <a:off x="461400" y="1188900"/>
            <a:ext cx="83085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we wanted to break down the following array we would need to </a:t>
            </a:r>
            <a:r>
              <a:rPr lang="en"/>
              <a:t>manually</a:t>
            </a:r>
            <a:r>
              <a:rPr lang="en"/>
              <a:t> create a list of arrays to hold all of the values</a:t>
            </a:r>
            <a:endParaRPr/>
          </a:p>
          <a:p>
            <a:pPr indent="0" lvl="0" marL="18288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20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20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20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2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5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endParaRPr sz="2050">
              <a:solidFill>
                <a:srgbClr val="FF90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2050">
              <a:solidFill>
                <a:srgbClr val="A78CF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2050">
              <a:solidFill>
                <a:srgbClr val="A78CF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0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5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3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6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</a:t>
            </a:r>
            <a:endParaRPr/>
          </a:p>
        </p:txBody>
      </p:sp>
      <p:sp>
        <p:nvSpPr>
          <p:cNvPr id="672" name="Google Shape;672;p86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ES6 added a new short hand to help with destructuring.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are able to use an array of variable names to pass in a group of values.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7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copy down the following array: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5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5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5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5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5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25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5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25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5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25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5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25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5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25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5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25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5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25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5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255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55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5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255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1052550" y="191525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</a:t>
            </a:r>
            <a:r>
              <a:rPr lang="en"/>
              <a:t>2D</a:t>
            </a:r>
            <a:r>
              <a:rPr lang="en"/>
              <a:t> Array</a:t>
            </a:r>
            <a:endParaRPr/>
          </a:p>
        </p:txBody>
      </p:sp>
      <p:sp>
        <p:nvSpPr>
          <p:cNvPr id="326" name="Google Shape;326;p25"/>
          <p:cNvSpPr txBox="1"/>
          <p:nvPr>
            <p:ph idx="1" type="body"/>
          </p:nvPr>
        </p:nvSpPr>
        <p:spPr>
          <a:xfrm>
            <a:off x="597175" y="1486150"/>
            <a:ext cx="8299200" cy="3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array values, </a:t>
            </a:r>
            <a:r>
              <a:rPr lang="en"/>
              <a:t>using</a:t>
            </a:r>
            <a:r>
              <a:rPr lang="en"/>
              <a:t> the table makes it very easy to see which value you want to take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1148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'School'</a:t>
            </a:r>
            <a:endParaRPr b="1" i="1" sz="18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 i="1" sz="18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'Free Time'</a:t>
            </a:r>
            <a:endParaRPr b="1" i="1" sz="18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7</a:t>
            </a:r>
            <a:endParaRPr b="1" sz="1800"/>
          </a:p>
        </p:txBody>
      </p:sp>
      <p:pic>
        <p:nvPicPr>
          <p:cNvPr id="327" name="Google Shape;3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2571750"/>
            <a:ext cx="3395426" cy="22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8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</a:t>
            </a:r>
            <a:endParaRPr/>
          </a:p>
        </p:txBody>
      </p:sp>
      <p:sp>
        <p:nvSpPr>
          <p:cNvPr id="683" name="Google Shape;683;p88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declare all of your variables beforehand and assign them to each of the array items</a:t>
            </a:r>
            <a:endParaRPr/>
          </a:p>
          <a:p>
            <a:pPr indent="0" lvl="0" marL="13716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DA5B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2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2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9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Shorter hand</a:t>
            </a:r>
            <a:endParaRPr/>
          </a:p>
        </p:txBody>
      </p:sp>
      <p:sp>
        <p:nvSpPr>
          <p:cNvPr id="689" name="Google Shape;689;p89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add the let to the array of variables instead of </a:t>
            </a:r>
            <a:r>
              <a:rPr lang="en"/>
              <a:t>doing</a:t>
            </a:r>
            <a:r>
              <a:rPr lang="en"/>
              <a:t> </a:t>
            </a:r>
            <a:r>
              <a:rPr lang="en"/>
              <a:t>writing</a:t>
            </a:r>
            <a:r>
              <a:rPr lang="en"/>
              <a:t> all of the variables twice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b, c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2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22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2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22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hand</a:t>
            </a:r>
            <a:endParaRPr/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this next part we are going to assume that we </a:t>
            </a:r>
            <a:r>
              <a:rPr lang="en"/>
              <a:t>working</a:t>
            </a:r>
            <a:r>
              <a:rPr lang="en"/>
              <a:t> on a real project and not just creating a random array to deconstruct.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1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C379"/>
                </a:solidFill>
              </a:rPr>
              <a:t>Code Along</a:t>
            </a:r>
            <a:endParaRPr>
              <a:solidFill>
                <a:srgbClr val="8EC379"/>
              </a:solidFill>
            </a:endParaRPr>
          </a:p>
        </p:txBody>
      </p:sp>
      <p:sp>
        <p:nvSpPr>
          <p:cNvPr id="701" name="Google Shape;701;p91"/>
          <p:cNvSpPr txBox="1"/>
          <p:nvPr>
            <p:ph idx="1" type="body"/>
          </p:nvPr>
        </p:nvSpPr>
        <p:spPr>
          <a:xfrm>
            <a:off x="597175" y="1168350"/>
            <a:ext cx="82083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are </a:t>
            </a:r>
            <a:r>
              <a:rPr lang="en"/>
              <a:t>going</a:t>
            </a:r>
            <a:r>
              <a:rPr lang="en"/>
              <a:t> to pretend that the array we copied earlier is the output from a program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break a long array up a given/created array we are going to use a function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2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Destructuring Objects</a:t>
            </a:r>
            <a:endParaRPr/>
          </a:p>
        </p:txBody>
      </p:sp>
      <p:sp>
        <p:nvSpPr>
          <p:cNvPr id="707" name="Google Shape;707;p92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Destructuring arrays is not very useful but </a:t>
            </a:r>
            <a:r>
              <a:rPr lang="en"/>
              <a:t>Destructuring </a:t>
            </a:r>
            <a:r>
              <a:rPr lang="en"/>
              <a:t>objects is </a:t>
            </a:r>
            <a:r>
              <a:rPr lang="en"/>
              <a:t>EXTREMELY</a:t>
            </a:r>
            <a:r>
              <a:rPr lang="en"/>
              <a:t> useful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are about to break up the object into smaller objects with the same name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3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Destructuring Objects</a:t>
            </a:r>
            <a:endParaRPr/>
          </a:p>
        </p:txBody>
      </p:sp>
      <p:sp>
        <p:nvSpPr>
          <p:cNvPr id="713" name="Google Shape;713;p93"/>
          <p:cNvSpPr txBox="1"/>
          <p:nvPr>
            <p:ph idx="1" type="body"/>
          </p:nvPr>
        </p:nvSpPr>
        <p:spPr>
          <a:xfrm>
            <a:off x="461400" y="1412000"/>
            <a:ext cx="7812600" cy="3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AB3"/>
                </a:solidFill>
              </a:rPr>
              <a:t>IMPORTANT!!!</a:t>
            </a:r>
            <a:endParaRPr>
              <a:solidFill>
                <a:srgbClr val="FF6AB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variables you are using to hold the object keys need to be the same name unlike arrays</a:t>
            </a:r>
            <a:endParaRPr/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2000">
                <a:solidFill>
                  <a:srgbClr val="8E99B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rgbClr val="56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9DA5B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4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along time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5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“rest” operator</a:t>
            </a:r>
            <a:endParaRPr/>
          </a:p>
        </p:txBody>
      </p:sp>
      <p:sp>
        <p:nvSpPr>
          <p:cNvPr id="724" name="Google Shape;724;p95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“rest” operator is the “...”  that some of you have </a:t>
            </a:r>
            <a:r>
              <a:rPr lang="en"/>
              <a:t>already</a:t>
            </a:r>
            <a:r>
              <a:rPr lang="en"/>
              <a:t> seen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can use this on an iterable object to go </a:t>
            </a:r>
            <a:r>
              <a:rPr lang="en"/>
              <a:t>through</a:t>
            </a:r>
            <a:r>
              <a:rPr lang="en"/>
              <a:t> all of the items in that list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This is best used to get the “rest” of the array or object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6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Destructuring</a:t>
            </a:r>
            <a:r>
              <a:rPr lang="en"/>
              <a:t> the “rest”</a:t>
            </a:r>
            <a:endParaRPr/>
          </a:p>
        </p:txBody>
      </p:sp>
      <p:sp>
        <p:nvSpPr>
          <p:cNvPr id="730" name="Google Shape;730;p96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take out the parts that you want to put the rest of the object into a different obj for safe keeping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21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1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grades</a:t>
            </a:r>
            <a:r>
              <a:rPr lang="en" sz="21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21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1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21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smallerObj</a:t>
            </a:r>
            <a:r>
              <a:rPr lang="en" sz="21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1" lang="en" sz="21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1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endParaRPr sz="21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21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21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grades</a:t>
            </a:r>
            <a:r>
              <a:rPr lang="en" sz="21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21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21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smallerObj</a:t>
            </a:r>
            <a:r>
              <a:rPr lang="en" sz="21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7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</a:t>
            </a:r>
            <a:r>
              <a:rPr lang="en"/>
              <a:t> New Variable Names</a:t>
            </a:r>
            <a:endParaRPr/>
          </a:p>
        </p:txBody>
      </p:sp>
      <p:sp>
        <p:nvSpPr>
          <p:cNvPr id="736" name="Google Shape;736;p97"/>
          <p:cNvSpPr txBox="1"/>
          <p:nvPr>
            <p:ph idx="1" type="body"/>
          </p:nvPr>
        </p:nvSpPr>
        <p:spPr>
          <a:xfrm>
            <a:off x="597175" y="1168350"/>
            <a:ext cx="80469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want to assign new values to the destructured arrays you can do that with a colon</a:t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2000">
                <a:solidFill>
                  <a:srgbClr val="8E99B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rgbClr val="56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000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endParaRPr sz="20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Splicing</a:t>
            </a:r>
            <a:endParaRPr/>
          </a:p>
        </p:txBody>
      </p:sp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Splicing is the act of </a:t>
            </a:r>
            <a:r>
              <a:rPr lang="en"/>
              <a:t>inserting</a:t>
            </a:r>
            <a:r>
              <a:rPr lang="en"/>
              <a:t> more information into the array without changing any of the existing information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so useful because it will move all of the indexes over for you.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This</a:t>
            </a:r>
            <a:r>
              <a:rPr lang="en"/>
              <a:t> works on any size array, you just need to say where you are splicing it.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8"/>
          <p:cNvSpPr txBox="1"/>
          <p:nvPr>
            <p:ph type="title"/>
          </p:nvPr>
        </p:nvSpPr>
        <p:spPr>
          <a:xfrm>
            <a:off x="125025" y="1457250"/>
            <a:ext cx="5786700" cy="3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Using the charmander json object for the project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Please create 5 smaller arrays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/>
              <a:t> called</a:t>
            </a:r>
            <a:r>
              <a:rPr lang="en" sz="2200"/>
              <a:t> </a:t>
            </a:r>
            <a:r>
              <a:rPr lang="en" sz="22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stats</a:t>
            </a:r>
            <a:r>
              <a:rPr lang="en" sz="2200"/>
              <a:t> called </a:t>
            </a:r>
            <a:r>
              <a:rPr lang="en" sz="22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newStats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2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bilities</a:t>
            </a:r>
            <a:r>
              <a:rPr lang="en" sz="2200"/>
              <a:t> </a:t>
            </a:r>
            <a:r>
              <a:rPr lang="en" sz="2200"/>
              <a:t>called </a:t>
            </a:r>
            <a:r>
              <a:rPr lang="en" sz="22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abils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/>
              <a:t> called </a:t>
            </a:r>
            <a:r>
              <a:rPr lang="en" sz="22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And the rest called </a:t>
            </a:r>
            <a:r>
              <a:rPr lang="en" sz="22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others</a:t>
            </a:r>
            <a:endParaRPr sz="22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Splicing Part 2</a:t>
            </a:r>
            <a:endParaRPr/>
          </a:p>
        </p:txBody>
      </p:sp>
      <p:sp>
        <p:nvSpPr>
          <p:cNvPr id="339" name="Google Shape;339;p27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add studying into our array and give it 2 hours</a:t>
            </a:r>
            <a:endParaRPr/>
          </a:p>
          <a:p>
            <a:pPr indent="4572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6494E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splice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'Study'</a:t>
            </a:r>
            <a:r>
              <a:rPr b="1" lang="en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90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