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embeddedFontLst>
    <p:embeddedFont>
      <p:font typeface="Montserrat"/>
      <p:regular r:id="rId67"/>
      <p:bold r:id="rId68"/>
      <p:italic r:id="rId69"/>
      <p:boldItalic r:id="rId70"/>
    </p:embeddedFont>
    <p:embeddedFont>
      <p:font typeface="Lato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Lato-italic.fntdata"/><Relationship Id="rId72" Type="http://schemas.openxmlformats.org/officeDocument/2006/relationships/font" Target="fonts/Lato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Lato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Lato-regular.fntdata"/><Relationship Id="rId70" Type="http://schemas.openxmlformats.org/officeDocument/2006/relationships/font" Target="fonts/Montserrat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Montserrat-bold.fntdata"/><Relationship Id="rId23" Type="http://schemas.openxmlformats.org/officeDocument/2006/relationships/slide" Target="slides/slide18.xml"/><Relationship Id="rId67" Type="http://schemas.openxmlformats.org/officeDocument/2006/relationships/font" Target="fonts/Montserrat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34d20f35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34d20f35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34d20f355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34d20f355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036395a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036395a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036395ae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036395a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036395a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036395a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34d20f35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34d20f35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34d20f35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34d20f35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34d20f35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34d20f35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34d20f35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34d20f35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34d20f35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34d20f35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34d20f35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34d20f35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34d20f35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34d20f35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34d20f35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34d20f35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34d20f35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34d20f35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34d20f35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34d20f35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34d20f35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34d20f35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34d20f355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d34d20f35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d34d20f355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d34d20f355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34d20f355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d34d20f35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34d20f35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34d20f35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34d20f355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34d20f355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34d20f355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34d20f35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036395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036395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036395a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036395a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036395a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d036395a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036395ae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d036395a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036395a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d036395a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036395ae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036395a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036395a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036395a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036395a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d036395a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d036395ae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d036395ae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412e8ff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d412e8ff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34d20f35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34d20f35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036395ae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036395a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412e8ff6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412e8ff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d41acc9e9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d41acc9e9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412e8ff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412e8ff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412e8ff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d412e8ff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412e8ff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412e8ff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412e8ff6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d412e8ff6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41acc9e9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d41acc9e9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41acc9e9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41acc9e9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41acc9e9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41acc9e9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34d20f355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34d20f355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1acc9e9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1acc9e9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d41acc9e9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d41acc9e9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412e8ff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412e8ff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41acc9e9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41acc9e9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d41acc9e9a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d41acc9e9a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d41acc9e9a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d41acc9e9a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d41acc9e9a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d41acc9e9a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41acc9e9a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d41acc9e9a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41acc9e9a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d41acc9e9a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d41acc9e9a_5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d41acc9e9a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34d20f35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34d20f35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41acc9e9a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d41acc9e9a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d412e8ff6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d412e8ff6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34d20f35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34d20f35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34d20f355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34d20f355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34d20f355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34d20f35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0" cy="5159510"/>
            <a:chOff x="0" y="75"/>
            <a:chExt cx="5153700" cy="5178151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-12150" y="12376"/>
              <a:ext cx="51780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82200" y="784339"/>
              <a:ext cx="4287600" cy="4452000"/>
            </a:xfrm>
            <a:prstGeom prst="diagStripe">
              <a:avLst>
                <a:gd fmla="val 5768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7" name="Google Shape;127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type="title"/>
          </p:nvPr>
        </p:nvSpPr>
        <p:spPr>
          <a:xfrm>
            <a:off x="1037850" y="1010325"/>
            <a:ext cx="32958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6AB3"/>
              </a:buClr>
              <a:buSzPts val="3000"/>
              <a:buFont typeface="Lato"/>
              <a:buNone/>
              <a:defRPr sz="3000">
                <a:solidFill>
                  <a:srgbClr val="FF6AB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1"/>
          <p:cNvSpPr txBox="1"/>
          <p:nvPr>
            <p:ph idx="1" type="subTitle"/>
          </p:nvPr>
        </p:nvSpPr>
        <p:spPr>
          <a:xfrm>
            <a:off x="1038000" y="2513950"/>
            <a:ext cx="3295800" cy="18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070"/>
              </a:buClr>
              <a:buSzPts val="2200"/>
              <a:buNone/>
              <a:defRPr sz="2200">
                <a:solidFill>
                  <a:srgbClr val="FF907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1" name="Google Shape;131;p11"/>
          <p:cNvSpPr txBox="1"/>
          <p:nvPr>
            <p:ph idx="2" type="body"/>
          </p:nvPr>
        </p:nvSpPr>
        <p:spPr>
          <a:xfrm>
            <a:off x="4624200" y="544600"/>
            <a:ext cx="3676800" cy="41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 algn="ct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2100" lvl="7" marL="3657600" rtl="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indent="-279400" lvl="8" marL="4114800" rtl="0" algn="ctr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3" name="Google Shape;133;p1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4" name="Google Shape;134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" name="Google Shape;136;p11"/>
          <p:cNvCxnSpPr/>
          <p:nvPr/>
        </p:nvCxnSpPr>
        <p:spPr>
          <a:xfrm>
            <a:off x="4572000" y="332250"/>
            <a:ext cx="0" cy="4479000"/>
          </a:xfrm>
          <a:prstGeom prst="straightConnector1">
            <a:avLst/>
          </a:prstGeom>
          <a:noFill/>
          <a:ln cap="flat" cmpd="sng" w="9525">
            <a:solidFill>
              <a:srgbClr val="CF68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39" name="Google Shape;139;p1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42" name="Google Shape;1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5" name="Google Shape;145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65" name="Google Shape;165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>
                    <a:alpha val="7310"/>
                  </a:srgbClr>
                </a:gs>
                <a:gs pos="100000">
                  <a:srgbClr val="262262">
                    <a:alpha val="73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3"/>
          <p:cNvSpPr txBox="1"/>
          <p:nvPr/>
        </p:nvSpPr>
        <p:spPr>
          <a:xfrm>
            <a:off x="0" y="435025"/>
            <a:ext cx="5076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78CFA"/>
                </a:solidFill>
                <a:latin typeface="Lato"/>
                <a:ea typeface="Lato"/>
                <a:cs typeface="Lato"/>
                <a:sym typeface="Lato"/>
              </a:rPr>
              <a:t>Bell Work </a:t>
            </a:r>
            <a:endParaRPr sz="2800">
              <a:solidFill>
                <a:srgbClr val="A78CF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3"/>
          <p:cNvSpPr txBox="1"/>
          <p:nvPr>
            <p:ph hasCustomPrompt="1"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7" name="Google Shape;187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6" name="Google Shape;206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07" name="Google Shape;207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7B7B7"/>
                </a:solidFill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14"/>
          <p:cNvSpPr txBox="1"/>
          <p:nvPr/>
        </p:nvSpPr>
        <p:spPr>
          <a:xfrm>
            <a:off x="0" y="435025"/>
            <a:ext cx="5076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endParaRPr sz="2800">
              <a:solidFill>
                <a:srgbClr val="FF886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4"/>
          <p:cNvSpPr txBox="1"/>
          <p:nvPr>
            <p:ph hasCustomPrompt="1"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9" name="Google Shape;229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5"/>
          <p:cNvSpPr txBox="1"/>
          <p:nvPr>
            <p:ph hasCustomPrompt="1"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8" name="Google Shape;2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50" name="Google Shape;250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7B7B7"/>
                </a:solidFill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>
                    <a:alpha val="7310"/>
                  </a:srgbClr>
                </a:gs>
                <a:gs pos="100000">
                  <a:srgbClr val="262262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>
                    <a:alpha val="7310"/>
                  </a:srgbClr>
                </a:gs>
                <a:gs pos="100000">
                  <a:srgbClr val="ED1C24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5"/>
          <p:cNvSpPr txBox="1"/>
          <p:nvPr/>
        </p:nvSpPr>
        <p:spPr>
          <a:xfrm>
            <a:off x="0" y="435025"/>
            <a:ext cx="5232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8EC379"/>
                </a:solidFill>
                <a:latin typeface="Lato"/>
                <a:ea typeface="Lato"/>
                <a:cs typeface="Lato"/>
                <a:sym typeface="Lato"/>
              </a:rPr>
              <a:t>Active Engagement</a:t>
            </a:r>
            <a:endParaRPr sz="2800">
              <a:solidFill>
                <a:srgbClr val="8EC37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s to use">
  <p:cSld name="BLANK_1">
    <p:bg>
      <p:bgPr>
        <a:solidFill>
          <a:srgbClr val="282C34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413963" y="324000"/>
            <a:ext cx="1824000" cy="624000"/>
          </a:xfrm>
          <a:prstGeom prst="rect">
            <a:avLst/>
          </a:prstGeom>
          <a:gradFill>
            <a:gsLst>
              <a:gs pos="0">
                <a:srgbClr val="F7931D"/>
              </a:gs>
              <a:gs pos="100000">
                <a:srgbClr val="ED1C24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#231f20     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#ed1c24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2501963" y="348000"/>
            <a:ext cx="1824000" cy="600000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62262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#00aeef 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#262262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4589963" y="324000"/>
            <a:ext cx="2052000" cy="624000"/>
          </a:xfrm>
          <a:prstGeom prst="rect">
            <a:avLst/>
          </a:prstGeom>
          <a:gradFill>
            <a:gsLst>
              <a:gs pos="0">
                <a:srgbClr val="ED0775"/>
              </a:gs>
              <a:gs pos="100000">
                <a:srgbClr val="160E44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#ed0775    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#160e44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6905963" y="336000"/>
            <a:ext cx="1824000" cy="600000"/>
          </a:xfrm>
          <a:prstGeom prst="rect">
            <a:avLst/>
          </a:prstGeom>
          <a:gradFill>
            <a:gsLst>
              <a:gs pos="0">
                <a:srgbClr val="F15A29"/>
              </a:gs>
              <a:gs pos="100000">
                <a:srgbClr val="EC008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#f15a29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#ec008c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413975" y="2388000"/>
            <a:ext cx="8316000" cy="25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8CF8"/>
                </a:solidFill>
                <a:latin typeface="Lato"/>
                <a:ea typeface="Lato"/>
                <a:cs typeface="Lato"/>
                <a:sym typeface="Lato"/>
              </a:rPr>
              <a:t>Purple  #a78cf8</a:t>
            </a:r>
            <a:endParaRPr>
              <a:solidFill>
                <a:srgbClr val="A78CF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BA5F2"/>
                </a:solidFill>
                <a:latin typeface="Lato"/>
                <a:ea typeface="Lato"/>
                <a:cs typeface="Lato"/>
                <a:sym typeface="Lato"/>
              </a:rPr>
              <a:t>Blue  #6ba5f2</a:t>
            </a:r>
            <a:endParaRPr>
              <a:solidFill>
                <a:srgbClr val="6BA5F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C379"/>
                </a:solidFill>
                <a:latin typeface="Lato"/>
                <a:ea typeface="Lato"/>
                <a:cs typeface="Lato"/>
                <a:sym typeface="Lato"/>
              </a:rPr>
              <a:t>Green  #8ec379</a:t>
            </a:r>
            <a:endParaRPr>
              <a:solidFill>
                <a:srgbClr val="8EC3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00"/>
                </a:solidFill>
                <a:latin typeface="Lato"/>
                <a:ea typeface="Lato"/>
                <a:cs typeface="Lato"/>
                <a:sym typeface="Lato"/>
              </a:rPr>
              <a:t>Yellow  #ffd600</a:t>
            </a:r>
            <a:endParaRPr>
              <a:solidFill>
                <a:srgbClr val="FFD6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67DB"/>
                </a:solidFill>
                <a:latin typeface="Lato"/>
                <a:ea typeface="Lato"/>
                <a:cs typeface="Lato"/>
                <a:sym typeface="Lato"/>
              </a:rPr>
              <a:t>Pinkish  #cf67db</a:t>
            </a:r>
            <a:endParaRPr>
              <a:solidFill>
                <a:srgbClr val="CF67D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0B4B9"/>
                </a:solidFill>
                <a:latin typeface="Lato"/>
                <a:ea typeface="Lato"/>
                <a:cs typeface="Lato"/>
                <a:sym typeface="Lato"/>
              </a:rPr>
              <a:t>Grey  #b0b4b9</a:t>
            </a:r>
            <a:endParaRPr>
              <a:solidFill>
                <a:srgbClr val="B0B4B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292ED"/>
                </a:solidFill>
                <a:latin typeface="Lato"/>
                <a:ea typeface="Lato"/>
                <a:cs typeface="Lato"/>
                <a:sym typeface="Lato"/>
              </a:rPr>
              <a:t>Darker blue?  #6292ed</a:t>
            </a:r>
            <a:endParaRPr>
              <a:solidFill>
                <a:srgbClr val="6292E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B7C3"/>
                </a:solidFill>
                <a:latin typeface="Lato"/>
                <a:ea typeface="Lato"/>
                <a:cs typeface="Lato"/>
                <a:sym typeface="Lato"/>
              </a:rPr>
              <a:t>Aqua  #45b7c3</a:t>
            </a:r>
            <a:endParaRPr>
              <a:solidFill>
                <a:srgbClr val="45B7C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rPr>
              <a:t>Orange  #ff8865</a:t>
            </a:r>
            <a:endParaRPr>
              <a:solidFill>
                <a:srgbClr val="FF886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739"/>
                </a:solidFill>
                <a:latin typeface="Lato"/>
                <a:ea typeface="Lato"/>
                <a:cs typeface="Lato"/>
                <a:sym typeface="Lato"/>
              </a:rPr>
              <a:t>Red  #d84739</a:t>
            </a:r>
            <a:endParaRPr>
              <a:solidFill>
                <a:srgbClr val="D8473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413963" y="1148400"/>
            <a:ext cx="1458000" cy="624000"/>
          </a:xfrm>
          <a:prstGeom prst="rect">
            <a:avLst/>
          </a:prstGeom>
          <a:solidFill>
            <a:srgbClr val="F7931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#f7931d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2082972" y="1172400"/>
            <a:ext cx="1458000" cy="60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#000000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3751982" y="1148400"/>
            <a:ext cx="1640400" cy="624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#f9f9f9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5603240" y="1160400"/>
            <a:ext cx="1458000" cy="600000"/>
          </a:xfrm>
          <a:prstGeom prst="rect">
            <a:avLst/>
          </a:prstGeom>
          <a:solidFill>
            <a:srgbClr val="04133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#04133e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7272034" y="1160400"/>
            <a:ext cx="1458000" cy="600000"/>
          </a:xfrm>
          <a:prstGeom prst="rect">
            <a:avLst/>
          </a:prstGeom>
          <a:solidFill>
            <a:srgbClr val="4C4C4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#4c4c4e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3188200" y="2398375"/>
            <a:ext cx="2619900" cy="953700"/>
          </a:xfrm>
          <a:prstGeom prst="rect">
            <a:avLst/>
          </a:prstGeom>
          <a:solidFill>
            <a:srgbClr val="282C3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#282c34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BACKGROUND COLOR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5" name="Google Shape;28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 rot="5400000">
            <a:off x="-10775" y="11276"/>
            <a:ext cx="1037850" cy="1016287"/>
            <a:chOff x="0" y="381001"/>
            <a:chExt cx="1037850" cy="1016287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000"/>
              <a:buNone/>
              <a:defRPr sz="3000">
                <a:solidFill>
                  <a:srgbClr val="FF8865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7803225" y="314201"/>
            <a:ext cx="1037850" cy="1016287"/>
            <a:chOff x="0" y="381001"/>
            <a:chExt cx="1037850" cy="1016287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2400"/>
              <a:buNone/>
              <a:defRPr sz="2400">
                <a:solidFill>
                  <a:srgbClr val="FF8865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 rot="5400000">
            <a:off x="7500300" y="3499805"/>
            <a:ext cx="1643700" cy="1643700"/>
            <a:chOff x="7500300" y="505"/>
            <a:chExt cx="1643700" cy="1643700"/>
          </a:xfrm>
        </p:grpSpPr>
        <p:sp>
          <p:nvSpPr>
            <p:cNvPr id="37" name="Google Shape;37;p5"/>
            <p:cNvSpPr/>
            <p:nvPr/>
          </p:nvSpPr>
          <p:spPr>
            <a:xfrm rot="5400000">
              <a:off x="7500300" y="505"/>
              <a:ext cx="1643700" cy="1643700"/>
            </a:xfrm>
            <a:prstGeom prst="diagStripe">
              <a:avLst>
                <a:gd fmla="val 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5"/>
            <p:cNvGrpSpPr/>
            <p:nvPr/>
          </p:nvGrpSpPr>
          <p:grpSpPr>
            <a:xfrm>
              <a:off x="7803225" y="314201"/>
              <a:ext cx="1037850" cy="1016287"/>
              <a:chOff x="0" y="381001"/>
              <a:chExt cx="1037850" cy="1016287"/>
            </a:xfrm>
          </p:grpSpPr>
          <p:sp>
            <p:nvSpPr>
              <p:cNvPr id="39" name="Google Shape;39;p5"/>
              <p:cNvSpPr/>
              <p:nvPr/>
            </p:nvSpPr>
            <p:spPr>
              <a:xfrm rot="-5400000">
                <a:off x="0" y="381001"/>
                <a:ext cx="808800" cy="808800"/>
              </a:xfrm>
              <a:prstGeom prst="diagStripe">
                <a:avLst>
                  <a:gd fmla="val 50000" name="adj"/>
                </a:avLst>
              </a:prstGeom>
              <a:gradFill>
                <a:gsLst>
                  <a:gs pos="0">
                    <a:srgbClr val="F7931D"/>
                  </a:gs>
                  <a:gs pos="100000">
                    <a:srgbClr val="ED1C24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 flipH="1">
                <a:off x="229050" y="588489"/>
                <a:ext cx="808800" cy="808800"/>
              </a:xfrm>
              <a:prstGeom prst="diagStripe">
                <a:avLst>
                  <a:gd fmla="val 50000" name="adj"/>
                </a:avLst>
              </a:prstGeom>
              <a:gradFill>
                <a:gsLst>
                  <a:gs pos="0">
                    <a:srgbClr val="ED0775"/>
                  </a:gs>
                  <a:gs pos="100000">
                    <a:srgbClr val="160E44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 1">
  <p:cSld name="TITLE_AND_BODY_1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6"/>
          <p:cNvGrpSpPr/>
          <p:nvPr/>
        </p:nvGrpSpPr>
        <p:grpSpPr>
          <a:xfrm rot="5400000">
            <a:off x="7500300" y="3499805"/>
            <a:ext cx="1643700" cy="1643700"/>
            <a:chOff x="7500300" y="505"/>
            <a:chExt cx="1643700" cy="1643700"/>
          </a:xfrm>
        </p:grpSpPr>
        <p:sp>
          <p:nvSpPr>
            <p:cNvPr id="46" name="Google Shape;46;p6"/>
            <p:cNvSpPr/>
            <p:nvPr/>
          </p:nvSpPr>
          <p:spPr>
            <a:xfrm rot="5400000">
              <a:off x="7500300" y="505"/>
              <a:ext cx="1643700" cy="1643700"/>
            </a:xfrm>
            <a:prstGeom prst="diagStripe">
              <a:avLst>
                <a:gd fmla="val 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6"/>
            <p:cNvGrpSpPr/>
            <p:nvPr/>
          </p:nvGrpSpPr>
          <p:grpSpPr>
            <a:xfrm>
              <a:off x="7803225" y="314201"/>
              <a:ext cx="1037850" cy="1016287"/>
              <a:chOff x="0" y="381001"/>
              <a:chExt cx="1037850" cy="1016287"/>
            </a:xfrm>
          </p:grpSpPr>
          <p:sp>
            <p:nvSpPr>
              <p:cNvPr id="48" name="Google Shape;48;p6"/>
              <p:cNvSpPr/>
              <p:nvPr/>
            </p:nvSpPr>
            <p:spPr>
              <a:xfrm rot="-5400000">
                <a:off x="0" y="381001"/>
                <a:ext cx="808800" cy="808800"/>
              </a:xfrm>
              <a:prstGeom prst="diagStripe">
                <a:avLst>
                  <a:gd fmla="val 50000" name="adj"/>
                </a:avLst>
              </a:prstGeom>
              <a:gradFill>
                <a:gsLst>
                  <a:gs pos="0">
                    <a:srgbClr val="F7931D"/>
                  </a:gs>
                  <a:gs pos="100000">
                    <a:srgbClr val="ED1C24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 flipH="1">
                <a:off x="229050" y="588489"/>
                <a:ext cx="808800" cy="808800"/>
              </a:xfrm>
              <a:prstGeom prst="diagStripe">
                <a:avLst>
                  <a:gd fmla="val 50000" name="adj"/>
                </a:avLst>
              </a:prstGeom>
              <a:gradFill>
                <a:gsLst>
                  <a:gs pos="0">
                    <a:srgbClr val="00AEEF"/>
                  </a:gs>
                  <a:gs pos="100000">
                    <a:srgbClr val="26226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2" name="Google Shape;5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6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 1 1">
  <p:cSld name="TITLE_AND_BODY_1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 rot="5400000">
            <a:off x="8303022" y="3932374"/>
            <a:ext cx="868000" cy="1651862"/>
            <a:chOff x="413575" y="-351649"/>
            <a:chExt cx="868000" cy="1651862"/>
          </a:xfrm>
        </p:grpSpPr>
        <p:sp>
          <p:nvSpPr>
            <p:cNvPr id="58" name="Google Shape;58;p7"/>
            <p:cNvSpPr/>
            <p:nvPr/>
          </p:nvSpPr>
          <p:spPr>
            <a:xfrm rot="-5400000">
              <a:off x="413575" y="-35164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472775" y="491414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 rot="-5400000">
            <a:off x="-72000" y="4351876"/>
            <a:ext cx="808800" cy="808800"/>
          </a:xfrm>
          <a:prstGeom prst="diagStripe">
            <a:avLst>
              <a:gd fmla="val 50000" name="adj"/>
            </a:avLst>
          </a:prstGeom>
          <a:gradFill>
            <a:gsLst>
              <a:gs pos="0">
                <a:srgbClr val="ED0775"/>
              </a:gs>
              <a:gs pos="100000">
                <a:srgbClr val="160E4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6" name="Google Shape;66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0" name="Google Shape;70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8"/>
          <p:cNvSpPr txBox="1"/>
          <p:nvPr>
            <p:ph type="title"/>
          </p:nvPr>
        </p:nvSpPr>
        <p:spPr>
          <a:xfrm>
            <a:off x="1297525" y="449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1297525" y="1656700"/>
            <a:ext cx="3403200" cy="26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2" type="body"/>
          </p:nvPr>
        </p:nvSpPr>
        <p:spPr>
          <a:xfrm>
            <a:off x="4700725" y="1656700"/>
            <a:ext cx="3403200" cy="26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78CFA"/>
              </a:buClr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8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6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4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2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A78CFA"/>
              </a:buClr>
              <a:buSzPts val="1000"/>
              <a:buChar char="○"/>
              <a:defRPr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7" name="Google Shape;7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9"/>
          <p:cNvSpPr txBox="1"/>
          <p:nvPr>
            <p:ph type="title"/>
          </p:nvPr>
        </p:nvSpPr>
        <p:spPr>
          <a:xfrm>
            <a:off x="1297500" y="393750"/>
            <a:ext cx="70389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65"/>
              </a:buClr>
              <a:buSzPts val="3200"/>
              <a:buFont typeface="Lato"/>
              <a:buNone/>
              <a:defRPr sz="3200">
                <a:solidFill>
                  <a:srgbClr val="FF88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2" name="Google Shape;8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/>
                </a:gs>
                <a:gs pos="100000">
                  <a:srgbClr val="160E4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737175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88" name="Google Shape;88;p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ED0775">
                    <a:alpha val="7310"/>
                  </a:srgbClr>
                </a:gs>
                <a:gs pos="100000">
                  <a:srgbClr val="160E44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>
                    <a:alpha val="7310"/>
                  </a:srgbClr>
                </a:gs>
                <a:gs pos="100000">
                  <a:srgbClr val="ED1C24">
                    <a:alpha val="73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7931D"/>
                </a:gs>
                <a:gs pos="100000">
                  <a:srgbClr val="ED1C2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>
                    <a:alpha val="7310"/>
                  </a:srgbClr>
                </a:gs>
                <a:gs pos="100000">
                  <a:srgbClr val="262262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00AEEF"/>
                </a:gs>
                <a:gs pos="100000">
                  <a:srgbClr val="26226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282C3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○"/>
              <a:defRPr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■"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○"/>
              <a:defRPr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800"/>
              <a:buFont typeface="Montserrat"/>
              <a:buChar char="■"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4 - ReactJS</a:t>
            </a:r>
            <a:endParaRPr/>
          </a:p>
        </p:txBody>
      </p:sp>
      <p:sp>
        <p:nvSpPr>
          <p:cNvPr id="292" name="Google Shape;292;p1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228000" y="1368000"/>
            <a:ext cx="58155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Recreate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Lorem Ipsum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0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react element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228000" y="1368000"/>
            <a:ext cx="58692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if you can figure this out: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"search"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200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0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ReactDOM</a:t>
            </a:r>
            <a:endParaRPr/>
          </a:p>
        </p:txBody>
      </p:sp>
      <p:sp>
        <p:nvSpPr>
          <p:cNvPr id="358" name="Google Shape;358;p30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ReactDOM is how the computer turns your react elements into actual readable HTML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will render the react element in real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ReactDOM.render()</a:t>
            </a:r>
            <a:endParaRPr/>
          </a:p>
        </p:txBody>
      </p:sp>
      <p:sp>
        <p:nvSpPr>
          <p:cNvPr id="364" name="Google Shape;364;p31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Render is the method that we use to translate the information into HTML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second component in render is where it will be placed in the 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React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"h2"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20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document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render</a:t>
            </a:r>
            <a:endParaRPr/>
          </a:p>
        </p:txBody>
      </p:sp>
      <p:sp>
        <p:nvSpPr>
          <p:cNvPr id="370" name="Google Shape;370;p32"/>
          <p:cNvSpPr txBox="1"/>
          <p:nvPr>
            <p:ph idx="1" type="body"/>
          </p:nvPr>
        </p:nvSpPr>
        <p:spPr>
          <a:xfrm>
            <a:off x="147750" y="1057300"/>
            <a:ext cx="85056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the common way to do rendering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header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React</a:t>
            </a:r>
            <a:r>
              <a:rPr i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"h2"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8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DA5B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i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header, document</a:t>
            </a:r>
            <a:r>
              <a:rPr i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8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737175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Babel / JSX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Babel 101</a:t>
            </a:r>
            <a:endParaRPr/>
          </a:p>
        </p:txBody>
      </p:sp>
      <p:sp>
        <p:nvSpPr>
          <p:cNvPr id="381" name="Google Shape;381;p34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Babel is another </a:t>
            </a:r>
            <a:r>
              <a:rPr lang="en"/>
              <a:t>language</a:t>
            </a:r>
            <a:r>
              <a:rPr lang="en"/>
              <a:t> library that compiles down to JS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main advantage of babel is the </a:t>
            </a:r>
            <a:r>
              <a:rPr lang="en"/>
              <a:t>ability</a:t>
            </a:r>
            <a:r>
              <a:rPr lang="en"/>
              <a:t> to code HTML elements in JS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Babel actually lets you use ES7 and compiles it down to ES6 since every browser now has support for ES6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Babel 102</a:t>
            </a:r>
            <a:endParaRPr/>
          </a:p>
        </p:txBody>
      </p:sp>
      <p:sp>
        <p:nvSpPr>
          <p:cNvPr id="387" name="Google Shape;387;p35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main use of babel currently is to allow developers to write HTML code in JS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This saves us a lot of time while </a:t>
            </a:r>
            <a:r>
              <a:rPr lang="en"/>
              <a:t>trying</a:t>
            </a:r>
            <a:r>
              <a:rPr lang="en"/>
              <a:t> to code in react (or any other front end library/framework)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Babel</a:t>
            </a:r>
            <a:endParaRPr/>
          </a:p>
        </p:txBody>
      </p:sp>
      <p:sp>
        <p:nvSpPr>
          <p:cNvPr id="393" name="Google Shape;393;p36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Like jQuery, Babel needs to be linked to the project and compiled as the code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We are going to use Node Modules from now on.  (no more CDNs)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Babel </a:t>
            </a:r>
            <a:endParaRPr/>
          </a:p>
        </p:txBody>
      </p:sp>
      <p:sp>
        <p:nvSpPr>
          <p:cNvPr id="399" name="Google Shape;399;p37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are not going to be installing Babel on our own since this is really only useful with respect to react.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Instead go to</a:t>
            </a:r>
            <a:r>
              <a:rPr lang="en">
                <a:solidFill>
                  <a:srgbClr val="FFD600"/>
                </a:solidFill>
              </a:rPr>
              <a:t> babeljs.io</a:t>
            </a:r>
            <a:r>
              <a:rPr lang="en"/>
              <a:t> and click on</a:t>
            </a:r>
            <a:r>
              <a:rPr lang="en">
                <a:solidFill>
                  <a:srgbClr val="FFD600"/>
                </a:solidFill>
              </a:rPr>
              <a:t> Try it out</a:t>
            </a:r>
            <a:endParaRPr>
              <a:solidFill>
                <a:srgbClr val="FFD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737175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React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228000" y="1368000"/>
            <a:ext cx="51834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little testing.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the left box and type in: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para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`hello world`</a:t>
            </a:r>
            <a:r>
              <a:rPr lang="en" sz="20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testing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para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para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changed?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Babel</a:t>
            </a:r>
            <a:endParaRPr/>
          </a:p>
        </p:txBody>
      </p:sp>
      <p:sp>
        <p:nvSpPr>
          <p:cNvPr id="410" name="Google Shape;410;p39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Babel deals with compatibility between browsers but that isn’t the real reason we use babel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use it for React js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type="title"/>
          </p:nvPr>
        </p:nvSpPr>
        <p:spPr>
          <a:xfrm>
            <a:off x="228000" y="1368000"/>
            <a:ext cx="54513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a react element in the babel compiler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"header"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Hello World</a:t>
            </a:r>
            <a:endParaRPr sz="20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</a:t>
            </a:r>
            <a:endParaRPr/>
          </a:p>
        </p:txBody>
      </p:sp>
      <p:sp>
        <p:nvSpPr>
          <p:cNvPr id="421" name="Google Shape;421;p41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Babel compiles regular HTML elements into a readable format for the computer as we saw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Native JS does not allow you to use HTML but JSX does (JavaScript Expressions)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Using these 2 libraries in conjunction we can make react into a </a:t>
            </a:r>
            <a:r>
              <a:rPr lang="en"/>
              <a:t>really</a:t>
            </a:r>
            <a:r>
              <a:rPr lang="en"/>
              <a:t> easy to use framework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/>
          <p:nvPr>
            <p:ph type="title"/>
          </p:nvPr>
        </p:nvSpPr>
        <p:spPr>
          <a:xfrm>
            <a:off x="737175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432" name="Google Shape;432;p43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order to start creating a new react app we are going to use an auto generator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the first and only time I will show you the shortcut without showing you the long way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Installation </a:t>
            </a:r>
            <a:endParaRPr/>
          </a:p>
        </p:txBody>
      </p:sp>
      <p:sp>
        <p:nvSpPr>
          <p:cNvPr id="438" name="Google Shape;438;p44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Please install the react create app library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865"/>
                </a:solidFill>
                <a:latin typeface="Courier New"/>
                <a:ea typeface="Courier New"/>
                <a:cs typeface="Courier New"/>
                <a:sym typeface="Courier New"/>
              </a:rPr>
              <a:t>npm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create-react-app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will allow us to create a react up with a simple command.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5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your first react app</a:t>
            </a:r>
            <a:endParaRPr/>
          </a:p>
        </p:txBody>
      </p:sp>
      <p:sp>
        <p:nvSpPr>
          <p:cNvPr id="444" name="Google Shape;444;p45"/>
          <p:cNvSpPr txBox="1"/>
          <p:nvPr>
            <p:ph idx="1" type="body"/>
          </p:nvPr>
        </p:nvSpPr>
        <p:spPr>
          <a:xfrm>
            <a:off x="638375" y="1244150"/>
            <a:ext cx="7094700" cy="37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create your first react app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You are going to need to use </a:t>
            </a:r>
            <a:r>
              <a:rPr lang="en">
                <a:solidFill>
                  <a:srgbClr val="FF6AB3"/>
                </a:solidFill>
              </a:rPr>
              <a:t>npx </a:t>
            </a:r>
            <a:r>
              <a:rPr lang="en"/>
              <a:t>which </a:t>
            </a:r>
            <a:r>
              <a:rPr lang="en"/>
              <a:t>stands for </a:t>
            </a:r>
            <a:r>
              <a:rPr lang="en">
                <a:solidFill>
                  <a:srgbClr val="FF6AB3"/>
                </a:solidFill>
              </a:rPr>
              <a:t>node packet executable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"/>
          <p:cNvSpPr txBox="1"/>
          <p:nvPr>
            <p:ph type="title"/>
          </p:nvPr>
        </p:nvSpPr>
        <p:spPr>
          <a:xfrm>
            <a:off x="1821650" y="456950"/>
            <a:ext cx="64257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your first react app</a:t>
            </a:r>
            <a:endParaRPr/>
          </a:p>
        </p:txBody>
      </p:sp>
      <p:sp>
        <p:nvSpPr>
          <p:cNvPr id="450" name="Google Shape;450;p46"/>
          <p:cNvSpPr txBox="1"/>
          <p:nvPr>
            <p:ph idx="1" type="body"/>
          </p:nvPr>
        </p:nvSpPr>
        <p:spPr>
          <a:xfrm>
            <a:off x="831250" y="1800250"/>
            <a:ext cx="7094700" cy="30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865"/>
                </a:solidFill>
                <a:latin typeface="Courier New"/>
                <a:ea typeface="Courier New"/>
                <a:cs typeface="Courier New"/>
                <a:sym typeface="Courier New"/>
              </a:rPr>
              <a:t>npx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create-react-app firstapp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“firstapp” is the name of the folder that your project will be in,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React app folders </a:t>
            </a:r>
            <a:r>
              <a:rPr lang="en">
                <a:solidFill>
                  <a:srgbClr val="FF6AB3"/>
                </a:solidFill>
              </a:rPr>
              <a:t>CAN NOT</a:t>
            </a:r>
            <a:r>
              <a:rPr lang="en"/>
              <a:t> be capitalized.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it Down </a:t>
            </a:r>
            <a:endParaRPr/>
          </a:p>
        </p:txBody>
      </p:sp>
      <p:sp>
        <p:nvSpPr>
          <p:cNvPr id="456" name="Google Shape;456;p47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were just a lot of files created on your computer and hopefully you are starting to understand why we didn’t do this on our own.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I want to go through some of the more important files that were created and explain why.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101</a:t>
            </a:r>
            <a:endParaRPr/>
          </a:p>
        </p:txBody>
      </p:sp>
      <p:sp>
        <p:nvSpPr>
          <p:cNvPr id="303" name="Google Shape;303;p21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React is a frontend library that many people use as a makeshift framework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React does not work in a browser and needs to run on a live server since it is always live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That is why the site is called react, because it constantly reacts to the site and its changes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and src folders</a:t>
            </a:r>
            <a:endParaRPr/>
          </a:p>
        </p:txBody>
      </p:sp>
      <p:sp>
        <p:nvSpPr>
          <p:cNvPr id="462" name="Google Shape;462;p48"/>
          <p:cNvSpPr txBox="1"/>
          <p:nvPr>
            <p:ph idx="1" type="body"/>
          </p:nvPr>
        </p:nvSpPr>
        <p:spPr>
          <a:xfrm>
            <a:off x="597175" y="1168350"/>
            <a:ext cx="82785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public folder is the only thing that is visible to the users when they are visiting your site.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rc is the source folder and is used behind the scenes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IMPORTANT - files in your source folder CANNOT reach any file outside of the source folder.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look through the index and find 1 - 2 things that you don’t recognize or don’t understand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call on random people to ask about what they found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0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index.html</a:t>
            </a:r>
            <a:endParaRPr/>
          </a:p>
        </p:txBody>
      </p:sp>
      <p:sp>
        <p:nvSpPr>
          <p:cNvPr id="473" name="Google Shape;473;p50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still the first file that is loaded when you go to the site, because of how web browsers work we can’t skip this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IMPORTANT DIFFERENCE - you do not link any css or js files for this one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index.js</a:t>
            </a:r>
            <a:endParaRPr/>
          </a:p>
        </p:txBody>
      </p:sp>
      <p:sp>
        <p:nvSpPr>
          <p:cNvPr id="479" name="Google Shape;479;p51"/>
          <p:cNvSpPr txBox="1"/>
          <p:nvPr>
            <p:ph idx="1" type="body"/>
          </p:nvPr>
        </p:nvSpPr>
        <p:spPr>
          <a:xfrm>
            <a:off x="965850" y="1307300"/>
            <a:ext cx="7094700" cy="35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the rendering file for your 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we talked about before we aren’t able to use react elements in the HTML so this JS file compiles all of the react elements into a single react render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obots.txt</a:t>
            </a:r>
            <a:endParaRPr/>
          </a:p>
        </p:txBody>
      </p:sp>
      <p:sp>
        <p:nvSpPr>
          <p:cNvPr id="485" name="Google Shape;485;p52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a file that will tell search engines and other </a:t>
            </a:r>
            <a:r>
              <a:rPr lang="en"/>
              <a:t>web scrapers</a:t>
            </a:r>
            <a:r>
              <a:rPr lang="en"/>
              <a:t> which files to ignore.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don’t want users being brought to your work in progress page or your file directory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3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files</a:t>
            </a:r>
            <a:endParaRPr/>
          </a:p>
        </p:txBody>
      </p:sp>
      <p:sp>
        <p:nvSpPr>
          <p:cNvPr id="491" name="Google Shape;491;p53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are able to use SCSS for your work on react (And I would highly recommend you doing so)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you need to remember to change the directory that it is saved 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If you are saving it to the root directory your src folder won’t be able to access it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reportWebVitals.js</a:t>
            </a:r>
            <a:endParaRPr/>
          </a:p>
        </p:txBody>
      </p:sp>
      <p:sp>
        <p:nvSpPr>
          <p:cNvPr id="497" name="Google Shape;497;p54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aren’t going to deal with this file in year 1 but it is a built in way to monitor your traffic.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sp>
        <p:nvSpPr>
          <p:cNvPr id="503" name="Google Shape;503;p55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the heart of your program.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All of your components will be fed through this file into your app that you are creating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Your App</a:t>
            </a:r>
            <a:endParaRPr/>
          </a:p>
        </p:txBody>
      </p:sp>
      <p:sp>
        <p:nvSpPr>
          <p:cNvPr id="509" name="Google Shape;509;p56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React is a different kind of program and requires a live server to run.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Luckily the react app comes with a built in local server command.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terminal type in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7931D"/>
                </a:solidFill>
                <a:latin typeface="Courier New"/>
                <a:ea typeface="Courier New"/>
                <a:cs typeface="Courier New"/>
                <a:sym typeface="Courier New"/>
              </a:rPr>
              <a:t>npm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/>
          <p:nvPr>
            <p:ph type="title"/>
          </p:nvPr>
        </p:nvSpPr>
        <p:spPr>
          <a:xfrm>
            <a:off x="737175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102</a:t>
            </a:r>
            <a:endParaRPr/>
          </a:p>
        </p:txBody>
      </p:sp>
      <p:sp>
        <p:nvSpPr>
          <p:cNvPr id="309" name="Google Shape;309;p22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React creates “</a:t>
            </a:r>
            <a:r>
              <a:rPr lang="en">
                <a:solidFill>
                  <a:srgbClr val="FF6AB3"/>
                </a:solidFill>
              </a:rPr>
              <a:t>apps</a:t>
            </a:r>
            <a:r>
              <a:rPr lang="en"/>
              <a:t>” from functions and react elements, not pages and sites.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We have created HTML elements using JS before but these are </a:t>
            </a:r>
            <a:r>
              <a:rPr lang="en">
                <a:solidFill>
                  <a:srgbClr val="FF6AB3"/>
                </a:solidFill>
              </a:rPr>
              <a:t>NOT </a:t>
            </a:r>
            <a:r>
              <a:rPr lang="en"/>
              <a:t>HTML elements, they are react elements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101</a:t>
            </a:r>
            <a:endParaRPr/>
          </a:p>
        </p:txBody>
      </p:sp>
      <p:sp>
        <p:nvSpPr>
          <p:cNvPr id="520" name="Google Shape;520;p58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react app is built of components that are stacked together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Once a component is </a:t>
            </a:r>
            <a:r>
              <a:rPr lang="en"/>
              <a:t>created it can be used over and over in a variety of ways without writing over and 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This also allows you to easily create conditional statements that will change based on the situation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102</a:t>
            </a:r>
            <a:endParaRPr/>
          </a:p>
        </p:txBody>
      </p:sp>
      <p:sp>
        <p:nvSpPr>
          <p:cNvPr id="526" name="Google Shape;526;p59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 are made up of several important parts that you need to know the vocabulary for.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There are several ways to create components, you can use </a:t>
            </a:r>
            <a:r>
              <a:rPr lang="en"/>
              <a:t>classes or functions and you can render or export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0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Hooks</a:t>
            </a:r>
            <a:endParaRPr/>
          </a:p>
        </p:txBody>
      </p:sp>
      <p:sp>
        <p:nvSpPr>
          <p:cNvPr id="532" name="Google Shape;532;p60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AB3"/>
                </a:solidFill>
              </a:rPr>
              <a:t>React Hooks</a:t>
            </a:r>
            <a:r>
              <a:rPr lang="en"/>
              <a:t> are functions that use the state to create features and components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F7931D"/>
                </a:solidFill>
              </a:rPr>
              <a:t>useState</a:t>
            </a:r>
            <a:r>
              <a:rPr lang="en"/>
              <a:t> - returns the state of the component and a function to update it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>
                <a:solidFill>
                  <a:srgbClr val="F7931D"/>
                </a:solidFill>
              </a:rPr>
              <a:t>useEffect</a:t>
            </a:r>
            <a:r>
              <a:rPr lang="en"/>
              <a:t> - Performs effects in function components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1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</p:txBody>
      </p:sp>
      <p:sp>
        <p:nvSpPr>
          <p:cNvPr id="538" name="Google Shape;538;p61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you want to use data or information in our code that is stored in </a:t>
            </a:r>
            <a:r>
              <a:rPr lang="en"/>
              <a:t>something</a:t>
            </a:r>
            <a:r>
              <a:rPr lang="en"/>
              <a:t> called a </a:t>
            </a:r>
            <a:r>
              <a:rPr lang="en">
                <a:solidFill>
                  <a:srgbClr val="F9F9F9"/>
                </a:solidFill>
              </a:rPr>
              <a:t>state</a:t>
            </a:r>
            <a:r>
              <a:rPr lang="en"/>
              <a:t>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FF6AB3"/>
                </a:solidFill>
              </a:rPr>
              <a:t>A state</a:t>
            </a:r>
            <a:r>
              <a:rPr lang="en"/>
              <a:t> is an object that is placed at the top of the </a:t>
            </a:r>
            <a:r>
              <a:rPr lang="en"/>
              <a:t>component</a:t>
            </a:r>
            <a:r>
              <a:rPr lang="en"/>
              <a:t> function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544" name="Google Shape;544;p62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the states are added the very next thing in your component should be any </a:t>
            </a:r>
            <a:r>
              <a:rPr lang="en"/>
              <a:t>required</a:t>
            </a:r>
            <a:r>
              <a:rPr lang="en"/>
              <a:t> functions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Nothing special here, they are created and used just like normal js functions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</a:t>
            </a:r>
            <a:endParaRPr/>
          </a:p>
        </p:txBody>
      </p:sp>
      <p:sp>
        <p:nvSpPr>
          <p:cNvPr id="550" name="Google Shape;550;p63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Next is the </a:t>
            </a:r>
            <a:r>
              <a:rPr lang="en">
                <a:solidFill>
                  <a:srgbClr val="FF6AB3"/>
                </a:solidFill>
              </a:rPr>
              <a:t>return statement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will hold all of the react element work that you will be creating using JSX and Babel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REMEMBER this looks like HTML but is actually JSX, or javascript acting like HTML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4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556" name="Google Shape;556;p64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last </a:t>
            </a:r>
            <a:r>
              <a:rPr lang="en"/>
              <a:t>piece</a:t>
            </a:r>
            <a:r>
              <a:rPr lang="en"/>
              <a:t> of any component is exporting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how the app knows what you are trying to render to the page and should just be exporting the react hook (component function)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List</a:t>
            </a:r>
            <a:endParaRPr/>
          </a:p>
        </p:txBody>
      </p:sp>
      <p:sp>
        <p:nvSpPr>
          <p:cNvPr id="562" name="Google Shape;562;p65"/>
          <p:cNvSpPr txBox="1"/>
          <p:nvPr>
            <p:ph idx="1" type="body"/>
          </p:nvPr>
        </p:nvSpPr>
        <p:spPr>
          <a:xfrm>
            <a:off x="638350" y="1207325"/>
            <a:ext cx="34131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what we are going to be making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Let’s start by breaking this into individual components</a:t>
            </a:r>
            <a:endParaRPr/>
          </a:p>
        </p:txBody>
      </p:sp>
      <p:pic>
        <p:nvPicPr>
          <p:cNvPr id="563" name="Google Shape;56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397" y="0"/>
            <a:ext cx="357010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6"/>
          <p:cNvSpPr txBox="1"/>
          <p:nvPr>
            <p:ph type="title"/>
          </p:nvPr>
        </p:nvSpPr>
        <p:spPr>
          <a:xfrm>
            <a:off x="1208550" y="456950"/>
            <a:ext cx="2842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</p:txBody>
      </p:sp>
      <p:sp>
        <p:nvSpPr>
          <p:cNvPr id="569" name="Google Shape;569;p66"/>
          <p:cNvSpPr txBox="1"/>
          <p:nvPr>
            <p:ph idx="1" type="body"/>
          </p:nvPr>
        </p:nvSpPr>
        <p:spPr>
          <a:xfrm>
            <a:off x="638375" y="1244150"/>
            <a:ext cx="34131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Header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has a title and a close button</a:t>
            </a:r>
            <a:endParaRPr/>
          </a:p>
        </p:txBody>
      </p:sp>
      <p:pic>
        <p:nvPicPr>
          <p:cNvPr id="570" name="Google Shape;57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397" y="0"/>
            <a:ext cx="357010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6"/>
          <p:cNvSpPr/>
          <p:nvPr/>
        </p:nvSpPr>
        <p:spPr>
          <a:xfrm>
            <a:off x="3954075" y="107150"/>
            <a:ext cx="3709200" cy="73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7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Tasks</a:t>
            </a:r>
            <a:endParaRPr/>
          </a:p>
        </p:txBody>
      </p:sp>
      <p:sp>
        <p:nvSpPr>
          <p:cNvPr id="577" name="Google Shape;577;p67"/>
          <p:cNvSpPr txBox="1"/>
          <p:nvPr>
            <p:ph idx="1" type="body"/>
          </p:nvPr>
        </p:nvSpPr>
        <p:spPr>
          <a:xfrm>
            <a:off x="417900" y="1153125"/>
            <a:ext cx="3633600" cy="39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section to add more tasks to the page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has a task, date, and reminder.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well as another button to save the task</a:t>
            </a:r>
            <a:endParaRPr/>
          </a:p>
        </p:txBody>
      </p:sp>
      <p:pic>
        <p:nvPicPr>
          <p:cNvPr id="578" name="Google Shape;5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397" y="0"/>
            <a:ext cx="357010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7"/>
          <p:cNvSpPr/>
          <p:nvPr/>
        </p:nvSpPr>
        <p:spPr>
          <a:xfrm>
            <a:off x="3964775" y="835825"/>
            <a:ext cx="3718500" cy="207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React Element</a:t>
            </a:r>
            <a:endParaRPr/>
          </a:p>
        </p:txBody>
      </p:sp>
      <p:sp>
        <p:nvSpPr>
          <p:cNvPr id="315" name="Google Shape;315;p23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react element has 3 parts, the tag name, the properties that are tied to it, and the content inside of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content can get a little convoluted when we want to create embedded elements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8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585" name="Google Shape;585;p68"/>
          <p:cNvSpPr txBox="1"/>
          <p:nvPr>
            <p:ph idx="1" type="body"/>
          </p:nvPr>
        </p:nvSpPr>
        <p:spPr>
          <a:xfrm>
            <a:off x="597175" y="1168350"/>
            <a:ext cx="44820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our list of tasks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will include a title, date, x button to delete, and a class value to show green when there is a reminder</a:t>
            </a:r>
            <a:endParaRPr/>
          </a:p>
        </p:txBody>
      </p:sp>
      <p:pic>
        <p:nvPicPr>
          <p:cNvPr id="586" name="Google Shape;58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422" y="0"/>
            <a:ext cx="357010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68"/>
          <p:cNvSpPr/>
          <p:nvPr/>
        </p:nvSpPr>
        <p:spPr>
          <a:xfrm>
            <a:off x="5336375" y="2807500"/>
            <a:ext cx="3603300" cy="1746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9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Footer</a:t>
            </a:r>
            <a:endParaRPr/>
          </a:p>
        </p:txBody>
      </p:sp>
      <p:sp>
        <p:nvSpPr>
          <p:cNvPr id="593" name="Google Shape;593;p69"/>
          <p:cNvSpPr txBox="1"/>
          <p:nvPr>
            <p:ph idx="1" type="body"/>
          </p:nvPr>
        </p:nvSpPr>
        <p:spPr>
          <a:xfrm>
            <a:off x="461400" y="1188900"/>
            <a:ext cx="46179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part is the footer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only has the copyright date and a link to an about page that we aren’t going to make</a:t>
            </a:r>
            <a:endParaRPr/>
          </a:p>
        </p:txBody>
      </p:sp>
      <p:pic>
        <p:nvPicPr>
          <p:cNvPr id="594" name="Google Shape;59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972" y="0"/>
            <a:ext cx="357010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9"/>
          <p:cNvSpPr/>
          <p:nvPr/>
        </p:nvSpPr>
        <p:spPr>
          <a:xfrm>
            <a:off x="5100650" y="4522000"/>
            <a:ext cx="3592500" cy="570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0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the header component together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1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Props (Properties)</a:t>
            </a:r>
            <a:endParaRPr/>
          </a:p>
        </p:txBody>
      </p:sp>
      <p:sp>
        <p:nvSpPr>
          <p:cNvPr id="606" name="Google Shape;606;p71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Props are how you send information up the chain to interact with your components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These are not limited to keywords and can be ANYTHING you want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Text, Color, Onamonapia, etc…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Prop</a:t>
            </a:r>
            <a:endParaRPr/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Please go to the Header that we passed into the App.js and we are going to a title property to it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20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'Hello List'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200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00">
                <a:solidFill>
                  <a:srgbClr val="676E9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676E9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3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Prop</a:t>
            </a:r>
            <a:endParaRPr/>
          </a:p>
        </p:txBody>
      </p:sp>
      <p:sp>
        <p:nvSpPr>
          <p:cNvPr id="618" name="Google Shape;618;p73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Now that there is a property passed through we can take that in as a prop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Please go to your Header.js and add the </a:t>
            </a:r>
            <a:r>
              <a:rPr lang="en">
                <a:solidFill>
                  <a:srgbClr val="FF6AB3"/>
                </a:solidFill>
              </a:rPr>
              <a:t>props </a:t>
            </a:r>
            <a:r>
              <a:rPr lang="en"/>
              <a:t>keyword to the hook</a:t>
            </a:r>
            <a:endParaRPr/>
          </a:p>
          <a:p>
            <a:pPr indent="0" lvl="0" marL="13716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20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Prop</a:t>
            </a:r>
            <a:endParaRPr/>
          </a:p>
        </p:txBody>
      </p:sp>
      <p:sp>
        <p:nvSpPr>
          <p:cNvPr id="624" name="Google Shape;624;p74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Props are passed through as an object meaning that we need to call their keys to retrieve the values </a:t>
            </a:r>
            <a:endParaRPr/>
          </a:p>
          <a:p>
            <a:pPr indent="0" lvl="0" marL="9144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2000">
                <a:solidFill>
                  <a:srgbClr val="CF68E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20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"header"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5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 These to the App.js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"Hello List"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200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"Number 2"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200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0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"Also This"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200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6"/>
          <p:cNvSpPr txBox="1"/>
          <p:nvPr>
            <p:ph type="title"/>
          </p:nvPr>
        </p:nvSpPr>
        <p:spPr>
          <a:xfrm>
            <a:off x="1052550" y="377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Props</a:t>
            </a:r>
            <a:endParaRPr/>
          </a:p>
        </p:txBody>
      </p:sp>
      <p:sp>
        <p:nvSpPr>
          <p:cNvPr id="635" name="Google Shape;635;p76"/>
          <p:cNvSpPr txBox="1"/>
          <p:nvPr>
            <p:ph idx="1" type="body"/>
          </p:nvPr>
        </p:nvSpPr>
        <p:spPr>
          <a:xfrm>
            <a:off x="597175" y="1168350"/>
            <a:ext cx="7763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is a component being used often it might be best to add a default value so you don’t have to type it every 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the hook you can add default values as an object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7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Props</a:t>
            </a:r>
            <a:endParaRPr/>
          </a:p>
        </p:txBody>
      </p:sp>
      <p:sp>
        <p:nvSpPr>
          <p:cNvPr id="641" name="Google Shape;641;p77"/>
          <p:cNvSpPr txBox="1"/>
          <p:nvPr>
            <p:ph idx="1" type="body"/>
          </p:nvPr>
        </p:nvSpPr>
        <p:spPr>
          <a:xfrm>
            <a:off x="461400" y="1188900"/>
            <a:ext cx="78126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DA5B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i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tite</a:t>
            </a:r>
            <a:r>
              <a:rPr lang="en" sz="1800">
                <a:solidFill>
                  <a:srgbClr val="8E99B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'ToDo List'</a:t>
            </a:r>
            <a:endParaRPr sz="18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DA5B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React Element</a:t>
            </a:r>
            <a:endParaRPr/>
          </a:p>
        </p:txBody>
      </p:sp>
      <p:sp>
        <p:nvSpPr>
          <p:cNvPr id="321" name="Google Shape;321;p24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the basic layout of a react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i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"tag name"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lang="en" sz="1800">
                <a:solidFill>
                  <a:srgbClr val="8E99B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endParaRPr sz="18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4371925" y="2646750"/>
            <a:ext cx="36327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i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rgbClr val="8E99B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"HW"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endParaRPr sz="18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3" name="Google Shape;323;p24"/>
          <p:cNvCxnSpPr>
            <a:stCxn id="321" idx="2"/>
          </p:cNvCxnSpPr>
          <p:nvPr/>
        </p:nvCxnSpPr>
        <p:spPr>
          <a:xfrm flipH="1" rot="10800000">
            <a:off x="4185725" y="2464550"/>
            <a:ext cx="36300" cy="23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8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Deconstructing</a:t>
            </a:r>
            <a:r>
              <a:rPr lang="en"/>
              <a:t> Props</a:t>
            </a:r>
            <a:endParaRPr/>
          </a:p>
        </p:txBody>
      </p:sp>
      <p:sp>
        <p:nvSpPr>
          <p:cNvPr id="647" name="Google Shape;647;p78"/>
          <p:cNvSpPr txBox="1"/>
          <p:nvPr>
            <p:ph idx="1" type="body"/>
          </p:nvPr>
        </p:nvSpPr>
        <p:spPr>
          <a:xfrm>
            <a:off x="638350" y="1207325"/>
            <a:ext cx="7094700" cy="3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Since props are passed through as an object we are able to deconstruct it when we want to use 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18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i="1" lang="en" sz="1800">
                <a:solidFill>
                  <a:srgbClr val="E4BF7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800">
                <a:solidFill>
                  <a:srgbClr val="E4BF7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800">
                <a:solidFill>
                  <a:srgbClr val="79859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800">
                <a:solidFill>
                  <a:srgbClr val="E4BF7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i="1" lang="en" sz="1800">
                <a:solidFill>
                  <a:srgbClr val="A78CF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 txBox="1"/>
          <p:nvPr>
            <p:ph type="title"/>
          </p:nvPr>
        </p:nvSpPr>
        <p:spPr>
          <a:xfrm>
            <a:off x="228000" y="1368000"/>
            <a:ext cx="47760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button </a:t>
            </a:r>
            <a:r>
              <a:rPr lang="en"/>
              <a:t>component</a:t>
            </a:r>
            <a:r>
              <a:rPr lang="en"/>
              <a:t> to replace the one in the header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>
            <p:ph type="title"/>
          </p:nvPr>
        </p:nvSpPr>
        <p:spPr>
          <a:xfrm>
            <a:off x="461400" y="36530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</a:t>
            </a:r>
            <a:endParaRPr/>
          </a:p>
        </p:txBody>
      </p:sp>
      <p:sp>
        <p:nvSpPr>
          <p:cNvPr id="329" name="Google Shape;329;p25"/>
          <p:cNvSpPr txBox="1"/>
          <p:nvPr>
            <p:ph idx="1" type="body"/>
          </p:nvPr>
        </p:nvSpPr>
        <p:spPr>
          <a:xfrm>
            <a:off x="965850" y="1153125"/>
            <a:ext cx="7094700" cy="3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Properties are the same </a:t>
            </a:r>
            <a:r>
              <a:rPr lang="en">
                <a:solidFill>
                  <a:srgbClr val="FF6AB3"/>
                </a:solidFill>
              </a:rPr>
              <a:t>“id” = “id”</a:t>
            </a:r>
            <a:r>
              <a:rPr lang="en"/>
              <a:t> in both html and react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only exception is classes, since classes are already defined in js, we instead have to say </a:t>
            </a:r>
            <a:r>
              <a:rPr lang="en">
                <a:solidFill>
                  <a:srgbClr val="FF6AB3"/>
                </a:solidFill>
              </a:rPr>
              <a:t>className</a:t>
            </a:r>
            <a:endParaRPr>
              <a:solidFill>
                <a:srgbClr val="FF6AB3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If there is nothing in that section you write </a:t>
            </a:r>
            <a:r>
              <a:rPr lang="en">
                <a:solidFill>
                  <a:srgbClr val="FF6AB3"/>
                </a:solidFill>
              </a:rPr>
              <a:t>null</a:t>
            </a:r>
            <a:endParaRPr>
              <a:solidFill>
                <a:srgbClr val="FF6AB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title"/>
          </p:nvPr>
        </p:nvSpPr>
        <p:spPr>
          <a:xfrm>
            <a:off x="1208550" y="4569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Elements</a:t>
            </a:r>
            <a:endParaRPr/>
          </a:p>
        </p:txBody>
      </p:sp>
      <p:sp>
        <p:nvSpPr>
          <p:cNvPr id="335" name="Google Shape;335;p26"/>
          <p:cNvSpPr txBox="1"/>
          <p:nvPr>
            <p:ph idx="1" type="body"/>
          </p:nvPr>
        </p:nvSpPr>
        <p:spPr>
          <a:xfrm>
            <a:off x="638375" y="1244150"/>
            <a:ext cx="7094700" cy="3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few more react elements to look 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i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"h2"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"testing"</a:t>
            </a:r>
            <a:endParaRPr sz="18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336" name="Google Shape;336;p26"/>
          <p:cNvSpPr txBox="1"/>
          <p:nvPr/>
        </p:nvSpPr>
        <p:spPr>
          <a:xfrm>
            <a:off x="4371925" y="2646750"/>
            <a:ext cx="43935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i="1" lang="en" sz="18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800">
                <a:solidFill>
                  <a:srgbClr val="8E99B1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8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38FA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838FA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7" name="Google Shape;337;p26"/>
          <p:cNvCxnSpPr>
            <a:stCxn id="335" idx="2"/>
          </p:cNvCxnSpPr>
          <p:nvPr/>
        </p:nvCxnSpPr>
        <p:spPr>
          <a:xfrm flipH="1" rot="10800000">
            <a:off x="4185725" y="2464550"/>
            <a:ext cx="36300" cy="23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228000" y="1368000"/>
            <a:ext cx="5815500" cy="31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Recreate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0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This is the header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0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2000">
                <a:solidFill>
                  <a:srgbClr val="8792A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792AA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react element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