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Google Shape;10;p2" hidden="0"/>
          <p:cNvCxnSpPr>
            <a:cxnSpLocks/>
          </p:cNvCxnSpPr>
          <p:nvPr isPhoto="0" userDrawn="0"/>
        </p:nvCxnSpPr>
        <p:spPr bwMode="auto"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 hidden="0"/>
          <p:cNvCxnSpPr>
            <a:cxnSpLocks/>
          </p:cNvCxnSpPr>
          <p:nvPr isPhoto="0" userDrawn="0"/>
        </p:nvCxnSpPr>
        <p:spPr bwMode="auto"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 hidden="0"/>
          <p:cNvGrpSpPr/>
          <p:nvPr isPhoto="0" userDrawn="0"/>
        </p:nvGrpSpPr>
        <p:grpSpPr bwMode="auto">
          <a:xfrm>
            <a:off x="1004144" y="1022025"/>
            <a:ext cx="7136668" cy="152400"/>
            <a:chOff x="1346429" y="1011299"/>
            <a:chExt cx="6452100" cy="152400"/>
          </a:xfrm>
        </p:grpSpPr>
        <p:cxnSp>
          <p:nvCxnSpPr>
            <p:cNvPr id="13" name="Google Shape;13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011299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 hidden="0"/>
          <p:cNvGrpSpPr/>
          <p:nvPr isPhoto="0" userDrawn="0"/>
        </p:nvGrpSpPr>
        <p:grpSpPr bwMode="auto"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 hidden="0"/>
            <p:cNvCxnSpPr>
              <a:cxnSpLocks/>
            </p:cNvCxnSpPr>
            <p:nvPr isPhoto="0" userDrawn="0"/>
          </p:nvCxnSpPr>
          <p:spPr bwMode="auto"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 hidden="0"/>
            <p:cNvCxnSpPr>
              <a:cxnSpLocks/>
            </p:cNvCxnSpPr>
            <p:nvPr isPhoto="0" userDrawn="0"/>
          </p:nvCxnSpPr>
          <p:spPr bwMode="auto"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 hidden="0"/>
          <p:cNvSpPr txBox="1"/>
          <p:nvPr isPhoto="0" userDrawn="0">
            <p:ph type="ctrTitle" hasCustomPrompt="0"/>
          </p:nvPr>
        </p:nvSpPr>
        <p:spPr bwMode="auto"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2" hidden="0"/>
          <p:cNvSpPr txBox="1"/>
          <p:nvPr isPhoto="0" userDrawn="0">
            <p:ph type="subTitle" idx="1" hasCustomPrompt="0"/>
          </p:nvPr>
        </p:nvSpPr>
        <p:spPr bwMode="auto"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 hidden="0"/>
          <p:cNvSpPr txBox="1"/>
          <p:nvPr isPhoto="0" userDrawn="0">
            <p:ph type="title" hasCustomPrompt="1"/>
          </p:nvPr>
        </p:nvSpPr>
        <p:spPr bwMode="auto">
          <a:xfrm>
            <a:off x="311700" y="1304849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" name="Google Shape;58;p11" hidden="0"/>
          <p:cNvSpPr txBox="1"/>
          <p:nvPr isPhoto="0" userDrawn="0">
            <p:ph type="body" idx="1" hasCustomPrompt="0"/>
          </p:nvPr>
        </p:nvSpPr>
        <p:spPr bwMode="auto"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3" hidden="0"/>
          <p:cNvSpPr/>
          <p:nvPr isPhoto="0" userDrawn="0"/>
        </p:nvSpPr>
        <p:spPr bwMode="auto"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 hidden="0"/>
          <p:cNvSpPr txBox="1"/>
          <p:nvPr isPhoto="0" userDrawn="0">
            <p:ph type="title" hasCustomPrompt="0"/>
          </p:nvPr>
        </p:nvSpPr>
        <p:spPr bwMode="auto"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4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5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 hidden="0"/>
          <p:cNvSpPr txBox="1"/>
          <p:nvPr isPhoto="0" userDrawn="0">
            <p:ph type="body" idx="2" hasCustomPrompt="0"/>
          </p:nvPr>
        </p:nvSpPr>
        <p:spPr bwMode="auto">
          <a:xfrm>
            <a:off x="4832399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6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6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7" hidden="0"/>
          <p:cNvSpPr txBox="1"/>
          <p:nvPr isPhoto="0" userDrawn="0">
            <p:ph type="title" hasCustomPrompt="0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 hidden="0"/>
          <p:cNvSpPr txBox="1"/>
          <p:nvPr isPhoto="0" userDrawn="0">
            <p:ph type="body" idx="1" hasCustomPrompt="0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8" hidden="0"/>
          <p:cNvSpPr txBox="1"/>
          <p:nvPr isPhoto="0" userDrawn="0">
            <p:ph type="title" hasCustomPrompt="0"/>
          </p:nvPr>
        </p:nvSpPr>
        <p:spPr bwMode="auto"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9" hidden="0"/>
          <p:cNvSpPr/>
          <p:nvPr isPhoto="0" userDrawn="0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7" name="Google Shape;47;p9" hidden="0"/>
          <p:cNvCxnSpPr>
            <a:cxnSpLocks/>
          </p:cNvCxnSpPr>
          <p:nvPr isPhoto="0" userDrawn="0"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 hidden="0"/>
          <p:cNvSpPr txBox="1"/>
          <p:nvPr isPhoto="0" userDrawn="0">
            <p:ph type="title" hasCustomPrompt="0"/>
          </p:nvPr>
        </p:nvSpPr>
        <p:spPr bwMode="auto">
          <a:xfrm>
            <a:off x="265500" y="1039675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9" hidden="0"/>
          <p:cNvSpPr txBox="1"/>
          <p:nvPr isPhoto="0" userDrawn="0">
            <p:ph type="subTitle" idx="1" hasCustomPrompt="0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 hidden="0"/>
          <p:cNvSpPr txBox="1"/>
          <p:nvPr isPhoto="0" userDrawn="0">
            <p:ph type="body" idx="2" hasCustomPrompt="0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 hidden="0"/>
          <p:cNvSpPr txBox="1"/>
          <p:nvPr isPhoto="0" userDrawn="0">
            <p:ph type="body" idx="1" hasCustomPrompt="0"/>
          </p:nvPr>
        </p:nvSpPr>
        <p:spPr bwMode="auto"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tropic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5" hidden="0"/>
          <p:cNvSpPr txBox="1"/>
          <p:nvPr isPhoto="0" userDrawn="0">
            <p:ph type="subTitle" idx="1" hasCustomPrompt="0"/>
          </p:nvPr>
        </p:nvSpPr>
        <p:spPr bwMode="auto">
          <a:xfrm flipH="0" flipV="0">
            <a:off x="930457" y="2872574"/>
            <a:ext cx="7468993" cy="879345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2200" b="0" u="none">
                <a:latin typeface="Open Sans"/>
                <a:ea typeface="Open Sans"/>
                <a:cs typeface="Open Sans"/>
              </a:rPr>
              <a:t>Функции, аргументы</a:t>
            </a:r>
            <a:endParaRPr sz="2200" b="0" u="none">
              <a:latin typeface="Open Sans"/>
              <a:ea typeface="Open Sans"/>
              <a:cs typeface="Open Sans"/>
            </a:endParaRPr>
          </a:p>
        </p:txBody>
      </p:sp>
      <p:sp>
        <p:nvSpPr>
          <p:cNvPr id="638747890" name="" hidden="0"/>
          <p:cNvSpPr/>
          <p:nvPr isPhoto="0" userDrawn="0"/>
        </p:nvSpPr>
        <p:spPr bwMode="auto">
          <a:xfrm flipH="0" flipV="0">
            <a:off x="8504895" y="2332664"/>
            <a:ext cx="68275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664144529" name="" hidden="0"/>
          <p:cNvSpPr/>
          <p:nvPr isPhoto="0" userDrawn="0"/>
        </p:nvSpPr>
        <p:spPr bwMode="auto">
          <a:xfrm>
            <a:off x="7374645" y="3007410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19520618" name="" hidden="0"/>
          <p:cNvSpPr/>
          <p:nvPr isPhoto="0" userDrawn="0"/>
        </p:nvSpPr>
        <p:spPr bwMode="auto">
          <a:xfrm flipH="0" flipV="0">
            <a:off x="8374800" y="3868218"/>
            <a:ext cx="68942" cy="775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225203331" name="" hidden="0"/>
          <p:cNvSpPr/>
          <p:nvPr isPhoto="0" userDrawn="0"/>
        </p:nvSpPr>
        <p:spPr bwMode="auto">
          <a:xfrm flipH="0" flipV="0">
            <a:off x="-2228295" y="-1148668"/>
            <a:ext cx="60238" cy="16665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01325374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31874" y="1608423"/>
            <a:ext cx="1325679" cy="1264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3914724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Пространство имён</a:t>
            </a:r>
            <a:endParaRPr/>
          </a:p>
        </p:txBody>
      </p:sp>
      <p:sp>
        <p:nvSpPr>
          <p:cNvPr id="1148243737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5532263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/>
              <a:t>Объекты для поиска объектов:</a:t>
            </a:r>
            <a:endParaRPr sz="1600"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 sz="1600"/>
              <a:t>Locals()</a:t>
            </a:r>
            <a:endParaRPr sz="1600"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 sz="1600"/>
              <a:t>Globals()</a:t>
            </a:r>
            <a:endParaRPr sz="1600"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 sz="1600"/>
              <a:t>__builtins__</a:t>
            </a:r>
            <a:endParaRPr sz="1600"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endParaRPr sz="1600"/>
          </a:p>
          <a:p>
            <a:pPr>
              <a:defRPr/>
            </a:pPr>
            <a:r>
              <a:rPr sz="16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Локальная. </a:t>
            </a: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Если вы ссылаетесь на </a:t>
            </a: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x</a:t>
            </a: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внутри функции.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Объемлющая. </a:t>
            </a: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Если</a:t>
            </a: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x</a:t>
            </a: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не находится в локальной области, но появляется в функции,  располагающейся внутри другой функции.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Глобальная. </a:t>
            </a: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Если ни один из вышеуказанных вариантов не принес результатов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142533514" name="" hidden="0"/>
          <p:cNvSpPr/>
          <p:nvPr isPhoto="0" userDrawn="0"/>
        </p:nvSpPr>
        <p:spPr bwMode="auto">
          <a:xfrm flipH="0" flipV="0">
            <a:off x="2209059" y="196445"/>
            <a:ext cx="190477" cy="24857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088563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794533" y="1152424"/>
            <a:ext cx="3213185" cy="3213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4526225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Lambda</a:t>
            </a:r>
            <a:endParaRPr/>
          </a:p>
        </p:txBody>
      </p:sp>
      <p:sp>
        <p:nvSpPr>
          <p:cNvPr id="303058964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Лямбда - это краткая, неименованная функция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key = lambda x: x[0]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array</a:t>
            </a:r>
            <a:r>
              <a:rPr/>
              <a:t>.sort(key=key)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array.sort(key=lambda x: x[0])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884862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Генератор</a:t>
            </a:r>
            <a:endParaRPr/>
          </a:p>
        </p:txBody>
      </p:sp>
      <p:sp>
        <p:nvSpPr>
          <p:cNvPr id="194309791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4612682" y="1266324"/>
            <a:ext cx="4219616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400">
                <a:latin typeface="Hack Nerd Font"/>
                <a:ea typeface="Hack Nerd Font"/>
                <a:cs typeface="Hack Nerd Font"/>
              </a:rPr>
              <a:t>def squads():</a:t>
            </a:r>
            <a:br>
              <a:rPr sz="1400">
                <a:latin typeface="Hack Nerd Font"/>
                <a:ea typeface="Hack Nerd Font"/>
                <a:cs typeface="Hack Nerd Font"/>
              </a:rPr>
            </a:br>
            <a:r>
              <a:rPr sz="1400">
                <a:latin typeface="Hack Nerd Font"/>
                <a:ea typeface="Hack Nerd Font"/>
                <a:cs typeface="Hack Nerd Font"/>
              </a:rPr>
              <a:t>    for num in range(100):</a:t>
            </a:r>
            <a:endParaRPr sz="14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400">
                <a:latin typeface="Hack Nerd Font"/>
                <a:ea typeface="Hack Nerd Font"/>
                <a:cs typeface="Hack Nerd Font"/>
              </a:rPr>
              <a:t>        yield num**2</a:t>
            </a:r>
            <a:endParaRPr sz="14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4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400">
                <a:latin typeface="Hack Nerd Font"/>
                <a:ea typeface="Hack Nerd Font"/>
                <a:cs typeface="Hack Nerd Font"/>
              </a:rPr>
              <a:t>for squad in squads():</a:t>
            </a:r>
            <a:br>
              <a:rPr sz="1400">
                <a:latin typeface="Hack Nerd Font"/>
                <a:ea typeface="Hack Nerd Font"/>
                <a:cs typeface="Hack Nerd Font"/>
              </a:rPr>
            </a:br>
            <a:r>
              <a:rPr sz="1400">
                <a:latin typeface="Hack Nerd Font"/>
                <a:ea typeface="Hack Nerd Font"/>
                <a:cs typeface="Hack Nerd Font"/>
              </a:rPr>
              <a:t>      print(squad)</a:t>
            </a:r>
            <a:endParaRPr sz="14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4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400">
                <a:latin typeface="Hack Nerd Font"/>
                <a:ea typeface="Hack Nerd Font"/>
                <a:cs typeface="Hack Nerd Font"/>
              </a:rPr>
              <a:t>gen = (num**2 for num in range(100))</a:t>
            </a:r>
            <a:endParaRPr sz="1400"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699969338" name="Google Shape;28;p4" hidden="0"/>
          <p:cNvSpPr txBox="1"/>
          <p:nvPr isPhoto="0" userDrawn="0"/>
        </p:nvSpPr>
        <p:spPr bwMode="auto">
          <a:xfrm flipH="0" flipV="0">
            <a:off x="311699" y="1266323"/>
            <a:ext cx="4219616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95000" lnSpcReduction="1000"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Генератор — это объект, который сразу при создании не вычисляет значения всех своих элементов. 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Он  хранит в памяти только последний вычисленный элемент, правило перехода  к следующему и условие, при котором выполнение прерывается. 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Вычисление следующего значения происходит лишь при выполнении метода </a:t>
            </a:r>
            <a:r>
              <a:rPr sz="1600" b="0" i="0" u="sng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next()</a:t>
            </a: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. Предыдущее значение при этом теряется. 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8652618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Рекурсия</a:t>
            </a:r>
            <a:endParaRPr/>
          </a:p>
        </p:txBody>
      </p:sp>
      <p:sp>
        <p:nvSpPr>
          <p:cNvPr id="50418675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Рекурсия - способность функции вызывать саму себя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def factorial(n):</a:t>
            </a:r>
            <a:br>
              <a:rPr>
                <a:latin typeface="Hack Nerd Font"/>
                <a:ea typeface="Hack Nerd Font"/>
                <a:cs typeface="Hack Nerd Font"/>
              </a:rPr>
            </a:br>
            <a:r>
              <a:rPr>
                <a:latin typeface="Hack Nerd Font"/>
                <a:ea typeface="Hack Nerd Font"/>
                <a:cs typeface="Hack Nerd Font"/>
              </a:rPr>
              <a:t>    if n == 1: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    return n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return n * factorial(n-1)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Google Shape;74;p14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Open Sans"/>
                <a:ea typeface="Open Sans"/>
                <a:cs typeface="Open Sans"/>
              </a:rPr>
              <a:t>План занятия</a:t>
            </a:r>
            <a:endParaRPr>
              <a:latin typeface="Open Sans"/>
              <a:ea typeface="Open Sans"/>
              <a:cs typeface="Open Sans"/>
            </a:endParaRPr>
          </a:p>
        </p:txBody>
      </p:sp>
      <p:sp>
        <p:nvSpPr>
          <p:cNvPr id="75" name="Google Shape;75;p14" hidden="0"/>
          <p:cNvSpPr txBox="1"/>
          <p:nvPr isPhoto="0" userDrawn="0">
            <p:ph type="body" idx="1" hasCustomPrompt="0"/>
          </p:nvPr>
        </p:nvSpPr>
        <p:spPr bwMode="auto"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Функции. Функция как объект первого класса.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Аргументы. Использование *args, **kwargs.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Аннотации типов.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Возвращение значения из функции. Оператор return.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Внутренние функции. Замыкания.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Декораторы.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Пространства имен. Область видимости.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Lambda функции.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Генераторы.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Рекурсия.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1202378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Функции</a:t>
            </a:r>
            <a:endParaRPr/>
          </a:p>
        </p:txBody>
      </p:sp>
      <p:sp>
        <p:nvSpPr>
          <p:cNvPr id="2101596630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236821" y="1266324"/>
            <a:ext cx="3441409" cy="3531022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95000" lnSpcReduction="1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def greetings():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print(“Hello”)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greetings()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def sum(a, b):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return a + b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s = sum(3, 4)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print(s)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# 7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1216332472" name="" hidden="0"/>
          <p:cNvSpPr txBox="1"/>
          <p:nvPr isPhoto="0" userDrawn="0"/>
        </p:nvSpPr>
        <p:spPr bwMode="auto">
          <a:xfrm flipH="0" flipV="0">
            <a:off x="547134" y="1324207"/>
            <a:ext cx="4716036" cy="30175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Функция в Python — это объект, принимающий аргументы и возвращающий значение</a:t>
            </a:r>
            <a:r>
              <a:rPr sz="160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.</a:t>
            </a:r>
            <a:endParaRPr sz="160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В Python функции — это объекты первого класса. У них есть те же свойства  и методы, что и обычных объектов. Так, функцию можно присвоить  переменной, передать ее в качестве аргумента, сохранить в структуре  данных и вернуть в качестве результата работы другой функции.</a:t>
            </a:r>
            <a:endParaRPr sz="160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7629899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Аргументы</a:t>
            </a:r>
            <a:endParaRPr/>
          </a:p>
        </p:txBody>
      </p:sp>
      <p:sp>
        <p:nvSpPr>
          <p:cNvPr id="658599668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6542842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Два типа: позиционные и именнованые.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Аргументы могут иметь значение по умолчанию.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def sum(a, b, c=3):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return a + b + c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sum(1, 2)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sum(1, 2, 3)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sum(a=1, b=3)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sum(a=2, c=5)</a:t>
            </a:r>
            <a:endParaRPr>
              <a:solidFill>
                <a:srgbClr val="FF0000"/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779314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Собирание аргументов</a:t>
            </a:r>
            <a:endParaRPr/>
          </a:p>
        </p:txBody>
      </p:sp>
      <p:sp>
        <p:nvSpPr>
          <p:cNvPr id="1091008839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def sum(*args, **kwargs):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return sum(args) + sum(kwargs.values())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# аrgs - массив позиционных аргументов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# kwargs - словарь именнованных аргументов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sum(1, 2, 3, a=6, g=-5)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# 7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635156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Аннотации типов</a:t>
            </a:r>
            <a:endParaRPr/>
          </a:p>
        </p:txBody>
      </p:sp>
      <p:sp>
        <p:nvSpPr>
          <p:cNvPr id="1214908942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Аннотации - подсказки для разработчиков и редактора/IDE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def circle_area(radius: </a:t>
            </a:r>
            <a:r>
              <a:rPr>
                <a:latin typeface="Hack Nerd Font"/>
                <a:ea typeface="Hack Nerd Font"/>
                <a:cs typeface="Hack Nerd Font"/>
                <a:highlight>
                  <a:srgbClr val="FFFF00"/>
                </a:highlight>
              </a:rPr>
              <a:t>int</a:t>
            </a:r>
            <a:r>
              <a:rPr>
                <a:latin typeface="Hack Nerd Font"/>
                <a:ea typeface="Hack Nerd Font"/>
                <a:cs typeface="Hack Nerd Font"/>
              </a:rPr>
              <a:t>) </a:t>
            </a:r>
            <a:r>
              <a:rPr>
                <a:latin typeface="Hack Nerd Font"/>
                <a:ea typeface="Hack Nerd Font"/>
                <a:cs typeface="Hack Nerd Font"/>
                <a:highlight>
                  <a:srgbClr val="FFFF00"/>
                </a:highlight>
              </a:rPr>
              <a:t>-&gt; float</a:t>
            </a:r>
            <a:r>
              <a:rPr>
                <a:latin typeface="Hack Nerd Font"/>
                <a:ea typeface="Hack Nerd Font"/>
                <a:cs typeface="Hack Nerd Font"/>
              </a:rPr>
              <a:t>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import math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return math.pi * radius ** 2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4045699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Возвращение значения</a:t>
            </a:r>
            <a:endParaRPr/>
          </a:p>
        </p:txBody>
      </p:sp>
      <p:sp>
        <p:nvSpPr>
          <p:cNvPr id="1049440596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Для возвращения значения используется ключевое слово </a:t>
            </a:r>
            <a:r>
              <a:rPr>
                <a:latin typeface="Hack Nerd Font"/>
                <a:ea typeface="Hack Nerd Font"/>
                <a:cs typeface="Hack Nerd Font"/>
              </a:rPr>
              <a:t>return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Open Sans"/>
                <a:ea typeface="Open Sans"/>
                <a:cs typeface="Open Sans"/>
              </a:rPr>
              <a:t>Для возвращения нескольких значений используются коллекции (кортежи, списки, словари и т.д.)</a:t>
            </a:r>
            <a:endParaRPr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66680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Внутренние функции, замыкания</a:t>
            </a:r>
            <a:endParaRPr/>
          </a:p>
        </p:txBody>
      </p:sp>
      <p:sp>
        <p:nvSpPr>
          <p:cNvPr id="133565831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Функции могут быть объявленны внутри другой функции.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Каждая функция имеет своё замыкание (набор переменных).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Для доступа к разным замыканиям используются ключевые слова: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/>
              <a:t>nonlocal - обращение к родительскому замыканию</a:t>
            </a: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/>
              <a:t>global - глобальное замыкание</a:t>
            </a: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Arial"/>
              <a:buNone/>
              <a:defRPr/>
            </a:pPr>
            <a:endParaRPr/>
          </a:p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146422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Декораторы</a:t>
            </a:r>
            <a:endParaRPr/>
          </a:p>
        </p:txBody>
      </p:sp>
      <p:sp>
        <p:nvSpPr>
          <p:cNvPr id="1734105148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Декораторы - это функции, которые принимают другие функции и изменяют их поведение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@logger</a:t>
            </a:r>
            <a:endParaRPr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def func(*args):</a:t>
            </a:r>
            <a:endParaRPr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    return sum(args)</a:t>
            </a:r>
            <a:endParaRPr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func = logger(func)</a:t>
            </a:r>
            <a:endParaRPr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ONLYOFFICE/6.4.2.6</Application>
  <DocSecurity>0</DocSecurity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2021-11-29T18:56:59Z</dcterms:modified>
  <cp:category/>
  <cp:contentStatus/>
  <cp:version/>
</cp:coreProperties>
</file>