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 hidden="0"/>
          <p:cNvCxnSpPr>
            <a:cxnSpLocks/>
          </p:cNvCxnSpPr>
          <p:nvPr isPhoto="0" userDrawn="0"/>
        </p:nvCxnSpPr>
        <p:spPr bwMode="auto"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 hidden="0"/>
          <p:cNvCxnSpPr>
            <a:cxnSpLocks/>
          </p:cNvCxnSpPr>
          <p:nvPr isPhoto="0" userDrawn="0"/>
        </p:nvCxnSpPr>
        <p:spPr bwMode="auto"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 hidden="0"/>
          <p:cNvGrpSpPr/>
          <p:nvPr isPhoto="0" userDrawn="0"/>
        </p:nvGrpSpPr>
        <p:grpSpPr bwMode="auto">
          <a:xfrm>
            <a:off x="1004144" y="1022025"/>
            <a:ext cx="7136668" cy="152400"/>
            <a:chOff x="1346429" y="1011299"/>
            <a:chExt cx="6452100" cy="152400"/>
          </a:xfrm>
        </p:grpSpPr>
        <p:cxnSp>
          <p:nvCxnSpPr>
            <p:cNvPr id="13" name="Google Shape;13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011299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 hidden="0"/>
            <p:cNvCxnSpPr>
              <a:cxnSpLocks/>
            </p:cNvCxnSpPr>
            <p:nvPr isPhoto="0" userDrawn="0"/>
          </p:nvCxnSpPr>
          <p:spPr bwMode="auto"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 hidden="0"/>
          <p:cNvGrpSpPr/>
          <p:nvPr isPhoto="0" userDrawn="0"/>
        </p:nvGrpSpPr>
        <p:grpSpPr bwMode="auto"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 hidden="0"/>
            <p:cNvCxnSpPr>
              <a:cxnSpLocks/>
            </p:cNvCxnSpPr>
            <p:nvPr isPhoto="0" userDrawn="0"/>
          </p:nvCxnSpPr>
          <p:spPr bwMode="auto"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 hidden="0"/>
            <p:cNvCxnSpPr>
              <a:cxnSpLocks/>
            </p:cNvCxnSpPr>
            <p:nvPr isPhoto="0" userDrawn="0"/>
          </p:nvCxnSpPr>
          <p:spPr bwMode="auto"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 hidden="0"/>
          <p:cNvSpPr txBox="1"/>
          <p:nvPr isPhoto="0" userDrawn="0">
            <p:ph type="ctrTitle" hasCustomPrompt="0"/>
          </p:nvPr>
        </p:nvSpPr>
        <p:spPr bwMode="auto"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2" hidden="0"/>
          <p:cNvSpPr txBox="1"/>
          <p:nvPr isPhoto="0" userDrawn="0">
            <p:ph type="subTitle" idx="1" hasCustomPrompt="0"/>
          </p:nvPr>
        </p:nvSpPr>
        <p:spPr bwMode="auto"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 hidden="0"/>
          <p:cNvSpPr txBox="1"/>
          <p:nvPr isPhoto="0" userDrawn="0">
            <p:ph type="title" hasCustomPrompt="1"/>
          </p:nvPr>
        </p:nvSpPr>
        <p:spPr bwMode="auto">
          <a:xfrm>
            <a:off x="311700" y="1304849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8" name="Google Shape;58;p11" hidden="0"/>
          <p:cNvSpPr txBox="1"/>
          <p:nvPr isPhoto="0" userDrawn="0">
            <p:ph type="body" idx="1" hasCustomPrompt="0"/>
          </p:nvPr>
        </p:nvSpPr>
        <p:spPr bwMode="auto"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" hidden="0"/>
          <p:cNvSpPr/>
          <p:nvPr isPhoto="0" userDrawn="0"/>
        </p:nvSpPr>
        <p:spPr bwMode="auto"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 hidden="0"/>
          <p:cNvSpPr txBox="1"/>
          <p:nvPr isPhoto="0" userDrawn="0">
            <p:ph type="title" hasCustomPrompt="0"/>
          </p:nvPr>
        </p:nvSpPr>
        <p:spPr bwMode="auto"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4" hidden="0"/>
          <p:cNvSpPr/>
          <p:nvPr isPhoto="0" userDrawn="0"/>
        </p:nvSpPr>
        <p:spPr bwMode="auto"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5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 hidden="0"/>
          <p:cNvSpPr txBox="1"/>
          <p:nvPr isPhoto="0" userDrawn="0">
            <p:ph type="body" idx="2" hasCustomPrompt="0"/>
          </p:nvPr>
        </p:nvSpPr>
        <p:spPr bwMode="auto">
          <a:xfrm>
            <a:off x="4832399" y="1266175"/>
            <a:ext cx="3999900" cy="330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6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6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 hidden="0"/>
          <p:cNvSpPr txBox="1"/>
          <p:nvPr isPhoto="0" userDrawn="0">
            <p:ph type="title" hasCustomPrompt="0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 hidden="0"/>
          <p:cNvSpPr txBox="1"/>
          <p:nvPr isPhoto="0" userDrawn="0">
            <p:ph type="body" idx="1" hasCustomPrompt="0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 hidden="0"/>
          <p:cNvSpPr txBox="1"/>
          <p:nvPr isPhoto="0" userDrawn="0">
            <p:ph type="title" hasCustomPrompt="0"/>
          </p:nvPr>
        </p:nvSpPr>
        <p:spPr bwMode="auto"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 hidden="0"/>
          <p:cNvSpPr/>
          <p:nvPr isPhoto="0" userDrawn="0"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47" name="Google Shape;47;p9" hidden="0"/>
          <p:cNvCxnSpPr>
            <a:cxnSpLocks/>
          </p:cNvCxnSpPr>
          <p:nvPr isPhoto="0" userDrawn="0"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 hidden="0"/>
          <p:cNvSpPr txBox="1"/>
          <p:nvPr isPhoto="0" userDrawn="0">
            <p:ph type="title" hasCustomPrompt="0"/>
          </p:nvPr>
        </p:nvSpPr>
        <p:spPr bwMode="auto">
          <a:xfrm>
            <a:off x="265500" y="1039675"/>
            <a:ext cx="4045199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 hidden="0"/>
          <p:cNvSpPr txBox="1"/>
          <p:nvPr isPhoto="0" userDrawn="0">
            <p:ph type="subTitle" idx="1" hasCustomPrompt="0"/>
          </p:nvPr>
        </p:nvSpPr>
        <p:spPr bwMode="auto">
          <a:xfrm>
            <a:off x="265500" y="27268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 hidden="0"/>
          <p:cNvSpPr txBox="1"/>
          <p:nvPr isPhoto="0" userDrawn="0">
            <p:ph type="body" idx="2" hasCustomPrompt="0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 hidden="0"/>
          <p:cNvSpPr txBox="1"/>
          <p:nvPr isPhoto="0" userDrawn="0">
            <p:ph type="body" idx="1" hasCustomPrompt="0"/>
          </p:nvPr>
        </p:nvSpPr>
        <p:spPr bwMode="auto"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tropic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 hidden="0"/>
          <p:cNvSpPr txBox="1"/>
          <p:nvPr isPhoto="0" userDrawn="0">
            <p:ph type="title" hasCustomPrompt="0"/>
          </p:nvPr>
        </p:nvSpPr>
        <p:spPr bwMode="auto"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 hidden="0"/>
          <p:cNvSpPr txBox="1"/>
          <p:nvPr isPhoto="0" userDrawn="0">
            <p:ph type="body" idx="1" hasCustomPrompt="0"/>
          </p:nvPr>
        </p:nvSpPr>
        <p:spPr bwMode="auto">
          <a:xfrm>
            <a:off x="311700" y="1266325"/>
            <a:ext cx="8520600" cy="33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 hidden="0"/>
          <p:cNvSpPr txBox="1"/>
          <p:nvPr isPhoto="0" userDrawn="0">
            <p:ph type="sldNum" idx="12" hasCustomPrompt="0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Sezh@belhard.edu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5" hidden="0"/>
          <p:cNvSpPr txBox="1"/>
          <p:nvPr isPhoto="0" userDrawn="0">
            <p:ph type="subTitle" idx="1" hasCustomPrompt="0"/>
          </p:nvPr>
        </p:nvSpPr>
        <p:spPr bwMode="auto">
          <a:xfrm flipH="0" flipV="0">
            <a:off x="930457" y="2872574"/>
            <a:ext cx="7468993" cy="879345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200" b="0" u="none">
                <a:latin typeface="Open Sans"/>
                <a:ea typeface="Open Sans"/>
                <a:cs typeface="Open Sans"/>
              </a:rPr>
              <a:t>Импорты</a:t>
            </a:r>
            <a:endParaRPr sz="2200" b="0" u="none">
              <a:latin typeface="Open Sans"/>
              <a:ea typeface="Open Sans"/>
              <a:cs typeface="Open Sans"/>
            </a:endParaRPr>
          </a:p>
        </p:txBody>
      </p:sp>
      <p:sp>
        <p:nvSpPr>
          <p:cNvPr id="638747890" name="" hidden="0"/>
          <p:cNvSpPr/>
          <p:nvPr isPhoto="0" userDrawn="0"/>
        </p:nvSpPr>
        <p:spPr bwMode="auto">
          <a:xfrm flipH="0" flipV="0">
            <a:off x="8504895" y="2332664"/>
            <a:ext cx="68275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64144529" name="" hidden="0"/>
          <p:cNvSpPr/>
          <p:nvPr isPhoto="0" userDrawn="0"/>
        </p:nvSpPr>
        <p:spPr bwMode="auto">
          <a:xfrm>
            <a:off x="7374645" y="3007410"/>
            <a:ext cx="254916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319520618" name="" hidden="0"/>
          <p:cNvSpPr/>
          <p:nvPr isPhoto="0" userDrawn="0"/>
        </p:nvSpPr>
        <p:spPr bwMode="auto">
          <a:xfrm flipH="0" flipV="0">
            <a:off x="8374800" y="3868218"/>
            <a:ext cx="68942" cy="7756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757973239" name="" hidden="0"/>
          <p:cNvSpPr/>
          <p:nvPr isPhoto="0" userDrawn="0"/>
        </p:nvSpPr>
        <p:spPr bwMode="auto">
          <a:xfrm flipH="0" flipV="0">
            <a:off x="8189854" y="3115613"/>
            <a:ext cx="68686" cy="88428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722679929" name="" hidden="0"/>
          <p:cNvSpPr/>
          <p:nvPr isPhoto="0" userDrawn="0"/>
        </p:nvSpPr>
        <p:spPr bwMode="auto">
          <a:xfrm flipH="0" flipV="0">
            <a:off x="566145" y="3907001"/>
            <a:ext cx="67281" cy="4576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237152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37554" y="1441931"/>
            <a:ext cx="2654796" cy="131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06039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sys</a:t>
            </a:r>
            <a:endParaRPr/>
          </a:p>
        </p:txBody>
      </p:sp>
      <p:sp>
        <p:nvSpPr>
          <p:cNvPr id="1551247472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sys.version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версия python.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sys.stdin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стандартный ввод.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sys.stdout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стандартный вывод.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sys.getsizeof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(object[, default]) - возвращает размер объекта (в байтах).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sys.exit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([arg]) - выход из Python. 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sys.argv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список аргументов командной строки, передаваемых сценарию Python.</a:t>
            </a:r>
            <a:endParaRPr sz="200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6105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pathlib</a:t>
            </a:r>
            <a:endParaRPr/>
          </a:p>
        </p:txBody>
      </p:sp>
      <p:sp>
        <p:nvSpPr>
          <p:cNvPr id="1062290037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Open Sans"/>
                <a:ea typeface="Open Sans"/>
                <a:cs typeface="Open Sans"/>
              </a:rPr>
              <a:t>Path позволяет работать с файлами и папками в ООП, а не используя только фунции и пути к объектам как строки.</a:t>
            </a:r>
            <a:endParaRPr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from pathlib import Path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cd = Path(‘.’)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for child in cd.iterdir():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if not child.is_dir():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with child.open() as f: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    print(f.read())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58665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dataclasses</a:t>
            </a:r>
            <a:endParaRPr/>
          </a:p>
        </p:txBody>
      </p:sp>
      <p:sp>
        <p:nvSpPr>
          <p:cNvPr id="1339136451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6601645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from dataclasses import dataclass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@dataclass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class Vector: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x: int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y: int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@property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def length(self):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return (self.x**2 + self.y**2)**(1/2)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556719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enum</a:t>
            </a:r>
            <a:endParaRPr/>
          </a:p>
        </p:txBody>
      </p:sp>
      <p:sp>
        <p:nvSpPr>
          <p:cNvPr id="2110078434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Enum - это множество символических имён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import enum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class Color(enum.Enum):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RED = ‘#f00’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GREEN = ‘#0f0’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BLUE = ‘#00f’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92494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datetime</a:t>
            </a:r>
            <a:endParaRPr/>
          </a:p>
        </p:txBody>
      </p:sp>
      <p:sp>
        <p:nvSpPr>
          <p:cNvPr id="1448695950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85000" lnSpcReduction="3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from datetime import datetime, date, time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 = date(2005, 7, 14)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t = time(12, 30)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datetime.combine(d, t)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datetime.datetime(2005, 7, 14, 12, 30)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datetime.now()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datetime.datetime(2007, 12, 6, 16, 29, 43, 79043)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dt = datetime.strptime("21/11/06 16:30", "%d/%m/%y %H:%M")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dt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datetime.datetime(2006, 11, 21, 16, 30)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&gt;&gt;&gt; dt.strftime("%A, %d. %B %Y %I:%M%p")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'Tuesday, 21. November 2006 04:30PM'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2869053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typing</a:t>
            </a:r>
            <a:endParaRPr/>
          </a:p>
        </p:txBody>
      </p:sp>
      <p:sp>
        <p:nvSpPr>
          <p:cNvPr id="1894630005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70000" lnSpcReduction="6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Модуль typing содержит дополнительные типы для аннотаций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from typing import Optional, Union, Callable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def doubler(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value: Union[str, int, list], 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callback: Optional[Callable[[Union[int, str]], None] = None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) -&gt; Union[str, int, list]: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doubled = 2 * value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if callback is not None: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    callback(doubled)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    return doubled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doubler(‘Hello’, print)</a:t>
            </a: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63973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Регулярные выражения</a:t>
            </a:r>
            <a:endParaRPr/>
          </a:p>
        </p:txBody>
      </p:sp>
      <p:sp>
        <p:nvSpPr>
          <p:cNvPr id="198008170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Регулярные выражения - шаблон поиска подстрок в тексте.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import re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letter = ‘’’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Hi, everyone.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Sergey Pashkevich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u="sng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  <a:hlinkClick r:id="rId2" tooltip="mailto:Sezh@belhard.edu"/>
              </a:rPr>
              <a:t>Sezh@belhard.edu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‘’’</a:t>
            </a: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2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email_pattern = r’^[a-zA-Z0-9_.+-]+@[a-zA-Z0-9-]+(?:\.[a-zA-Z0-9-]+)+$’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re.search(email_pattern, letter)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  <p:sp>
        <p:nvSpPr>
          <p:cNvPr id="2059689372" name="" hidden="0"/>
          <p:cNvSpPr txBox="1"/>
          <p:nvPr isPhoto="0" userDrawn="0"/>
        </p:nvSpPr>
        <p:spPr bwMode="auto">
          <a:xfrm flipH="0" flipV="0">
            <a:off x="6089223" y="4653522"/>
            <a:ext cx="2743076" cy="30479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https://habr.com/ru/post/349860/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06768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argparse</a:t>
            </a:r>
            <a:endParaRPr/>
          </a:p>
        </p:txBody>
      </p:sp>
      <p:sp>
        <p:nvSpPr>
          <p:cNvPr id="228791423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479531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8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Модуль argparse позволяет разбирать аргументы, передаваемые скрипту при  его запуске из командной строки, и даёт возможность пользоваться этими  аргументами в скрипте.</a:t>
            </a:r>
            <a:endParaRPr sz="180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15449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Логирование</a:t>
            </a:r>
            <a:endParaRPr/>
          </a:p>
        </p:txBody>
      </p:sp>
      <p:sp>
        <p:nvSpPr>
          <p:cNvPr id="544648064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Логирование — это запись куда-то данных о работе программы.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Место, куда эти данные записываются называется «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лог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».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2000" b="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import logging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logging.basicConfig(filename="sample.log", level=logging.INFO)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 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logging.debug("This is a debug message")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logging.info("Informational message")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logging.error("An error has happened!")</a:t>
            </a:r>
            <a:endParaRPr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15612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Отладка</a:t>
            </a:r>
            <a:endParaRPr/>
          </a:p>
        </p:txBody>
      </p:sp>
      <p:sp>
        <p:nvSpPr>
          <p:cNvPr id="1534486464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430505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/>
              <a:t>Для отладки программы вы можете использовать модуль pdb, но это не удобно. В большинство средств разработки встроены свои отладчики, которые </a:t>
            </a:r>
            <a:r>
              <a:rPr i="1"/>
              <a:t>“под капотом” </a:t>
            </a:r>
            <a:r>
              <a:rPr i="0"/>
              <a:t>используют pdb.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14" hidden="0"/>
          <p:cNvSpPr txBox="1"/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Open Sans"/>
                <a:ea typeface="Open Sans"/>
                <a:cs typeface="Open Sans"/>
              </a:rPr>
              <a:t>План занятия</a:t>
            </a:r>
            <a:endParaRPr>
              <a:latin typeface="Open Sans"/>
              <a:ea typeface="Open Sans"/>
              <a:cs typeface="Open Sans"/>
            </a:endParaRPr>
          </a:p>
        </p:txBody>
      </p:sp>
      <p:sp>
        <p:nvSpPr>
          <p:cNvPr id="75" name="Google Shape;75;p14" hidden="0"/>
          <p:cNvSpPr txBox="1"/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Понятие модуля, пакета.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Импорты (import, from, as).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Создание поверхностных и глубоких копий с помощью copy.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Математические модули: decimal, fractions, math, random.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Дополнительные итераторы из itertools.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ОС с помощью os.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интерпретатором с помощью sys.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путями ОС с помощью pathlib.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классами данных с помощью dataclasses.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перечислениями с помощью enum.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датой и временем с помощью datetime.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типами с помощью typing.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регулярными выражениями с помощью re.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Работа с аргументами командной строки с помощью argparse.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Логгирование с помощью logging.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 Отладчик pdb.</a:t>
            </a:r>
            <a:endParaRPr sz="1200" b="0" i="0" u="none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097755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Понятие модуль, пакет</a:t>
            </a:r>
            <a:endParaRPr/>
          </a:p>
        </p:txBody>
      </p:sp>
      <p:sp>
        <p:nvSpPr>
          <p:cNvPr id="2135439199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815707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85000" lnSpcReduction="3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b="1"/>
              <a:t>Модуль </a:t>
            </a:r>
            <a:r>
              <a:rPr/>
              <a:t>- файл с расширением </a:t>
            </a:r>
            <a:r>
              <a:rPr>
                <a:latin typeface="Hack Nerd Font"/>
                <a:ea typeface="Hack Nerd Font"/>
                <a:cs typeface="Hack Nerd Font"/>
              </a:rPr>
              <a:t>.py</a:t>
            </a:r>
            <a:r>
              <a:rPr/>
              <a:t>, содержащий константы, функции, классы.</a:t>
            </a: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b="1"/>
              <a:t>Пакет </a:t>
            </a:r>
            <a:r>
              <a:rPr/>
              <a:t>- папка, содержащая другие пакеты, модули и файл </a:t>
            </a:r>
            <a:r>
              <a:rPr>
                <a:latin typeface="Hack Nerd Font"/>
                <a:ea typeface="Hack Nerd Font"/>
                <a:cs typeface="Hack Nerd Font"/>
              </a:rPr>
              <a:t>__init__.py.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800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8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Классы, объекты, функции и константы, которыми  приходится часто пользоваться можно упаковать в модуль, и, в дальнейшем,  загружать его в свои программы при необходимости. Пакеты позволяют  формировать пространства имен для работы с модулями.</a:t>
            </a:r>
            <a:endParaRPr sz="18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102630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Import, from, as</a:t>
            </a:r>
            <a:endParaRPr/>
          </a:p>
        </p:txBody>
      </p:sp>
      <p:sp>
        <p:nvSpPr>
          <p:cNvPr id="1262522966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import math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import factory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import factory.pipe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from factory.pipe import pipe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from factory.pipe import pipe as towel_factory</a:t>
            </a: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800"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032708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Модуль copy</a:t>
            </a:r>
            <a:endParaRPr/>
          </a:p>
        </p:txBody>
      </p:sp>
      <p:sp>
        <p:nvSpPr>
          <p:cNvPr id="1919620513" name="Google Shape;28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311699" y="1266324"/>
            <a:ext cx="49907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6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Поверхностная копия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создает новый составной объект, и затем (по мере возможности) вставляет в него ссылки на объекты, находящиеся в оригинале.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6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Глубокая копия</a:t>
            </a:r>
            <a:r>
              <a:rPr sz="16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создает новый составной объект, и затем рекурсивно вставляет в него копии объектов, находящихся в оригинале.</a:t>
            </a:r>
            <a:endParaRPr sz="16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26928716" name="" hidden="0"/>
          <p:cNvSpPr txBox="1"/>
          <p:nvPr isPhoto="0" userDrawn="0"/>
        </p:nvSpPr>
        <p:spPr bwMode="auto">
          <a:xfrm flipH="0" flipV="0">
            <a:off x="5666690" y="738336"/>
            <a:ext cx="3270716" cy="37019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import copy</a:t>
            </a:r>
            <a:endParaRPr sz="14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a = [1, 2, [1, 2, 3]]</a:t>
            </a:r>
            <a:endParaRPr lang="en-US"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# Поверхностное копирование</a:t>
            </a:r>
            <a:endParaRPr sz="14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copy.copy(a) </a:t>
            </a:r>
            <a:endParaRPr lang="en-US"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lang="en-US"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# Глубокое копирование</a:t>
            </a:r>
            <a:endParaRPr lang="en-US" sz="1400" b="0" i="0" u="none" strike="noStrike" cap="none" spc="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 copy.deepcopy  </a:t>
            </a:r>
            <a:endParaRPr sz="1400">
              <a:solidFill>
                <a:schemeClr val="bg2">
                  <a:lumMod val="75000"/>
                </a:schemeClr>
              </a:solidFill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299336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Математические модули</a:t>
            </a:r>
            <a:endParaRPr/>
          </a:p>
        </p:txBody>
      </p:sp>
      <p:sp>
        <p:nvSpPr>
          <p:cNvPr id="1058687027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/>
              <a:t>Decimal - истинные десятичные дроби</a:t>
            </a:r>
            <a:endParaRPr/>
          </a:p>
          <a:p>
            <a:pPr>
              <a:defRPr/>
            </a:pPr>
            <a:endParaRPr/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from decimal import Decimal as dec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latin typeface="Hack Nerd Font"/>
                <a:ea typeface="Hack Nerd Font"/>
                <a:cs typeface="Hack Nerd Font"/>
              </a:rPr>
              <a:t>print(dec(‘0.1’) + dec(‘0.2’)</a:t>
            </a:r>
            <a:r>
              <a:rPr>
                <a:latin typeface="Hack Nerd Font"/>
                <a:ea typeface="Hack Nerd Font"/>
                <a:cs typeface="Hack Nerd Font"/>
              </a:rPr>
              <a:t> == dec(‘0.3’))</a:t>
            </a:r>
            <a:endParaRPr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/>
          </a:p>
          <a:p>
            <a:pPr>
              <a:defRPr/>
            </a:pPr>
            <a:r>
              <a:rPr/>
              <a:t>Fraction - дроби без погрешностей</a:t>
            </a:r>
            <a:endParaRPr sz="1800"/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800"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from fractions import Fraction</a:t>
            </a:r>
            <a:endParaRPr sz="1800" b="0" i="0" u="none" strike="noStrike" cap="none" spc="0">
              <a:solidFill>
                <a:schemeClr val="dk2"/>
              </a:solidFill>
              <a:latin typeface="Hack Nerd Font"/>
              <a:ea typeface="Hack Nerd Font"/>
              <a:cs typeface="Hack Nerd Font"/>
            </a:endParaRPr>
          </a:p>
          <a:p>
            <a:pPr marL="114298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print(Fraction(3, 3) + Fraction(5, 3)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Hack Nerd Font"/>
                <a:ea typeface="Hack Nerd Font"/>
                <a:cs typeface="Hack Nerd Font"/>
              </a:rPr>
              <a:t> == Fraction(8, 3)</a:t>
            </a:r>
            <a:endParaRPr sz="1800">
              <a:latin typeface="Hack Nerd Font"/>
              <a:ea typeface="Hack Nerd Font"/>
              <a:cs typeface="Hack Nerd Font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>
              <a:latin typeface="Hack Nerd Font"/>
              <a:ea typeface="Hack Nerd Font"/>
              <a:cs typeface="Hack Nerd Fon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356957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Математические модули</a:t>
            </a:r>
            <a:endParaRPr/>
          </a:p>
        </p:txBody>
      </p:sp>
      <p:sp>
        <p:nvSpPr>
          <p:cNvPr id="1965202309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vertOverflow="overflow" horzOverflow="clip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math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Модуль содержит важнейшие математические функции такие как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Тригонометричексие (sin, cos, tan, ctan)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Округления (round, ceil, floor)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Константы (pi, e)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и другие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random</a:t>
            </a:r>
            <a:endParaRPr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	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random.randint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(A, B) 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- случайное целое число N, A ≤ N ≤ B.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	random.choice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(sequence)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случайный элемент непустой последовательности.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	random.shuffle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(sequence)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перемешивает последовательность.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	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random.sample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(population, k)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список длиной k из последовательности population.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	random.random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Hack Nerd Font"/>
                <a:ea typeface="Hack Nerd Font"/>
                <a:cs typeface="Hack Nerd Font"/>
              </a:rPr>
              <a:t>()</a:t>
            </a:r>
            <a:r>
              <a:rPr sz="12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случайное число от 0 до 1.</a:t>
            </a: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Arial"/>
              <a:buNone/>
              <a:defRPr/>
            </a:pPr>
            <a:endParaRPr sz="12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333804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itertools</a:t>
            </a:r>
            <a:endParaRPr/>
          </a:p>
        </p:txBody>
      </p:sp>
      <p:sp>
        <p:nvSpPr>
          <p:cNvPr id="200442520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itertools.count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(start=0, step=1) - бесконечная арифметическая прогрессия с первым членом start и шагом step.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itertools.cycle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(iterable) - возвращает по одному значению из последовательности, повторенной бесконечное число раз.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itertools.repeat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(elem, n=Inf) - повторяет elem n раз.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itertools.accumulate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(iterable) - аккумулирует суммы.	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itertools.chain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(*iterables) - возвращает по одному элементу из первого итератора, потом из второго, до тех пор, пока итераторы не кончатся.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itertools.zip_longest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(*iterables, fillvalue=None) - как  встроенная функция zip, но берет самый длинный итератор, а более  короткие дополняет fillvalue.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949742" name="Google Shape;27;p4" hidden="0"/>
          <p:cNvSpPr txBox="1"/>
          <p:nvPr isPhoto="0" userDrawn="0">
            <p:ph type="title" hasCustomPrompt="0"/>
          </p:nvPr>
        </p:nvSpPr>
        <p:spPr bwMode="auto">
          <a:xfrm>
            <a:off x="311699" y="445024"/>
            <a:ext cx="8520599" cy="707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pPr>
              <a:defRPr/>
            </a:pPr>
            <a:r>
              <a:rPr/>
              <a:t>os</a:t>
            </a:r>
            <a:endParaRPr/>
          </a:p>
        </p:txBody>
      </p:sp>
      <p:sp>
        <p:nvSpPr>
          <p:cNvPr id="1717631213" name="Google Shape;28;p4" hidden="0"/>
          <p:cNvSpPr txBox="1"/>
          <p:nvPr isPhoto="0" userDrawn="0">
            <p:ph type="body" idx="1" hasCustomPrompt="0"/>
          </p:nvPr>
        </p:nvSpPr>
        <p:spPr bwMode="auto">
          <a:xfrm>
            <a:off x="311699" y="1266324"/>
            <a:ext cx="8520599" cy="33026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os.environ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 - 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словарь 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переменных окружения.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os.chdir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(path) - смена текущей директории.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os.getcwd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() - текущая рабочая директория.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os.listdir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(path=”.”) - список файлов и директорий в папке.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os.mkdir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(path) - создаёт директорию.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os.remove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(path) - удаляет путь к файлу.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sz="1400" b="1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os.system</a:t>
            </a:r>
            <a:r>
              <a:rPr sz="1400" b="0" i="0" u="none">
                <a:solidFill>
                  <a:schemeClr val="bg2">
                    <a:lumMod val="75000"/>
                  </a:schemeClr>
                </a:solidFill>
                <a:latin typeface="Open Sans"/>
                <a:ea typeface="Open Sans"/>
                <a:cs typeface="Open Sans"/>
              </a:rPr>
              <a:t>(command) - исполняет системную команду, возвращает код её завершения.</a:t>
            </a: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114299" indent="0">
              <a:buClr>
                <a:schemeClr val="dk2"/>
              </a:buClr>
              <a:buSzPts val="1800"/>
              <a:buFont typeface="Open Sans"/>
              <a:buNone/>
              <a:defRPr/>
            </a:pPr>
            <a:endParaRPr sz="1400" b="0" i="0" u="none">
              <a:solidFill>
                <a:schemeClr val="bg2">
                  <a:lumMod val="7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ONLYOFFICE/6.4.2.6</Application>
  <DocSecurity>0</DocSecurity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2021-12-09T18:47:27Z</dcterms:modified>
  <cp:category/>
  <cp:contentStatus/>
  <cp:version/>
</cp:coreProperties>
</file>