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Объектно-ориентированное</a:t>
            </a:r>
            <a:endParaRPr sz="2200" b="0" u="none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программирование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757973239" name="" hidden="0"/>
          <p:cNvSpPr/>
          <p:nvPr isPhoto="0" userDrawn="0"/>
        </p:nvSpPr>
        <p:spPr bwMode="auto">
          <a:xfrm flipH="0" flipV="0">
            <a:off x="8189854" y="3115613"/>
            <a:ext cx="68686" cy="884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79533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45294" y="1418807"/>
            <a:ext cx="1414684" cy="1414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9994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Абстрактные классы</a:t>
            </a:r>
            <a:endParaRPr/>
          </a:p>
        </p:txBody>
      </p:sp>
      <p:sp>
        <p:nvSpPr>
          <p:cNvPr id="1282128620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230167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from abc import ABC, abstractmethod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class BaseCar(ABC):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    @abstractmethod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    def ride(self):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        pass</a:t>
            </a:r>
            <a:endParaRPr sz="1400"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ООП. Принципы ООП.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Наследование.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Инкапсуляция.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Полиморфизм.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Утиная типизация.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Декоратор property. Аксессоры (сетеры и гетеры).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Использование super.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Diamond problem. MRO.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Интерфейсы, абстрактные классы (модуль abc).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Метаклассы.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86350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Принципы ООП</a:t>
            </a:r>
            <a:endParaRPr/>
          </a:p>
        </p:txBody>
      </p:sp>
      <p:sp>
        <p:nvSpPr>
          <p:cNvPr id="20940929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283428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Объeктно-ориентированное программирование (ООП)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— </a:t>
            </a:r>
            <a:r>
              <a:rPr sz="1400" b="0" i="0">
                <a:latin typeface="Open Sans"/>
                <a:ea typeface="Open Sans"/>
                <a:cs typeface="Open Sans"/>
              </a:rPr>
              <a:t>методология программирования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основанная на представлении программы в виде совокупности </a:t>
            </a:r>
            <a:r>
              <a:rPr sz="1400" b="0" i="0">
                <a:latin typeface="Open Sans"/>
                <a:ea typeface="Open Sans"/>
                <a:cs typeface="Open Sans"/>
              </a:rPr>
              <a:t>объектов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каждый из которых является экземпляром определённого </a:t>
            </a:r>
            <a:r>
              <a:rPr sz="1400" b="0" i="0">
                <a:latin typeface="Open Sans"/>
                <a:ea typeface="Open Sans"/>
                <a:cs typeface="Open Sans"/>
              </a:rPr>
              <a:t>класса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а классы образуют иерархию наследования.</a:t>
            </a:r>
            <a:endParaRPr sz="2000" b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9781595" name="" hidden="0"/>
          <p:cNvSpPr/>
          <p:nvPr isPhoto="0" userDrawn="0"/>
        </p:nvSpPr>
        <p:spPr bwMode="auto">
          <a:xfrm flipH="0" flipV="0">
            <a:off x="5639898" y="658180"/>
            <a:ext cx="110127" cy="14054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4679428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31698" y="893322"/>
            <a:ext cx="3491227" cy="2450446"/>
          </a:xfrm>
          <a:prstGeom prst="rect">
            <a:avLst/>
          </a:prstGeom>
        </p:spPr>
      </p:pic>
      <p:sp>
        <p:nvSpPr>
          <p:cNvPr id="351901674" name="" hidden="0"/>
          <p:cNvSpPr txBox="1"/>
          <p:nvPr isPhoto="0" userDrawn="0"/>
        </p:nvSpPr>
        <p:spPr bwMode="auto">
          <a:xfrm flipH="0" flipV="0">
            <a:off x="6170955" y="1106580"/>
            <a:ext cx="1128563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u="sng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ООП</a:t>
            </a:r>
            <a:endParaRPr sz="2400" b="1" u="sng">
              <a:solidFill>
                <a:schemeClr val="accent1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34417765" name="" hidden="0"/>
          <p:cNvSpPr txBox="1"/>
          <p:nvPr isPhoto="0" userDrawn="0"/>
        </p:nvSpPr>
        <p:spPr bwMode="auto">
          <a:xfrm flipH="0" flipV="0">
            <a:off x="5978840" y="3830623"/>
            <a:ext cx="1512793" cy="3781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Инкапсуляция</a:t>
            </a:r>
            <a:endParaRPr>
              <a:solidFill>
                <a:schemeClr val="accent1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39810499" name="" hidden="0"/>
          <p:cNvSpPr txBox="1"/>
          <p:nvPr isPhoto="0" userDrawn="0"/>
        </p:nvSpPr>
        <p:spPr bwMode="auto">
          <a:xfrm flipH="0" flipV="0">
            <a:off x="4911266" y="3434429"/>
            <a:ext cx="1512793" cy="3781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Наследование	</a:t>
            </a:r>
            <a:endParaRPr>
              <a:solidFill>
                <a:schemeClr val="accent1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82890790" name="" hidden="0"/>
          <p:cNvSpPr txBox="1"/>
          <p:nvPr isPhoto="0" userDrawn="0"/>
        </p:nvSpPr>
        <p:spPr bwMode="auto">
          <a:xfrm flipH="0" flipV="0">
            <a:off x="7173453" y="4208821"/>
            <a:ext cx="1512793" cy="3781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Полиморфизм</a:t>
            </a:r>
            <a:endParaRPr>
              <a:solidFill>
                <a:schemeClr val="accent1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5127408" y="2353235"/>
            <a:ext cx="329172" cy="105055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634417765" idx="0"/>
          </p:cNvCxnSpPr>
          <p:nvPr isPhoto="0" userDrawn="0"/>
        </p:nvCxnSpPr>
        <p:spPr bwMode="auto">
          <a:xfrm rot="16199969" flipH="0" flipV="1">
            <a:off x="6022563" y="3117950"/>
            <a:ext cx="1365329" cy="6001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1">
            <a:off x="7298547" y="2339227"/>
            <a:ext cx="301158" cy="177193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57820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Наследование</a:t>
            </a:r>
            <a:endParaRPr/>
          </a:p>
        </p:txBody>
      </p:sp>
      <p:sp>
        <p:nvSpPr>
          <p:cNvPr id="792643555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101332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Наследование </a:t>
            </a:r>
            <a:r>
              <a:rPr sz="12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— свойство системы, позволяющее описать новый класс на основе уже существующего с частично или полностью заимствованной  функциональностью.</a:t>
            </a:r>
            <a:endParaRPr sz="12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2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Класс, от которого производится наследование,  называется базовым, родительским или суперклассом. </a:t>
            </a:r>
            <a:endParaRPr sz="12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Новый класс —  потомком, наследником, дочерним или производным классом.</a:t>
            </a:r>
            <a:endParaRPr sz="12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72175395" name="" hidden="0"/>
          <p:cNvSpPr/>
          <p:nvPr isPhoto="0" userDrawn="0"/>
        </p:nvSpPr>
        <p:spPr bwMode="auto">
          <a:xfrm flipH="0" flipV="0">
            <a:off x="3997445" y="5290178"/>
            <a:ext cx="64695" cy="14098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218645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62141" y="2917674"/>
            <a:ext cx="4510851" cy="1524174"/>
          </a:xfrm>
          <a:prstGeom prst="rect">
            <a:avLst/>
          </a:prstGeom>
        </p:spPr>
      </p:pic>
      <p:sp>
        <p:nvSpPr>
          <p:cNvPr id="53074043" name="" hidden="0"/>
          <p:cNvSpPr txBox="1"/>
          <p:nvPr isPhoto="0" userDrawn="0"/>
        </p:nvSpPr>
        <p:spPr bwMode="auto">
          <a:xfrm flipH="0" flipV="0">
            <a:off x="5120404" y="546286"/>
            <a:ext cx="3674298" cy="2286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Horse: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__init__(self, color, name):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self.color = color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self.name = name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run(self):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print(f‘{self.name} running’)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</a:t>
            </a: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Pegasus(Horse):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fly(self):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print(f’{self.name} flying’)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52829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Инкапсуляция</a:t>
            </a:r>
            <a:endParaRPr/>
          </a:p>
        </p:txBody>
      </p:sp>
      <p:sp>
        <p:nvSpPr>
          <p:cNvPr id="353537793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5368998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Инкапсуляция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— ограничение доступа к составляющим объект компонентам (методам и переменным). Инкапсуляция делает некоторые из компонент доступными только внутри класса.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Инкапсуляция в Python работает лишь </a:t>
            </a:r>
            <a:r>
              <a:rPr lang="en-US" sz="1400" b="1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на уровне соглашения между программистами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о том, какие атрибуты являются общедоступными, а какие — внутренними.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Одиночное подчеркивание в начале имени атрибута говорит о том, что переменная или метод не предназначен для использования вне методов класса, однако атрибут доступен по этому имени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61495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Полиморфизм</a:t>
            </a:r>
            <a:endParaRPr/>
          </a:p>
        </p:txBody>
      </p:sp>
      <p:sp>
        <p:nvSpPr>
          <p:cNvPr id="185859646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3569053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600" b="1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Полиморфизм </a:t>
            </a:r>
            <a:r>
              <a:rPr lang="en-US" sz="16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- разное поведение одного и того же метода в разных классах. Например, мы можем сложить два числа, и можем сложить две строки. При этом получим разный результат, так как числа и строки являются разными классами</a:t>
            </a:r>
            <a:endParaRPr sz="1600"/>
          </a:p>
        </p:txBody>
      </p:sp>
      <p:sp>
        <p:nvSpPr>
          <p:cNvPr id="1333975327" name="" hidden="0"/>
          <p:cNvSpPr txBox="1"/>
          <p:nvPr isPhoto="0" userDrawn="0"/>
        </p:nvSpPr>
        <p:spPr bwMode="auto">
          <a:xfrm flipH="0" flipV="0">
            <a:off x="4511084" y="1071561"/>
            <a:ext cx="4328272" cy="331273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Horse: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__init__(self, color, name):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self.color = color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self.name = name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run(self):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print(f‘Horse {self.name} running’)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</a:t>
            </a: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Pegasus(Horse):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run(self):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print(f‘Pegasus {self.name} running’)</a:t>
            </a:r>
            <a:endParaRPr lang="en-US" sz="1200" b="0" i="0" u="none" strike="noStrike" cap="none" spc="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fly(self):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print(f’{self.name} flying’)</a:t>
            </a:r>
            <a:endParaRPr sz="1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32859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Утиная типизация</a:t>
            </a:r>
            <a:endParaRPr/>
          </a:p>
        </p:txBody>
      </p:sp>
      <p:sp>
        <p:nvSpPr>
          <p:cNvPr id="1587628477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444513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latin typeface="Open Sans"/>
                <a:ea typeface="Open Sans"/>
                <a:cs typeface="Open Sans"/>
              </a:rPr>
              <a:t>Утиная типизация</a:t>
            </a: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– это концепция, согласно которой конкретный тип или класс объекта не важен, а важны лишь свойства и методы, которыми этот объект обладает. Другими  словами, при работе с объектом его тип не проверяется, вместо этого  проверяются свойства и методы этого объекта. Такой подход добавляет гибкости коду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200"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1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Если это выглядит как утка, плавает как утка и крякает как утка, то это, вероятно, и есть утка.</a:t>
            </a:r>
            <a:endParaRPr sz="1200" b="0" i="1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81878625" name="" hidden="0"/>
          <p:cNvSpPr/>
          <p:nvPr isPhoto="0" userDrawn="0"/>
        </p:nvSpPr>
        <p:spPr bwMode="auto">
          <a:xfrm flipH="0" flipV="0">
            <a:off x="9830387" y="3873979"/>
            <a:ext cx="107861" cy="682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76325498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756213" y="445024"/>
            <a:ext cx="834154" cy="834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73848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Декоратор @property. Аксессоры</a:t>
            </a:r>
            <a:endParaRPr/>
          </a:p>
        </p:txBody>
      </p:sp>
      <p:sp>
        <p:nvSpPr>
          <p:cNvPr id="860643556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5882" y="1266324"/>
            <a:ext cx="8516417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Person: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__init__(self, first_name, last_name):</a:t>
            </a:r>
            <a:b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self.first_name = first_name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self.last_name = last_name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@property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full_name(self):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 return f’{self.first_name} {self.last_name}’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</a:t>
            </a:r>
            <a:r>
              <a:rPr sz="1100">
                <a:latin typeface="Hack Nerd Font"/>
                <a:ea typeface="Hack Nerd Font"/>
                <a:cs typeface="Hack Nerd Font"/>
              </a:rPr>
              <a:t>@full_name.setter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full_name(self, val):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self.first_name, self.last_name = val.split()</a:t>
            </a:r>
            <a:endParaRPr sz="11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00923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super(), mro()</a:t>
            </a:r>
            <a:endParaRPr/>
          </a:p>
        </p:txBody>
      </p:sp>
      <p:sp>
        <p:nvSpPr>
          <p:cNvPr id="571280939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948080" y="1266324"/>
            <a:ext cx="3884218" cy="165420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super()</a:t>
            </a:r>
            <a:r>
              <a:rPr/>
              <a:t> - интерфейс для доступа к родительским атрибутам и методам</a:t>
            </a:r>
            <a:endParaRPr/>
          </a:p>
        </p:txBody>
      </p:sp>
      <p:sp>
        <p:nvSpPr>
          <p:cNvPr id="1637574567" name="Google Shape;28;p4" hidden="0"/>
          <p:cNvSpPr txBox="1"/>
          <p:nvPr isPhoto="0" userDrawn="0"/>
        </p:nvSpPr>
        <p:spPr bwMode="auto">
          <a:xfrm flipH="0" flipV="0">
            <a:off x="4948079" y="2920532"/>
            <a:ext cx="3884218" cy="1654207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b="1"/>
              <a:t>MRO </a:t>
            </a:r>
            <a:r>
              <a:rPr/>
              <a:t>- method resolution order, порядок разрешения методов, служит для решения ряда проблем множественного наследования</a:t>
            </a:r>
            <a:endParaRPr/>
          </a:p>
        </p:txBody>
      </p:sp>
      <p:sp>
        <p:nvSpPr>
          <p:cNvPr id="232825311" name="" hidden="0"/>
          <p:cNvSpPr/>
          <p:nvPr isPhoto="0" userDrawn="0"/>
        </p:nvSpPr>
        <p:spPr bwMode="auto">
          <a:xfrm flipH="0" flipV="0">
            <a:off x="4756259" y="4486547"/>
            <a:ext cx="98000" cy="1763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50645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1699" y="3155155"/>
            <a:ext cx="1906961" cy="1184961"/>
          </a:xfrm>
          <a:prstGeom prst="rect">
            <a:avLst/>
          </a:prstGeom>
        </p:spPr>
      </p:pic>
      <p:sp>
        <p:nvSpPr>
          <p:cNvPr id="1839424199" name="" hidden="0"/>
          <p:cNvSpPr txBox="1"/>
          <p:nvPr isPhoto="0" userDrawn="0"/>
        </p:nvSpPr>
        <p:spPr bwMode="auto">
          <a:xfrm flipH="0" flipV="0">
            <a:off x="311699" y="1266324"/>
            <a:ext cx="3964080" cy="6736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Множественное наследование - возможность наследоваться от нескольких классов</a:t>
            </a:r>
            <a:endParaRPr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96962484" name="" hidden="0"/>
          <p:cNvSpPr/>
          <p:nvPr isPhoto="0" userDrawn="0"/>
        </p:nvSpPr>
        <p:spPr bwMode="auto">
          <a:xfrm flipH="0" flipV="0">
            <a:off x="7241770" y="2810237"/>
            <a:ext cx="81995" cy="1102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1163202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97210" y="3050148"/>
            <a:ext cx="1647349" cy="1643902"/>
          </a:xfrm>
          <a:prstGeom prst="rect">
            <a:avLst/>
          </a:prstGeom>
        </p:spPr>
      </p:pic>
      <p:sp>
        <p:nvSpPr>
          <p:cNvPr id="31759212" name="" hidden="0"/>
          <p:cNvSpPr txBox="1"/>
          <p:nvPr isPhoto="0" userDrawn="0"/>
        </p:nvSpPr>
        <p:spPr bwMode="auto">
          <a:xfrm flipH="0" flipV="0">
            <a:off x="2797210" y="2810237"/>
            <a:ext cx="1855974" cy="33630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Diamond problem</a:t>
            </a:r>
            <a:endParaRPr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2021-12-06T18:22:13Z</dcterms:modified>
  <cp:category/>
  <cp:contentStatus/>
  <cp:version/>
</cp:coreProperties>
</file>