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A32C76B-32B6-CFA8-4CD1-9DD36C08A740}">
  <a:tblStyle styleId="{6A32C76B-32B6-CFA8-4CD1-9DD36C08A740}" styleName="Light Style 2 - Accent 4">
    <a:wholeTbl>
      <a:tcTxStyle>
        <a:fontRef idx="minor"/>
        <a:schemeClr val="dk1"/>
      </a:tcTxStyle>
      <a:tcStyle>
        <a:tcBdr>
          <a:left>
            <a:ln w="12700">
              <a:solidFill>
                <a:schemeClr val="accent4"/>
              </a:solidFill>
            </a:ln>
          </a:left>
          <a:right>
            <a:ln w="12700">
              <a:solidFill>
                <a:schemeClr val="accent4"/>
              </a:solidFill>
            </a:ln>
          </a:right>
          <a:top>
            <a:ln w="12700">
              <a:solidFill>
                <a:schemeClr val="accent4"/>
              </a:solidFill>
            </a:ln>
          </a:top>
          <a:bottom>
            <a:ln w="12700">
              <a:solidFill>
                <a:schemeClr val="accent4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>
          <a:top>
            <a:ln w="12700">
              <a:solidFill>
                <a:schemeClr val="accent4"/>
              </a:solidFill>
            </a:ln>
          </a:top>
          <a:bottom>
            <a:ln w="12700">
              <a:solidFill>
                <a:schemeClr val="accent4"/>
              </a:solidFill>
            </a:ln>
          </a:bottom>
        </a:tcBdr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>
          <a:left>
            <a:ln w="12700">
              <a:solidFill>
                <a:schemeClr val="accent4"/>
              </a:solidFill>
            </a:ln>
          </a:left>
          <a:right>
            <a:ln w="12700">
              <a:solidFill>
                <a:schemeClr val="accent4"/>
              </a:solidFill>
            </a:ln>
          </a:right>
        </a:tcBdr>
      </a:tcStyle>
    </a:band1V>
    <a:band2V>
      <a:tcStyle>
        <a:tcBdr>
          <a:left>
            <a:ln w="12700">
              <a:solidFill>
                <a:schemeClr val="accent4"/>
              </a:solidFill>
            </a:ln>
          </a:left>
          <a:right>
            <a:ln w="12700">
              <a:solidFill>
                <a:schemeClr val="accent4"/>
              </a:solidFill>
            </a:ln>
          </a:right>
        </a:tcBdr>
      </a:tcStyle>
    </a:band2V>
    <a:lastCol>
      <a:tcTxStyle b="on">
        <a:fontRef idx="minor"/>
        <a:schemeClr val="dk1"/>
      </a:tcTxStyle>
      <a:tcStyle>
        <a:tcBdr/>
      </a:tcStyle>
    </a:lastCol>
    <a:firstCol>
      <a:tcTxStyle b="on">
        <a:fontRef idx="minor"/>
        <a:schemeClr val="dk1"/>
      </a:tcTxStyle>
      <a:tcStyle>
        <a:tcBdr/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12700">
              <a:solidFill>
                <a:schemeClr val="accent4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" name="Google Shape;10;p2" hidden="0"/>
          <p:cNvCxnSpPr>
            <a:cxnSpLocks/>
          </p:cNvCxnSpPr>
          <p:nvPr isPhoto="0" userDrawn="0"/>
        </p:nvCxnSpPr>
        <p:spPr bwMode="auto"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 hidden="0"/>
          <p:cNvCxnSpPr>
            <a:cxnSpLocks/>
          </p:cNvCxnSpPr>
          <p:nvPr isPhoto="0" userDrawn="0"/>
        </p:nvCxnSpPr>
        <p:spPr bwMode="auto"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 hidden="0"/>
          <p:cNvGrpSpPr/>
          <p:nvPr isPhoto="0" userDrawn="0"/>
        </p:nvGrpSpPr>
        <p:grpSpPr bwMode="auto">
          <a:xfrm>
            <a:off x="1004144" y="1022025"/>
            <a:ext cx="7136668" cy="152400"/>
            <a:chOff x="1346429" y="1011299"/>
            <a:chExt cx="6452100" cy="152400"/>
          </a:xfrm>
        </p:grpSpPr>
        <p:cxnSp>
          <p:nvCxnSpPr>
            <p:cNvPr id="13" name="Google Shape;13;p2" hidden="0"/>
            <p:cNvCxnSpPr>
              <a:cxnSpLocks/>
            </p:cNvCxnSpPr>
            <p:nvPr isPhoto="0" userDrawn="0"/>
          </p:nvCxnSpPr>
          <p:spPr bwMode="auto">
            <a:xfrm rot="10800000">
              <a:off x="1346429" y="1011299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 hidden="0"/>
            <p:cNvCxnSpPr>
              <a:cxnSpLocks/>
            </p:cNvCxnSpPr>
            <p:nvPr isPhoto="0" userDrawn="0"/>
          </p:nvCxnSpPr>
          <p:spPr bwMode="auto"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 hidden="0"/>
          <p:cNvGrpSpPr/>
          <p:nvPr isPhoto="0" userDrawn="0"/>
        </p:nvGrpSpPr>
        <p:grpSpPr bwMode="auto"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 hidden="0"/>
            <p:cNvCxnSpPr>
              <a:cxnSpLocks/>
            </p:cNvCxnSpPr>
            <p:nvPr isPhoto="0" userDrawn="0"/>
          </p:nvCxnSpPr>
          <p:spPr bwMode="auto"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 hidden="0"/>
            <p:cNvCxnSpPr>
              <a:cxnSpLocks/>
            </p:cNvCxnSpPr>
            <p:nvPr isPhoto="0" userDrawn="0"/>
          </p:nvCxnSpPr>
          <p:spPr bwMode="auto"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 hidden="0"/>
          <p:cNvSpPr txBox="1"/>
          <p:nvPr isPhoto="0" userDrawn="0">
            <p:ph type="ctrTitle" hasCustomPrompt="0"/>
          </p:nvPr>
        </p:nvSpPr>
        <p:spPr bwMode="auto"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2" hidden="0"/>
          <p:cNvSpPr txBox="1"/>
          <p:nvPr isPhoto="0" userDrawn="0">
            <p:ph type="subTitle" idx="1" hasCustomPrompt="0"/>
          </p:nvPr>
        </p:nvSpPr>
        <p:spPr bwMode="auto"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 hidden="0"/>
          <p:cNvSpPr/>
          <p:nvPr isPhoto="0" userDrawn="0"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 hidden="0"/>
          <p:cNvSpPr txBox="1"/>
          <p:nvPr isPhoto="0" userDrawn="0">
            <p:ph type="title" hasCustomPrompt="1"/>
          </p:nvPr>
        </p:nvSpPr>
        <p:spPr bwMode="auto">
          <a:xfrm>
            <a:off x="311700" y="1304849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8" name="Google Shape;58;p11" hidden="0"/>
          <p:cNvSpPr txBox="1"/>
          <p:nvPr isPhoto="0" userDrawn="0">
            <p:ph type="body" idx="1" hasCustomPrompt="0"/>
          </p:nvPr>
        </p:nvSpPr>
        <p:spPr bwMode="auto"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Google Shape;61;p1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3" hidden="0"/>
          <p:cNvSpPr/>
          <p:nvPr isPhoto="0" userDrawn="0"/>
        </p:nvSpPr>
        <p:spPr bwMode="auto"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23;p3" hidden="0"/>
          <p:cNvSpPr txBox="1"/>
          <p:nvPr isPhoto="0" userDrawn="0">
            <p:ph type="title" hasCustomPrompt="0"/>
          </p:nvPr>
        </p:nvSpPr>
        <p:spPr bwMode="auto"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3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4" hidden="0"/>
          <p:cNvSpPr/>
          <p:nvPr isPhoto="0" userDrawn="0"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4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5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5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5" hidden="0"/>
          <p:cNvSpPr txBox="1"/>
          <p:nvPr isPhoto="0" userDrawn="0">
            <p:ph type="body" idx="2" hasCustomPrompt="0"/>
          </p:nvPr>
        </p:nvSpPr>
        <p:spPr bwMode="auto">
          <a:xfrm>
            <a:off x="4832399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5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6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6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7" hidden="0"/>
          <p:cNvSpPr txBox="1"/>
          <p:nvPr isPhoto="0" userDrawn="0">
            <p:ph type="title" hasCustomPrompt="0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7" hidden="0"/>
          <p:cNvSpPr txBox="1"/>
          <p:nvPr isPhoto="0" userDrawn="0">
            <p:ph type="body" idx="1" hasCustomPrompt="0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7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accent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8" hidden="0"/>
          <p:cNvSpPr txBox="1"/>
          <p:nvPr isPhoto="0" userDrawn="0">
            <p:ph type="title" hasCustomPrompt="0"/>
          </p:nvPr>
        </p:nvSpPr>
        <p:spPr bwMode="auto"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9" hidden="0"/>
          <p:cNvSpPr/>
          <p:nvPr isPhoto="0" userDrawn="0"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7" name="Google Shape;47;p9" hidden="0"/>
          <p:cNvCxnSpPr>
            <a:cxnSpLocks/>
          </p:cNvCxnSpPr>
          <p:nvPr isPhoto="0" userDrawn="0"/>
        </p:nvCxnSpPr>
        <p:spPr bwMode="auto"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 hidden="0"/>
          <p:cNvSpPr txBox="1"/>
          <p:nvPr isPhoto="0" userDrawn="0">
            <p:ph type="title" hasCustomPrompt="0"/>
          </p:nvPr>
        </p:nvSpPr>
        <p:spPr bwMode="auto">
          <a:xfrm>
            <a:off x="265500" y="1039675"/>
            <a:ext cx="4045199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9" hidden="0"/>
          <p:cNvSpPr txBox="1"/>
          <p:nvPr isPhoto="0" userDrawn="0">
            <p:ph type="subTitle" idx="1" hasCustomPrompt="0"/>
          </p:nvPr>
        </p:nvSpPr>
        <p:spPr bwMode="auto">
          <a:xfrm>
            <a:off x="265500" y="27268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 hidden="0"/>
          <p:cNvSpPr txBox="1"/>
          <p:nvPr isPhoto="0" userDrawn="0">
            <p:ph type="body" idx="2" hasCustomPrompt="0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9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0" hidden="0"/>
          <p:cNvSpPr txBox="1"/>
          <p:nvPr isPhoto="0" userDrawn="0">
            <p:ph type="body" idx="1" hasCustomPrompt="0"/>
          </p:nvPr>
        </p:nvSpPr>
        <p:spPr bwMode="auto"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tropic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pyprog.pro/python/py/str/str_lit.html" TargetMode="Externa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pythonworld.ru/tipy-dannyx-v-python/stroki-funkcii-i-metody-strok.html" TargetMode="Externa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5" hidden="0"/>
          <p:cNvSpPr txBox="1"/>
          <p:nvPr isPhoto="0" userDrawn="0">
            <p:ph type="subTitle" idx="1" hasCustomPrompt="0"/>
          </p:nvPr>
        </p:nvSpPr>
        <p:spPr bwMode="auto">
          <a:xfrm flipH="0" flipV="0">
            <a:off x="930457" y="2872574"/>
            <a:ext cx="7468993" cy="879345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Autofit/>
          </a:bodyPr>
          <a:lstStyle/>
          <a:p>
            <a:pPr>
              <a:defRPr/>
            </a:pPr>
            <a:r>
              <a:rPr sz="2200" b="0" u="none">
                <a:latin typeface="Open Sans"/>
                <a:ea typeface="Open Sans"/>
                <a:cs typeface="Open Sans"/>
              </a:rPr>
              <a:t>Данные в Python</a:t>
            </a:r>
            <a:endParaRPr sz="2200" b="0" u="none">
              <a:latin typeface="Open Sans"/>
              <a:ea typeface="Open Sans"/>
              <a:cs typeface="Open Sans"/>
            </a:endParaRPr>
          </a:p>
        </p:txBody>
      </p:sp>
      <p:sp>
        <p:nvSpPr>
          <p:cNvPr id="638747890" name="" hidden="0"/>
          <p:cNvSpPr/>
          <p:nvPr isPhoto="0" userDrawn="0"/>
        </p:nvSpPr>
        <p:spPr bwMode="auto">
          <a:xfrm flipH="0" flipV="0">
            <a:off x="8504895" y="2332664"/>
            <a:ext cx="68275" cy="45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89659032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060335" y="1553628"/>
            <a:ext cx="1209237" cy="1209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2145910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Литералы строк</a:t>
            </a:r>
            <a:endParaRPr/>
          </a:p>
        </p:txBody>
      </p:sp>
      <p:sp>
        <p:nvSpPr>
          <p:cNvPr id="392717858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double_quoted = "Double quoted"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single_quoted = 'Single quoted'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single_quote = 'Single quote: \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'.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 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multiline = 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Multiline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special = 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Now tab after enter goes:\n\tTab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bg2"/>
                </a:solidFill>
                <a:latin typeface="Hack Nerd Font"/>
                <a:ea typeface="Hack Nerd Font"/>
                <a:cs typeface="Hack Nerd Font"/>
              </a:rPr>
              <a:t>binary = </a:t>
            </a:r>
            <a:r>
              <a:rPr sz="1800" b="0" i="0" u="none">
                <a:solidFill>
                  <a:schemeClr val="bg2"/>
                </a:solidFill>
                <a:latin typeface="Hack Nerd Font"/>
                <a:ea typeface="Hack Nerd Font"/>
                <a:cs typeface="Hack Nerd Font"/>
              </a:rPr>
              <a:t>b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</a:t>
            </a:r>
            <a:r>
              <a:rPr sz="1800" b="0" i="0" u="none">
                <a:solidFill>
                  <a:schemeClr val="bg2"/>
                </a:solidFill>
                <a:latin typeface="Hack Nerd Font"/>
                <a:ea typeface="Hack Nerd Font"/>
                <a:cs typeface="Hack Nerd Font"/>
              </a:rPr>
              <a:t>\x77\x6f\x72\x6c\x64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</a:t>
            </a:r>
            <a:endParaRPr sz="1800" b="0" i="0" u="none">
              <a:solidFill>
                <a:schemeClr val="bg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>
                <a:solidFill>
                  <a:schemeClr val="bg2"/>
                </a:solidFill>
                <a:latin typeface="Hack Nerd Font"/>
                <a:ea typeface="Hack Nerd Font"/>
                <a:cs typeface="Hack Nerd Font"/>
              </a:rPr>
              <a:t>raw = r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'\n\t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</a:t>
            </a:r>
            <a:endParaRPr lang="en-US"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formatted = f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'Sum of 1 and 2 is {1 + 2}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</a:t>
            </a:r>
            <a:endParaRPr lang="en-US"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raw_content = f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'Raw variable contains: {raw}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</a:t>
            </a:r>
            <a:endParaRPr lang="en-US"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lang="en-US" sz="1400">
              <a:latin typeface="Hack Nerd Font"/>
              <a:ea typeface="Hack Nerd Font"/>
              <a:cs typeface="Hack Nerd Font"/>
            </a:endParaRPr>
          </a:p>
        </p:txBody>
      </p:sp>
      <p:sp>
        <p:nvSpPr>
          <p:cNvPr id="276673262" name="" hidden="0"/>
          <p:cNvSpPr txBox="1"/>
          <p:nvPr isPhoto="0" userDrawn="0"/>
        </p:nvSpPr>
        <p:spPr bwMode="auto">
          <a:xfrm flipH="0" flipV="0">
            <a:off x="5193475" y="4569023"/>
            <a:ext cx="3461524" cy="3462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u="sng">
                <a:hlinkClick r:id="rId2" tooltip="https://pyprog.pro/python/py/str/str_lit.html"/>
              </a:rPr>
              <a:t>Ссылка для полного ознакомления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0803731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Операции со строками</a:t>
            </a:r>
            <a:endParaRPr/>
          </a:p>
        </p:txBody>
      </p:sp>
      <p:sp>
        <p:nvSpPr>
          <p:cNvPr id="287837782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/>
              <a:t>Сложение </a:t>
            </a:r>
            <a:r>
              <a:rPr>
                <a:latin typeface="Hack Nerd Font"/>
                <a:ea typeface="Hack Nerd Font"/>
                <a:cs typeface="Hack Nerd Font"/>
              </a:rPr>
              <a:t>( s1 + s2 )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/>
              <a:t>Дублирование </a:t>
            </a:r>
            <a:r>
              <a:rPr>
                <a:latin typeface="Hack Nerd Font"/>
                <a:ea typeface="Hack Nerd Font"/>
                <a:cs typeface="Hack Nerd Font"/>
              </a:rPr>
              <a:t>( s * 3 )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/>
              <a:t>Длина </a:t>
            </a:r>
            <a:r>
              <a:rPr>
                <a:latin typeface="Hack Nerd Font"/>
                <a:ea typeface="Hack Nerd Font"/>
                <a:cs typeface="Hack Nerd Font"/>
              </a:rPr>
              <a:t>( len(s) 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/>
              <a:t>Доступ по идексу</a:t>
            </a:r>
            <a:r>
              <a:rPr>
                <a:latin typeface="Hack Nerd Font"/>
                <a:ea typeface="Hack Nerd Font"/>
                <a:cs typeface="Hack Nerd Font"/>
              </a:rPr>
              <a:t> ( s[1], s[-2] 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/>
              <a:t>Извлечение среза </a:t>
            </a:r>
            <a:r>
              <a:rPr>
                <a:latin typeface="Hack Nerd Font"/>
                <a:ea typeface="Hack Nerd Font"/>
                <a:cs typeface="Hack Nerd Font"/>
              </a:rPr>
              <a:t>( s[start=0 :, end=len(s) : step=1] 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Сравнение 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( s1 == s2, s1 &lt; s2, s1 &gt;= s2 )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9525731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Функции строк</a:t>
            </a:r>
            <a:endParaRPr/>
          </a:p>
        </p:txBody>
      </p:sp>
      <p:sp>
        <p:nvSpPr>
          <p:cNvPr id="1538412170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8842781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/>
              <a:t>Нахождение подстроки </a:t>
            </a:r>
            <a:endParaRPr/>
          </a:p>
          <a:p>
            <a:pPr lvl="1"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s1.find(s2, start=0, end=len(s1))	- слева направо (-&gt;)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lvl="1">
              <a:defRPr/>
            </a:pPr>
            <a:r>
              <a:rPr lang="en-US" sz="14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s1.rfind(s2, start=0, end=len(s1))	- справа налево (&lt;-)</a:t>
            </a:r>
            <a:endParaRPr sz="14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Замена подстроки: 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s1.replace(s2, s3)</a:t>
            </a:r>
            <a:endParaRPr lang="en-US" sz="1800" b="0" i="0" u="none" strike="noStrike" cap="none" spc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Разбиение по строке: 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s1.split(s2)</a:t>
            </a:r>
            <a:endParaRPr lang="en-US"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Кол-во вхождений подстроки: 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s1.count(s2, start=0, end=len(s1))</a:t>
            </a:r>
            <a:endParaRPr lang="en-US"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Форматирование: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 s.format(*args, **kwargs)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lang="en-US"/>
          </a:p>
        </p:txBody>
      </p:sp>
      <p:sp>
        <p:nvSpPr>
          <p:cNvPr id="657267943" name="" hidden="0"/>
          <p:cNvSpPr txBox="1"/>
          <p:nvPr isPhoto="0" userDrawn="0"/>
        </p:nvSpPr>
        <p:spPr bwMode="auto">
          <a:xfrm flipH="0" flipV="0">
            <a:off x="5541950" y="3844847"/>
            <a:ext cx="3089817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hlinkClick r:id="rId2" tooltip="https://pythonworld.ru/tipy-dannyx-v-python/stroki-funkcii-i-metody-strok.html"/>
              </a:rPr>
              <a:t>Ссылка на доп информацию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344456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Форматирование строк</a:t>
            </a:r>
            <a:endParaRPr/>
          </a:p>
        </p:txBody>
      </p:sp>
      <p:sp>
        <p:nvSpPr>
          <p:cNvPr id="427115158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61280" y="1266324"/>
            <a:ext cx="8471019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a = 1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b = 2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print(“Sum of {} and {} is {} “.format(a, b, a+b))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print(“Sum of {a} and {b} is {c} “.format(</a:t>
            </a:r>
            <a:endParaRPr lang="en-US"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	a=a, b=b, sum=a+b)</a:t>
            </a:r>
            <a:endParaRPr lang="en-US"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)</a:t>
            </a:r>
            <a:endParaRPr lang="en-US"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print(“Sum of {a} and {b} is {a + b} “)</a:t>
            </a:r>
            <a:endParaRPr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1001951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Операторы</a:t>
            </a:r>
            <a:endParaRPr/>
          </a:p>
        </p:txBody>
      </p:sp>
      <p:sp>
        <p:nvSpPr>
          <p:cNvPr id="410403218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/>
              <a:t>Арифметические</a:t>
            </a:r>
            <a:endParaRPr/>
          </a:p>
          <a:p>
            <a:pPr lvl="1">
              <a:defRPr/>
            </a:pPr>
            <a:r>
              <a:rPr/>
              <a:t>+, -, *, /</a:t>
            </a:r>
            <a:endParaRPr/>
          </a:p>
          <a:p>
            <a:pPr lvl="1">
              <a:defRPr/>
            </a:pPr>
            <a:r>
              <a:rPr/>
              <a:t>** - возведение в степень</a:t>
            </a:r>
            <a:endParaRPr/>
          </a:p>
          <a:p>
            <a:pPr lvl="1">
              <a:defRPr/>
            </a:pPr>
            <a:r>
              <a:rPr/>
              <a:t>// деление без остатка</a:t>
            </a:r>
            <a:endParaRPr/>
          </a:p>
          <a:p>
            <a:pPr lvl="1">
              <a:defRPr/>
            </a:pPr>
            <a:r>
              <a:rPr lang="en-US" sz="1400" b="0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% остаток от деления</a:t>
            </a:r>
            <a:endParaRPr lang="en-US" sz="1400" b="0" i="0" u="none" strike="noStrike" cap="none" spc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  <a:p>
            <a:pPr lvl="0"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Сравнения</a:t>
            </a:r>
            <a:endParaRPr lang="en-US" sz="1800" b="0" i="0" u="none" strike="noStrike" cap="none" spc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  <a:p>
            <a:pPr lvl="1">
              <a:defRPr/>
            </a:pPr>
            <a:r>
              <a:rPr lang="en-US" sz="1400" b="0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&lt;, &gt;, &lt;=, &gt;=</a:t>
            </a:r>
            <a:endParaRPr lang="en-US" sz="1400" b="0" i="0" u="none" strike="noStrike" cap="none" spc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  <a:p>
            <a:pPr lvl="1">
              <a:defRPr/>
            </a:pPr>
            <a:r>
              <a:rPr lang="en-US" sz="1400" b="0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==, != — равно, не равно</a:t>
            </a:r>
            <a:endParaRPr lang="en-US" sz="1400" b="0" i="0" u="none" strike="noStrike" cap="none" spc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  <a:p>
            <a:pPr lvl="0"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Логические</a:t>
            </a:r>
            <a:endParaRPr lang="en-US" sz="1800" b="0" i="0" u="none" strike="noStrike" cap="none" spc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  <a:p>
            <a:pPr lvl="1">
              <a:defRPr/>
            </a:pPr>
            <a:r>
              <a:rPr lang="en-US" sz="1400" b="0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and — и</a:t>
            </a:r>
            <a:endParaRPr lang="en-US" sz="1400" b="0" i="0" u="none" strike="noStrike" cap="none" spc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  <a:p>
            <a:pPr lvl="1">
              <a:defRPr/>
            </a:pPr>
            <a:r>
              <a:rPr lang="en-US" sz="1400" b="0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or — или</a:t>
            </a:r>
            <a:endParaRPr lang="en-US" sz="1400" b="0" i="0" u="none" strike="noStrike" cap="none" spc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  <a:p>
            <a:pPr lvl="1">
              <a:defRPr/>
            </a:pPr>
            <a:r>
              <a:rPr lang="en-US" sz="1400" b="0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not — не</a:t>
            </a:r>
            <a:endParaRPr lang="en-US" sz="1800" b="0" i="0" u="none" strike="noStrike" cap="none" spc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197982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Операторы</a:t>
            </a:r>
            <a:endParaRPr/>
          </a:p>
        </p:txBody>
      </p:sp>
      <p:sp>
        <p:nvSpPr>
          <p:cNvPr id="807090976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/>
              <a:t>Присваивания</a:t>
            </a:r>
            <a:endParaRPr/>
          </a:p>
          <a:p>
            <a:pPr lvl="1">
              <a:defRPr/>
            </a:pPr>
            <a:r>
              <a:rPr/>
              <a:t>= — присваивает значение</a:t>
            </a:r>
            <a:endParaRPr/>
          </a:p>
          <a:p>
            <a:pPr lvl="1">
              <a:defRPr/>
            </a:pPr>
            <a:r>
              <a:rPr/>
              <a:t>Для арифметичкеских операторов:</a:t>
            </a:r>
            <a:endParaRPr/>
          </a:p>
          <a:p>
            <a:pPr lvl="2">
              <a:defRPr/>
            </a:pPr>
            <a:r>
              <a:rPr/>
              <a:t>a += 4 то же что и a = a +4</a:t>
            </a:r>
            <a:endParaRPr/>
          </a:p>
          <a:p>
            <a:pPr lvl="2">
              <a:defRPr/>
            </a:pPr>
            <a:r>
              <a:rPr/>
              <a:t>b **= 2 &lt;=&gt; b = b ** 2</a:t>
            </a:r>
            <a:endParaRPr/>
          </a:p>
          <a:p>
            <a:pPr lvl="0">
              <a:defRPr/>
            </a:pPr>
            <a:r>
              <a:rPr/>
              <a:t>Принадлежности</a:t>
            </a:r>
            <a:endParaRPr/>
          </a:p>
          <a:p>
            <a:pPr lvl="1">
              <a:defRPr/>
            </a:pPr>
            <a:r>
              <a:rPr/>
              <a:t>in, not in ( ‘y’ in ‘python’, ‘c’ not in ‘spam’)</a:t>
            </a:r>
            <a:endParaRPr/>
          </a:p>
          <a:p>
            <a:pPr lvl="0">
              <a:defRPr/>
            </a:pPr>
            <a:r>
              <a:rPr/>
              <a:t>Тождественности</a:t>
            </a:r>
            <a:endParaRPr/>
          </a:p>
          <a:p>
            <a:pPr lvl="1">
              <a:defRPr/>
            </a:pPr>
            <a:r>
              <a:rPr/>
              <a:t>is, not is — a is b, когда id(a) == id(b), тоесть когда у них одна и та же ячейка памяти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5587162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Приоритеты операторов</a:t>
            </a:r>
            <a:endParaRPr/>
          </a:p>
        </p:txBody>
      </p:sp>
      <p:sp>
        <p:nvSpPr>
          <p:cNvPr id="307913372" name="" hidden="0"/>
          <p:cNvSpPr/>
          <p:nvPr isPhoto="0" userDrawn="0"/>
        </p:nvSpPr>
        <p:spPr bwMode="auto">
          <a:xfrm flipH="0" flipV="0">
            <a:off x="4561981" y="580022"/>
            <a:ext cx="234841" cy="10806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graphicFrame>
        <p:nvGraphicFramePr>
          <p:cNvPr id="313050690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863631" y="1210503"/>
          <a:ext cx="7631541" cy="360425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{6A32C76B-32B6-CFA8-4CD1-9DD36C08A740}</a:tableStyleId>
              </a:tblPr>
              <a:tblGrid>
                <a:gridCol w="2068541"/>
                <a:gridCol w="5550300"/>
              </a:tblGrid>
              <a:tr h="176140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1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Оператор</a:t>
                      </a:r>
                      <a:endParaRPr sz="1000" b="1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1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Описание</a:t>
                      </a:r>
                      <a:endParaRPr sz="1000" b="1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176140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1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**</a:t>
                      </a:r>
                      <a:endParaRPr sz="1000" b="1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Возведение в степень</a:t>
                      </a:r>
                      <a:endParaRPr sz="1000" b="0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176140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1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~ + -</a:t>
                      </a:r>
                      <a:endParaRPr sz="1000" b="1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Комплиментарный оператор</a:t>
                      </a:r>
                      <a:endParaRPr sz="1000" b="0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176140">
                <a:tc>
                  <a:txBody>
                    <a:bodyPr/>
                    <a:p>
                      <a:pPr>
                        <a:defRPr/>
                      </a:pPr>
                      <a:r>
                        <a:rPr sz="1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*/ % //</a:t>
                      </a:r>
                      <a:endParaRPr sz="1000" b="1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Умножение, деление, деление по модулю, целочисленное деление.</a:t>
                      </a:r>
                      <a:endParaRPr sz="1000" b="0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176140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1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+ -</a:t>
                      </a:r>
                      <a:endParaRPr sz="1000" b="1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Сложение и вычитание.</a:t>
                      </a:r>
                      <a:endParaRPr sz="1000" b="0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176140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1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&gt;&gt; &lt;&lt;</a:t>
                      </a:r>
                      <a:endParaRPr sz="1000" b="1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Побитовый сдвиг вправо и побитовый сдвиг влево.</a:t>
                      </a:r>
                      <a:endParaRPr sz="1000" b="0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176140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1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&amp;</a:t>
                      </a:r>
                      <a:endParaRPr sz="1000" b="1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Бинарный “И”.</a:t>
                      </a:r>
                      <a:endParaRPr sz="1000" b="0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176140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1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^ |</a:t>
                      </a:r>
                      <a:endParaRPr sz="1000" b="1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Бинарный  “Исключительное ИЛИ” и бинарный “ИЛИ”</a:t>
                      </a:r>
                      <a:endParaRPr sz="1000" b="0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176140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1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&lt;= &lt; &gt; &gt;=</a:t>
                      </a:r>
                      <a:endParaRPr sz="1000" b="1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Операторы сравнения</a:t>
                      </a:r>
                      <a:endParaRPr sz="1000" b="0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176140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1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== !=</a:t>
                      </a:r>
                      <a:endParaRPr sz="1000" b="1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Операторы равенства</a:t>
                      </a:r>
                      <a:endParaRPr sz="1000" b="0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176140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1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= %= /= //= -= += *= **=</a:t>
                      </a:r>
                      <a:endParaRPr sz="1000" b="1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Операторы присваивания</a:t>
                      </a:r>
                      <a:endParaRPr sz="1000" b="0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176140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1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is is not</a:t>
                      </a:r>
                      <a:endParaRPr sz="1000" b="1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Тождественные операторы</a:t>
                      </a:r>
                      <a:endParaRPr sz="1000" b="0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176140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1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in not in</a:t>
                      </a:r>
                      <a:endParaRPr sz="1000" b="1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Операторы членства</a:t>
                      </a:r>
                      <a:endParaRPr sz="1000" b="0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</a:tr>
              <a:tr h="176140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1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not or and</a:t>
                      </a:r>
                      <a:endParaRPr sz="1000" b="1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</a:rPr>
                        <a:t>Логические операторы</a:t>
                      </a:r>
                      <a:endParaRPr sz="1000" b="0" i="0" u="none">
                        <a:solidFill>
                          <a:schemeClr val="bg2">
                            <a:lumMod val="50000"/>
                          </a:schemeClr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" name="Google Shape;74;p14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Open Sans"/>
                <a:ea typeface="Open Sans"/>
                <a:cs typeface="Open Sans"/>
              </a:rPr>
              <a:t>План занятия</a:t>
            </a:r>
            <a:endParaRPr>
              <a:latin typeface="Open Sans"/>
              <a:ea typeface="Open Sans"/>
              <a:cs typeface="Open Sans"/>
            </a:endParaRPr>
          </a:p>
        </p:txBody>
      </p:sp>
      <p:sp>
        <p:nvSpPr>
          <p:cNvPr id="75" name="Google Shape;75;p14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Переменные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Функции ввода-вывода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Типы данных в Python (изменяемые и неизменяемые)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Динамическая типизация в Python (строгая динамическая типизация)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Простейшие типы данных (NoneType, bool, int, float, complex)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Литералы строк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Кодировки строк. Функции encode и decode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Операции со строками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Функции строк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Форматирование строк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Операторы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Приоритет операторов</a:t>
            </a:r>
            <a:endParaRPr sz="14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330512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Переменные</a:t>
            </a:r>
            <a:endParaRPr/>
          </a:p>
        </p:txBody>
      </p:sp>
      <p:sp>
        <p:nvSpPr>
          <p:cNvPr id="244549930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3723373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i="1" u="sng"/>
              <a:t>Переменная </a:t>
            </a:r>
            <a:r>
              <a:rPr/>
              <a:t>- именнованная область памяти, которая хранит данные определённого типа</a:t>
            </a:r>
            <a:endParaRPr/>
          </a:p>
        </p:txBody>
      </p:sp>
      <p:sp>
        <p:nvSpPr>
          <p:cNvPr id="1966492481" name="" hidden="0"/>
          <p:cNvSpPr/>
          <p:nvPr isPhoto="0" userDrawn="0"/>
        </p:nvSpPr>
        <p:spPr bwMode="auto">
          <a:xfrm flipH="0" flipV="0">
            <a:off x="6715146" y="2147793"/>
            <a:ext cx="1783602" cy="88713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4800">
                <a:solidFill>
                  <a:schemeClr val="bg2">
                    <a:lumMod val="50000"/>
                  </a:schemeClr>
                </a:solidFill>
              </a:rPr>
              <a:t>42</a:t>
            </a:r>
            <a:endParaRPr sz="4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40935932" name="" hidden="0"/>
          <p:cNvSpPr txBox="1"/>
          <p:nvPr isPhoto="0" userDrawn="0"/>
        </p:nvSpPr>
        <p:spPr bwMode="auto">
          <a:xfrm flipH="0" flipV="0">
            <a:off x="4572000" y="1536849"/>
            <a:ext cx="1644105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Имя переменной</a:t>
            </a:r>
            <a:endParaRPr/>
          </a:p>
        </p:txBody>
      </p:sp>
      <p:sp>
        <p:nvSpPr>
          <p:cNvPr id="80644408" name="" hidden="0"/>
          <p:cNvSpPr txBox="1"/>
          <p:nvPr isPhoto="0" userDrawn="0"/>
        </p:nvSpPr>
        <p:spPr bwMode="auto">
          <a:xfrm flipH="0" flipV="0">
            <a:off x="4716764" y="2511984"/>
            <a:ext cx="1139264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Область</a:t>
            </a:r>
            <a:endParaRPr/>
          </a:p>
        </p:txBody>
      </p:sp>
      <p:sp>
        <p:nvSpPr>
          <p:cNvPr id="666672541" name="" hidden="0"/>
          <p:cNvSpPr txBox="1"/>
          <p:nvPr isPhoto="0" userDrawn="0"/>
        </p:nvSpPr>
        <p:spPr bwMode="auto">
          <a:xfrm flipH="0" flipV="0">
            <a:off x="4716764" y="3281865"/>
            <a:ext cx="989852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Значение</a:t>
            </a:r>
            <a:endParaRPr/>
          </a:p>
        </p:txBody>
      </p:sp>
      <p:sp>
        <p:nvSpPr>
          <p:cNvPr id="1108751810" name="" hidden="0"/>
          <p:cNvSpPr txBox="1"/>
          <p:nvPr isPhoto="0" userDrawn="0"/>
        </p:nvSpPr>
        <p:spPr bwMode="auto">
          <a:xfrm flipH="0" flipV="0">
            <a:off x="7130338" y="1491111"/>
            <a:ext cx="953219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accent1">
                    <a:lumMod val="50000"/>
                  </a:schemeClr>
                </a:solidFill>
                <a:latin typeface="Hack Nerd Font"/>
                <a:ea typeface="Hack Nerd Font"/>
                <a:cs typeface="Hack Nerd Font"/>
              </a:rPr>
              <a:t>answer</a:t>
            </a:r>
            <a:endParaRPr>
              <a:solidFill>
                <a:schemeClr val="accent1">
                  <a:lumMod val="50000"/>
                </a:schemeClr>
              </a:solidFill>
              <a:latin typeface="Hack Nerd Font"/>
              <a:ea typeface="Hack Nerd Font"/>
              <a:cs typeface="Hack Nerd Font"/>
            </a:endParaRPr>
          </a:p>
        </p:txBody>
      </p:sp>
      <p:cxnSp>
        <p:nvCxnSpPr>
          <p:cNvPr id="0" name="" hidden="0"/>
          <p:cNvCxnSpPr>
            <a:cxnSpLocks/>
            <a:stCxn id="1108751810" idx="2"/>
            <a:endCxn id="1966492481" idx="0"/>
          </p:cNvCxnSpPr>
          <p:nvPr isPhoto="0" userDrawn="0"/>
        </p:nvCxnSpPr>
        <p:spPr bwMode="auto">
          <a:xfrm rot="5399977" flipH="0" flipV="0">
            <a:off x="7431024" y="1971870"/>
            <a:ext cx="351846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  <a:stCxn id="1840935932" idx="3"/>
            <a:endCxn id="1108751810" idx="1"/>
          </p:cNvCxnSpPr>
          <p:nvPr isPhoto="0" userDrawn="0"/>
        </p:nvCxnSpPr>
        <p:spPr bwMode="auto">
          <a:xfrm rot="0" flipH="0" flipV="1">
            <a:off x="6216105" y="1643528"/>
            <a:ext cx="914232" cy="15241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  <a:endCxn id="1966492481" idx="1"/>
          </p:cNvCxnSpPr>
          <p:nvPr isPhoto="0" userDrawn="0"/>
        </p:nvCxnSpPr>
        <p:spPr bwMode="auto">
          <a:xfrm rot="0" flipH="0" flipV="1">
            <a:off x="5846690" y="2591360"/>
            <a:ext cx="868455" cy="23345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  <a:stCxn id="666672541" idx="3"/>
          </p:cNvCxnSpPr>
          <p:nvPr isPhoto="0" userDrawn="0"/>
        </p:nvCxnSpPr>
        <p:spPr bwMode="auto">
          <a:xfrm rot="0" flipH="0" flipV="1">
            <a:off x="5706617" y="2689411"/>
            <a:ext cx="1456764" cy="744871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3516720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Операции ввода &amp; вывода</a:t>
            </a:r>
            <a:endParaRPr/>
          </a:p>
        </p:txBody>
      </p:sp>
      <p:sp>
        <p:nvSpPr>
          <p:cNvPr id="1642317979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/>
              <a:t>input() — Ввод информации с клавиатуры</a:t>
            </a:r>
            <a:endParaRPr/>
          </a:p>
          <a:p>
            <a:pPr>
              <a:defRPr/>
            </a:pPr>
            <a:r>
              <a:rPr/>
              <a:t>print() — Вывод информации на экран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8466602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input()</a:t>
            </a:r>
            <a:endParaRPr/>
          </a:p>
        </p:txBody>
      </p:sp>
      <p:sp>
        <p:nvSpPr>
          <p:cNvPr id="1957900153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615792" y="1997926"/>
            <a:ext cx="5776140" cy="2094846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a = input()</a:t>
            </a:r>
            <a:endParaRPr lang="en-US"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name = input("Введите как вас зовут: ")</a:t>
            </a:r>
            <a:endParaRPr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4054646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print()</a:t>
            </a:r>
            <a:endParaRPr/>
          </a:p>
        </p:txBody>
      </p:sp>
      <p:sp>
        <p:nvSpPr>
          <p:cNvPr id="1484251255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3008505"/>
            <a:ext cx="5032726" cy="1560517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print(a)</a:t>
            </a:r>
            <a:endParaRPr lang="en-US"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print(b)</a:t>
            </a:r>
            <a:endParaRPr lang="en-US"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print(a, b)</a:t>
            </a:r>
            <a:endParaRPr lang="en-US"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print(a, b, sep="***", end="End")</a:t>
            </a:r>
            <a:endParaRPr lang="en-US"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</p:txBody>
      </p:sp>
      <p:sp>
        <p:nvSpPr>
          <p:cNvPr id="22653084" name="Google Shape;28;p4" hidden="0"/>
          <p:cNvSpPr txBox="1"/>
          <p:nvPr isPhoto="0" userDrawn="0"/>
        </p:nvSpPr>
        <p:spPr bwMode="auto">
          <a:xfrm flipH="0" flipV="0">
            <a:off x="311699" y="1266323"/>
            <a:ext cx="8343299" cy="152148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print(</a:t>
            </a:r>
            <a:endParaRPr lang="en-US"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	var1, [var2, [var3, ...]],	# Значения</a:t>
            </a:r>
            <a:endParaRPr lang="en-US"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	sep=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"***",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			# Разделитель</a:t>
            </a:r>
            <a:endParaRPr lang="en-US"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	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end=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"]",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			# Окончание</a:t>
            </a:r>
            <a:endParaRPr lang="en-US"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669062" name="Google Shape;31;p5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 lang="en-US" sz="3600" b="1" i="0" u="none" strike="noStrike" cap="none" spc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rPr>
              <a:t>Типы данных в Python</a:t>
            </a:r>
            <a:endParaRPr/>
          </a:p>
        </p:txBody>
      </p:sp>
      <p:sp>
        <p:nvSpPr>
          <p:cNvPr id="245229151" name="Google Shape;32;p5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174"/>
            <a:ext cx="3673726" cy="1324160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 sz="2000"/>
              <a:t>Неизменяемые</a:t>
            </a:r>
            <a:endParaRPr sz="2000"/>
          </a:p>
          <a:p>
            <a:pPr marL="139699" indent="0">
              <a:buClr>
                <a:schemeClr val="dk2"/>
              </a:buClr>
              <a:buSzPts val="1400"/>
              <a:buFont typeface="Open Sans"/>
              <a:buNone/>
              <a:defRPr/>
            </a:pPr>
            <a:r>
              <a:rPr sz="2000">
                <a:latin typeface="Hack Nerd Font"/>
                <a:ea typeface="Hack Nerd Font"/>
                <a:cs typeface="Hack Nerd Font"/>
              </a:rPr>
              <a:t>a = 1</a:t>
            </a:r>
            <a:endParaRPr sz="2000">
              <a:latin typeface="Hack Nerd Font"/>
              <a:ea typeface="Hack Nerd Font"/>
              <a:cs typeface="Hack Nerd Font"/>
            </a:endParaRPr>
          </a:p>
          <a:p>
            <a:pPr marL="139699" indent="0">
              <a:buClr>
                <a:schemeClr val="dk2"/>
              </a:buClr>
              <a:buSzPts val="1400"/>
              <a:buFont typeface="Open Sans"/>
              <a:buNone/>
              <a:defRPr/>
            </a:pPr>
            <a:r>
              <a:rPr sz="2000">
                <a:latin typeface="Hack Nerd Font"/>
                <a:ea typeface="Hack Nerd Font"/>
                <a:cs typeface="Hack Nerd Font"/>
              </a:rPr>
              <a:t>a = 2</a:t>
            </a:r>
            <a:endParaRPr sz="2000">
              <a:latin typeface="Hack Nerd Font"/>
              <a:ea typeface="Hack Nerd Font"/>
              <a:cs typeface="Hack Nerd Font"/>
            </a:endParaRPr>
          </a:p>
        </p:txBody>
      </p:sp>
      <p:sp>
        <p:nvSpPr>
          <p:cNvPr id="941384542" name="Google Shape;33;p5" hidden="0"/>
          <p:cNvSpPr txBox="1"/>
          <p:nvPr isPhoto="0" userDrawn="0">
            <p:ph type="body" idx="2" hasCustomPrompt="0"/>
          </p:nvPr>
        </p:nvSpPr>
        <p:spPr bwMode="auto">
          <a:xfrm flipH="0" flipV="0">
            <a:off x="4832398" y="1266174"/>
            <a:ext cx="3961990" cy="118477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 sz="2000"/>
              <a:t>Изменяемые</a:t>
            </a:r>
            <a:endParaRPr sz="2000"/>
          </a:p>
          <a:p>
            <a:pPr marL="139698" indent="0">
              <a:buClr>
                <a:schemeClr val="dk2"/>
              </a:buClr>
              <a:buSzPts val="1400"/>
              <a:buFont typeface="Open Sans"/>
              <a:buNone/>
              <a:defRPr/>
            </a:pPr>
            <a:r>
              <a:rPr lang="en-US" sz="20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a = [1]</a:t>
            </a:r>
            <a:endParaRPr sz="2000">
              <a:latin typeface="Hack Nerd Font"/>
              <a:ea typeface="Hack Nerd Font"/>
              <a:cs typeface="Hack Nerd Font"/>
            </a:endParaRPr>
          </a:p>
          <a:p>
            <a:pPr marL="139699" indent="0">
              <a:buClr>
                <a:schemeClr val="dk2"/>
              </a:buClr>
              <a:buSzPts val="1400"/>
              <a:buFont typeface="Open Sans"/>
              <a:buNone/>
              <a:defRPr/>
            </a:pPr>
            <a:r>
              <a:rPr lang="en-US" sz="20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a += 2</a:t>
            </a:r>
            <a:endParaRPr sz="2000">
              <a:latin typeface="Hack Nerd Font"/>
              <a:ea typeface="Hack Nerd Font"/>
              <a:cs typeface="Hack Nerd Font"/>
            </a:endParaRPr>
          </a:p>
        </p:txBody>
      </p:sp>
      <p:sp>
        <p:nvSpPr>
          <p:cNvPr id="1348300997" name="" hidden="0"/>
          <p:cNvSpPr/>
          <p:nvPr isPhoto="0" userDrawn="0"/>
        </p:nvSpPr>
        <p:spPr bwMode="auto">
          <a:xfrm flipH="0" flipV="0">
            <a:off x="918841" y="3848709"/>
            <a:ext cx="1254512" cy="87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4800"/>
              <a:t>1</a:t>
            </a:r>
            <a:endParaRPr sz="4800"/>
          </a:p>
        </p:txBody>
      </p:sp>
      <p:sp>
        <p:nvSpPr>
          <p:cNvPr id="1356650046" name="" hidden="0"/>
          <p:cNvSpPr/>
          <p:nvPr isPhoto="0" userDrawn="0"/>
        </p:nvSpPr>
        <p:spPr bwMode="auto">
          <a:xfrm flipH="0" flipV="0">
            <a:off x="2452132" y="3848708"/>
            <a:ext cx="1254511" cy="87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4800"/>
              <a:t>2</a:t>
            </a:r>
            <a:endParaRPr sz="4800"/>
          </a:p>
        </p:txBody>
      </p:sp>
      <p:sp>
        <p:nvSpPr>
          <p:cNvPr id="548306553" name="" hidden="0"/>
          <p:cNvSpPr/>
          <p:nvPr isPhoto="0" userDrawn="0"/>
        </p:nvSpPr>
        <p:spPr bwMode="auto">
          <a:xfrm flipH="0" flipV="0">
            <a:off x="1836493" y="2489654"/>
            <a:ext cx="987347" cy="708566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600"/>
              <a:t>a</a:t>
            </a:r>
            <a:endParaRPr sz="2600"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1" flipV="0">
            <a:off x="1580945" y="3174990"/>
            <a:ext cx="360091" cy="615638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1894573" y="3517656"/>
            <a:ext cx="871188" cy="0"/>
          </a:xfrm>
          <a:prstGeom prst="line">
            <a:avLst/>
          </a:prstGeom>
          <a:ln w="19049" cap="flat" cmpd="sng" algn="ctr">
            <a:solidFill>
              <a:srgbClr val="EA6800"/>
            </a:solidFill>
            <a:prstDash val="lgDash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053283" name="" hidden="0"/>
          <p:cNvSpPr/>
          <p:nvPr isPhoto="0" userDrawn="0"/>
        </p:nvSpPr>
        <p:spPr bwMode="auto">
          <a:xfrm flipH="0" flipV="0">
            <a:off x="4990717" y="4001660"/>
            <a:ext cx="3448350" cy="70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3600">
                <a:latin typeface="Hack Nerd Font"/>
                <a:ea typeface="Hack Nerd Font"/>
                <a:cs typeface="Hack Nerd Font"/>
              </a:rPr>
              <a:t>[1]-&gt;[1,2]</a:t>
            </a:r>
            <a:endParaRPr sz="3600">
              <a:latin typeface="Hack Nerd Font"/>
              <a:ea typeface="Hack Nerd Font"/>
              <a:cs typeface="Hack Nerd Font"/>
            </a:endParaRPr>
          </a:p>
        </p:txBody>
      </p:sp>
      <p:sp>
        <p:nvSpPr>
          <p:cNvPr id="803449692" name="" hidden="0"/>
          <p:cNvSpPr/>
          <p:nvPr isPhoto="0" userDrawn="0"/>
        </p:nvSpPr>
        <p:spPr bwMode="auto">
          <a:xfrm flipH="0" flipV="0">
            <a:off x="5907850" y="2526447"/>
            <a:ext cx="987346" cy="708566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600"/>
              <a:t>a</a:t>
            </a:r>
            <a:endParaRPr sz="2600"/>
          </a:p>
        </p:txBody>
      </p:sp>
      <p:cxnSp>
        <p:nvCxnSpPr>
          <p:cNvPr id="1566160574" name="" hidden="0"/>
          <p:cNvCxnSpPr>
            <a:cxnSpLocks/>
          </p:cNvCxnSpPr>
          <p:nvPr isPhoto="0" userDrawn="0"/>
        </p:nvCxnSpPr>
        <p:spPr bwMode="auto">
          <a:xfrm flipH="0" flipV="0">
            <a:off x="6406293" y="3174990"/>
            <a:ext cx="139390" cy="813109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 hidden="0"/>
          <p:cNvCxnSpPr>
            <a:cxnSpLocks/>
            <a:endCxn id="1356650046" idx="0"/>
          </p:cNvCxnSpPr>
          <p:nvPr isPhoto="0" userDrawn="0"/>
        </p:nvCxnSpPr>
        <p:spPr bwMode="auto">
          <a:xfrm rot="5399977" flipH="0" flipV="1">
            <a:off x="2548937" y="3318257"/>
            <a:ext cx="642733" cy="418169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6925179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Динамическая типизация</a:t>
            </a:r>
            <a:endParaRPr/>
          </a:p>
        </p:txBody>
      </p:sp>
      <p:sp>
        <p:nvSpPr>
          <p:cNvPr id="637497161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6029816" y="1905196"/>
            <a:ext cx="2848946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a = 1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print(type(a))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a = "string"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print(type(a))</a:t>
            </a:r>
            <a:endParaRPr>
              <a:latin typeface="Hack Nerd Font"/>
              <a:ea typeface="Hack Nerd Font"/>
              <a:cs typeface="Hack Nerd Font"/>
            </a:endParaRPr>
          </a:p>
        </p:txBody>
      </p:sp>
      <p:sp>
        <p:nvSpPr>
          <p:cNvPr id="383039577" name="" hidden="0"/>
          <p:cNvSpPr/>
          <p:nvPr isPhoto="0" userDrawn="0"/>
        </p:nvSpPr>
        <p:spPr bwMode="auto">
          <a:xfrm flipH="0" flipV="0">
            <a:off x="860762" y="2919440"/>
            <a:ext cx="1254511" cy="87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4800"/>
              <a:t>1</a:t>
            </a:r>
            <a:endParaRPr sz="4800"/>
          </a:p>
        </p:txBody>
      </p:sp>
      <p:sp>
        <p:nvSpPr>
          <p:cNvPr id="237084181" name="" hidden="0"/>
          <p:cNvSpPr/>
          <p:nvPr isPhoto="0" userDrawn="0"/>
        </p:nvSpPr>
        <p:spPr bwMode="auto">
          <a:xfrm flipH="0" flipV="0">
            <a:off x="2394053" y="2919439"/>
            <a:ext cx="2497408" cy="87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4800"/>
              <a:t>“string”</a:t>
            </a:r>
            <a:endParaRPr sz="4800"/>
          </a:p>
        </p:txBody>
      </p:sp>
      <p:sp>
        <p:nvSpPr>
          <p:cNvPr id="487929848" name="" hidden="0"/>
          <p:cNvSpPr/>
          <p:nvPr isPhoto="0" userDrawn="0"/>
        </p:nvSpPr>
        <p:spPr bwMode="auto">
          <a:xfrm flipH="0" flipV="0">
            <a:off x="2498599" y="1359054"/>
            <a:ext cx="987346" cy="708566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600"/>
              <a:t>a</a:t>
            </a:r>
            <a:endParaRPr sz="2600"/>
          </a:p>
        </p:txBody>
      </p:sp>
      <p:cxnSp>
        <p:nvCxnSpPr>
          <p:cNvPr id="293880485" name="" hidden="0"/>
          <p:cNvCxnSpPr>
            <a:cxnSpLocks/>
          </p:cNvCxnSpPr>
          <p:nvPr isPhoto="0" userDrawn="0"/>
        </p:nvCxnSpPr>
        <p:spPr bwMode="auto">
          <a:xfrm flipH="1" flipV="0">
            <a:off x="1522866" y="2079237"/>
            <a:ext cx="1126736" cy="782124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316657" name="" hidden="0"/>
          <p:cNvCxnSpPr>
            <a:cxnSpLocks/>
          </p:cNvCxnSpPr>
          <p:nvPr isPhoto="0" userDrawn="0"/>
        </p:nvCxnSpPr>
        <p:spPr bwMode="auto">
          <a:xfrm flipH="0" flipV="0">
            <a:off x="2283704" y="2588389"/>
            <a:ext cx="1353246" cy="0"/>
          </a:xfrm>
          <a:prstGeom prst="line">
            <a:avLst/>
          </a:prstGeom>
          <a:ln w="19049" cap="flat" cmpd="sng" algn="ctr">
            <a:solidFill>
              <a:srgbClr val="EA6800"/>
            </a:solidFill>
            <a:prstDash val="lgDash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008396" name="" hidden="0"/>
          <p:cNvCxnSpPr>
            <a:cxnSpLocks/>
          </p:cNvCxnSpPr>
          <p:nvPr isPhoto="0" userDrawn="0"/>
        </p:nvCxnSpPr>
        <p:spPr bwMode="auto">
          <a:xfrm rot="5399977" flipH="0" flipV="1">
            <a:off x="3305899" y="2201204"/>
            <a:ext cx="789877" cy="545943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0133242" name="" hidden="0"/>
          <p:cNvSpPr txBox="1"/>
          <p:nvPr isPhoto="0" userDrawn="0"/>
        </p:nvSpPr>
        <p:spPr bwMode="auto">
          <a:xfrm flipH="0" flipV="0">
            <a:off x="1778414" y="3498467"/>
            <a:ext cx="604024" cy="3484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int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39611439" name="" hidden="0"/>
          <p:cNvSpPr txBox="1"/>
          <p:nvPr isPhoto="0" userDrawn="0"/>
        </p:nvSpPr>
        <p:spPr bwMode="auto">
          <a:xfrm flipH="0" flipV="0">
            <a:off x="4484908" y="3498467"/>
            <a:ext cx="604022" cy="34847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str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5406315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Простейшие типы данных</a:t>
            </a:r>
            <a:endParaRPr/>
          </a:p>
        </p:txBody>
      </p:sp>
      <p:sp>
        <p:nvSpPr>
          <p:cNvPr id="1815196883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sz="2000"/>
              <a:t>Целое число</a:t>
            </a:r>
            <a:r>
              <a:rPr sz="2000">
                <a:latin typeface="Hack Nerd Font"/>
                <a:ea typeface="Hack Nerd Font"/>
                <a:cs typeface="Hack Nerd Font"/>
              </a:rPr>
              <a:t> int (0, -2, 1, 0b101, 0o64, 0xfa)</a:t>
            </a:r>
            <a:endParaRPr sz="2000"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2000"/>
              <a:t>Дробное число </a:t>
            </a:r>
            <a:r>
              <a:rPr sz="2000">
                <a:latin typeface="Hack Nerd Font"/>
                <a:ea typeface="Hack Nerd Font"/>
                <a:cs typeface="Hack Nerd Font"/>
              </a:rPr>
              <a:t>float (0.05, 1e+3, 5e-3)</a:t>
            </a:r>
            <a:endParaRPr sz="2000"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2000">
                <a:latin typeface="Open Sans"/>
                <a:ea typeface="Open Sans"/>
                <a:cs typeface="Open Sans"/>
              </a:rPr>
              <a:t>Лочический </a:t>
            </a:r>
            <a:r>
              <a:rPr sz="2000">
                <a:latin typeface="Hack Nerd Font"/>
                <a:ea typeface="Hack Nerd Font"/>
                <a:cs typeface="Hack Nerd Font"/>
              </a:rPr>
              <a:t>bool (True, False)</a:t>
            </a:r>
            <a:endParaRPr sz="2000"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sz="2000">
                <a:latin typeface="Open Sans"/>
                <a:ea typeface="Open Sans"/>
                <a:cs typeface="Open Sans"/>
              </a:rPr>
              <a:t>Строки </a:t>
            </a:r>
            <a:r>
              <a:rPr lang="en-US" sz="20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str ("Name", 'Имя</a:t>
            </a:r>
            <a:r>
              <a:rPr lang="en-US" sz="20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</a:t>
            </a:r>
            <a:r>
              <a:rPr sz="2000">
                <a:latin typeface="Hack Nerd Font"/>
                <a:ea typeface="Hack Nerd Font"/>
                <a:cs typeface="Hack Nerd Font"/>
              </a:rPr>
              <a:t>)</a:t>
            </a:r>
            <a:endParaRPr sz="20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Пустота </a:t>
            </a:r>
            <a:r>
              <a:rPr lang="en-US" sz="20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NoneType (None)</a:t>
            </a:r>
            <a:endParaRPr sz="2000"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ONLYOFFICE/6.4.2.6</Application>
  <DocSecurity>0</DocSecurity>
  <PresentationFormat>On-screen Show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modified xsi:type="dcterms:W3CDTF">2021-11-18T18:48:12Z</dcterms:modified>
  <cp:category/>
  <cp:contentStatus/>
  <cp:version/>
</cp:coreProperties>
</file>