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 strictFirstAndLastChar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5143500"/>
  <p:notesSz cx="9144000" cy="51435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presProps" Target="presProps.xml" /><Relationship Id="rId22" Type="http://schemas.openxmlformats.org/officeDocument/2006/relationships/tableStyles" Target="tableStyles.xml" /><Relationship Id="rId23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itle" userDrawn="1">
  <p:cSld name="TITL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10" name="Google Shape;10;p2" hidden="0"/>
          <p:cNvCxnSpPr>
            <a:cxnSpLocks/>
          </p:cNvCxnSpPr>
          <p:nvPr isPhoto="0" userDrawn="0"/>
        </p:nvCxnSpPr>
        <p:spPr bwMode="auto"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 hidden="0"/>
          <p:cNvCxnSpPr>
            <a:cxnSpLocks/>
          </p:cNvCxnSpPr>
          <p:nvPr isPhoto="0" userDrawn="0"/>
        </p:nvCxnSpPr>
        <p:spPr bwMode="auto"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 hidden="0"/>
          <p:cNvGrpSpPr/>
          <p:nvPr isPhoto="0" userDrawn="0"/>
        </p:nvGrpSpPr>
        <p:grpSpPr bwMode="auto">
          <a:xfrm>
            <a:off x="1004144" y="1022025"/>
            <a:ext cx="7136668" cy="152400"/>
            <a:chOff x="1346429" y="1011299"/>
            <a:chExt cx="6452100" cy="152400"/>
          </a:xfrm>
        </p:grpSpPr>
        <p:cxnSp>
          <p:nvCxnSpPr>
            <p:cNvPr id="13" name="Google Shape;13;p2" hidden="0"/>
            <p:cNvCxnSpPr>
              <a:cxnSpLocks/>
            </p:cNvCxnSpPr>
            <p:nvPr isPhoto="0" userDrawn="0"/>
          </p:nvCxnSpPr>
          <p:spPr bwMode="auto">
            <a:xfrm rot="10800000">
              <a:off x="1346429" y="1011299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 hidden="0"/>
            <p:cNvCxnSpPr>
              <a:cxnSpLocks/>
            </p:cNvCxnSpPr>
            <p:nvPr isPhoto="0" userDrawn="0"/>
          </p:nvCxnSpPr>
          <p:spPr bwMode="auto"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 hidden="0"/>
          <p:cNvGrpSpPr/>
          <p:nvPr isPhoto="0" userDrawn="0"/>
        </p:nvGrpSpPr>
        <p:grpSpPr bwMode="auto"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 hidden="0"/>
            <p:cNvCxnSpPr>
              <a:cxnSpLocks/>
            </p:cNvCxnSpPr>
            <p:nvPr isPhoto="0" userDrawn="0"/>
          </p:nvCxnSpPr>
          <p:spPr bwMode="auto"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 hidden="0"/>
            <p:cNvCxnSpPr>
              <a:cxnSpLocks/>
            </p:cNvCxnSpPr>
            <p:nvPr isPhoto="0" userDrawn="0"/>
          </p:nvCxnSpPr>
          <p:spPr bwMode="auto"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 hidden="0"/>
          <p:cNvSpPr txBox="1"/>
          <p:nvPr isPhoto="0" userDrawn="0">
            <p:ph type="ctrTitle" hasCustomPrompt="0"/>
          </p:nvPr>
        </p:nvSpPr>
        <p:spPr bwMode="auto"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pPr>
              <a:defRPr/>
            </a:pPr>
            <a:endParaRPr/>
          </a:p>
        </p:txBody>
      </p:sp>
      <p:sp>
        <p:nvSpPr>
          <p:cNvPr id="19" name="Google Shape;19;p2" hidden="0"/>
          <p:cNvSpPr txBox="1"/>
          <p:nvPr isPhoto="0" userDrawn="0">
            <p:ph type="subTitle" idx="1" hasCustomPrompt="0"/>
          </p:nvPr>
        </p:nvSpPr>
        <p:spPr bwMode="auto"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20" name="Google Shape;20;p2" hidden="0"/>
          <p:cNvSpPr txBox="1"/>
          <p:nvPr isPhoto="0" userDrawn="0">
            <p:ph type="sldNum" idx="12" hasCustomPrompt="0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ig number" preserve="0" showMasterPhAnim="0" userDrawn="1">
  <p:cSld name="BIG_NUMB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" name="Google Shape;56;p11" hidden="0"/>
          <p:cNvSpPr/>
          <p:nvPr isPhoto="0" userDrawn="0"/>
        </p:nvSpPr>
        <p:spPr bwMode="auto"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7" name="Google Shape;57;p11" hidden="0"/>
          <p:cNvSpPr txBox="1"/>
          <p:nvPr isPhoto="0" userDrawn="0">
            <p:ph type="title" hasCustomPrompt="1"/>
          </p:nvPr>
        </p:nvSpPr>
        <p:spPr bwMode="auto">
          <a:xfrm>
            <a:off x="311700" y="1304849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58" name="Google Shape;58;p11" hidden="0"/>
          <p:cNvSpPr txBox="1"/>
          <p:nvPr isPhoto="0" userDrawn="0">
            <p:ph type="body" idx="1" hasCustomPrompt="0"/>
          </p:nvPr>
        </p:nvSpPr>
        <p:spPr bwMode="auto"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9" name="Google Shape;59;p11" hidden="0"/>
          <p:cNvSpPr txBox="1"/>
          <p:nvPr isPhoto="0" userDrawn="0">
            <p:ph type="sldNum" idx="12" hasCustomPrompt="0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" name="Google Shape;61;p12" hidden="0"/>
          <p:cNvSpPr txBox="1"/>
          <p:nvPr isPhoto="0" userDrawn="0">
            <p:ph type="sldNum" idx="12" hasCustomPrompt="0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header" preserve="0" showMasterPhAnim="0" type="secHead" userDrawn="1">
  <p:cSld name="SECTION_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" name="Google Shape;22;p3" hidden="0"/>
          <p:cNvSpPr/>
          <p:nvPr isPhoto="0" userDrawn="0"/>
        </p:nvSpPr>
        <p:spPr bwMode="auto"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3" name="Google Shape;23;p3" hidden="0"/>
          <p:cNvSpPr txBox="1"/>
          <p:nvPr isPhoto="0" userDrawn="0">
            <p:ph type="title" hasCustomPrompt="0"/>
          </p:nvPr>
        </p:nvSpPr>
        <p:spPr bwMode="auto"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4" name="Google Shape;24;p3" hidden="0"/>
          <p:cNvSpPr txBox="1"/>
          <p:nvPr isPhoto="0" userDrawn="0">
            <p:ph type="sldNum" idx="12" hasCustomPrompt="0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body" preserve="0" showMasterPhAnim="0" type="tx" userDrawn="1">
  <p:cSld name="TITLE_AND_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" name="Google Shape;26;p4" hidden="0"/>
          <p:cNvSpPr/>
          <p:nvPr isPhoto="0" userDrawn="0"/>
        </p:nvSpPr>
        <p:spPr bwMode="auto"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7" name="Google Shape;27;p4" hidden="0"/>
          <p:cNvSpPr txBox="1"/>
          <p:nvPr isPhoto="0" userDrawn="0">
            <p:ph type="title" hasCustomPrompt="0"/>
          </p:nvPr>
        </p:nvSpPr>
        <p:spPr bwMode="auto"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8" name="Google Shape;28;p4" hidden="0"/>
          <p:cNvSpPr txBox="1"/>
          <p:nvPr isPhoto="0" userDrawn="0">
            <p:ph type="body" idx="1" hasCustomPrompt="0"/>
          </p:nvPr>
        </p:nvSpPr>
        <p:spPr bwMode="auto">
          <a:xfrm>
            <a:off x="311700" y="1266325"/>
            <a:ext cx="8520600" cy="3302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9" name="Google Shape;29;p4" hidden="0"/>
          <p:cNvSpPr txBox="1"/>
          <p:nvPr isPhoto="0" userDrawn="0">
            <p:ph type="sldNum" idx="12" hasCustomPrompt="0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" preserve="0" showMasterPhAnim="0" type="twoColTx" userDrawn="1">
  <p:cSld name="TITLE_AND_TWO_COLUMN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" name="Google Shape;31;p5" hidden="0"/>
          <p:cNvSpPr txBox="1"/>
          <p:nvPr isPhoto="0" userDrawn="0">
            <p:ph type="title" hasCustomPrompt="0"/>
          </p:nvPr>
        </p:nvSpPr>
        <p:spPr bwMode="auto"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2" name="Google Shape;32;p5" hidden="0"/>
          <p:cNvSpPr txBox="1"/>
          <p:nvPr isPhoto="0" userDrawn="0">
            <p:ph type="body" idx="1" hasCustomPrompt="0"/>
          </p:nvPr>
        </p:nvSpPr>
        <p:spPr bwMode="auto">
          <a:xfrm>
            <a:off x="311700" y="1266175"/>
            <a:ext cx="3999900" cy="3302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33" name="Google Shape;33;p5" hidden="0"/>
          <p:cNvSpPr txBox="1"/>
          <p:nvPr isPhoto="0" userDrawn="0">
            <p:ph type="body" idx="2" hasCustomPrompt="0"/>
          </p:nvPr>
        </p:nvSpPr>
        <p:spPr bwMode="auto">
          <a:xfrm>
            <a:off x="4832399" y="1266175"/>
            <a:ext cx="3999900" cy="3302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34" name="Google Shape;34;p5" hidden="0"/>
          <p:cNvSpPr txBox="1"/>
          <p:nvPr isPhoto="0" userDrawn="0">
            <p:ph type="sldNum" idx="12" hasCustomPrompt="0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" name="Google Shape;36;p6" hidden="0"/>
          <p:cNvSpPr txBox="1"/>
          <p:nvPr isPhoto="0" userDrawn="0">
            <p:ph type="title" hasCustomPrompt="0"/>
          </p:nvPr>
        </p:nvSpPr>
        <p:spPr bwMode="auto"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7" name="Google Shape;37;p6" hidden="0"/>
          <p:cNvSpPr txBox="1"/>
          <p:nvPr isPhoto="0" userDrawn="0">
            <p:ph type="sldNum" idx="12" hasCustomPrompt="0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One column text" preserve="0" showMasterPhAnim="0" userDrawn="1">
  <p:cSld name="ONE_COLUMN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" name="Google Shape;39;p7" hidden="0"/>
          <p:cNvSpPr txBox="1"/>
          <p:nvPr isPhoto="0" userDrawn="0">
            <p:ph type="title" hasCustomPrompt="0"/>
          </p:nvPr>
        </p:nvSpPr>
        <p:spPr bwMode="auto"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40" name="Google Shape;40;p7" hidden="0"/>
          <p:cNvSpPr txBox="1"/>
          <p:nvPr isPhoto="0" userDrawn="0">
            <p:ph type="body" idx="1" hasCustomPrompt="0"/>
          </p:nvPr>
        </p:nvSpPr>
        <p:spPr bwMode="auto"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41" name="Google Shape;41;p7" hidden="0"/>
          <p:cNvSpPr txBox="1"/>
          <p:nvPr isPhoto="0" userDrawn="0">
            <p:ph type="sldNum" idx="12" hasCustomPrompt="0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Main point" preserve="0" showMasterPhAnim="0" userDrawn="1">
  <p:cSld name="MAIN_POINT">
    <p:bg>
      <p:bgPr shadeToTitle="0">
        <a:solidFill>
          <a:schemeClr val="accent6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" name="Google Shape;43;p8" hidden="0"/>
          <p:cNvSpPr txBox="1"/>
          <p:nvPr isPhoto="0" userDrawn="0">
            <p:ph type="title" hasCustomPrompt="0"/>
          </p:nvPr>
        </p:nvSpPr>
        <p:spPr bwMode="auto"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4" name="Google Shape;44;p8" hidden="0"/>
          <p:cNvSpPr txBox="1"/>
          <p:nvPr isPhoto="0" userDrawn="0">
            <p:ph type="sldNum" idx="12" hasCustomPrompt="0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title and description" preserve="0" showMasterPhAnim="0" userDrawn="1">
  <p:cSld name="SECTION_TITLE_AND_DESCRI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" name="Google Shape;46;p9" hidden="0"/>
          <p:cNvSpPr/>
          <p:nvPr isPhoto="0" userDrawn="0"/>
        </p:nvSpPr>
        <p:spPr bwMode="auto"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47" name="Google Shape;47;p9" hidden="0"/>
          <p:cNvCxnSpPr>
            <a:cxnSpLocks/>
          </p:cNvCxnSpPr>
          <p:nvPr isPhoto="0" userDrawn="0"/>
        </p:nvCxnSpPr>
        <p:spPr bwMode="auto"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 hidden="0"/>
          <p:cNvSpPr txBox="1"/>
          <p:nvPr isPhoto="0" userDrawn="0">
            <p:ph type="title" hasCustomPrompt="0"/>
          </p:nvPr>
        </p:nvSpPr>
        <p:spPr bwMode="auto">
          <a:xfrm>
            <a:off x="265500" y="1039675"/>
            <a:ext cx="4045199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49" name="Google Shape;49;p9" hidden="0"/>
          <p:cNvSpPr txBox="1"/>
          <p:nvPr isPhoto="0" userDrawn="0">
            <p:ph type="subTitle" idx="1" hasCustomPrompt="0"/>
          </p:nvPr>
        </p:nvSpPr>
        <p:spPr bwMode="auto">
          <a:xfrm>
            <a:off x="265500" y="2726875"/>
            <a:ext cx="4045199" cy="1235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50" name="Google Shape;50;p9" hidden="0"/>
          <p:cNvSpPr txBox="1"/>
          <p:nvPr isPhoto="0" userDrawn="0">
            <p:ph type="body" idx="2" hasCustomPrompt="0"/>
          </p:nvPr>
        </p:nvSpPr>
        <p:spPr bwMode="auto"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1" name="Google Shape;51;p9" hidden="0"/>
          <p:cNvSpPr txBox="1"/>
          <p:nvPr isPhoto="0" userDrawn="0">
            <p:ph type="sldNum" idx="12" hasCustomPrompt="0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aption" preserve="0" showMasterPhAnim="0" userDrawn="1">
  <p:cSld name="CAPTION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" name="Google Shape;53;p10" hidden="0"/>
          <p:cNvSpPr txBox="1"/>
          <p:nvPr isPhoto="0" userDrawn="0">
            <p:ph type="body" idx="1" hasCustomPrompt="0"/>
          </p:nvPr>
        </p:nvSpPr>
        <p:spPr bwMode="auto"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4" name="Google Shape;54;p10" hidden="0"/>
          <p:cNvSpPr txBox="1"/>
          <p:nvPr isPhoto="0" userDrawn="0">
            <p:ph type="sldNum" idx="12" hasCustomPrompt="0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tropic">
    <p:bg>
      <p:bgPr shadeToTitle="0">
        <a:solidFill>
          <a:schemeClr val="lt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1" hidden="0"/>
          <p:cNvSpPr txBox="1"/>
          <p:nvPr isPhoto="0" userDrawn="0">
            <p:ph type="title" hasCustomPrompt="0"/>
          </p:nvPr>
        </p:nvSpPr>
        <p:spPr bwMode="auto"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p1" hidden="0"/>
          <p:cNvSpPr txBox="1"/>
          <p:nvPr isPhoto="0" userDrawn="0">
            <p:ph type="body" idx="1" hasCustomPrompt="0"/>
          </p:nvPr>
        </p:nvSpPr>
        <p:spPr bwMode="auto">
          <a:xfrm>
            <a:off x="311700" y="1266325"/>
            <a:ext cx="8520600" cy="330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1pPr>
            <a:lvl2pPr marL="914400" lvl="1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2pPr>
            <a:lvl3pPr marL="1371600" lvl="2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3pPr>
            <a:lvl4pPr marL="1828800" lvl="3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4pPr>
            <a:lvl5pPr marL="2286000" lvl="4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5pPr>
            <a:lvl6pPr marL="2743200" lvl="5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6pPr>
            <a:lvl7pPr marL="3200400" lvl="6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7pPr>
            <a:lvl8pPr marL="3657600" lvl="7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8pPr>
            <a:lvl9pPr marL="4114800" lvl="8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8;p1" hidden="0"/>
          <p:cNvSpPr txBox="1"/>
          <p:nvPr isPhoto="0" userDrawn="0">
            <p:ph type="sldNum" idx="12" hasCustomPrompt="0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" name="Google Shape;81;p15" hidden="0"/>
          <p:cNvSpPr txBox="1"/>
          <p:nvPr isPhoto="0" userDrawn="0">
            <p:ph type="subTitle" idx="1" hasCustomPrompt="0"/>
          </p:nvPr>
        </p:nvSpPr>
        <p:spPr bwMode="auto">
          <a:xfrm flipH="0" flipV="0">
            <a:off x="930457" y="2872574"/>
            <a:ext cx="7468993" cy="879345"/>
          </a:xfrm>
          <a:prstGeom prst="rect">
            <a:avLst/>
          </a:prstGeom>
        </p:spPr>
        <p:txBody>
          <a:bodyPr spcFirstLastPara="1" vertOverflow="overflow" horzOverflow="clip" vert="horz" wrap="square" lIns="91423" tIns="91423" rIns="91423" bIns="91423" numCol="1" spcCol="0" rtlCol="0" fromWordArt="0" anchor="t" anchorCtr="0" forceAA="0" upright="0" compatLnSpc="0">
            <a:noAutofit/>
          </a:bodyPr>
          <a:lstStyle/>
          <a:p>
            <a:pPr>
              <a:defRPr/>
            </a:pPr>
            <a:r>
              <a:rPr sz="2200" b="0" u="none">
                <a:latin typeface="Open Sans"/>
                <a:ea typeface="Open Sans"/>
                <a:cs typeface="Open Sans"/>
              </a:rPr>
              <a:t>Коллекции Python</a:t>
            </a:r>
            <a:endParaRPr sz="2200" b="0" u="none">
              <a:latin typeface="Open Sans"/>
              <a:ea typeface="Open Sans"/>
              <a:cs typeface="Open Sans"/>
            </a:endParaRPr>
          </a:p>
        </p:txBody>
      </p:sp>
      <p:sp>
        <p:nvSpPr>
          <p:cNvPr id="638747890" name="" hidden="0"/>
          <p:cNvSpPr/>
          <p:nvPr isPhoto="0" userDrawn="0"/>
        </p:nvSpPr>
        <p:spPr bwMode="auto">
          <a:xfrm flipH="0" flipV="0">
            <a:off x="8504895" y="2332664"/>
            <a:ext cx="68275" cy="4572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1664144529" name="" hidden="0"/>
          <p:cNvSpPr/>
          <p:nvPr isPhoto="0" userDrawn="0"/>
        </p:nvSpPr>
        <p:spPr bwMode="auto">
          <a:xfrm>
            <a:off x="7374645" y="3007410"/>
            <a:ext cx="254916" cy="30483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54466968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2930085" y="542340"/>
            <a:ext cx="3028950" cy="3028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29074963" name="Google Shape;27;p4" hidden="0"/>
          <p:cNvSpPr txBox="1"/>
          <p:nvPr isPhoto="0" userDrawn="0">
            <p:ph type="title" hasCustomPrompt="0"/>
          </p:nvPr>
        </p:nvSpPr>
        <p:spPr bwMode="auto">
          <a:xfrm>
            <a:off x="311699" y="445024"/>
            <a:ext cx="8520599" cy="707399"/>
          </a:xfrm>
          <a:prstGeom prst="rect">
            <a:avLst/>
          </a:prstGeom>
        </p:spPr>
        <p:txBody>
          <a:bodyPr spcFirstLastPara="1" vertOverflow="overflow" horzOverflow="clip" vert="horz" wrap="square" lIns="91423" tIns="91423" rIns="91423" bIns="91423" numCol="1" spcCol="0" rtlCol="0" fromWordArt="0" anchor="t" anchorCtr="0" forceAA="0" upright="0" compatLnSpc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>
              <a:defRPr/>
            </a:pPr>
            <a:r>
              <a:rPr/>
              <a:t>Множество (операции)</a:t>
            </a:r>
            <a:endParaRPr/>
          </a:p>
        </p:txBody>
      </p:sp>
      <p:sp>
        <p:nvSpPr>
          <p:cNvPr id="1505643144" name="Google Shape;28;p4" hidden="0"/>
          <p:cNvSpPr txBox="1"/>
          <p:nvPr isPhoto="0" userDrawn="0">
            <p:ph type="body" idx="1" hasCustomPrompt="0"/>
          </p:nvPr>
        </p:nvSpPr>
        <p:spPr bwMode="auto">
          <a:xfrm flipH="0" flipV="0">
            <a:off x="311699" y="1266324"/>
            <a:ext cx="8520599" cy="3600716"/>
          </a:xfrm>
          <a:prstGeom prst="rect">
            <a:avLst/>
          </a:prstGeom>
        </p:spPr>
        <p:txBody>
          <a:bodyPr spcFirstLastPara="1" vertOverflow="overflow" horzOverflow="clip" vert="horz" wrap="square" lIns="91423" tIns="91423" rIns="91423" bIns="91423" numCol="1" spcCol="0" rtlCol="0" fromWordArt="0" anchor="t" anchorCtr="0" forceAA="0" upright="0" compatLnSpc="0">
            <a:normAutofit fontScale="90000" lnSpcReduction="2000"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r>
              <a:rPr sz="1600" b="0" i="0" u="none">
                <a:solidFill>
                  <a:srgbClr val="000000"/>
                </a:solidFill>
                <a:latin typeface="Hack Nerd Font"/>
                <a:ea typeface="Hack Nerd Font"/>
                <a:cs typeface="Hack Nerd Font"/>
              </a:rPr>
              <a:t>len(s)</a:t>
            </a:r>
            <a:r>
              <a:rPr sz="1600" b="0" i="0" u="none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 - число элементов в множестве (размер множества).</a:t>
            </a:r>
            <a:endParaRPr sz="1600" b="0" i="0" u="none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sz="1600" b="0" i="0" u="none">
                <a:solidFill>
                  <a:srgbClr val="000000"/>
                </a:solidFill>
                <a:latin typeface="Hack Nerd Font"/>
                <a:ea typeface="Hack Nerd Font"/>
                <a:cs typeface="Hack Nerd Font"/>
              </a:rPr>
              <a:t>x in s</a:t>
            </a:r>
            <a:r>
              <a:rPr sz="1600" b="0" i="0" u="none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 - принадлежит ли x множеству s.</a:t>
            </a:r>
            <a:endParaRPr sz="1600" b="0" i="0" u="none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sz="1600" b="0" i="0" u="none">
                <a:solidFill>
                  <a:srgbClr val="000000"/>
                </a:solidFill>
                <a:latin typeface="Hack Nerd Font"/>
                <a:ea typeface="Hack Nerd Font"/>
                <a:cs typeface="Hack Nerd Font"/>
              </a:rPr>
              <a:t>set.isdisjoint</a:t>
            </a:r>
            <a:r>
              <a:rPr sz="1600" b="0" i="0" u="none">
                <a:solidFill>
                  <a:srgbClr val="000000"/>
                </a:solidFill>
                <a:latin typeface="Hack Nerd Font"/>
                <a:ea typeface="Hack Nerd Font"/>
                <a:cs typeface="Hack Nerd Font"/>
              </a:rPr>
              <a:t>(other)</a:t>
            </a:r>
            <a:r>
              <a:rPr sz="1600" b="0" i="0" u="none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 - истина, если set и other не имеют общих элементов.</a:t>
            </a:r>
            <a:endParaRPr sz="1600" b="0" i="0" u="none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sz="1600" b="0" i="0" u="none">
                <a:solidFill>
                  <a:srgbClr val="000000"/>
                </a:solidFill>
                <a:latin typeface="Hack Nerd Font"/>
                <a:ea typeface="Hack Nerd Font"/>
                <a:cs typeface="Hack Nerd Font"/>
              </a:rPr>
              <a:t>set == other</a:t>
            </a:r>
            <a:r>
              <a:rPr sz="1600" b="0" i="0" u="none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 - все элементы set принадлежат other, все элементы other принадлежат set.</a:t>
            </a:r>
            <a:endParaRPr sz="1600" b="0" i="0" u="none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sz="1600" b="0" i="0" u="none">
                <a:solidFill>
                  <a:srgbClr val="000000"/>
                </a:solidFill>
                <a:latin typeface="Hack Nerd Font"/>
                <a:ea typeface="Hack Nerd Font"/>
                <a:cs typeface="Hack Nerd Font"/>
              </a:rPr>
              <a:t>set.issubset</a:t>
            </a:r>
            <a:r>
              <a:rPr sz="1600" b="0" i="0" u="none">
                <a:solidFill>
                  <a:srgbClr val="000000"/>
                </a:solidFill>
                <a:latin typeface="Hack Nerd Font"/>
                <a:ea typeface="Hack Nerd Font"/>
                <a:cs typeface="Hack Nerd Font"/>
              </a:rPr>
              <a:t>(other)</a:t>
            </a:r>
            <a:r>
              <a:rPr sz="1600" b="0" i="0" u="none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; </a:t>
            </a:r>
            <a:r>
              <a:rPr sz="1600" b="0" i="0" u="none">
                <a:solidFill>
                  <a:srgbClr val="000000"/>
                </a:solidFill>
                <a:latin typeface="Hack Nerd Font"/>
                <a:ea typeface="Hack Nerd Font"/>
                <a:cs typeface="Hack Nerd Font"/>
              </a:rPr>
              <a:t>set &lt;= other</a:t>
            </a:r>
            <a:r>
              <a:rPr sz="1600" b="0" i="0" u="none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 - все элементы set принадлежат other.</a:t>
            </a:r>
            <a:endParaRPr sz="1600" b="0" i="0" u="none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sz="1600" b="0" i="0" u="none">
                <a:solidFill>
                  <a:srgbClr val="000000"/>
                </a:solidFill>
                <a:latin typeface="Hack Nerd Font"/>
                <a:ea typeface="Hack Nerd Font"/>
                <a:cs typeface="Hack Nerd Font"/>
              </a:rPr>
              <a:t>set.issuperset</a:t>
            </a:r>
            <a:r>
              <a:rPr sz="1600" b="0" i="0" u="none">
                <a:solidFill>
                  <a:srgbClr val="000000"/>
                </a:solidFill>
                <a:latin typeface="Hack Nerd Font"/>
                <a:ea typeface="Hack Nerd Font"/>
                <a:cs typeface="Hack Nerd Font"/>
              </a:rPr>
              <a:t>(other)</a:t>
            </a:r>
            <a:r>
              <a:rPr sz="1600" b="0" i="0" u="none">
                <a:solidFill>
                  <a:srgbClr val="000000"/>
                </a:solidFill>
                <a:latin typeface="Hack Nerd Font"/>
                <a:ea typeface="Hack Nerd Font"/>
                <a:cs typeface="Hack Nerd Font"/>
              </a:rPr>
              <a:t>; </a:t>
            </a:r>
            <a:r>
              <a:rPr sz="1600" b="0" i="0" u="none">
                <a:solidFill>
                  <a:srgbClr val="000000"/>
                </a:solidFill>
                <a:latin typeface="Hack Nerd Font"/>
                <a:ea typeface="Hack Nerd Font"/>
                <a:cs typeface="Hack Nerd Font"/>
              </a:rPr>
              <a:t>set &gt;= other</a:t>
            </a:r>
            <a:r>
              <a:rPr sz="1600" b="0" i="0" u="none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 - аналогично.</a:t>
            </a:r>
            <a:endParaRPr sz="1600" b="0" i="0" u="none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sz="1600" b="0" i="0" u="none">
                <a:solidFill>
                  <a:srgbClr val="000000"/>
                </a:solidFill>
                <a:latin typeface="Hack Nerd Font"/>
                <a:ea typeface="Hack Nerd Font"/>
                <a:cs typeface="Hack Nerd Font"/>
              </a:rPr>
              <a:t>set.union</a:t>
            </a:r>
            <a:r>
              <a:rPr sz="1600" b="0" i="0" u="none">
                <a:solidFill>
                  <a:srgbClr val="000000"/>
                </a:solidFill>
                <a:latin typeface="Hack Nerd Font"/>
                <a:ea typeface="Hack Nerd Font"/>
                <a:cs typeface="Hack Nerd Font"/>
              </a:rPr>
              <a:t>(other, ...); </a:t>
            </a:r>
            <a:r>
              <a:rPr sz="1600" b="0" i="0" u="none">
                <a:solidFill>
                  <a:srgbClr val="000000"/>
                </a:solidFill>
                <a:latin typeface="Hack Nerd Font"/>
                <a:ea typeface="Hack Nerd Font"/>
                <a:cs typeface="Hack Nerd Font"/>
              </a:rPr>
              <a:t>set | other | ...</a:t>
            </a:r>
            <a:r>
              <a:rPr sz="1600" b="0" i="0" u="none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 - объединение нескольких множеств.</a:t>
            </a:r>
            <a:endParaRPr sz="1600" b="0" i="0" u="none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sz="1600" b="0" i="0" u="none">
                <a:solidFill>
                  <a:srgbClr val="000000"/>
                </a:solidFill>
                <a:latin typeface="Hack Nerd Font"/>
                <a:ea typeface="Hack Nerd Font"/>
                <a:cs typeface="Hack Nerd Font"/>
              </a:rPr>
              <a:t>set.intersection</a:t>
            </a:r>
            <a:r>
              <a:rPr sz="1600" b="0" i="0" u="none">
                <a:solidFill>
                  <a:srgbClr val="000000"/>
                </a:solidFill>
                <a:latin typeface="Hack Nerd Font"/>
                <a:ea typeface="Hack Nerd Font"/>
                <a:cs typeface="Hack Nerd Font"/>
              </a:rPr>
              <a:t>(other, ...);  </a:t>
            </a:r>
            <a:r>
              <a:rPr sz="1600" b="0" i="0" u="none">
                <a:solidFill>
                  <a:srgbClr val="000000"/>
                </a:solidFill>
                <a:latin typeface="Hack Nerd Font"/>
                <a:ea typeface="Hack Nerd Font"/>
                <a:cs typeface="Hack Nerd Font"/>
              </a:rPr>
              <a:t>set &amp; other &amp; ...</a:t>
            </a:r>
            <a:r>
              <a:rPr sz="1600" b="0" i="0" u="none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 - пересечение.</a:t>
            </a:r>
            <a:endParaRPr sz="1600" b="0" i="0" u="none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sz="1600" b="0" i="0" u="none">
                <a:solidFill>
                  <a:srgbClr val="000000"/>
                </a:solidFill>
                <a:latin typeface="Hack Nerd Font"/>
                <a:ea typeface="Hack Nerd Font"/>
                <a:cs typeface="Hack Nerd Font"/>
              </a:rPr>
              <a:t>set.difference</a:t>
            </a:r>
            <a:r>
              <a:rPr sz="1600" b="0" i="0" u="none">
                <a:solidFill>
                  <a:srgbClr val="000000"/>
                </a:solidFill>
                <a:latin typeface="Hack Nerd Font"/>
                <a:ea typeface="Hack Nerd Font"/>
                <a:cs typeface="Hack Nerd Font"/>
              </a:rPr>
              <a:t>(other, ...); </a:t>
            </a:r>
            <a:r>
              <a:rPr sz="1600" b="0" i="0" u="none">
                <a:solidFill>
                  <a:srgbClr val="000000"/>
                </a:solidFill>
                <a:latin typeface="Hack Nerd Font"/>
                <a:ea typeface="Hack Nerd Font"/>
                <a:cs typeface="Hack Nerd Font"/>
              </a:rPr>
              <a:t>set - other - ...</a:t>
            </a:r>
            <a:r>
              <a:rPr sz="1600" b="0" i="0" u="none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 - множество из всех элементов set, не принадлежащие ни одному из other.</a:t>
            </a:r>
            <a:endParaRPr sz="1600" b="0" i="0" u="none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sz="1600" b="0" i="0" u="none">
                <a:solidFill>
                  <a:srgbClr val="000000"/>
                </a:solidFill>
                <a:latin typeface="Hack Nerd Font"/>
                <a:ea typeface="Hack Nerd Font"/>
                <a:cs typeface="Hack Nerd Font"/>
              </a:rPr>
              <a:t>set.symmetric_difference</a:t>
            </a:r>
            <a:r>
              <a:rPr sz="1600" b="0" i="0" u="none">
                <a:solidFill>
                  <a:srgbClr val="000000"/>
                </a:solidFill>
                <a:latin typeface="Hack Nerd Font"/>
                <a:ea typeface="Hack Nerd Font"/>
                <a:cs typeface="Hack Nerd Font"/>
              </a:rPr>
              <a:t>(other); </a:t>
            </a:r>
            <a:r>
              <a:rPr sz="1600" b="0" i="0" u="none">
                <a:solidFill>
                  <a:srgbClr val="000000"/>
                </a:solidFill>
                <a:latin typeface="Hack Nerd Font"/>
                <a:ea typeface="Hack Nerd Font"/>
                <a:cs typeface="Hack Nerd Font"/>
              </a:rPr>
              <a:t>set ^ other</a:t>
            </a:r>
            <a:r>
              <a:rPr sz="1600" b="0" i="0" u="none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 - множество из элементов, встречающихся в одном множестве, но не встречающиеся в обоих.</a:t>
            </a:r>
            <a:endParaRPr sz="1600" b="0" i="0" u="none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sz="1600" b="0" i="0" u="none">
                <a:solidFill>
                  <a:srgbClr val="000000"/>
                </a:solidFill>
                <a:latin typeface="Hack Nerd Font"/>
                <a:ea typeface="Hack Nerd Font"/>
                <a:cs typeface="Hack Nerd Font"/>
              </a:rPr>
              <a:t>set.copy</a:t>
            </a:r>
            <a:r>
              <a:rPr sz="1600" b="0" i="0" u="none">
                <a:solidFill>
                  <a:srgbClr val="000000"/>
                </a:solidFill>
                <a:latin typeface="Hack Nerd Font"/>
                <a:ea typeface="Hack Nerd Font"/>
                <a:cs typeface="Hack Nerd Font"/>
              </a:rPr>
              <a:t>()</a:t>
            </a:r>
            <a:r>
              <a:rPr sz="1600" b="0" i="0" u="none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 - копия множества.</a:t>
            </a:r>
            <a:endParaRPr sz="1600" b="0" i="0" u="none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5509435" name="Google Shape;27;p4" hidden="0"/>
          <p:cNvSpPr txBox="1"/>
          <p:nvPr isPhoto="0" userDrawn="0">
            <p:ph type="title" hasCustomPrompt="0"/>
          </p:nvPr>
        </p:nvSpPr>
        <p:spPr bwMode="auto">
          <a:xfrm>
            <a:off x="311699" y="445024"/>
            <a:ext cx="8520599" cy="707399"/>
          </a:xfrm>
          <a:prstGeom prst="rect">
            <a:avLst/>
          </a:prstGeom>
        </p:spPr>
        <p:txBody>
          <a:bodyPr spcFirstLastPara="1" vertOverflow="overflow" horzOverflow="clip" vert="horz" wrap="square" lIns="91423" tIns="91423" rIns="91423" bIns="91423" numCol="1" spcCol="0" rtlCol="0" fromWordArt="0" anchor="t" anchorCtr="0" forceAA="0" upright="0" compatLnSpc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>
              <a:defRPr/>
            </a:pPr>
            <a:r>
              <a:rPr/>
              <a:t>Множество (операции)</a:t>
            </a:r>
            <a:endParaRPr/>
          </a:p>
        </p:txBody>
      </p:sp>
      <p:sp>
        <p:nvSpPr>
          <p:cNvPr id="1666895953" name="Google Shape;28;p4" hidden="0"/>
          <p:cNvSpPr txBox="1"/>
          <p:nvPr isPhoto="0" userDrawn="0">
            <p:ph type="body" idx="1" hasCustomPrompt="0"/>
          </p:nvPr>
        </p:nvSpPr>
        <p:spPr bwMode="auto">
          <a:xfrm>
            <a:off x="311699" y="1266324"/>
            <a:ext cx="8520599" cy="3302698"/>
          </a:xfrm>
          <a:prstGeom prst="rect">
            <a:avLst/>
          </a:prstGeom>
        </p:spPr>
        <p:txBody>
          <a:bodyPr spcFirstLastPara="1" vertOverflow="overflow" horzOverflow="clip" vert="horz" wrap="square" lIns="91423" tIns="91423" rIns="91423" bIns="91423" numCol="1" spcCol="0" rtlCol="0" fromWordArt="0" anchor="t" anchorCtr="0" forceAA="0" upright="0" compatLnSpc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r>
              <a:rPr sz="1400" b="0" i="0" u="none">
                <a:solidFill>
                  <a:srgbClr val="000000"/>
                </a:solidFill>
                <a:latin typeface="Hack Nerd Font"/>
                <a:ea typeface="Hack Nerd Font"/>
                <a:cs typeface="Hack Nerd Font"/>
              </a:rPr>
              <a:t>set.update</a:t>
            </a:r>
            <a:r>
              <a:rPr sz="1400" b="0" i="0" u="none">
                <a:solidFill>
                  <a:srgbClr val="000000"/>
                </a:solidFill>
                <a:latin typeface="Hack Nerd Font"/>
                <a:ea typeface="Hack Nerd Font"/>
                <a:cs typeface="Hack Nerd Font"/>
              </a:rPr>
              <a:t>(other, ...); set |= other | ...</a:t>
            </a:r>
            <a:r>
              <a:rPr sz="1400" b="0" i="0" u="none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 - объединение.</a:t>
            </a:r>
            <a:endParaRPr sz="1400" b="0" i="0" u="none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sz="1400" b="0" i="0" u="none">
                <a:solidFill>
                  <a:srgbClr val="000000"/>
                </a:solidFill>
                <a:latin typeface="Hack Nerd Font"/>
                <a:ea typeface="Hack Nerd Font"/>
                <a:cs typeface="Hack Nerd Font"/>
              </a:rPr>
              <a:t>set.intersection_update</a:t>
            </a:r>
            <a:r>
              <a:rPr sz="1400" b="0" i="0" u="none">
                <a:solidFill>
                  <a:srgbClr val="000000"/>
                </a:solidFill>
                <a:latin typeface="Hack Nerd Font"/>
                <a:ea typeface="Hack Nerd Font"/>
                <a:cs typeface="Hack Nerd Font"/>
              </a:rPr>
              <a:t>(other, ...); set &amp;= other &amp; ...</a:t>
            </a:r>
            <a:r>
              <a:rPr sz="1400" b="0" i="0" u="none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 - пересечение.</a:t>
            </a:r>
            <a:endParaRPr sz="1400" b="0" i="0" u="none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sz="1400" b="0" i="0" u="none">
                <a:solidFill>
                  <a:srgbClr val="000000"/>
                </a:solidFill>
                <a:latin typeface="Hack Nerd Font"/>
                <a:ea typeface="Hack Nerd Font"/>
                <a:cs typeface="Hack Nerd Font"/>
              </a:rPr>
              <a:t>set.difference_update</a:t>
            </a:r>
            <a:r>
              <a:rPr sz="1400" b="0" i="0" u="none">
                <a:solidFill>
                  <a:srgbClr val="000000"/>
                </a:solidFill>
                <a:latin typeface="Hack Nerd Font"/>
                <a:ea typeface="Hack Nerd Font"/>
                <a:cs typeface="Hack Nerd Font"/>
              </a:rPr>
              <a:t>(other, ...); set -= other | ...</a:t>
            </a:r>
            <a:r>
              <a:rPr sz="1400" b="0" i="0" u="none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 - вычитание.</a:t>
            </a:r>
            <a:endParaRPr sz="1400" b="0" i="0" u="none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sz="1400" b="0" i="0" u="none">
                <a:solidFill>
                  <a:srgbClr val="000000"/>
                </a:solidFill>
                <a:latin typeface="Hack Nerd Font"/>
                <a:ea typeface="Hack Nerd Font"/>
                <a:cs typeface="Hack Nerd Font"/>
              </a:rPr>
              <a:t>set.symmetric_difference_update</a:t>
            </a:r>
            <a:r>
              <a:rPr sz="1400" b="0" i="0" u="none">
                <a:solidFill>
                  <a:srgbClr val="000000"/>
                </a:solidFill>
                <a:latin typeface="Hack Nerd Font"/>
                <a:ea typeface="Hack Nerd Font"/>
                <a:cs typeface="Hack Nerd Font"/>
              </a:rPr>
              <a:t>(other); set ^= other</a:t>
            </a:r>
            <a:r>
              <a:rPr sz="1400" b="0" i="0" u="none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 - множество из элементов, встречающихся в одном множестве, но не встречающиеся в обоих.</a:t>
            </a:r>
            <a:endParaRPr sz="1400" b="0" i="0" u="none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sz="1400" b="0" i="0" u="none">
                <a:solidFill>
                  <a:srgbClr val="000000"/>
                </a:solidFill>
                <a:latin typeface="Hack Nerd Font"/>
                <a:ea typeface="Hack Nerd Font"/>
                <a:cs typeface="Hack Nerd Font"/>
              </a:rPr>
              <a:t>set.add</a:t>
            </a:r>
            <a:r>
              <a:rPr sz="1400" b="0" i="0" u="none">
                <a:solidFill>
                  <a:srgbClr val="000000"/>
                </a:solidFill>
                <a:latin typeface="Hack Nerd Font"/>
                <a:ea typeface="Hack Nerd Font"/>
                <a:cs typeface="Hack Nerd Font"/>
              </a:rPr>
              <a:t>(elem) </a:t>
            </a:r>
            <a:r>
              <a:rPr sz="1400" b="0" i="0" u="none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- добавляет элемент в множество.</a:t>
            </a:r>
            <a:endParaRPr sz="1400" b="0" i="0" u="none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sz="1400" b="0" i="0" u="none">
                <a:solidFill>
                  <a:srgbClr val="000000"/>
                </a:solidFill>
                <a:latin typeface="Hack Nerd Font"/>
                <a:ea typeface="Hack Nerd Font"/>
                <a:cs typeface="Hack Nerd Font"/>
              </a:rPr>
              <a:t>set.remove</a:t>
            </a:r>
            <a:r>
              <a:rPr sz="1400" b="0" i="0" u="none">
                <a:solidFill>
                  <a:srgbClr val="000000"/>
                </a:solidFill>
                <a:latin typeface="Hack Nerd Font"/>
                <a:ea typeface="Hack Nerd Font"/>
                <a:cs typeface="Hack Nerd Font"/>
              </a:rPr>
              <a:t>(elem)</a:t>
            </a:r>
            <a:r>
              <a:rPr sz="1400" b="0" i="0" u="none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 - удаляет элемент из множества. KeyError, если такого элемента не существует.</a:t>
            </a:r>
            <a:endParaRPr sz="1400" b="0" i="0" u="none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sz="1400" b="0" i="0" u="none">
                <a:solidFill>
                  <a:srgbClr val="000000"/>
                </a:solidFill>
                <a:latin typeface="Hack Nerd Font"/>
                <a:ea typeface="Hack Nerd Font"/>
                <a:cs typeface="Hack Nerd Font"/>
              </a:rPr>
              <a:t>set.discard</a:t>
            </a:r>
            <a:r>
              <a:rPr sz="1400" b="0" i="0" u="none">
                <a:solidFill>
                  <a:srgbClr val="000000"/>
                </a:solidFill>
                <a:latin typeface="Hack Nerd Font"/>
                <a:ea typeface="Hack Nerd Font"/>
                <a:cs typeface="Hack Nerd Font"/>
              </a:rPr>
              <a:t>(elem)</a:t>
            </a:r>
            <a:r>
              <a:rPr sz="1400" b="0" i="0" u="none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 - удаляет элемент, если он находится в множестве.</a:t>
            </a:r>
            <a:endParaRPr sz="1400" b="0" i="0" u="none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sz="1400" b="0" i="0" u="none">
                <a:solidFill>
                  <a:srgbClr val="000000"/>
                </a:solidFill>
                <a:latin typeface="Hack Nerd Font"/>
                <a:ea typeface="Hack Nerd Font"/>
                <a:cs typeface="Hack Nerd Font"/>
              </a:rPr>
              <a:t>set.pop</a:t>
            </a:r>
            <a:r>
              <a:rPr sz="1400" b="0" i="0" u="none">
                <a:solidFill>
                  <a:srgbClr val="000000"/>
                </a:solidFill>
                <a:latin typeface="Hack Nerd Font"/>
                <a:ea typeface="Hack Nerd Font"/>
                <a:cs typeface="Hack Nerd Font"/>
              </a:rPr>
              <a:t>()</a:t>
            </a:r>
            <a:r>
              <a:rPr sz="1400" b="0" i="0" u="none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 - удаляет первый элемент из множества. Так как множества не упорядочены, нельзя точно сказать, какой элемент будет первым.</a:t>
            </a:r>
            <a:endParaRPr sz="1400" b="0" i="0" u="none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sz="1400" b="0" i="0" u="none">
                <a:solidFill>
                  <a:srgbClr val="000000"/>
                </a:solidFill>
                <a:latin typeface="Hack Nerd Font"/>
                <a:ea typeface="Hack Nerd Font"/>
                <a:cs typeface="Hack Nerd Font"/>
              </a:rPr>
              <a:t>set.clear</a:t>
            </a:r>
            <a:r>
              <a:rPr sz="1400" b="0" i="0" u="none">
                <a:solidFill>
                  <a:srgbClr val="000000"/>
                </a:solidFill>
                <a:latin typeface="Hack Nerd Font"/>
                <a:ea typeface="Hack Nerd Font"/>
                <a:cs typeface="Hack Nerd Font"/>
              </a:rPr>
              <a:t>()</a:t>
            </a:r>
            <a:r>
              <a:rPr sz="1400" b="0" i="0" u="none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 - очистка множества.</a:t>
            </a:r>
            <a:endParaRPr sz="1400" b="0" i="0" u="none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3601314" name="Google Shape;27;p4" hidden="0"/>
          <p:cNvSpPr txBox="1"/>
          <p:nvPr isPhoto="0" userDrawn="0">
            <p:ph type="title" hasCustomPrompt="0"/>
          </p:nvPr>
        </p:nvSpPr>
        <p:spPr bwMode="auto">
          <a:xfrm>
            <a:off x="311699" y="445024"/>
            <a:ext cx="8520599" cy="7073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>
              <a:defRPr/>
            </a:pPr>
            <a:r>
              <a:rPr/>
              <a:t>frozenset</a:t>
            </a:r>
            <a:endParaRPr/>
          </a:p>
        </p:txBody>
      </p:sp>
      <p:sp>
        <p:nvSpPr>
          <p:cNvPr id="530373429" name="Google Shape;28;p4" hidden="0"/>
          <p:cNvSpPr txBox="1"/>
          <p:nvPr isPhoto="0" userDrawn="0">
            <p:ph type="body" idx="1" hasCustomPrompt="0"/>
          </p:nvPr>
        </p:nvSpPr>
        <p:spPr bwMode="auto">
          <a:xfrm>
            <a:off x="311699" y="1266324"/>
            <a:ext cx="8520599" cy="3302698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/>
              <a:t>Неизменяемые аналог set</a:t>
            </a:r>
            <a:endParaRPr/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endParaRPr/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>
                <a:latin typeface="Hack Nerd Font"/>
                <a:ea typeface="Hack Nerd Font"/>
                <a:cs typeface="Hack Nerd Font"/>
              </a:rPr>
              <a:t>s = frozenset(‘hello’)</a:t>
            </a:r>
            <a:endParaRPr>
              <a:latin typeface="Hack Nerd Font"/>
              <a:ea typeface="Hack Nerd Font"/>
              <a:cs typeface="Hack Nerd Fon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4892359" name="Google Shape;27;p4" hidden="0"/>
          <p:cNvSpPr txBox="1"/>
          <p:nvPr isPhoto="0" userDrawn="0">
            <p:ph type="title" hasCustomPrompt="0"/>
          </p:nvPr>
        </p:nvSpPr>
        <p:spPr bwMode="auto">
          <a:xfrm>
            <a:off x="311699" y="445024"/>
            <a:ext cx="8520599" cy="7073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>
              <a:defRPr/>
            </a:pPr>
            <a:r>
              <a:rPr/>
              <a:t>Словарь</a:t>
            </a:r>
            <a:endParaRPr/>
          </a:p>
        </p:txBody>
      </p:sp>
      <p:sp>
        <p:nvSpPr>
          <p:cNvPr id="885490026" name="Google Shape;28;p4" hidden="0"/>
          <p:cNvSpPr txBox="1"/>
          <p:nvPr isPhoto="0" userDrawn="0">
            <p:ph type="body" idx="1" hasCustomPrompt="0"/>
          </p:nvPr>
        </p:nvSpPr>
        <p:spPr bwMode="auto">
          <a:xfrm>
            <a:off x="311699" y="1266324"/>
            <a:ext cx="8520599" cy="3302698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/>
              <a:t>Словарь - коллекция произвольных элементов с доступом по ключу</a:t>
            </a:r>
            <a:endParaRPr/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endParaRPr/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>
                <a:latin typeface="Hack Nerd Font"/>
                <a:ea typeface="Hack Nerd Font"/>
                <a:cs typeface="Hack Nerd Font"/>
              </a:rPr>
              <a:t>d = dict()</a:t>
            </a:r>
            <a:endParaRPr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>
                <a:latin typeface="Hack Nerd Font"/>
                <a:ea typeface="Hack Nerd Font"/>
                <a:cs typeface="Hack Nerd Font"/>
              </a:rPr>
              <a:t>d = {}</a:t>
            </a:r>
            <a:endParaRPr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>
                <a:latin typeface="Hack Nerd Font"/>
                <a:ea typeface="Hack Nerd Font"/>
                <a:cs typeface="Hack Nerd Font"/>
              </a:rPr>
              <a:t>d = {1: ‘one’, 2: ‘two’}</a:t>
            </a:r>
            <a:endParaRPr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>
                <a:latin typeface="Hack Nerd Font"/>
                <a:ea typeface="Hack Nerd Font"/>
                <a:cs typeface="Hack Nerd Font"/>
              </a:rPr>
              <a:t>d = dict(type=’course’, name=’python)</a:t>
            </a:r>
            <a:endParaRPr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>
                <a:latin typeface="Hack Nerd Font"/>
                <a:ea typeface="Hack Nerd Font"/>
                <a:cs typeface="Hack Nerd Font"/>
              </a:rPr>
              <a:t>d = dict([(1, 2), (2, 3)])</a:t>
            </a:r>
            <a:endParaRPr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>
                <a:latin typeface="Hack Nerd Font"/>
                <a:ea typeface="Hack Nerd Font"/>
                <a:cs typeface="Hack Nerd Font"/>
              </a:rPr>
              <a:t>d = dict.fromkeys([1, 2, 3, 4], None)</a:t>
            </a:r>
            <a:endParaRPr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>
                <a:latin typeface="Hack Nerd Font"/>
                <a:ea typeface="Hack Nerd Font"/>
                <a:cs typeface="Hack Nerd Font"/>
              </a:rPr>
              <a:t>squares = {item: item**2 for item in range(6)}</a:t>
            </a:r>
            <a:endParaRPr>
              <a:latin typeface="Hack Nerd Font"/>
              <a:ea typeface="Hack Nerd Font"/>
              <a:cs typeface="Hack Nerd Fon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78169247" name="Google Shape;27;p4" hidden="0"/>
          <p:cNvSpPr txBox="1"/>
          <p:nvPr isPhoto="0" userDrawn="0">
            <p:ph type="title" hasCustomPrompt="0"/>
          </p:nvPr>
        </p:nvSpPr>
        <p:spPr bwMode="auto">
          <a:xfrm>
            <a:off x="311699" y="445024"/>
            <a:ext cx="8520599" cy="7073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>
              <a:defRPr/>
            </a:pPr>
            <a:r>
              <a:rPr/>
              <a:t>Словарь (операции)</a:t>
            </a:r>
            <a:endParaRPr/>
          </a:p>
        </p:txBody>
      </p:sp>
      <p:sp>
        <p:nvSpPr>
          <p:cNvPr id="1824584203" name="Google Shape;28;p4" hidden="0"/>
          <p:cNvSpPr txBox="1"/>
          <p:nvPr isPhoto="0" userDrawn="0">
            <p:ph type="body" idx="1" hasCustomPrompt="0"/>
          </p:nvPr>
        </p:nvSpPr>
        <p:spPr bwMode="auto">
          <a:xfrm>
            <a:off x="311699" y="1266324"/>
            <a:ext cx="8520599" cy="3302698"/>
          </a:xfrm>
          <a:prstGeom prst="rect">
            <a:avLst/>
          </a:prstGeom>
        </p:spPr>
        <p:txBody>
          <a:bodyPr spcFirstLastPara="1" vertOverflow="overflow" horzOverflow="clip" vert="horz" wrap="square" lIns="91423" tIns="91423" rIns="91423" bIns="91423" numCol="1" spcCol="0" rtlCol="0" fromWordArt="0" anchor="t" anchorCtr="0" forceAA="0" upright="0" compatLnSpc="0">
            <a:normAutofit fontScale="90000" lnSpcReduction="2000"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r>
              <a:rPr lang="en-US" sz="1600" b="0" i="0" u="none" strike="noStrike" cap="none" spc="0">
                <a:solidFill>
                  <a:schemeClr val="bg2">
                    <a:lumMod val="50000"/>
                  </a:schemeClr>
                </a:solidFill>
                <a:latin typeface="Hack Nerd Font"/>
                <a:ea typeface="Hack Nerd Font"/>
                <a:cs typeface="Hack Nerd Font"/>
              </a:rPr>
              <a:t>x in d </a:t>
            </a:r>
            <a:r>
              <a:rPr lang="en-US" sz="1600" b="0" i="0" u="none" strike="noStrike" cap="none" spc="0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- проверка ключа</a:t>
            </a:r>
            <a:endParaRPr lang="en-US" sz="1600" b="0" i="0" u="none" strike="noStrike" cap="none" spc="0">
              <a:solidFill>
                <a:schemeClr val="bg2">
                  <a:lumMod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lang="en-US" sz="1600" b="0" i="0" u="none" strike="noStrike" cap="none" spc="0">
                <a:solidFill>
                  <a:schemeClr val="bg2">
                    <a:lumMod val="50000"/>
                  </a:schemeClr>
                </a:solidFill>
                <a:latin typeface="Hack Nerd Font"/>
                <a:ea typeface="Hack Nerd Font"/>
                <a:cs typeface="Hack Nerd Font"/>
              </a:rPr>
              <a:t>d[key]</a:t>
            </a:r>
            <a:r>
              <a:rPr lang="en-US" sz="1600" b="0" i="0" u="none" strike="noStrike" cap="none" spc="0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 - достать элемент по ключу</a:t>
            </a:r>
            <a:endParaRPr lang="en-US" sz="1600" b="0" i="0" u="none" strike="noStrike" cap="none" spc="0">
              <a:solidFill>
                <a:schemeClr val="bg2">
                  <a:lumMod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lang="en-US" sz="1600" b="0" i="0" u="none" strike="noStrike" cap="none" spc="0">
                <a:solidFill>
                  <a:schemeClr val="bg2">
                    <a:lumMod val="50000"/>
                  </a:schemeClr>
                </a:solidFill>
                <a:latin typeface="Hack Nerd Font"/>
                <a:ea typeface="Hack Nerd Font"/>
                <a:cs typeface="Hack Nerd Font"/>
              </a:rPr>
              <a:t>d.get(key[, default])</a:t>
            </a:r>
            <a:endParaRPr sz="1600" b="0" i="0" u="none">
              <a:solidFill>
                <a:schemeClr val="bg2">
                  <a:lumMod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lang="en-US" sz="1600" b="0" i="0" u="none" strike="noStrike" cap="none" spc="0">
                <a:solidFill>
                  <a:schemeClr val="bg2">
                    <a:lumMod val="50000"/>
                  </a:schemeClr>
                </a:solidFill>
                <a:latin typeface="Hack Nerd Font"/>
                <a:ea typeface="Hack Nerd Font"/>
                <a:cs typeface="Hack Nerd Font"/>
              </a:rPr>
              <a:t>del d[key]</a:t>
            </a:r>
            <a:r>
              <a:rPr lang="en-US" sz="1600" b="0" i="0" u="none" strike="noStrike" cap="none" spc="0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 - удаление ключ-значение</a:t>
            </a:r>
            <a:endParaRPr lang="en-US" sz="1600" b="0" i="0" u="none" strike="noStrike" cap="none" spc="0">
              <a:solidFill>
                <a:schemeClr val="bg2">
                  <a:lumMod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lang="en-US" sz="1600" b="0" i="0" u="none" strike="noStrike" cap="none" spc="0">
                <a:solidFill>
                  <a:schemeClr val="bg2">
                    <a:lumMod val="50000"/>
                  </a:schemeClr>
                </a:solidFill>
                <a:latin typeface="Hack Nerd Font"/>
                <a:ea typeface="Hack Nerd Font"/>
                <a:cs typeface="Hack Nerd Font"/>
              </a:rPr>
              <a:t>d.pop</a:t>
            </a:r>
            <a:r>
              <a:rPr lang="en-US" sz="1600" b="0" i="0" u="none" strike="noStrike" cap="none" spc="0">
                <a:solidFill>
                  <a:schemeClr val="bg2">
                    <a:lumMod val="50000"/>
                  </a:schemeClr>
                </a:solidFill>
                <a:latin typeface="Hack Nerd Font"/>
                <a:ea typeface="Hack Nerd Font"/>
                <a:cs typeface="Hack Nerd Font"/>
              </a:rPr>
              <a:t>(key[, default])</a:t>
            </a:r>
            <a:r>
              <a:rPr lang="en-US" sz="1600" b="0" i="0" u="none" strike="noStrike" cap="none" spc="0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 - удаляет ключ и возвращает значение</a:t>
            </a:r>
            <a:endParaRPr sz="1600" b="0" i="0" u="none">
              <a:solidFill>
                <a:schemeClr val="bg2">
                  <a:lumMod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lang="en-US" sz="1600" b="0" i="0" u="none" strike="noStrike" cap="none" spc="0">
                <a:solidFill>
                  <a:schemeClr val="bg2">
                    <a:lumMod val="50000"/>
                  </a:schemeClr>
                </a:solidFill>
                <a:latin typeface="Hack Nerd Font"/>
                <a:ea typeface="Hack Nerd Font"/>
                <a:cs typeface="Hack Nerd Font"/>
              </a:rPr>
              <a:t>d.popitem</a:t>
            </a:r>
            <a:r>
              <a:rPr lang="en-US" sz="1600" b="0" i="0" u="none" strike="noStrike" cap="none" spc="0">
                <a:solidFill>
                  <a:schemeClr val="bg2">
                    <a:lumMod val="50000"/>
                  </a:schemeClr>
                </a:solidFill>
                <a:latin typeface="Hack Nerd Font"/>
                <a:ea typeface="Hack Nerd Font"/>
                <a:cs typeface="Hack Nerd Font"/>
              </a:rPr>
              <a:t>()</a:t>
            </a:r>
            <a:r>
              <a:rPr lang="en-US" sz="1600" b="0" i="0" u="none" strike="noStrike" cap="none" spc="0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  - удаляет и возвращает пару (ключ, значение)</a:t>
            </a:r>
            <a:endParaRPr sz="1600" b="0" i="0" u="none">
              <a:solidFill>
                <a:schemeClr val="bg2">
                  <a:lumMod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sz="1600" b="0" i="0" u="none">
                <a:solidFill>
                  <a:schemeClr val="bg2">
                    <a:lumMod val="50000"/>
                  </a:schemeClr>
                </a:solidFill>
                <a:latin typeface="Hack Nerd Font"/>
                <a:ea typeface="Hack Nerd Font"/>
                <a:cs typeface="Hack Nerd Font"/>
              </a:rPr>
              <a:t>d.clear</a:t>
            </a:r>
            <a:r>
              <a:rPr sz="1600" b="0" i="0" u="none">
                <a:solidFill>
                  <a:schemeClr val="bg2">
                    <a:lumMod val="50000"/>
                  </a:schemeClr>
                </a:solidFill>
                <a:latin typeface="Hack Nerd Font"/>
                <a:ea typeface="Hack Nerd Font"/>
                <a:cs typeface="Hack Nerd Font"/>
              </a:rPr>
              <a:t>() </a:t>
            </a:r>
            <a:r>
              <a:rPr sz="1600" b="0" i="0" u="none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- очищает словарь.</a:t>
            </a:r>
            <a:endParaRPr sz="1600" b="0" i="0" u="none">
              <a:solidFill>
                <a:schemeClr val="bg2">
                  <a:lumMod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sz="1600" b="0" i="0" u="none">
                <a:solidFill>
                  <a:schemeClr val="bg2">
                    <a:lumMod val="50000"/>
                  </a:schemeClr>
                </a:solidFill>
                <a:latin typeface="Hack Nerd Font"/>
                <a:ea typeface="Hack Nerd Font"/>
                <a:cs typeface="Hack Nerd Font"/>
              </a:rPr>
              <a:t>d.copy</a:t>
            </a:r>
            <a:r>
              <a:rPr sz="1600" b="0" i="0" u="none">
                <a:solidFill>
                  <a:schemeClr val="bg2">
                    <a:lumMod val="50000"/>
                  </a:schemeClr>
                </a:solidFill>
                <a:latin typeface="Hack Nerd Font"/>
                <a:ea typeface="Hack Nerd Font"/>
                <a:cs typeface="Hack Nerd Font"/>
              </a:rPr>
              <a:t>() </a:t>
            </a:r>
            <a:r>
              <a:rPr sz="1600" b="0" i="0" u="none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- возвращает копию словаря.</a:t>
            </a:r>
            <a:endParaRPr sz="1600" b="0" i="0" u="none">
              <a:solidFill>
                <a:schemeClr val="bg2">
                  <a:lumMod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sz="1600" b="0" i="0" u="none">
                <a:solidFill>
                  <a:schemeClr val="bg2">
                    <a:lumMod val="50000"/>
                  </a:schemeClr>
                </a:solidFill>
                <a:latin typeface="Hack Nerd Font"/>
                <a:ea typeface="Hack Nerd Font"/>
                <a:cs typeface="Hack Nerd Font"/>
              </a:rPr>
              <a:t>d.items</a:t>
            </a:r>
            <a:r>
              <a:rPr sz="1600" b="0" i="0" u="none">
                <a:solidFill>
                  <a:schemeClr val="bg2">
                    <a:lumMod val="50000"/>
                  </a:schemeClr>
                </a:solidFill>
                <a:latin typeface="Hack Nerd Font"/>
                <a:ea typeface="Hack Nerd Font"/>
                <a:cs typeface="Hack Nerd Font"/>
              </a:rPr>
              <a:t>()</a:t>
            </a:r>
            <a:r>
              <a:rPr sz="1600" b="0" i="0" u="none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 - возвращает пары (ключ, значение).</a:t>
            </a:r>
            <a:endParaRPr sz="1600" b="0" i="0" u="none">
              <a:solidFill>
                <a:schemeClr val="bg2">
                  <a:lumMod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sz="1600" b="0" i="0" u="none">
                <a:solidFill>
                  <a:schemeClr val="bg2">
                    <a:lumMod val="50000"/>
                  </a:schemeClr>
                </a:solidFill>
                <a:latin typeface="Hack Nerd Font"/>
                <a:ea typeface="Hack Nerd Font"/>
                <a:cs typeface="Hack Nerd Font"/>
              </a:rPr>
              <a:t>d.keys</a:t>
            </a:r>
            <a:r>
              <a:rPr sz="1600" b="0" i="0" u="none">
                <a:solidFill>
                  <a:schemeClr val="bg2">
                    <a:lumMod val="50000"/>
                  </a:schemeClr>
                </a:solidFill>
                <a:latin typeface="Hack Nerd Font"/>
                <a:ea typeface="Hack Nerd Font"/>
                <a:cs typeface="Hack Nerd Font"/>
              </a:rPr>
              <a:t>()</a:t>
            </a:r>
            <a:r>
              <a:rPr sz="1600" b="0" i="0" u="none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 - возвращает ключи в словаре.</a:t>
            </a:r>
            <a:endParaRPr sz="1600" b="0" i="0" u="none">
              <a:solidFill>
                <a:schemeClr val="bg2">
                  <a:lumMod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lang="en-US" sz="1600" b="0" i="0" u="none" strike="noStrike" cap="none" spc="0">
                <a:solidFill>
                  <a:schemeClr val="bg2">
                    <a:lumMod val="50000"/>
                  </a:schemeClr>
                </a:solidFill>
                <a:latin typeface="Hack Nerd Font"/>
                <a:ea typeface="Hack Nerd Font"/>
                <a:cs typeface="Hack Nerd Font"/>
              </a:rPr>
              <a:t>d.values</a:t>
            </a:r>
            <a:r>
              <a:rPr lang="en-US" sz="1600" b="0" i="0" u="none" strike="noStrike" cap="none" spc="0">
                <a:solidFill>
                  <a:schemeClr val="bg2">
                    <a:lumMod val="50000"/>
                  </a:schemeClr>
                </a:solidFill>
                <a:latin typeface="Hack Nerd Font"/>
                <a:ea typeface="Hack Nerd Font"/>
                <a:cs typeface="Hack Nerd Font"/>
              </a:rPr>
              <a:t>()</a:t>
            </a:r>
            <a:r>
              <a:rPr lang="en-US" sz="1600" b="0" i="0" u="none" strike="noStrike" cap="none" spc="0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 - возвращает значения в словаре.</a:t>
            </a:r>
            <a:endParaRPr sz="1600" b="0" i="0" u="none">
              <a:solidFill>
                <a:schemeClr val="bg2">
                  <a:lumMod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sz="1600" b="0" i="0" u="none">
                <a:solidFill>
                  <a:schemeClr val="bg2">
                    <a:lumMod val="50000"/>
                  </a:schemeClr>
                </a:solidFill>
                <a:latin typeface="Hack Nerd Font"/>
                <a:ea typeface="Hack Nerd Font"/>
                <a:cs typeface="Hack Nerd Font"/>
              </a:rPr>
              <a:t>d.update</a:t>
            </a:r>
            <a:r>
              <a:rPr sz="1600" b="0" i="0" u="none">
                <a:solidFill>
                  <a:schemeClr val="bg2">
                    <a:lumMod val="50000"/>
                  </a:schemeClr>
                </a:solidFill>
                <a:latin typeface="Hack Nerd Font"/>
                <a:ea typeface="Hack Nerd Font"/>
                <a:cs typeface="Hack Nerd Font"/>
              </a:rPr>
              <a:t>([other]) </a:t>
            </a:r>
            <a:r>
              <a:rPr sz="1600" b="0" i="0" u="none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 - обновляет словарь, добавляя пары (ключ, значение) из other.</a:t>
            </a:r>
            <a:endParaRPr sz="1600" b="0" i="0" u="none">
              <a:solidFill>
                <a:schemeClr val="bg2">
                  <a:lumMod val="50000"/>
                </a:schemeClr>
              </a:solidFill>
              <a:latin typeface="Open Sans"/>
              <a:ea typeface="Open Sans"/>
              <a:cs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6535330" name="Google Shape;27;p4" hidden="0"/>
          <p:cNvSpPr txBox="1"/>
          <p:nvPr isPhoto="0" userDrawn="0">
            <p:ph type="title" hasCustomPrompt="0"/>
          </p:nvPr>
        </p:nvSpPr>
        <p:spPr bwMode="auto">
          <a:xfrm>
            <a:off x="311699" y="445024"/>
            <a:ext cx="8520599" cy="7073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>
              <a:defRPr/>
            </a:pPr>
            <a:r>
              <a:rPr/>
              <a:t>Модуль collections</a:t>
            </a:r>
            <a:endParaRPr/>
          </a:p>
        </p:txBody>
      </p:sp>
      <p:sp>
        <p:nvSpPr>
          <p:cNvPr id="810897109" name="Google Shape;28;p4" hidden="0"/>
          <p:cNvSpPr txBox="1"/>
          <p:nvPr isPhoto="0" userDrawn="0">
            <p:ph type="body" idx="1" hasCustomPrompt="0"/>
          </p:nvPr>
        </p:nvSpPr>
        <p:spPr bwMode="auto">
          <a:xfrm>
            <a:off x="311699" y="1266324"/>
            <a:ext cx="8520599" cy="3302698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/>
              <a:t>Дополнительные коллекции, например:</a:t>
            </a:r>
            <a:endParaRPr/>
          </a:p>
          <a:p>
            <a:pPr>
              <a:buClr>
                <a:schemeClr val="dk2"/>
              </a:buClr>
              <a:buSzPts val="1800"/>
              <a:buFont typeface="Arial"/>
              <a:buChar char="•"/>
              <a:defRPr/>
            </a:pPr>
            <a:r>
              <a:rPr/>
              <a:t>Counter</a:t>
            </a:r>
            <a:endParaRPr/>
          </a:p>
          <a:p>
            <a:pPr>
              <a:buClr>
                <a:schemeClr val="dk2"/>
              </a:buClr>
              <a:buSzPts val="1800"/>
              <a:buFont typeface="Arial"/>
              <a:buChar char="•"/>
              <a:defRPr/>
            </a:pPr>
            <a:r>
              <a:rPr/>
              <a:t>deque</a:t>
            </a:r>
            <a:endParaRPr/>
          </a:p>
          <a:p>
            <a:pPr>
              <a:buClr>
                <a:schemeClr val="dk2"/>
              </a:buClr>
              <a:buSzPts val="1800"/>
              <a:buFont typeface="Arial"/>
              <a:buChar char="•"/>
              <a:defRPr/>
            </a:pPr>
            <a:r>
              <a:rPr/>
              <a:t>defaultdict</a:t>
            </a:r>
            <a:endParaRPr/>
          </a:p>
          <a:p>
            <a:pPr>
              <a:buClr>
                <a:schemeClr val="dk2"/>
              </a:buClr>
              <a:buSzPts val="1800"/>
              <a:buFont typeface="Arial"/>
              <a:buChar char="•"/>
              <a:defRPr/>
            </a:pPr>
            <a:r>
              <a:rPr/>
              <a:t>namedtuple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4679181" name="Google Shape;27;p4" hidden="0"/>
          <p:cNvSpPr txBox="1"/>
          <p:nvPr isPhoto="0" userDrawn="0">
            <p:ph type="title" hasCustomPrompt="0"/>
          </p:nvPr>
        </p:nvSpPr>
        <p:spPr bwMode="auto">
          <a:xfrm>
            <a:off x="311699" y="445024"/>
            <a:ext cx="8520599" cy="7073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>
              <a:defRPr/>
            </a:pPr>
            <a:r>
              <a:rPr/>
              <a:t>Collections (Counter)</a:t>
            </a:r>
            <a:endParaRPr/>
          </a:p>
        </p:txBody>
      </p:sp>
      <p:sp>
        <p:nvSpPr>
          <p:cNvPr id="439763853" name="Google Shape;28;p4" hidden="0"/>
          <p:cNvSpPr txBox="1"/>
          <p:nvPr isPhoto="0" userDrawn="0">
            <p:ph type="body" idx="1" hasCustomPrompt="0"/>
          </p:nvPr>
        </p:nvSpPr>
        <p:spPr bwMode="auto">
          <a:xfrm>
            <a:off x="311699" y="1266324"/>
            <a:ext cx="8520599" cy="3302698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/>
              <a:t>Вид словаря, который используется как счётчик</a:t>
            </a:r>
            <a:endParaRPr/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endParaRPr/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/>
              <a:t>import collections</a:t>
            </a:r>
            <a:endParaRPr/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/>
              <a:t>s = ‘one two one three two two’</a:t>
            </a:r>
            <a:endParaRPr/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/>
              <a:t>words = s.split()</a:t>
            </a:r>
            <a:endParaRPr/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/>
              <a:t>counter = collections.Counter(words)</a:t>
            </a:r>
            <a:endParaRPr/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/>
              <a:t>counter[‘one’] == 2</a:t>
            </a:r>
            <a:endParaRPr/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46091047" name="Google Shape;27;p4" hidden="0"/>
          <p:cNvSpPr txBox="1"/>
          <p:nvPr isPhoto="0" userDrawn="0">
            <p:ph type="title" hasCustomPrompt="0"/>
          </p:nvPr>
        </p:nvSpPr>
        <p:spPr bwMode="auto">
          <a:xfrm>
            <a:off x="311699" y="445024"/>
            <a:ext cx="8520599" cy="707399"/>
          </a:xfrm>
          <a:prstGeom prst="rect">
            <a:avLst/>
          </a:prstGeom>
        </p:spPr>
        <p:txBody>
          <a:bodyPr spcFirstLastPara="1" vertOverflow="overflow" horzOverflow="clip" vert="horz" wrap="square" lIns="91423" tIns="91423" rIns="91423" bIns="91423" numCol="1" spcCol="0" rtlCol="0" fromWordArt="0" anchor="t" anchorCtr="0" forceAA="0" upright="0" compatLnSpc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>
              <a:defRPr/>
            </a:pPr>
            <a:r>
              <a:rPr/>
              <a:t>Collections (deque)</a:t>
            </a:r>
            <a:endParaRPr/>
          </a:p>
        </p:txBody>
      </p:sp>
      <p:sp>
        <p:nvSpPr>
          <p:cNvPr id="1231614688" name="Google Shape;28;p4" hidden="0"/>
          <p:cNvSpPr txBox="1"/>
          <p:nvPr isPhoto="0" userDrawn="0">
            <p:ph type="body" idx="1" hasCustomPrompt="0"/>
          </p:nvPr>
        </p:nvSpPr>
        <p:spPr bwMode="auto">
          <a:xfrm flipH="0" flipV="0">
            <a:off x="311699" y="1266324"/>
            <a:ext cx="7297872" cy="3740107"/>
          </a:xfrm>
          <a:prstGeom prst="rect">
            <a:avLst/>
          </a:prstGeom>
        </p:spPr>
        <p:txBody>
          <a:bodyPr spcFirstLastPara="1" vertOverflow="overflow" horzOverflow="clip" vert="horz" wrap="square" lIns="91423" tIns="91423" rIns="91423" bIns="91423" numCol="1" spcCol="0" rtlCol="0" fromWordArt="0" anchor="t" anchorCtr="0" forceAA="0" upright="0" compatLnSpc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 b="0">
                <a:latin typeface="Open Sans"/>
                <a:ea typeface="Open Sans"/>
                <a:cs typeface="Open Sans"/>
              </a:rPr>
              <a:t>deq = collections.deque()</a:t>
            </a:r>
            <a:endParaRPr b="0">
              <a:latin typeface="Open Sans"/>
              <a:ea typeface="Open Sans"/>
              <a:cs typeface="Open Sans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endParaRPr b="0"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sz="1400" b="0" i="0" u="none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append</a:t>
            </a:r>
            <a:r>
              <a:rPr sz="1400" b="0" i="0" u="none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(x) - добавляет x в конец.</a:t>
            </a:r>
            <a:endParaRPr sz="1400" b="0" i="0" u="none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sz="1400" b="0" i="0" u="none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appendleft</a:t>
            </a:r>
            <a:r>
              <a:rPr sz="1400" b="0" i="0" u="none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(x) - добавляет x в начало.</a:t>
            </a:r>
            <a:endParaRPr sz="1400" b="0" i="0" u="none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sz="1400" b="0" i="0" u="none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clear</a:t>
            </a:r>
            <a:r>
              <a:rPr sz="1400" b="0" i="0" u="none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() - очищает очередь.</a:t>
            </a:r>
            <a:endParaRPr sz="1400" b="0" i="0" u="none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sz="1400" b="0" i="0" u="none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count</a:t>
            </a:r>
            <a:r>
              <a:rPr sz="1400" b="0" i="0" u="none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(x) - количество элементов, равных x.</a:t>
            </a:r>
            <a:endParaRPr sz="1400" b="0" i="0" u="none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sz="1400" b="0" i="0" u="none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extend</a:t>
            </a:r>
            <a:r>
              <a:rPr sz="1400" b="0" i="0" u="none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(iterable) - добавляет в конец все элементы iterable.</a:t>
            </a:r>
            <a:endParaRPr sz="1400" b="0" i="0" u="none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sz="1400" b="0" i="0" u="none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extendleft</a:t>
            </a:r>
            <a:r>
              <a:rPr sz="1400" b="0" i="0" u="none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(iterable) - добавляет в начало все элементы iterable</a:t>
            </a:r>
            <a:endParaRPr sz="1400" b="0" i="0" u="none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sz="1400" b="0" i="0" u="none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pop</a:t>
            </a:r>
            <a:r>
              <a:rPr sz="1400" b="0" i="0" u="none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() - удаляет и возвращает последний элемент очереди.</a:t>
            </a:r>
            <a:endParaRPr sz="1400" b="0" i="0" u="none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sz="1400" b="0" i="0" u="none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popleft</a:t>
            </a:r>
            <a:r>
              <a:rPr sz="1400" b="0" i="0" u="none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() - удаляет и возвращает первый элемент очереди.</a:t>
            </a:r>
            <a:endParaRPr sz="1400" b="0" i="0" u="none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sz="1400" b="0" i="0" u="none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remove</a:t>
            </a:r>
            <a:r>
              <a:rPr sz="1400" b="0" i="0" u="none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(value) - удаляет первое вхождение value.</a:t>
            </a:r>
            <a:endParaRPr sz="1400" b="0" i="0" u="none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sz="1400" b="0" i="0" u="none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reverse</a:t>
            </a:r>
            <a:r>
              <a:rPr sz="1400" b="0" i="0" u="none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() - разворачивает очередь.</a:t>
            </a:r>
            <a:endParaRPr sz="1400" b="0" i="0" u="none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sz="1400" b="0" i="0" u="none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rotate</a:t>
            </a:r>
            <a:r>
              <a:rPr sz="1400" b="0" i="0" u="none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(n) - последовательно переносит n элементов из начала в конец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).</a:t>
            </a:r>
            <a:endParaRPr sz="1400" b="0" i="0" u="none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46508065" name="" hidden="0"/>
          <p:cNvSpPr/>
          <p:nvPr isPhoto="0" userDrawn="0"/>
        </p:nvSpPr>
        <p:spPr bwMode="auto">
          <a:xfrm flipH="0" flipV="0">
            <a:off x="6506066" y="1376478"/>
            <a:ext cx="1661067" cy="662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5428923" name="" hidden="0"/>
          <p:cNvSpPr/>
          <p:nvPr isPhoto="0" userDrawn="0"/>
        </p:nvSpPr>
        <p:spPr bwMode="auto">
          <a:xfrm flipH="0" flipV="0">
            <a:off x="6506066" y="2429807"/>
            <a:ext cx="1661067" cy="662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5757308" name="" hidden="0"/>
          <p:cNvSpPr/>
          <p:nvPr isPhoto="0" userDrawn="0"/>
        </p:nvSpPr>
        <p:spPr bwMode="auto">
          <a:xfrm flipH="0" flipV="0">
            <a:off x="6506066" y="3455714"/>
            <a:ext cx="1661067" cy="662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0" name="" hidden="0"/>
          <p:cNvCxnSpPr>
            <a:cxnSpLocks/>
          </p:cNvCxnSpPr>
          <p:nvPr isPhoto="0" userDrawn="0"/>
        </p:nvCxnSpPr>
        <p:spPr bwMode="auto">
          <a:xfrm flipH="0" flipV="0">
            <a:off x="7017164" y="2061812"/>
            <a:ext cx="0" cy="313628"/>
          </a:xfrm>
          <a:prstGeom prst="line">
            <a:avLst/>
          </a:prstGeom>
          <a:ln w="19049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288816" name="" hidden="0"/>
          <p:cNvCxnSpPr>
            <a:cxnSpLocks/>
          </p:cNvCxnSpPr>
          <p:nvPr isPhoto="0" userDrawn="0"/>
        </p:nvCxnSpPr>
        <p:spPr bwMode="auto">
          <a:xfrm flipH="0" flipV="0">
            <a:off x="7017164" y="3091911"/>
            <a:ext cx="0" cy="313627"/>
          </a:xfrm>
          <a:prstGeom prst="line">
            <a:avLst/>
          </a:prstGeom>
          <a:ln w="19049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969144" name="" hidden="0"/>
          <p:cNvCxnSpPr>
            <a:cxnSpLocks/>
          </p:cNvCxnSpPr>
          <p:nvPr isPhoto="0" userDrawn="0"/>
        </p:nvCxnSpPr>
        <p:spPr bwMode="auto">
          <a:xfrm flipH="0" flipV="1">
            <a:off x="7621188" y="2061812"/>
            <a:ext cx="0" cy="313627"/>
          </a:xfrm>
          <a:prstGeom prst="line">
            <a:avLst/>
          </a:prstGeom>
          <a:ln w="19049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0902158" name="" hidden="0"/>
          <p:cNvCxnSpPr>
            <a:cxnSpLocks/>
          </p:cNvCxnSpPr>
          <p:nvPr isPhoto="0" userDrawn="0"/>
        </p:nvCxnSpPr>
        <p:spPr bwMode="auto">
          <a:xfrm flipH="0" flipV="1">
            <a:off x="7621188" y="3091911"/>
            <a:ext cx="0" cy="313627"/>
          </a:xfrm>
          <a:prstGeom prst="line">
            <a:avLst/>
          </a:prstGeom>
          <a:ln w="19049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5737792" name="Google Shape;27;p4" hidden="0"/>
          <p:cNvSpPr txBox="1"/>
          <p:nvPr isPhoto="0" userDrawn="0">
            <p:ph type="title" hasCustomPrompt="0"/>
          </p:nvPr>
        </p:nvSpPr>
        <p:spPr bwMode="auto">
          <a:xfrm>
            <a:off x="311699" y="445024"/>
            <a:ext cx="8520599" cy="7073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>
              <a:defRPr/>
            </a:pPr>
            <a:r>
              <a:rPr/>
              <a:t>Collections (namedtuple)</a:t>
            </a:r>
            <a:endParaRPr/>
          </a:p>
        </p:txBody>
      </p:sp>
      <p:sp>
        <p:nvSpPr>
          <p:cNvPr id="1512112529" name="Google Shape;28;p4" hidden="0"/>
          <p:cNvSpPr txBox="1"/>
          <p:nvPr isPhoto="0" userDrawn="0">
            <p:ph type="body" idx="1" hasCustomPrompt="0"/>
          </p:nvPr>
        </p:nvSpPr>
        <p:spPr bwMode="auto">
          <a:xfrm>
            <a:off x="311699" y="1266324"/>
            <a:ext cx="8520599" cy="3302698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 sz="1600" b="0" i="0" u="none">
                <a:solidFill>
                  <a:srgbClr val="000000"/>
                </a:solidFill>
                <a:latin typeface="Hack Nerd Font"/>
                <a:ea typeface="Hack Nerd Font"/>
                <a:cs typeface="Hack Nerd Font"/>
              </a:rPr>
              <a:t>collections.namedtuple</a:t>
            </a:r>
            <a:r>
              <a:rPr sz="1600" b="0" i="0" u="none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 позволяет создать тип данных, ведущий себя  как кортеж, с тем дополнением, что каждому элементу присваивается имя,  по которому можно в дальнейшем получать доступ</a:t>
            </a:r>
            <a:endParaRPr sz="1600" b="0" i="0" u="none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endParaRPr sz="1600" b="0">
              <a:latin typeface="Open Sans"/>
              <a:ea typeface="Open Sans"/>
              <a:cs typeface="Open Sans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 sz="1600" b="0" i="0" u="none">
                <a:solidFill>
                  <a:srgbClr val="000000"/>
                </a:solidFill>
                <a:latin typeface="Hack Nerd Font"/>
                <a:ea typeface="Hack Nerd Font"/>
                <a:cs typeface="Hack Nerd Font"/>
              </a:rPr>
              <a:t>Point = collections.namedtuple(‘Point’, ‘x y’)</a:t>
            </a:r>
            <a:endParaRPr sz="1600" b="0" i="0" u="none">
              <a:solidFill>
                <a:srgbClr val="000000"/>
              </a:solidFill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 sz="1600" b="0" i="0" u="none">
                <a:solidFill>
                  <a:srgbClr val="000000"/>
                </a:solidFill>
                <a:latin typeface="Hack Nerd Font"/>
                <a:ea typeface="Hack Nerd Font"/>
                <a:cs typeface="Hack Nerd Font"/>
              </a:rPr>
              <a:t>p = Point(x=1, y=2)</a:t>
            </a:r>
            <a:endParaRPr sz="1600" b="0" i="0" u="none">
              <a:solidFill>
                <a:srgbClr val="000000"/>
              </a:solidFill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 sz="1600" b="0" i="0" u="none">
                <a:solidFill>
                  <a:srgbClr val="000000"/>
                </a:solidFill>
                <a:latin typeface="Hack Nerd Font"/>
                <a:ea typeface="Hack Nerd Font"/>
                <a:cs typeface="Hack Nerd Font"/>
              </a:rPr>
              <a:t>p.x == 1</a:t>
            </a:r>
            <a:endParaRPr sz="1600" b="0" i="0" u="none">
              <a:solidFill>
                <a:srgbClr val="000000"/>
              </a:solidFill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 sz="1600" b="0" i="0" u="none">
                <a:solidFill>
                  <a:srgbClr val="000000"/>
                </a:solidFill>
                <a:latin typeface="Hack Nerd Font"/>
                <a:ea typeface="Hack Nerd Font"/>
                <a:cs typeface="Hack Nerd Font"/>
              </a:rPr>
              <a:t>p.y ==2</a:t>
            </a:r>
            <a:endParaRPr sz="1600" b="0">
              <a:latin typeface="Hack Nerd Font"/>
              <a:ea typeface="Hack Nerd Font"/>
              <a:cs typeface="Hack Nerd Fon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4" name="Google Shape;74;p14" hidden="0"/>
          <p:cNvSpPr txBox="1"/>
          <p:nvPr isPhoto="0" userDrawn="0">
            <p:ph type="title" hasCustomPrompt="0"/>
          </p:nvPr>
        </p:nvSpPr>
        <p:spPr bwMode="auto"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Open Sans"/>
                <a:ea typeface="Open Sans"/>
                <a:cs typeface="Open Sans"/>
              </a:rPr>
              <a:t>План занятия</a:t>
            </a:r>
            <a:endParaRPr>
              <a:latin typeface="Open Sans"/>
              <a:ea typeface="Open Sans"/>
              <a:cs typeface="Open Sans"/>
            </a:endParaRPr>
          </a:p>
        </p:txBody>
      </p:sp>
      <p:sp>
        <p:nvSpPr>
          <p:cNvPr id="75" name="Google Shape;75;p14" hidden="0"/>
          <p:cNvSpPr txBox="1"/>
          <p:nvPr isPhoto="0" userDrawn="0">
            <p:ph type="body" idx="1" hasCustomPrompt="0"/>
          </p:nvPr>
        </p:nvSpPr>
        <p:spPr bwMode="auto">
          <a:prstGeom prst="rect">
            <a:avLst/>
          </a:prstGeom>
        </p:spPr>
        <p:txBody>
          <a:bodyPr spcFirstLastPara="1" vertOverflow="overflow" horzOverflow="clip" vert="horz" wrap="square" lIns="91423" tIns="91423" rIns="91423" bIns="91423" numCol="1" spcCol="0" rtlCol="0" fromWordArt="0" anchor="t" anchorCtr="0" forceAA="0" upright="0" compatLnSpc="0">
            <a:noAutofit/>
          </a:bodyPr>
          <a:lstStyle/>
          <a:p>
            <a:pPr>
              <a:defRPr/>
            </a:pPr>
            <a:r>
              <a:rPr sz="1800" b="0" i="0" u="none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 Список (list)</a:t>
            </a:r>
            <a:endParaRPr sz="1800" b="0" i="0" u="none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sz="1800" b="0" i="0" u="none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 Генераторы списков</a:t>
            </a:r>
            <a:endParaRPr sz="1800" b="0" i="0" u="none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sz="1800" b="0" i="0" u="none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 Кортеж (tuple)</a:t>
            </a:r>
            <a:endParaRPr sz="1800" b="0" i="0" u="none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sz="1800" b="0" i="0" u="none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 Множество (set)</a:t>
            </a:r>
            <a:endParaRPr sz="1800" b="0" i="0" u="none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sz="1800" b="0" i="0" u="none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 Генераторы множеств</a:t>
            </a:r>
            <a:endParaRPr sz="1800" b="0" i="0" u="none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sz="1800" b="0" i="0" u="none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 frozenset</a:t>
            </a:r>
            <a:endParaRPr sz="1800" b="0" i="0" u="none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sz="1800" b="0" i="0" u="none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 Словарь (dict)</a:t>
            </a:r>
            <a:endParaRPr sz="1800" b="0" i="0" u="none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sz="1800" b="0" i="0" u="none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 Генераторы словарей</a:t>
            </a:r>
            <a:endParaRPr sz="1800" b="0" i="0" u="none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sz="1800" b="0" i="0" u="none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 Модуль collections</a:t>
            </a:r>
            <a:endParaRPr sz="1800" b="0" i="0" u="none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1523212" name="Google Shape;27;p4" hidden="0"/>
          <p:cNvSpPr txBox="1"/>
          <p:nvPr isPhoto="0" userDrawn="0">
            <p:ph type="title" hasCustomPrompt="0"/>
          </p:nvPr>
        </p:nvSpPr>
        <p:spPr bwMode="auto">
          <a:xfrm>
            <a:off x="311699" y="445024"/>
            <a:ext cx="8520599" cy="7073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>
              <a:defRPr/>
            </a:pPr>
            <a:r>
              <a:rPr/>
              <a:t>Список</a:t>
            </a:r>
            <a:endParaRPr/>
          </a:p>
        </p:txBody>
      </p:sp>
      <p:sp>
        <p:nvSpPr>
          <p:cNvPr id="1496242028" name="Google Shape;28;p4" hidden="0"/>
          <p:cNvSpPr txBox="1"/>
          <p:nvPr isPhoto="0" userDrawn="0">
            <p:ph type="body" idx="1" hasCustomPrompt="0"/>
          </p:nvPr>
        </p:nvSpPr>
        <p:spPr bwMode="auto">
          <a:xfrm flipH="0" flipV="0">
            <a:off x="311699" y="1266324"/>
            <a:ext cx="3859580" cy="3302698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/>
              <a:t>Список - тип данных, который хранит последовательность элементов.</a:t>
            </a:r>
            <a:endParaRPr/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endParaRPr/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/>
              <a:t>Создание:</a:t>
            </a:r>
            <a:endParaRPr/>
          </a:p>
          <a:p>
            <a:pPr>
              <a:buClr>
                <a:schemeClr val="dk2"/>
              </a:buClr>
              <a:buSzPts val="1800"/>
              <a:buFont typeface="Arial"/>
              <a:buChar char="•"/>
              <a:defRPr/>
            </a:pPr>
            <a:r>
              <a:rPr>
                <a:latin typeface="Hack Nerd Font"/>
                <a:ea typeface="Hack Nerd Font"/>
                <a:cs typeface="Hack Nerd Font"/>
              </a:rPr>
              <a:t>a1 = []</a:t>
            </a:r>
            <a:endParaRPr>
              <a:latin typeface="Hack Nerd Font"/>
              <a:ea typeface="Hack Nerd Font"/>
              <a:cs typeface="Hack Nerd Font"/>
            </a:endParaRPr>
          </a:p>
          <a:p>
            <a:pPr>
              <a:buClr>
                <a:schemeClr val="dk2"/>
              </a:buClr>
              <a:buSzPts val="1800"/>
              <a:buFont typeface="Arial"/>
              <a:buChar char="•"/>
              <a:defRPr/>
            </a:pPr>
            <a:r>
              <a:rPr>
                <a:latin typeface="Hack Nerd Font"/>
                <a:ea typeface="Hack Nerd Font"/>
                <a:cs typeface="Hack Nerd Font"/>
              </a:rPr>
              <a:t>a2 = [1, 2, 3]</a:t>
            </a:r>
            <a:endParaRPr>
              <a:latin typeface="Hack Nerd Font"/>
              <a:ea typeface="Hack Nerd Font"/>
              <a:cs typeface="Hack Nerd Font"/>
            </a:endParaRPr>
          </a:p>
          <a:p>
            <a:pPr>
              <a:buClr>
                <a:schemeClr val="dk2"/>
              </a:buClr>
              <a:buSzPts val="1800"/>
              <a:buFont typeface="Arial"/>
              <a:buChar char="•"/>
              <a:defRPr/>
            </a:pPr>
            <a:r>
              <a:rPr>
                <a:latin typeface="Hack Nerd Font"/>
                <a:ea typeface="Hack Nerd Font"/>
                <a:cs typeface="Hack Nerd Font"/>
              </a:rPr>
              <a:t>a3 = list()</a:t>
            </a:r>
            <a:endParaRPr>
              <a:latin typeface="Hack Nerd Font"/>
              <a:ea typeface="Hack Nerd Font"/>
              <a:cs typeface="Hack Nerd Font"/>
            </a:endParaRPr>
          </a:p>
          <a:p>
            <a:pPr>
              <a:buClr>
                <a:schemeClr val="dk2"/>
              </a:buClr>
              <a:buSzPts val="1800"/>
              <a:buFont typeface="Arial"/>
              <a:buChar char="•"/>
              <a:defRPr/>
            </a:pPr>
            <a:r>
              <a:rPr>
                <a:latin typeface="Hack Nerd Font"/>
                <a:ea typeface="Hack Nerd Font"/>
                <a:cs typeface="Hack Nerd Font"/>
              </a:rPr>
              <a:t>a4 = list(a2)</a:t>
            </a:r>
            <a:endParaRPr>
              <a:latin typeface="Hack Nerd Font"/>
              <a:ea typeface="Hack Nerd Font"/>
              <a:cs typeface="Hack Nerd Font"/>
            </a:endParaRPr>
          </a:p>
        </p:txBody>
      </p:sp>
      <p:sp>
        <p:nvSpPr>
          <p:cNvPr id="2061162475" name="" hidden="0"/>
          <p:cNvSpPr/>
          <p:nvPr isPhoto="0" userDrawn="0"/>
        </p:nvSpPr>
        <p:spPr bwMode="auto">
          <a:xfrm flipH="0" flipV="0">
            <a:off x="6320141" y="1800457"/>
            <a:ext cx="1289359" cy="789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79834860" name="" hidden="0"/>
          <p:cNvSpPr/>
          <p:nvPr isPhoto="0" userDrawn="0"/>
        </p:nvSpPr>
        <p:spPr bwMode="auto">
          <a:xfrm flipH="0" flipV="0">
            <a:off x="6320140" y="2590334"/>
            <a:ext cx="1289358" cy="789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96730372" name="" hidden="0"/>
          <p:cNvSpPr/>
          <p:nvPr isPhoto="0" userDrawn="0"/>
        </p:nvSpPr>
        <p:spPr bwMode="auto">
          <a:xfrm flipH="0" flipV="0">
            <a:off x="6320140" y="3380212"/>
            <a:ext cx="1289358" cy="789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7783913" name="" hidden="0"/>
          <p:cNvSpPr/>
          <p:nvPr isPhoto="0" userDrawn="0"/>
        </p:nvSpPr>
        <p:spPr bwMode="auto">
          <a:xfrm flipH="0" flipV="0">
            <a:off x="5692885" y="1130360"/>
            <a:ext cx="2090853" cy="3229207"/>
          </a:xfrm>
          <a:prstGeom prst="rect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5717392" name="" hidden="0"/>
          <p:cNvSpPr txBox="1"/>
          <p:nvPr isPhoto="0" userDrawn="0"/>
        </p:nvSpPr>
        <p:spPr bwMode="auto">
          <a:xfrm flipH="0" flipV="0">
            <a:off x="6598921" y="1254512"/>
            <a:ext cx="604024" cy="37170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200">
                <a:solidFill>
                  <a:schemeClr val="tx1">
                    <a:lumMod val="50000"/>
                  </a:schemeClr>
                </a:solidFill>
              </a:rPr>
              <a:t>a2</a:t>
            </a:r>
            <a:endParaRPr sz="2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3680147" name="" hidden="0"/>
          <p:cNvSpPr txBox="1"/>
          <p:nvPr isPhoto="0" userDrawn="0"/>
        </p:nvSpPr>
        <p:spPr bwMode="auto">
          <a:xfrm flipH="0" flipV="0">
            <a:off x="5960103" y="1974695"/>
            <a:ext cx="313735" cy="3048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0</a:t>
            </a:r>
            <a:endParaRPr/>
          </a:p>
        </p:txBody>
      </p:sp>
      <p:sp>
        <p:nvSpPr>
          <p:cNvPr id="725624901" name="" hidden="0"/>
          <p:cNvSpPr txBox="1"/>
          <p:nvPr isPhoto="0" userDrawn="0"/>
        </p:nvSpPr>
        <p:spPr bwMode="auto">
          <a:xfrm flipH="0" flipV="0">
            <a:off x="5960103" y="2834267"/>
            <a:ext cx="302119" cy="302011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/>
              <a:t>1</a:t>
            </a:r>
            <a:endParaRPr/>
          </a:p>
        </p:txBody>
      </p:sp>
      <p:sp>
        <p:nvSpPr>
          <p:cNvPr id="2114458278" name="" hidden="0"/>
          <p:cNvSpPr txBox="1"/>
          <p:nvPr isPhoto="0" userDrawn="0"/>
        </p:nvSpPr>
        <p:spPr bwMode="auto">
          <a:xfrm flipH="0" flipV="0">
            <a:off x="5960103" y="3531219"/>
            <a:ext cx="360127" cy="28160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/>
              <a:t>2</a:t>
            </a:r>
            <a:endParaRPr/>
          </a:p>
        </p:txBody>
      </p:sp>
      <p:sp>
        <p:nvSpPr>
          <p:cNvPr id="985603039" name="" hidden="0"/>
          <p:cNvSpPr txBox="1"/>
          <p:nvPr isPhoto="0" userDrawn="0"/>
        </p:nvSpPr>
        <p:spPr bwMode="auto">
          <a:xfrm flipH="0" flipV="0">
            <a:off x="6610537" y="2032774"/>
            <a:ext cx="546089" cy="39627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000">
                <a:solidFill>
                  <a:schemeClr val="tx1">
                    <a:lumMod val="40000"/>
                    <a:lumOff val="60000"/>
                  </a:schemeClr>
                </a:solidFill>
                <a:latin typeface="Hack Nerd Font"/>
                <a:ea typeface="Hack Nerd Font"/>
                <a:cs typeface="Hack Nerd Font"/>
              </a:rPr>
              <a:t>1</a:t>
            </a:r>
            <a:endParaRPr sz="2000">
              <a:solidFill>
                <a:schemeClr val="tx1">
                  <a:lumMod val="40000"/>
                  <a:lumOff val="60000"/>
                </a:schemeClr>
              </a:solidFill>
              <a:latin typeface="Hack Nerd Font"/>
              <a:ea typeface="Hack Nerd Font"/>
              <a:cs typeface="Hack Nerd Font"/>
            </a:endParaRPr>
          </a:p>
        </p:txBody>
      </p:sp>
      <p:sp>
        <p:nvSpPr>
          <p:cNvPr id="1560683571" name="" hidden="0"/>
          <p:cNvSpPr txBox="1"/>
          <p:nvPr isPhoto="0" userDrawn="0"/>
        </p:nvSpPr>
        <p:spPr bwMode="auto">
          <a:xfrm flipH="0" flipV="0">
            <a:off x="6657000" y="2880731"/>
            <a:ext cx="429930" cy="39627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000">
                <a:solidFill>
                  <a:schemeClr val="tx1">
                    <a:lumMod val="40000"/>
                    <a:lumOff val="60000"/>
                  </a:schemeClr>
                </a:solidFill>
                <a:latin typeface="Hack Nerd Font"/>
                <a:ea typeface="Hack Nerd Font"/>
                <a:cs typeface="Hack Nerd Font"/>
              </a:rPr>
              <a:t>2</a:t>
            </a:r>
            <a:endParaRPr sz="2000">
              <a:solidFill>
                <a:schemeClr val="tx1">
                  <a:lumMod val="40000"/>
                  <a:lumOff val="60000"/>
                </a:schemeClr>
              </a:solidFill>
              <a:latin typeface="Hack Nerd Font"/>
              <a:ea typeface="Hack Nerd Font"/>
              <a:cs typeface="Hack Nerd Font"/>
            </a:endParaRPr>
          </a:p>
        </p:txBody>
      </p:sp>
      <p:sp>
        <p:nvSpPr>
          <p:cNvPr id="307858923" name="" hidden="0"/>
          <p:cNvSpPr txBox="1"/>
          <p:nvPr isPhoto="0" userDrawn="0"/>
        </p:nvSpPr>
        <p:spPr bwMode="auto">
          <a:xfrm flipH="0" flipV="0">
            <a:off x="6598921" y="3566066"/>
            <a:ext cx="464778" cy="39627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000">
                <a:solidFill>
                  <a:schemeClr val="tx1">
                    <a:lumMod val="40000"/>
                    <a:lumOff val="60000"/>
                  </a:schemeClr>
                </a:solidFill>
                <a:latin typeface="Hack Nerd Font"/>
                <a:ea typeface="Hack Nerd Font"/>
                <a:cs typeface="Hack Nerd Font"/>
              </a:rPr>
              <a:t>3</a:t>
            </a:r>
            <a:endParaRPr sz="2000">
              <a:solidFill>
                <a:schemeClr val="tx1">
                  <a:lumMod val="40000"/>
                  <a:lumOff val="60000"/>
                </a:schemeClr>
              </a:solidFill>
              <a:latin typeface="Hack Nerd Font"/>
              <a:ea typeface="Hack Nerd Font"/>
              <a:cs typeface="Hack Nerd Fon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49423294" name="Google Shape;27;p4" hidden="0"/>
          <p:cNvSpPr txBox="1"/>
          <p:nvPr isPhoto="0" userDrawn="0">
            <p:ph type="title" hasCustomPrompt="0"/>
          </p:nvPr>
        </p:nvSpPr>
        <p:spPr bwMode="auto">
          <a:xfrm>
            <a:off x="311699" y="445024"/>
            <a:ext cx="8520599" cy="7073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>
              <a:defRPr/>
            </a:pPr>
            <a:r>
              <a:rPr/>
              <a:t>Список (индексация)</a:t>
            </a:r>
            <a:endParaRPr/>
          </a:p>
        </p:txBody>
      </p:sp>
      <p:sp>
        <p:nvSpPr>
          <p:cNvPr id="1527808421" name="Google Shape;28;p4" hidden="0"/>
          <p:cNvSpPr txBox="1"/>
          <p:nvPr isPhoto="0" userDrawn="0">
            <p:ph type="body" idx="1" hasCustomPrompt="0"/>
          </p:nvPr>
        </p:nvSpPr>
        <p:spPr bwMode="auto">
          <a:xfrm>
            <a:off x="311699" y="1266324"/>
            <a:ext cx="8520599" cy="3302698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/>
              <a:t>К элементам массива можно обращаться так же как и к строкам</a:t>
            </a:r>
            <a:endParaRPr/>
          </a:p>
          <a:p>
            <a:pPr>
              <a:buClr>
                <a:schemeClr val="dk2"/>
              </a:buClr>
              <a:buSzPts val="1800"/>
              <a:buFont typeface="Arial"/>
              <a:buChar char="•"/>
              <a:defRPr/>
            </a:pPr>
            <a:r>
              <a:rPr/>
              <a:t>Отдельные элементы:</a:t>
            </a:r>
            <a:endParaRPr/>
          </a:p>
          <a:p>
            <a:pPr lvl="1">
              <a:buClr>
                <a:schemeClr val="dk2"/>
              </a:buClr>
              <a:buSzPts val="1800"/>
              <a:buFont typeface="Arial"/>
              <a:buChar char="•"/>
              <a:defRPr/>
            </a:pPr>
            <a:r>
              <a:rPr>
                <a:latin typeface="Hack Nerd Font"/>
                <a:ea typeface="Hack Nerd Font"/>
                <a:cs typeface="Hack Nerd Font"/>
              </a:rPr>
              <a:t>print(a[0], a[1], a[-2])</a:t>
            </a:r>
            <a:endParaRPr>
              <a:latin typeface="Hack Nerd Font"/>
              <a:ea typeface="Hack Nerd Font"/>
              <a:cs typeface="Hack Nerd Font"/>
            </a:endParaRPr>
          </a:p>
          <a:p>
            <a:pPr lvl="0">
              <a:buClr>
                <a:schemeClr val="dk2"/>
              </a:buClr>
              <a:buSzPts val="1800"/>
              <a:buFont typeface="Arial"/>
              <a:buChar char="•"/>
              <a:defRPr/>
            </a:pPr>
            <a:r>
              <a:rPr>
                <a:latin typeface="Open Sans"/>
                <a:ea typeface="Open Sans"/>
                <a:cs typeface="Open Sans"/>
              </a:rPr>
              <a:t>Срезы (</a:t>
            </a:r>
            <a:r>
              <a:rPr>
                <a:latin typeface="Hack Nerd Font"/>
                <a:ea typeface="Hack Nerd Font"/>
                <a:cs typeface="Hack Nerd Font"/>
              </a:rPr>
              <a:t>a[start : end : step]</a:t>
            </a:r>
            <a:r>
              <a:rPr>
                <a:latin typeface="Open Sans"/>
                <a:ea typeface="Open Sans"/>
                <a:cs typeface="Open Sans"/>
              </a:rPr>
              <a:t>)</a:t>
            </a:r>
            <a:endParaRPr>
              <a:latin typeface="Open Sans"/>
              <a:ea typeface="Open Sans"/>
              <a:cs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1582589" name="Google Shape;27;p4" hidden="0"/>
          <p:cNvSpPr txBox="1"/>
          <p:nvPr isPhoto="0" userDrawn="0">
            <p:ph type="title" hasCustomPrompt="0"/>
          </p:nvPr>
        </p:nvSpPr>
        <p:spPr bwMode="auto">
          <a:xfrm>
            <a:off x="311699" y="445024"/>
            <a:ext cx="8520599" cy="7073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>
              <a:defRPr/>
            </a:pPr>
            <a:r>
              <a:rPr/>
              <a:t>Список (методы)</a:t>
            </a:r>
            <a:endParaRPr/>
          </a:p>
        </p:txBody>
      </p:sp>
      <p:sp>
        <p:nvSpPr>
          <p:cNvPr id="1138391861" name="Google Shape;28;p4" hidden="0"/>
          <p:cNvSpPr txBox="1"/>
          <p:nvPr isPhoto="0" userDrawn="0">
            <p:ph type="body" idx="1" hasCustomPrompt="0"/>
          </p:nvPr>
        </p:nvSpPr>
        <p:spPr bwMode="auto">
          <a:xfrm>
            <a:off x="311699" y="1266324"/>
            <a:ext cx="8520599" cy="3302698"/>
          </a:xfrm>
          <a:prstGeom prst="rect">
            <a:avLst/>
          </a:prstGeom>
        </p:spPr>
        <p:txBody>
          <a:bodyPr spcFirstLastPara="1" vertOverflow="overflow" horzOverflow="clip" vert="horz" wrap="square" lIns="91423" tIns="91423" rIns="91423" bIns="91423" numCol="1" spcCol="0" rtlCol="0" fromWordArt="0" anchor="t" anchorCtr="0" forceAA="0" upright="0" compatLnSpc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r>
              <a:rPr sz="1600" b="0" i="0" u="none">
                <a:solidFill>
                  <a:srgbClr val="000000"/>
                </a:solidFill>
                <a:latin typeface="Hack Nerd Font"/>
                <a:ea typeface="Hack Nerd Font"/>
                <a:cs typeface="Hack Nerd Font"/>
              </a:rPr>
              <a:t>append(item)</a:t>
            </a:r>
            <a:r>
              <a:rPr sz="1600" b="0" i="0" u="none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: добавляет элемент item в конец списка</a:t>
            </a:r>
            <a:endParaRPr sz="1600" b="0" i="0" u="none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sz="1600" b="0" i="0" u="none">
                <a:solidFill>
                  <a:srgbClr val="000000"/>
                </a:solidFill>
                <a:latin typeface="Hack Nerd Font"/>
                <a:ea typeface="Hack Nerd Font"/>
                <a:cs typeface="Hack Nerd Font"/>
              </a:rPr>
              <a:t>insert(index, item)</a:t>
            </a:r>
            <a:r>
              <a:rPr sz="1600" b="0" i="0" u="none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: добавляет элемент item в список по индексу index</a:t>
            </a:r>
            <a:endParaRPr sz="1600" b="0" i="0" u="none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sz="1600" b="0" i="0" u="none">
                <a:solidFill>
                  <a:srgbClr val="000000"/>
                </a:solidFill>
                <a:latin typeface="Hack Nerd Font"/>
                <a:ea typeface="Hack Nerd Font"/>
                <a:cs typeface="Hack Nerd Font"/>
              </a:rPr>
              <a:t>remove(item)</a:t>
            </a:r>
            <a:r>
              <a:rPr sz="1600" b="0" i="0" u="none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: удаляет элемент item</a:t>
            </a:r>
            <a:endParaRPr sz="1600" b="0" i="0" u="none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sz="1600" b="0" i="0" u="none">
                <a:solidFill>
                  <a:srgbClr val="000000"/>
                </a:solidFill>
                <a:latin typeface="Hack Nerd Font"/>
                <a:ea typeface="Hack Nerd Font"/>
                <a:cs typeface="Hack Nerd Font"/>
              </a:rPr>
              <a:t>clear()</a:t>
            </a:r>
            <a:r>
              <a:rPr sz="1600" b="0" i="0" u="none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: удаление всех элементов из списка</a:t>
            </a:r>
            <a:endParaRPr sz="1600" b="0" i="0" u="none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sz="1600" b="0" i="0" u="none">
                <a:solidFill>
                  <a:srgbClr val="000000"/>
                </a:solidFill>
                <a:latin typeface="Hack Nerd Font"/>
                <a:ea typeface="Hack Nerd Font"/>
                <a:cs typeface="Hack Nerd Font"/>
              </a:rPr>
              <a:t>index(item)</a:t>
            </a:r>
            <a:r>
              <a:rPr sz="1600" b="0" i="0" u="none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: возвращает индекс элемента</a:t>
            </a:r>
            <a:endParaRPr sz="1600" b="0" i="0" u="none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sz="1600" b="0" i="0" u="none">
                <a:solidFill>
                  <a:srgbClr val="000000"/>
                </a:solidFill>
                <a:latin typeface="Hack Nerd Font"/>
                <a:ea typeface="Hack Nerd Font"/>
                <a:cs typeface="Hack Nerd Font"/>
              </a:rPr>
              <a:t>item.</a:t>
            </a:r>
            <a:r>
              <a:rPr sz="1600" b="0" i="0" u="none">
                <a:solidFill>
                  <a:srgbClr val="000000"/>
                </a:solidFill>
                <a:latin typeface="Hack Nerd Font"/>
                <a:ea typeface="Hack Nerd Font"/>
                <a:cs typeface="Hack Nerd Font"/>
              </a:rPr>
              <a:t>pop([index])</a:t>
            </a:r>
            <a:r>
              <a:rPr sz="1600" b="0" i="0" u="none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: удаляет и возвращает элемент по индексу index.</a:t>
            </a:r>
            <a:endParaRPr sz="1600" b="0" i="0" u="none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sz="1600" b="0" i="0" u="none">
                <a:solidFill>
                  <a:srgbClr val="000000"/>
                </a:solidFill>
                <a:latin typeface="Hack Nerd Font"/>
                <a:ea typeface="Hack Nerd Font"/>
                <a:cs typeface="Hack Nerd Font"/>
              </a:rPr>
              <a:t>count(item)</a:t>
            </a:r>
            <a:r>
              <a:rPr sz="1600" b="0" i="0" u="none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: возвращает количество вхождений элемента item в список</a:t>
            </a:r>
            <a:endParaRPr sz="1600" b="0" i="0" u="none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sz="1600" b="0" i="0" u="none">
                <a:solidFill>
                  <a:srgbClr val="000000"/>
                </a:solidFill>
                <a:latin typeface="Hack Nerd Font"/>
                <a:ea typeface="Hack Nerd Font"/>
                <a:cs typeface="Hack Nerd Font"/>
              </a:rPr>
              <a:t>sort([key])</a:t>
            </a:r>
            <a:r>
              <a:rPr sz="1600" b="0" i="0" u="none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: сортирует элементы. По умолчанию сортирует по возрастанию.</a:t>
            </a:r>
            <a:endParaRPr sz="1600" b="0" i="0" u="none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sz="1600" b="0" i="0" u="none">
                <a:solidFill>
                  <a:srgbClr val="000000"/>
                </a:solidFill>
                <a:latin typeface="Hack Nerd Font"/>
                <a:ea typeface="Hack Nerd Font"/>
                <a:cs typeface="Hack Nerd Font"/>
              </a:rPr>
              <a:t>reverse()</a:t>
            </a:r>
            <a:r>
              <a:rPr sz="1600" b="0" i="0" u="none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: расставляет все элементы в списке в обратном порядке</a:t>
            </a:r>
            <a:endParaRPr sz="1600" b="0" i="0" u="none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1833188" name="Google Shape;27;p4" hidden="0"/>
          <p:cNvSpPr txBox="1"/>
          <p:nvPr isPhoto="0" userDrawn="0">
            <p:ph type="title" hasCustomPrompt="0"/>
          </p:nvPr>
        </p:nvSpPr>
        <p:spPr bwMode="auto">
          <a:xfrm>
            <a:off x="311699" y="445024"/>
            <a:ext cx="8520599" cy="7073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>
              <a:defRPr/>
            </a:pPr>
            <a:r>
              <a:rPr/>
              <a:t>Список (встроенные функции)</a:t>
            </a:r>
            <a:endParaRPr/>
          </a:p>
        </p:txBody>
      </p:sp>
      <p:sp>
        <p:nvSpPr>
          <p:cNvPr id="880181048" name="Google Shape;28;p4" hidden="0"/>
          <p:cNvSpPr txBox="1"/>
          <p:nvPr isPhoto="0" userDrawn="0">
            <p:ph type="body" idx="1" hasCustomPrompt="0"/>
          </p:nvPr>
        </p:nvSpPr>
        <p:spPr bwMode="auto">
          <a:xfrm>
            <a:off x="311699" y="1266324"/>
            <a:ext cx="8520599" cy="3302698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r>
              <a:rPr lang="en-US" sz="1600" b="0" i="0" u="none" strike="noStrike" cap="none" spc="0">
                <a:solidFill>
                  <a:srgbClr val="000000"/>
                </a:solidFill>
                <a:latin typeface="Hack Nerd Font"/>
                <a:ea typeface="Hack Nerd Font"/>
                <a:cs typeface="Hack Nerd Font"/>
              </a:rPr>
              <a:t>len(list)</a:t>
            </a:r>
            <a:r>
              <a:rPr lang="en-US" sz="1600" b="0" i="0" u="none" strike="noStrike" cap="none" spc="0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: возвращает длину списка</a:t>
            </a:r>
            <a:endParaRPr sz="1600" b="0" i="0" u="none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lang="en-US" sz="1600" b="0" i="0" u="none" strike="noStrike" cap="none" spc="0">
                <a:solidFill>
                  <a:srgbClr val="000000"/>
                </a:solidFill>
                <a:latin typeface="Hack Nerd Font"/>
                <a:ea typeface="Hack Nerd Font"/>
                <a:cs typeface="Hack Nerd Font"/>
              </a:rPr>
              <a:t>sorted(list, [key])</a:t>
            </a:r>
            <a:r>
              <a:rPr lang="en-US" sz="1600" b="0" i="0" u="none" strike="noStrike" cap="none" spc="0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: возвращает отсортированный список</a:t>
            </a:r>
            <a:endParaRPr sz="1600" b="0" i="0" u="none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lang="en-US" sz="1600" b="0" i="0" u="none" strike="noStrike" cap="none" spc="0">
                <a:solidFill>
                  <a:srgbClr val="000000"/>
                </a:solidFill>
                <a:latin typeface="Hack Nerd Font"/>
                <a:ea typeface="Hack Nerd Font"/>
                <a:cs typeface="Hack Nerd Font"/>
              </a:rPr>
              <a:t>min(list)</a:t>
            </a:r>
            <a:r>
              <a:rPr lang="en-US" sz="1600" b="0" i="0" u="none" strike="noStrike" cap="none" spc="0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: возвращает наименьший элемент списка</a:t>
            </a:r>
            <a:endParaRPr sz="1600" b="0" i="0" u="none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lang="en-US" sz="1600" b="0" i="0" u="none" strike="noStrike" cap="none" spc="0">
                <a:solidFill>
                  <a:srgbClr val="000000"/>
                </a:solidFill>
                <a:latin typeface="Hack Nerd Font"/>
                <a:ea typeface="Hack Nerd Font"/>
                <a:cs typeface="Hack Nerd Font"/>
              </a:rPr>
              <a:t>max(list)</a:t>
            </a:r>
            <a:r>
              <a:rPr lang="en-US" sz="1600" b="0" i="0" u="none" strike="noStrike" cap="none" spc="0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: возвращает наибольший элемент списка</a:t>
            </a:r>
            <a:endParaRPr sz="1600" b="0" i="0" u="none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53181842" name="Google Shape;27;p4" hidden="0"/>
          <p:cNvSpPr txBox="1"/>
          <p:nvPr isPhoto="0" userDrawn="0">
            <p:ph type="title" hasCustomPrompt="0"/>
          </p:nvPr>
        </p:nvSpPr>
        <p:spPr bwMode="auto">
          <a:xfrm>
            <a:off x="311699" y="445024"/>
            <a:ext cx="8520599" cy="707399"/>
          </a:xfrm>
          <a:prstGeom prst="rect">
            <a:avLst/>
          </a:prstGeom>
        </p:spPr>
        <p:txBody>
          <a:bodyPr spcFirstLastPara="1" vertOverflow="overflow" horzOverflow="clip" vert="horz" wrap="square" lIns="91423" tIns="91423" rIns="91423" bIns="91423" numCol="1" spcCol="0" rtlCol="0" fromWordArt="0" anchor="t" anchorCtr="0" forceAA="0" upright="0" compatLnSpc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>
              <a:defRPr/>
            </a:pPr>
            <a:r>
              <a:rPr/>
              <a:t>Список (генератор)</a:t>
            </a:r>
            <a:endParaRPr/>
          </a:p>
        </p:txBody>
      </p:sp>
      <p:sp>
        <p:nvSpPr>
          <p:cNvPr id="1603525565" name="Google Shape;28;p4" hidden="0"/>
          <p:cNvSpPr txBox="1"/>
          <p:nvPr isPhoto="0" userDrawn="0">
            <p:ph type="body" idx="1" hasCustomPrompt="0"/>
          </p:nvPr>
        </p:nvSpPr>
        <p:spPr bwMode="auto">
          <a:xfrm>
            <a:off x="311699" y="1266324"/>
            <a:ext cx="8520599" cy="3302698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/>
              <a:t>Позволяют налету создавать списки</a:t>
            </a:r>
            <a:endParaRPr/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/>
              <a:t>Синтакисис:</a:t>
            </a:r>
            <a:endParaRPr/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/>
              <a:t>	</a:t>
            </a:r>
            <a:r>
              <a:rPr>
                <a:latin typeface="Hack Nerd Font"/>
                <a:ea typeface="Hack Nerd Font"/>
                <a:cs typeface="Hack Nerd Font"/>
              </a:rPr>
              <a:t>[&lt;выражение&gt; for item in &lt;итератор&gt; if &lt;условие&gt;]</a:t>
            </a:r>
            <a:endParaRPr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/>
              <a:t>Пример:</a:t>
            </a:r>
            <a:endParaRPr/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>
                <a:latin typeface="Hack Nerd Font"/>
                <a:ea typeface="Hack Nerd Font"/>
                <a:cs typeface="Hack Nerd Font"/>
              </a:rPr>
              <a:t>a = [-1, 2, -3, 4, -5]</a:t>
            </a:r>
            <a:endParaRPr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>
                <a:latin typeface="Hack Nerd Font"/>
                <a:ea typeface="Hack Nerd Font"/>
                <a:cs typeface="Hack Nerd Font"/>
              </a:rPr>
              <a:t>squares = [item**2 for item in a]</a:t>
            </a:r>
            <a:endParaRPr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>
                <a:latin typeface="Hack Nerd Font"/>
                <a:ea typeface="Hack Nerd Font"/>
                <a:cs typeface="Hack Nerd Font"/>
              </a:rPr>
              <a:t>absolute = [abs(i) for i in a]</a:t>
            </a:r>
            <a:endParaRPr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74886938" name="Google Shape;27;p4" hidden="0"/>
          <p:cNvSpPr txBox="1"/>
          <p:nvPr isPhoto="0" userDrawn="0">
            <p:ph type="title" hasCustomPrompt="0"/>
          </p:nvPr>
        </p:nvSpPr>
        <p:spPr bwMode="auto">
          <a:xfrm>
            <a:off x="311699" y="445024"/>
            <a:ext cx="8520599" cy="7073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>
              <a:defRPr/>
            </a:pPr>
            <a:r>
              <a:rPr/>
              <a:t>Кортеж</a:t>
            </a:r>
            <a:endParaRPr/>
          </a:p>
        </p:txBody>
      </p:sp>
      <p:sp>
        <p:nvSpPr>
          <p:cNvPr id="313002570" name="Google Shape;28;p4" hidden="0"/>
          <p:cNvSpPr txBox="1"/>
          <p:nvPr isPhoto="0" userDrawn="0">
            <p:ph type="body" idx="1" hasCustomPrompt="0"/>
          </p:nvPr>
        </p:nvSpPr>
        <p:spPr bwMode="auto">
          <a:xfrm>
            <a:off x="311699" y="1266324"/>
            <a:ext cx="8520599" cy="3302698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/>
              <a:t>“Неизменяемый массив”</a:t>
            </a:r>
            <a:endParaRPr/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endParaRPr/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>
                <a:latin typeface="Hack Nerd Font"/>
                <a:ea typeface="Hack Nerd Font"/>
                <a:cs typeface="Hack Nerd Font"/>
              </a:rPr>
              <a:t>t = ()</a:t>
            </a:r>
            <a:endParaRPr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>
                <a:latin typeface="Hack Nerd Font"/>
                <a:ea typeface="Hack Nerd Font"/>
                <a:cs typeface="Hack Nerd Font"/>
              </a:rPr>
              <a:t>t = tuple()</a:t>
            </a:r>
            <a:endParaRPr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>
                <a:latin typeface="Hack Nerd Font"/>
                <a:ea typeface="Hack Nerd Font"/>
                <a:cs typeface="Hack Nerd Font"/>
              </a:rPr>
              <a:t>t = tuple([1, 2])</a:t>
            </a:r>
            <a:endParaRPr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>
                <a:latin typeface="Hack Nerd Font"/>
                <a:ea typeface="Hack Nerd Font"/>
                <a:cs typeface="Hack Nerd Font"/>
              </a:rPr>
              <a:t>t = (1,)</a:t>
            </a:r>
            <a:endParaRPr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>
                <a:latin typeface="Hack Nerd Font"/>
                <a:ea typeface="Hack Nerd Font"/>
                <a:cs typeface="Hack Nerd Font"/>
              </a:rPr>
              <a:t>t = (3, 4)</a:t>
            </a:r>
            <a:endParaRPr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>
                <a:latin typeface="Hack Nerd Font"/>
                <a:ea typeface="Hack Nerd Font"/>
                <a:cs typeface="Hack Nerd Font"/>
              </a:rPr>
              <a:t>t = 4, 5</a:t>
            </a:r>
            <a:endParaRPr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endParaRPr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/>
              <a:t>Операции те же, что и у массива, которые не изменяют его.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132991" name="Google Shape;27;p4" hidden="0"/>
          <p:cNvSpPr txBox="1"/>
          <p:nvPr isPhoto="0" userDrawn="0">
            <p:ph type="title" hasCustomPrompt="0"/>
          </p:nvPr>
        </p:nvSpPr>
        <p:spPr bwMode="auto">
          <a:xfrm>
            <a:off x="311699" y="445024"/>
            <a:ext cx="8520599" cy="7073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>
              <a:defRPr/>
            </a:pPr>
            <a:r>
              <a:rPr/>
              <a:t>Множество</a:t>
            </a:r>
            <a:endParaRPr/>
          </a:p>
        </p:txBody>
      </p:sp>
      <p:sp>
        <p:nvSpPr>
          <p:cNvPr id="1025922019" name="Google Shape;28;p4" hidden="0"/>
          <p:cNvSpPr txBox="1"/>
          <p:nvPr isPhoto="0" userDrawn="0">
            <p:ph type="body" idx="1" hasCustomPrompt="0"/>
          </p:nvPr>
        </p:nvSpPr>
        <p:spPr bwMode="auto">
          <a:xfrm>
            <a:off x="311699" y="1266324"/>
            <a:ext cx="8520599" cy="3302698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/>
              <a:t>Контейнер, который хранит уникальные </a:t>
            </a:r>
            <a:r>
              <a:rPr b="1"/>
              <a:t>НЕИЗМЕНЯЕМЫЕ </a:t>
            </a:r>
            <a:r>
              <a:rPr/>
              <a:t>элементы в случайном порядке</a:t>
            </a:r>
            <a:endParaRPr/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/>
              <a:t>s = set()</a:t>
            </a:r>
            <a:endParaRPr/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/>
              <a:t>s = {1, 2, 1, 2}  # s == {1, 2}</a:t>
            </a:r>
            <a:endParaRPr/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/>
              <a:t>s = set(‘hello’)  # s == {‘h’, ‘o’, ‘l’, ‘e’}</a:t>
            </a:r>
            <a:endParaRPr/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endParaRPr/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/>
              <a:t>Генератор:</a:t>
            </a:r>
            <a:endParaRPr/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/>
              <a:t>a = [-2, -1, 0, 1, 2, 3]</a:t>
            </a:r>
            <a:endParaRPr/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/>
              <a:t>s = {abs(item) for item in a}  # s == {0, 1, 2, 3}</a:t>
            </a:r>
            <a:endParaRPr/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ONLYOFFICE/6.4.2.6</Application>
  <DocSecurity>0</DocSecurity>
  <PresentationFormat>On-screen Show (4:3)</PresentationFormat>
  <Paragraphs>0</Paragraphs>
  <Slides>18</Slides>
  <Notes>18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5</cp:revision>
  <dcterms:modified xsi:type="dcterms:W3CDTF">2021-11-22T18:50:43Z</dcterms:modified>
  <cp:category/>
  <cp:contentStatus/>
  <cp:version/>
</cp:coreProperties>
</file>