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7C5E88F-DE98-1C7E-8250-8A52B9FF4C40}">
  <a:tblStyle styleId="{47C5E88F-DE98-1C7E-8250-8A52B9FF4C40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 hidden="0"/>
          <p:cNvCxnSpPr>
            <a:cxnSpLocks/>
          </p:cNvCxnSpPr>
          <p:nvPr isPhoto="0" userDrawn="0"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 hidden="0"/>
          <p:cNvGrpSpPr/>
          <p:nvPr isPhoto="0" userDrawn="0"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 hidden="0"/>
          <p:cNvGrpSpPr/>
          <p:nvPr isPhoto="0" userDrawn="0"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 hidden="0"/>
            <p:cNvCxnSpPr>
              <a:cxnSpLocks/>
            </p:cNvCxnSpPr>
            <p:nvPr isPhoto="0" userDrawn="0"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 hidden="0"/>
            <p:cNvCxnSpPr>
              <a:cxnSpLocks/>
            </p:cNvCxnSpPr>
            <p:nvPr isPhoto="0" userDrawn="0"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 hidden="0"/>
          <p:cNvSpPr txBox="1"/>
          <p:nvPr isPhoto="0" userDrawn="0">
            <p:ph type="ctrTitle" hasCustomPrompt="0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 hidden="0"/>
          <p:cNvSpPr txBox="1"/>
          <p:nvPr isPhoto="0" userDrawn="0">
            <p:ph type="subTitle" idx="1" hasCustomPrompt="0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 hidden="0"/>
          <p:cNvSpPr txBox="1"/>
          <p:nvPr isPhoto="0" userDrawn="0"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 hidden="0"/>
          <p:cNvSpPr/>
          <p:nvPr isPhoto="0" userDrawn="0"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 hidden="0"/>
          <p:cNvSpPr txBox="1"/>
          <p:nvPr isPhoto="0" userDrawn="0">
            <p:ph type="title" hasCustomPrompt="0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-python.ru/tutorial/tsikly-upravlenie-vetvleniem-python/uslovie-if-elif-else/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5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930457" y="2872574"/>
            <a:ext cx="7468993" cy="879345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200" b="0" u="none">
                <a:latin typeface="Open Sans"/>
                <a:ea typeface="Open Sans"/>
                <a:cs typeface="Open Sans"/>
              </a:rPr>
              <a:t>Операторы ветвления, циклы</a:t>
            </a:r>
            <a:endParaRPr sz="2200" b="0" u="none">
              <a:latin typeface="Open Sans"/>
              <a:ea typeface="Open Sans"/>
              <a:cs typeface="Open Sans"/>
            </a:endParaRPr>
          </a:p>
        </p:txBody>
      </p:sp>
      <p:sp>
        <p:nvSpPr>
          <p:cNvPr id="638747890" name="" hidden="0"/>
          <p:cNvSpPr/>
          <p:nvPr isPhoto="0" userDrawn="0"/>
        </p:nvSpPr>
        <p:spPr bwMode="auto">
          <a:xfrm flipH="0" flipV="0">
            <a:off x="8504895" y="2332664"/>
            <a:ext cx="68275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64144529" name="" hidden="0"/>
          <p:cNvSpPr/>
          <p:nvPr isPhoto="0" userDrawn="0"/>
        </p:nvSpPr>
        <p:spPr bwMode="auto">
          <a:xfrm>
            <a:off x="7374645" y="3007410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19520618" name="" hidden="0"/>
          <p:cNvSpPr/>
          <p:nvPr isPhoto="0" userDrawn="0"/>
        </p:nvSpPr>
        <p:spPr bwMode="auto">
          <a:xfrm flipH="0" flipV="0">
            <a:off x="8374800" y="3868218"/>
            <a:ext cx="68942" cy="775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01603261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930240" y="1403148"/>
            <a:ext cx="1469424" cy="1469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83194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raise </a:t>
            </a:r>
            <a:endParaRPr/>
          </a:p>
        </p:txBody>
      </p:sp>
      <p:sp>
        <p:nvSpPr>
          <p:cNvPr id="1032691603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Мы так же можем сами вызвать исключение.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Для этого используется ключевое слово </a:t>
            </a:r>
            <a:r>
              <a:rPr>
                <a:latin typeface="Hack Nerd Font"/>
                <a:ea typeface="Hack Nerd Font"/>
                <a:cs typeface="Hack Nerd Font"/>
              </a:rPr>
              <a:t>raise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14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План занятия</a:t>
            </a:r>
            <a:endParaRPr>
              <a:latin typeface="Open Sans"/>
              <a:ea typeface="Open Sans"/>
              <a:cs typeface="Open Sans"/>
            </a:endParaRPr>
          </a:p>
        </p:txBody>
      </p:sp>
      <p:sp>
        <p:nvSpPr>
          <p:cNvPr id="75" name="Google Shape;75;p14" hidden="0"/>
          <p:cNvSpPr txBox="1"/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Операторы ветвления (if, elif, else)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Вложенные операторы ветвления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Основы булевой алгебры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Циклы for, while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Операторы break и continue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Использование else с циклами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Обработка ошибок (try, except, else, finally)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Иерархия ошибок стандартной библиотеки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Бросаем исключение с помощью raise.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Использование raise в except.</a:t>
            </a:r>
            <a:endParaRPr sz="18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106063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Оператор ветвления</a:t>
            </a:r>
            <a:endParaRPr/>
          </a:p>
        </p:txBody>
      </p:sp>
      <p:sp>
        <p:nvSpPr>
          <p:cNvPr id="964625435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25451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if &lt;condition1&gt;: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	# do smth1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elif &lt;condition2&gt;: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	# do smth</a:t>
            </a:r>
            <a:r>
              <a:rPr>
                <a:latin typeface="Hack Nerd Font"/>
                <a:ea typeface="Hack Nerd Font"/>
                <a:cs typeface="Hack Nerd Font"/>
              </a:rPr>
              <a:t>2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else: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	# do smth3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1163447755" name="" hidden="0"/>
          <p:cNvSpPr txBox="1"/>
          <p:nvPr isPhoto="0" userDrawn="0"/>
        </p:nvSpPr>
        <p:spPr bwMode="auto">
          <a:xfrm flipH="0" flipV="0">
            <a:off x="311699" y="3989867"/>
            <a:ext cx="5729732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solidFill>
                  <a:schemeClr val="bg2"/>
                </a:solidFill>
                <a:latin typeface="Hack Nerd Font"/>
                <a:ea typeface="Hack Nerd Font"/>
                <a:cs typeface="Hack Nerd Font"/>
              </a:rPr>
              <a:t>x = &lt;value1&gt; if &lt;condition&gt; else &lt;value2&gt;</a:t>
            </a:r>
            <a:endParaRPr sz="1600">
              <a:solidFill>
                <a:schemeClr val="bg2"/>
              </a:solidFill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1674026815" name="" hidden="0"/>
          <p:cNvSpPr/>
          <p:nvPr isPhoto="0" userDrawn="0"/>
        </p:nvSpPr>
        <p:spPr bwMode="auto">
          <a:xfrm flipH="0" flipV="0">
            <a:off x="5088932" y="798724"/>
            <a:ext cx="1393902" cy="12893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5857356" name="" hidden="0"/>
          <p:cNvSpPr/>
          <p:nvPr isPhoto="0" userDrawn="0"/>
        </p:nvSpPr>
        <p:spPr bwMode="auto">
          <a:xfrm flipH="0" flipV="0">
            <a:off x="6366676" y="2015349"/>
            <a:ext cx="1393901" cy="1289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7426521" name="" hidden="0"/>
          <p:cNvSpPr/>
          <p:nvPr isPhoto="0" userDrawn="0"/>
        </p:nvSpPr>
        <p:spPr bwMode="auto">
          <a:xfrm flipH="0" flipV="0">
            <a:off x="4333902" y="2392865"/>
            <a:ext cx="1115121" cy="6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8353019" name="" hidden="0"/>
          <p:cNvSpPr/>
          <p:nvPr isPhoto="0" userDrawn="0"/>
        </p:nvSpPr>
        <p:spPr bwMode="auto">
          <a:xfrm flipH="0" flipV="0">
            <a:off x="7412102" y="3582495"/>
            <a:ext cx="1115120" cy="68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86462" name="" hidden="0"/>
          <p:cNvSpPr/>
          <p:nvPr isPhoto="0" userDrawn="0"/>
        </p:nvSpPr>
        <p:spPr bwMode="auto">
          <a:xfrm flipH="0" flipV="0">
            <a:off x="5623261" y="3582495"/>
            <a:ext cx="1115120" cy="68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0">
            <a:off x="4961158" y="1788841"/>
            <a:ext cx="499481" cy="545945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65078" name="" hidden="0"/>
          <p:cNvCxnSpPr>
            <a:cxnSpLocks/>
          </p:cNvCxnSpPr>
          <p:nvPr isPhoto="0" userDrawn="0"/>
        </p:nvCxnSpPr>
        <p:spPr bwMode="auto">
          <a:xfrm flipH="1" flipV="0">
            <a:off x="6180821" y="2967850"/>
            <a:ext cx="499480" cy="545944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213527" name="" hidden="0"/>
          <p:cNvCxnSpPr>
            <a:cxnSpLocks/>
          </p:cNvCxnSpPr>
          <p:nvPr isPhoto="0" userDrawn="0"/>
        </p:nvCxnSpPr>
        <p:spPr bwMode="auto">
          <a:xfrm flipH="0" flipV="0">
            <a:off x="6180821" y="1742377"/>
            <a:ext cx="499480" cy="545944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619322" name="" hidden="0"/>
          <p:cNvCxnSpPr>
            <a:cxnSpLocks/>
          </p:cNvCxnSpPr>
          <p:nvPr isPhoto="0" userDrawn="0"/>
        </p:nvCxnSpPr>
        <p:spPr bwMode="auto">
          <a:xfrm flipH="0" flipV="0">
            <a:off x="7365639" y="3031736"/>
            <a:ext cx="499480" cy="545944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058962" name="" hidden="0"/>
          <p:cNvSpPr txBox="1"/>
          <p:nvPr isPhoto="0" userDrawn="0"/>
        </p:nvSpPr>
        <p:spPr bwMode="auto">
          <a:xfrm flipH="0" flipV="0">
            <a:off x="5350289" y="1163221"/>
            <a:ext cx="119062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&lt;cond1&gt;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880584361" name="" hidden="0"/>
          <p:cNvSpPr txBox="1"/>
          <p:nvPr isPhoto="0" userDrawn="0"/>
        </p:nvSpPr>
        <p:spPr bwMode="auto">
          <a:xfrm flipH="0" flipV="0">
            <a:off x="6674496" y="2452580"/>
            <a:ext cx="1190623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&lt;cond2&gt;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1596706870" name="" hidden="0"/>
          <p:cNvSpPr txBox="1"/>
          <p:nvPr isPhoto="0" userDrawn="0"/>
        </p:nvSpPr>
        <p:spPr bwMode="auto">
          <a:xfrm flipH="0" flipV="0">
            <a:off x="4365846" y="2499045"/>
            <a:ext cx="1190623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&lt;smth1&gt;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107318808" name="" hidden="0"/>
          <p:cNvSpPr txBox="1"/>
          <p:nvPr isPhoto="0" userDrawn="0"/>
        </p:nvSpPr>
        <p:spPr bwMode="auto">
          <a:xfrm flipH="0" flipV="0">
            <a:off x="5623261" y="3688674"/>
            <a:ext cx="1190623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&lt;smth2&gt;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52249686" name="" hidden="0"/>
          <p:cNvSpPr txBox="1"/>
          <p:nvPr isPhoto="0" userDrawn="0"/>
        </p:nvSpPr>
        <p:spPr bwMode="auto">
          <a:xfrm flipH="0" flipV="0">
            <a:off x="7412102" y="3700289"/>
            <a:ext cx="1190623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&lt;smth3&gt;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164220851" name="" hidden="0"/>
          <p:cNvSpPr txBox="1"/>
          <p:nvPr isPhoto="0" userDrawn="0"/>
        </p:nvSpPr>
        <p:spPr bwMode="auto">
          <a:xfrm flipH="0" flipV="0">
            <a:off x="4670690" y="1756977"/>
            <a:ext cx="135919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True</a:t>
            </a:r>
            <a:endParaRPr/>
          </a:p>
        </p:txBody>
      </p:sp>
      <p:sp>
        <p:nvSpPr>
          <p:cNvPr id="1375725328" name="" hidden="0"/>
          <p:cNvSpPr txBox="1"/>
          <p:nvPr isPhoto="0" userDrawn="0"/>
        </p:nvSpPr>
        <p:spPr bwMode="auto">
          <a:xfrm flipH="0" flipV="0">
            <a:off x="5785884" y="2999872"/>
            <a:ext cx="1359233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True</a:t>
            </a:r>
            <a:endParaRPr/>
          </a:p>
        </p:txBody>
      </p:sp>
      <p:sp>
        <p:nvSpPr>
          <p:cNvPr id="1000000834" name="" hidden="0"/>
          <p:cNvSpPr txBox="1"/>
          <p:nvPr isPhoto="0" userDrawn="0"/>
        </p:nvSpPr>
        <p:spPr bwMode="auto">
          <a:xfrm flipH="0" flipV="0">
            <a:off x="6366676" y="1742377"/>
            <a:ext cx="1359449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False</a:t>
            </a:r>
            <a:endParaRPr/>
          </a:p>
        </p:txBody>
      </p:sp>
      <p:sp>
        <p:nvSpPr>
          <p:cNvPr id="9569816" name="" hidden="0"/>
          <p:cNvSpPr txBox="1"/>
          <p:nvPr isPhoto="0" userDrawn="0"/>
        </p:nvSpPr>
        <p:spPr bwMode="auto">
          <a:xfrm flipH="0" flipV="0">
            <a:off x="7563108" y="3031736"/>
            <a:ext cx="135948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False</a:t>
            </a:r>
            <a:endParaRPr/>
          </a:p>
        </p:txBody>
      </p:sp>
      <p:sp>
        <p:nvSpPr>
          <p:cNvPr id="2070937991" name="" hidden="0"/>
          <p:cNvSpPr txBox="1"/>
          <p:nvPr isPhoto="0" userDrawn="0"/>
        </p:nvSpPr>
        <p:spPr bwMode="auto">
          <a:xfrm flipH="0" flipV="0">
            <a:off x="6540914" y="4669572"/>
            <a:ext cx="2485792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hlinkClick r:id="rId2" tooltip="https://docs-python.ru/tutorial/tsikly-upravlenie-vetvleniem-python/uslovie-if-elif-else/"/>
              </a:rPr>
              <a:t>Больше информации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97144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Основы булевой алгебры</a:t>
            </a:r>
            <a:endParaRPr/>
          </a:p>
        </p:txBody>
      </p:sp>
      <p:graphicFrame>
        <p:nvGraphicFramePr>
          <p:cNvPr id="162718129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734121" y="1934736"/>
          <a:ext cx="6108699" cy="9905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{47C5E88F-DE98-1C7E-8250-8A52B9FF4C40}</a:tableStyleId>
              </a:tblPr>
              <a:tblGrid>
                <a:gridCol w="1219199"/>
                <a:gridCol w="1219199"/>
                <a:gridCol w="1219199"/>
                <a:gridCol w="1219199"/>
              </a:tblGrid>
              <a:tr h="474115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 and 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 or b</a:t>
                      </a:r>
                      <a:endParaRPr/>
                    </a:p>
                  </a:txBody>
                  <a:tcPr/>
                </a:tc>
              </a:tr>
              <a:tr h="47292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1415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1415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1415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198291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878810" y="1934736"/>
          <a:ext cx="2241754" cy="9905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{47C5E88F-DE98-1C7E-8250-8A52B9FF4C40}</a:tableStyleId>
              </a:tblPr>
              <a:tblGrid>
                <a:gridCol w="1114527"/>
                <a:gridCol w="1114527"/>
              </a:tblGrid>
              <a:tr h="474115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not a</a:t>
                      </a:r>
                      <a:endParaRPr/>
                    </a:p>
                  </a:txBody>
                  <a:tcPr/>
                </a:tc>
              </a:tr>
              <a:tr h="47292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1415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460701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Циклы</a:t>
            </a:r>
            <a:endParaRPr/>
          </a:p>
        </p:txBody>
      </p:sp>
      <p:sp>
        <p:nvSpPr>
          <p:cNvPr id="32495922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4572000" y="1266324"/>
            <a:ext cx="3998970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while &lt;condition&gt;: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	# do smth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Выполняет # do smth, по codition == True</a:t>
            </a:r>
            <a:endParaRPr/>
          </a:p>
        </p:txBody>
      </p:sp>
      <p:sp>
        <p:nvSpPr>
          <p:cNvPr id="846016817" name="Google Shape;28;p4" hidden="0"/>
          <p:cNvSpPr txBox="1"/>
          <p:nvPr isPhoto="0" userDrawn="0"/>
        </p:nvSpPr>
        <p:spPr bwMode="auto">
          <a:xfrm flipH="0" flipV="0">
            <a:off x="311698" y="1266323"/>
            <a:ext cx="3998970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for item in &lt;iterable&gt;: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	# do smth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Проходит по коллекции, итерируемому объекту и для каждого элемента item выполняет do smth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51827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Операторы break, continue</a:t>
            </a:r>
            <a:endParaRPr/>
          </a:p>
        </p:txBody>
      </p:sp>
      <p:sp>
        <p:nvSpPr>
          <p:cNvPr id="1247137278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8520599" cy="743217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95000" lnSpcReduction="1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Оператор continue начинает следующий проход цикла, минуя оставшееся тело цикла.</a:t>
            </a:r>
            <a:endParaRPr sz="16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Оператор break досрочно прерывает цикл.</a:t>
            </a:r>
            <a:endParaRPr sz="1600">
              <a:latin typeface="Open Sans"/>
              <a:ea typeface="Open Sans"/>
              <a:cs typeface="Open Sans"/>
            </a:endParaRPr>
          </a:p>
        </p:txBody>
      </p:sp>
      <p:sp>
        <p:nvSpPr>
          <p:cNvPr id="1681064073" name="" hidden="0"/>
          <p:cNvSpPr txBox="1"/>
          <p:nvPr isPhoto="0" userDrawn="0"/>
        </p:nvSpPr>
        <p:spPr bwMode="auto">
          <a:xfrm flipH="0" flipV="0">
            <a:off x="477438" y="2694877"/>
            <a:ext cx="3583298" cy="1310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for num in range(5):</a:t>
            </a:r>
            <a:endParaRPr sz="20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20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if num == 3:</a:t>
            </a:r>
            <a:endParaRPr sz="20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20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continue</a:t>
            </a:r>
            <a:endParaRPr sz="20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20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print(num**2)</a:t>
            </a:r>
            <a:endParaRPr sz="20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161251161" name="" hidden="0"/>
          <p:cNvSpPr txBox="1"/>
          <p:nvPr isPhoto="0" userDrawn="0"/>
        </p:nvSpPr>
        <p:spPr bwMode="auto">
          <a:xfrm flipH="0" flipV="0">
            <a:off x="4496524" y="2694877"/>
            <a:ext cx="3583549" cy="1310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for num in range(5):</a:t>
            </a:r>
            <a:endParaRPr sz="20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20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if num == 3:</a:t>
            </a:r>
            <a:endParaRPr sz="20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20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</a:t>
            </a:r>
            <a:r>
              <a:rPr sz="20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break</a:t>
            </a:r>
            <a:endParaRPr sz="20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200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print(num**2)</a:t>
            </a:r>
            <a:endParaRPr sz="20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255754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Else в циклах</a:t>
            </a:r>
            <a:endParaRPr/>
          </a:p>
        </p:txBody>
      </p:sp>
      <p:sp>
        <p:nvSpPr>
          <p:cNvPr id="2066744763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2738437"/>
            <a:ext cx="8520599" cy="1830586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90000" lnSpcReduction="2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for index, symbol in enumerate(“hello”):</a:t>
            </a:r>
            <a:endParaRPr sz="18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if symbol == ‘t’:</a:t>
            </a:r>
            <a:endParaRPr lang="en-US" sz="1800" b="0" i="0" u="none" strike="noStrike" cap="none" spc="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print(f“Символ ‘t’ найден на позиции {index}”)</a:t>
            </a:r>
            <a:endParaRPr lang="en-US" sz="1800" b="0" i="0" u="none" strike="noStrike" cap="none" spc="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break</a:t>
            </a:r>
            <a:endParaRPr lang="en-US" sz="18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else:</a:t>
            </a:r>
            <a:endParaRPr lang="en-US" sz="1800" b="0" i="0" u="none" strike="noStrike" cap="none" spc="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Print(“Сивмол ‘t’ не найден”)</a:t>
            </a:r>
            <a:endParaRPr lang="en-US" sz="18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178055604" name="" hidden="0"/>
          <p:cNvSpPr txBox="1"/>
          <p:nvPr isPhoto="0" userDrawn="0"/>
        </p:nvSpPr>
        <p:spPr bwMode="auto">
          <a:xfrm flipH="0" flipV="0">
            <a:off x="644155" y="1119187"/>
            <a:ext cx="8001000" cy="10358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sp>
        <p:nvSpPr>
          <p:cNvPr id="455166614" name="" hidden="0"/>
          <p:cNvSpPr/>
          <p:nvPr isPhoto="0" userDrawn="0"/>
        </p:nvSpPr>
        <p:spPr bwMode="auto">
          <a:xfrm flipH="0" flipV="0">
            <a:off x="311699" y="1152424"/>
            <a:ext cx="8535862" cy="149076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Слово else, примененное в цикле for или while, проверяет, был ли  произведен выход из цикла инструкцией break, или же “естественным”  образом. Блок инструкций внутри else выполнится только в том случае,  если выход из цикла произошел без помощи break.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6234499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Обработка ошибок</a:t>
            </a:r>
            <a:endParaRPr/>
          </a:p>
        </p:txBody>
      </p:sp>
      <p:sp>
        <p:nvSpPr>
          <p:cNvPr id="293127387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try: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# Код, который может вызвать ошибку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except: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# Обработать ошибку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# Дальше опционально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else: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# Выполнить, если ошибки не было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finally: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# Выполняется вне зависимости была ли вызвана ошибка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28192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Иерархия исключений</a:t>
            </a:r>
            <a:endParaRPr/>
          </a:p>
        </p:txBody>
      </p:sp>
      <p:sp>
        <p:nvSpPr>
          <p:cNvPr id="1164197901" name="" hidden="0"/>
          <p:cNvSpPr/>
          <p:nvPr isPhoto="0" userDrawn="0"/>
        </p:nvSpPr>
        <p:spPr bwMode="auto">
          <a:xfrm flipH="0" flipV="0">
            <a:off x="6223036" y="2131569"/>
            <a:ext cx="162260" cy="16668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670234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216574" y="1152424"/>
            <a:ext cx="7190456" cy="3868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2021-11-25T18:12:39Z</dcterms:modified>
  <cp:category/>
  <cp:contentStatus/>
  <cp:version/>
</cp:coreProperties>
</file>