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ru/v2" TargetMode="External"/><Relationship Id="rId3" Type="http://schemas.openxmlformats.org/officeDocument/2006/relationships/hyperlink" Target="https://www.atlassian.com/git" TargetMode="External"/><Relationship Id="rId4" Type="http://schemas.openxmlformats.org/officeDocument/2006/relationships/hyperlink" Target="https://git-scm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" name="Google Shape;80;p1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656275" y="1417114"/>
            <a:ext cx="1832450" cy="18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>
            <a:off x="2137250" y="2955221"/>
            <a:ext cx="48705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Система контроля версий (VCS)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План занятия</a:t>
            </a: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"/>
              <a:t>Понятие системы контроля версий (VCS). История развития. Цели использования</a:t>
            </a:r>
            <a:endParaRPr/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"/>
              <a:t>Основные понятия, которые используются при работе с Git</a:t>
            </a:r>
            <a:endParaRPr/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"/>
              <a:t>Игнорирование файлов и директорий с помощью .gitignore</a:t>
            </a:r>
            <a:endParaRPr/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"/>
              <a:t>Работа с Git. Команды</a:t>
            </a:r>
            <a:endParaRPr/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"/>
              <a:t>Популярные модели ветвления: Git flow, GitHub flow, GitLab flow</a:t>
            </a:r>
            <a:endParaRPr/>
          </a:p>
          <a:p>
            <a: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/>
            </a:pPr>
            <a:r>
              <a:rPr lang="en"/>
              <a:t>Работа с GitHub</a:t>
            </a:r>
            <a:endParaRPr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702648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 algn="l">
              <a:defRPr/>
            </a:pPr>
            <a:r>
              <a:rPr/>
              <a:t>История развития</a:t>
            </a:r>
            <a:endParaRPr/>
          </a:p>
        </p:txBody>
      </p:sp>
      <p:sp>
        <p:nvSpPr>
          <p:cNvPr id="1605008414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Copy-paste</a:t>
            </a:r>
            <a:endParaRPr sz="18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1985 - RCS - локальная VCS - простейшая база данных</a:t>
            </a:r>
            <a:endParaRPr sz="18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Централизованный - CVS, SVN</a:t>
            </a:r>
            <a:endParaRPr sz="18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800" b="0" i="0" u="none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Распределённая - Mercurial, Git</a:t>
            </a:r>
            <a:endParaRPr sz="1800" b="0" i="0" u="none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1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Основные понятия</a:t>
            </a:r>
            <a:endParaRPr/>
          </a:p>
        </p:txBody>
      </p:sp>
      <p:sp>
        <p:nvSpPr>
          <p:cNvPr id="87" name="Google Shape;87;p16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Blob, tree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Commit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DAG</a:t>
            </a:r>
            <a:endParaRPr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Branch, tag</a:t>
            </a:r>
            <a:endParaRPr/>
          </a:p>
        </p:txBody>
      </p:sp>
      <p:pic>
        <p:nvPicPr>
          <p:cNvPr id="88" name="Google Shape;88;p1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607525" y="445025"/>
            <a:ext cx="3264550" cy="18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725484" y="2345800"/>
            <a:ext cx="3715704" cy="23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17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766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r>
              <a:rPr lang="en" sz="3050"/>
              <a:t>Игнорирование файлов и директорий с помощью .gitignore</a:t>
            </a:r>
            <a:endParaRPr sz="3050"/>
          </a:p>
        </p:txBody>
      </p:sp>
      <p:sp>
        <p:nvSpPr>
          <p:cNvPr id="95" name="Google Shape;95;p1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4572000" y="1447426"/>
            <a:ext cx="4260299" cy="3121697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/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# Examples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# /.gitignore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*.[oa]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# /doc/.gitignore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*.html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!index.html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# /build/.gitignore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/*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!/foo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/foo/*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nsolas"/>
                <a:ea typeface="Consolas"/>
                <a:cs typeface="Consolas"/>
              </a:rPr>
              <a:t>!/foo/bar</a:t>
            </a:r>
            <a:endParaRPr sz="1100"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nsolas"/>
              <a:ea typeface="Consolas"/>
              <a:cs typeface="Consolas"/>
            </a:endParaRPr>
          </a:p>
        </p:txBody>
      </p:sp>
      <p:sp>
        <p:nvSpPr>
          <p:cNvPr id="96" name="Google Shape;96;p1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475440"/>
            <a:ext cx="4274329" cy="317948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/>
          <a:p>
            <a:pPr marL="0" lvl="0"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Синтаксис: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#	- комментарий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/	- разделитель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?	- любой символ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[]	- набор символов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*	- любое кол-во символов кроме /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**	- рекурсивное совпадение</a:t>
            </a:r>
            <a:endParaRPr sz="1100">
              <a:latin typeface="Nunito"/>
              <a:ea typeface="Nunito"/>
              <a:cs typeface="Nunito"/>
            </a:endParaRPr>
          </a:p>
          <a:p>
            <a:pPr marL="914400" lvl="1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**/__pycache__/</a:t>
            </a:r>
            <a:endParaRPr sz="1100">
              <a:latin typeface="Nunito"/>
              <a:ea typeface="Nunito"/>
              <a:cs typeface="Nunito"/>
            </a:endParaRPr>
          </a:p>
          <a:p>
            <a:pPr marL="914400" lvl="1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foo/**</a:t>
            </a:r>
            <a:endParaRPr sz="1100">
              <a:latin typeface="Nunito"/>
              <a:ea typeface="Nunito"/>
              <a:cs typeface="Nunito"/>
            </a:endParaRPr>
          </a:p>
          <a:p>
            <a:pPr marL="914400" lvl="1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a/**/b  ==  a/b,  a/x/b,  a/x/y/b,  …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!	- отмена предыдущих правил</a:t>
            </a:r>
            <a:endParaRPr sz="1100">
              <a:latin typeface="Nunito"/>
              <a:ea typeface="Nunito"/>
              <a:cs typeface="Nunito"/>
            </a:endParaRPr>
          </a:p>
          <a:p>
            <a:pPr marL="457200" lvl="0" indent="-2984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  <a:defRPr/>
            </a:pPr>
            <a:r>
              <a:rPr lang="en" sz="1100">
                <a:latin typeface="Nunito"/>
                <a:ea typeface="Nunito"/>
                <a:cs typeface="Nunito"/>
              </a:rPr>
              <a:t>\	- escaping</a:t>
            </a:r>
            <a:endParaRPr sz="1100">
              <a:latin typeface="Nunito"/>
              <a:ea typeface="Nunito"/>
              <a:cs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18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Работа с Git. Команды</a:t>
            </a:r>
            <a:endParaRPr/>
          </a:p>
        </p:txBody>
      </p:sp>
      <p:sp>
        <p:nvSpPr>
          <p:cNvPr id="102" name="Google Shape;102;p18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38814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Жизненный цикл файлов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</a:t>
            </a:r>
            <a:r>
              <a:rPr lang="en"/>
              <a:t>status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</a:t>
            </a:r>
            <a:r>
              <a:rPr lang="en"/>
              <a:t>add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</a:t>
            </a:r>
            <a:r>
              <a:rPr lang="en"/>
              <a:t>it rm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mv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diff [--staged]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</a:t>
            </a:r>
            <a:r>
              <a:rPr lang="en"/>
              <a:t>it commit [-m &lt;msg&gt;]</a:t>
            </a:r>
            <a:endParaRPr/>
          </a:p>
        </p:txBody>
      </p:sp>
      <p:pic>
        <p:nvPicPr>
          <p:cNvPr id="103" name="Google Shape;103;p1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193200" y="1297074"/>
            <a:ext cx="4800176" cy="19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19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Работа с Git. Команды</a:t>
            </a:r>
            <a:endParaRPr/>
          </a:p>
        </p:txBody>
      </p:sp>
      <p:sp>
        <p:nvSpPr>
          <p:cNvPr id="109" name="Google Shape;109;p19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38814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Жизненный цикл веток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</a:t>
            </a:r>
            <a:r>
              <a:rPr lang="en"/>
              <a:t>it init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</a:t>
            </a:r>
            <a:r>
              <a:rPr lang="en"/>
              <a:t>it clone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branch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checkout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merge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git log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</a:t>
            </a:r>
            <a:r>
              <a:rPr lang="en"/>
              <a:t>it push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g</a:t>
            </a:r>
            <a:r>
              <a:rPr lang="en"/>
              <a:t>it pull</a:t>
            </a:r>
            <a:endParaRPr/>
          </a:p>
        </p:txBody>
      </p:sp>
      <p:pic>
        <p:nvPicPr>
          <p:cNvPr id="110" name="Google Shape;110;p1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681525" y="1304825"/>
            <a:ext cx="5310076" cy="20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20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Популярные модели ветвления</a:t>
            </a:r>
            <a:endParaRPr/>
          </a:p>
        </p:txBody>
      </p:sp>
      <p:sp>
        <p:nvSpPr>
          <p:cNvPr id="116" name="Google Shape;116;p20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24195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/>
              <a:t>Git flow</a:t>
            </a:r>
            <a:endParaRPr/>
          </a:p>
        </p:txBody>
      </p:sp>
      <p:sp>
        <p:nvSpPr>
          <p:cNvPr id="117" name="Google Shape;117;p20" hidden="0"/>
          <p:cNvSpPr txBox="1"/>
          <p:nvPr isPhoto="0" userDrawn="0">
            <p:ph type="body" idx="1" hasCustomPrompt="0"/>
          </p:nvPr>
        </p:nvSpPr>
        <p:spPr bwMode="auto">
          <a:xfrm>
            <a:off x="6412800" y="1266325"/>
            <a:ext cx="24195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/>
              <a:t>GitLab flow</a:t>
            </a:r>
            <a:endParaRPr/>
          </a:p>
        </p:txBody>
      </p:sp>
      <p:sp>
        <p:nvSpPr>
          <p:cNvPr id="118" name="Google Shape;118;p20" hidden="0"/>
          <p:cNvSpPr txBox="1"/>
          <p:nvPr isPhoto="0" userDrawn="0">
            <p:ph type="body" idx="1" hasCustomPrompt="0"/>
          </p:nvPr>
        </p:nvSpPr>
        <p:spPr bwMode="auto">
          <a:xfrm>
            <a:off x="3362250" y="1266325"/>
            <a:ext cx="24195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/>
              <a:t>GitHub flow</a:t>
            </a:r>
            <a:endParaRPr/>
          </a:p>
        </p:txBody>
      </p:sp>
      <p:pic>
        <p:nvPicPr>
          <p:cNvPr id="119" name="Google Shape;119;p2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11700" y="1628125"/>
            <a:ext cx="2492607" cy="33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6080799" y="1650762"/>
            <a:ext cx="2951731" cy="3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 hidden="0"/>
          <p:cNvPicPr/>
          <p:nvPr isPhoto="0" userDrawn="0"/>
        </p:nvPicPr>
        <p:blipFill>
          <a:blip r:embed="rId4">
            <a:alphaModFix/>
          </a:blip>
          <a:srcRect l="6384" t="29856" r="23537" b="17299"/>
          <a:stretch/>
        </p:blipFill>
        <p:spPr bwMode="auto">
          <a:xfrm rot="5400000">
            <a:off x="2836563" y="2284988"/>
            <a:ext cx="2921250" cy="1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 hidden="0"/>
          <p:cNvSpPr txBox="1"/>
          <p:nvPr isPhoto="0" userDrawn="0"/>
        </p:nvSpPr>
        <p:spPr bwMode="auto">
          <a:xfrm>
            <a:off x="3887388" y="4454850"/>
            <a:ext cx="8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</a:rPr>
              <a:t>master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Источники для самостоятельного изучения</a:t>
            </a:r>
            <a:endParaRPr/>
          </a:p>
        </p:txBody>
      </p:sp>
      <p:sp>
        <p:nvSpPr>
          <p:cNvPr id="128" name="Google Shape;128;p21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531470"/>
            <a:ext cx="8520599" cy="3037553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Основы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 u="sng">
                <a:solidFill>
                  <a:schemeClr val="hlink"/>
                </a:solidFill>
                <a:hlinkClick r:id="rId2" tooltip="https://git-scm.com/book/ru/v2"/>
              </a:rPr>
              <a:t>Pro Git</a:t>
            </a:r>
            <a:r>
              <a:rPr lang="en"/>
              <a:t> (первые три главы)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 u="sng">
                <a:solidFill>
                  <a:schemeClr val="hlink"/>
                </a:solidFill>
                <a:hlinkClick r:id="rId3" tooltip="https://www.atlassian.com/git"/>
              </a:rPr>
              <a:t>Руководство от Atlassian</a:t>
            </a:r>
            <a:endParaRPr/>
          </a:p>
          <a:p>
            <a:pPr marL="91440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34290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/>
              <a:t> Углубленный уровень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 u="sng">
                <a:solidFill>
                  <a:schemeClr val="accent5"/>
                </a:solidFill>
                <a:hlinkClick r:id="rId2" tooltip="https://git-scm.com/book/ru/v2"/>
              </a:rPr>
              <a:t>Pro Git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 u="sng">
                <a:solidFill>
                  <a:schemeClr val="hlink"/>
                </a:solidFill>
                <a:hlinkClick r:id="rId4" tooltip="https://git-scm.com/docs"/>
              </a:rPr>
              <a:t>Git Reference Manual</a:t>
            </a:r>
            <a:endParaRPr/>
          </a:p>
          <a:p>
            <a: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pPr>
            <a:r>
              <a:rPr lang="en"/>
              <a:t>Mastering Git - Jakub Narębski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2021-11-15T19:04:28Z</dcterms:modified>
  <cp:category/>
  <cp:contentStatus/>
  <cp:version/>
</cp:coreProperties>
</file>