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ECAC7F0-BDDD-D0EB-43AE-98AA670043C9}">
  <a:tblStyle styleId="{1ECAC7F0-BDDD-D0EB-43AE-98AA670043C9}" styleName="Medium Style 1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accent4"/>
              </a:solidFill>
            </a:ln>
          </a:left>
          <a:right>
            <a:ln w="12700">
              <a:solidFill>
                <a:schemeClr val="accent4"/>
              </a:solidFill>
            </a:ln>
          </a:right>
          <a:top>
            <a:ln w="12700">
              <a:solidFill>
                <a:schemeClr val="accent4"/>
              </a:solidFill>
            </a:ln>
          </a:top>
          <a:bottom>
            <a:ln w="12700">
              <a:solidFill>
                <a:schemeClr val="accent4"/>
              </a:solidFill>
            </a:ln>
          </a:bottom>
          <a:insideH>
            <a:ln w="12700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accent4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 hidden="0"/>
          <p:cNvCxnSpPr>
            <a:cxnSpLocks/>
          </p:cNvCxnSpPr>
          <p:nvPr isPhoto="0" userDrawn="0"/>
        </p:nvCxnSpPr>
        <p:spPr bwMode="auto"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 hidden="0"/>
          <p:cNvCxnSpPr>
            <a:cxnSpLocks/>
          </p:cNvCxnSpPr>
          <p:nvPr isPhoto="0" userDrawn="0"/>
        </p:nvCxnSpPr>
        <p:spPr bwMode="auto"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 hidden="0"/>
          <p:cNvGrpSpPr/>
          <p:nvPr isPhoto="0" userDrawn="0"/>
        </p:nvGrpSpPr>
        <p:grpSpPr bwMode="auto">
          <a:xfrm>
            <a:off x="1004144" y="1022025"/>
            <a:ext cx="7136668" cy="152400"/>
            <a:chOff x="1346429" y="1011299"/>
            <a:chExt cx="6452100" cy="152400"/>
          </a:xfrm>
        </p:grpSpPr>
        <p:cxnSp>
          <p:nvCxnSpPr>
            <p:cNvPr id="13" name="Google Shape;13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011299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 hidden="0"/>
          <p:cNvGrpSpPr/>
          <p:nvPr isPhoto="0" userDrawn="0"/>
        </p:nvGrpSpPr>
        <p:grpSpPr bwMode="auto"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 hidden="0"/>
            <p:cNvCxnSpPr>
              <a:cxnSpLocks/>
            </p:cNvCxnSpPr>
            <p:nvPr isPhoto="0" userDrawn="0"/>
          </p:nvCxnSpPr>
          <p:spPr bwMode="auto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 hidden="0"/>
            <p:cNvCxnSpPr>
              <a:cxnSpLocks/>
            </p:cNvCxnSpPr>
            <p:nvPr isPhoto="0" userDrawn="0"/>
          </p:nvCxnSpPr>
          <p:spPr bwMode="auto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 hidden="0"/>
          <p:cNvSpPr txBox="1"/>
          <p:nvPr isPhoto="0" userDrawn="0">
            <p:ph type="ctrTitle" hasCustomPrompt="0"/>
          </p:nvPr>
        </p:nvSpPr>
        <p:spPr bwMode="auto"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2" hidden="0"/>
          <p:cNvSpPr txBox="1"/>
          <p:nvPr isPhoto="0" userDrawn="0">
            <p:ph type="subTitle" idx="1" hasCustomPrompt="0"/>
          </p:nvPr>
        </p:nvSpPr>
        <p:spPr bwMode="auto"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 hidden="0"/>
          <p:cNvSpPr txBox="1"/>
          <p:nvPr isPhoto="0" userDrawn="0">
            <p:ph type="title" hasCustomPrompt="1"/>
          </p:nvPr>
        </p:nvSpPr>
        <p:spPr bwMode="auto">
          <a:xfrm>
            <a:off x="311700" y="1304849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" name="Google Shape;58;p11" hidden="0"/>
          <p:cNvSpPr txBox="1"/>
          <p:nvPr isPhoto="0" userDrawn="0">
            <p:ph type="body" idx="1" hasCustomPrompt="0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" hidden="0"/>
          <p:cNvSpPr/>
          <p:nvPr isPhoto="0" userDrawn="0"/>
        </p:nvSpPr>
        <p:spPr bwMode="auto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 hidden="0"/>
          <p:cNvSpPr txBox="1"/>
          <p:nvPr isPhoto="0" userDrawn="0">
            <p:ph type="title" hasCustomPrompt="0"/>
          </p:nvPr>
        </p:nvSpPr>
        <p:spPr bwMode="auto"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4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 hidden="0"/>
          <p:cNvSpPr txBox="1"/>
          <p:nvPr isPhoto="0" userDrawn="0">
            <p:ph type="body" idx="2" hasCustomPrompt="0"/>
          </p:nvPr>
        </p:nvSpPr>
        <p:spPr bwMode="auto">
          <a:xfrm>
            <a:off x="4832399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 hidden="0"/>
          <p:cNvSpPr txBox="1"/>
          <p:nvPr isPhoto="0" userDrawn="0">
            <p:ph type="title" hasCustomPrompt="0"/>
          </p:nvPr>
        </p:nvSpPr>
        <p:spPr bwMode="auto"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 hidden="0"/>
          <p:cNvSpPr/>
          <p:nvPr isPhoto="0" userDrawn="0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" name="Google Shape;47;p9" hidden="0"/>
          <p:cNvCxnSpPr>
            <a:cxnSpLocks/>
          </p:cNvCxnSpPr>
          <p:nvPr isPhoto="0" userDrawn="0"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 hidden="0"/>
          <p:cNvSpPr txBox="1"/>
          <p:nvPr isPhoto="0" userDrawn="0">
            <p:ph type="title" hasCustomPrompt="0"/>
          </p:nvPr>
        </p:nvSpPr>
        <p:spPr bwMode="auto">
          <a:xfrm>
            <a:off x="265500" y="1039675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tropic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andas.pydata.org/pandas-docs/stable/user_guide/10min.html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5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930457" y="2872574"/>
            <a:ext cx="7468993" cy="879345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200" b="0" u="none">
                <a:latin typeface="Open Sans"/>
                <a:ea typeface="Open Sans"/>
                <a:cs typeface="Open Sans"/>
              </a:rPr>
              <a:t>Работа с данными</a:t>
            </a:r>
            <a:endParaRPr sz="2200" b="0" u="none">
              <a:latin typeface="Open Sans"/>
              <a:ea typeface="Open Sans"/>
              <a:cs typeface="Open Sans"/>
            </a:endParaRPr>
          </a:p>
        </p:txBody>
      </p:sp>
      <p:sp>
        <p:nvSpPr>
          <p:cNvPr id="638747890" name="" hidden="0"/>
          <p:cNvSpPr/>
          <p:nvPr isPhoto="0" userDrawn="0"/>
        </p:nvSpPr>
        <p:spPr bwMode="auto">
          <a:xfrm flipH="0" flipV="0">
            <a:off x="8504895" y="2332664"/>
            <a:ext cx="68275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664144529" name="" hidden="0"/>
          <p:cNvSpPr/>
          <p:nvPr isPhoto="0" userDrawn="0"/>
        </p:nvSpPr>
        <p:spPr bwMode="auto">
          <a:xfrm>
            <a:off x="7374645" y="3007410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19520618" name="" hidden="0"/>
          <p:cNvSpPr/>
          <p:nvPr isPhoto="0" userDrawn="0"/>
        </p:nvSpPr>
        <p:spPr bwMode="auto">
          <a:xfrm flipH="0" flipV="0">
            <a:off x="8374800" y="3868218"/>
            <a:ext cx="68942" cy="775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757973239" name="" hidden="0"/>
          <p:cNvSpPr/>
          <p:nvPr isPhoto="0" userDrawn="0"/>
        </p:nvSpPr>
        <p:spPr bwMode="auto">
          <a:xfrm flipH="0" flipV="0">
            <a:off x="8189854" y="3115613"/>
            <a:ext cx="68686" cy="884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722679929" name="" hidden="0"/>
          <p:cNvSpPr/>
          <p:nvPr isPhoto="0" userDrawn="0"/>
        </p:nvSpPr>
        <p:spPr bwMode="auto">
          <a:xfrm flipH="0" flipV="0">
            <a:off x="566145" y="3907001"/>
            <a:ext cx="67281" cy="4576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06691277" name="" hidden="0"/>
          <p:cNvSpPr/>
          <p:nvPr isPhoto="0" userDrawn="0"/>
        </p:nvSpPr>
        <p:spPr bwMode="auto">
          <a:xfrm flipH="0" flipV="0">
            <a:off x="8224196" y="857050"/>
            <a:ext cx="91436" cy="9750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352352168" name="" hidden="0"/>
          <p:cNvSpPr/>
          <p:nvPr isPhoto="0" userDrawn="0"/>
        </p:nvSpPr>
        <p:spPr bwMode="auto">
          <a:xfrm>
            <a:off x="4444560" y="2465069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5450240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669370" y="1067279"/>
            <a:ext cx="1805293" cy="1805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87673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pandas</a:t>
            </a:r>
            <a:endParaRPr/>
          </a:p>
        </p:txBody>
      </p:sp>
      <p:sp>
        <p:nvSpPr>
          <p:cNvPr id="1117181761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5740623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Pandas - это высокоуровневая библиотека для анализа данных на Python, которая написана поверх библиотеки numpy. Позволяет работать с большими объёмами данных, агрегировать их, фильтровать, преобразовывать. Чем-то похожа на SQL внутри Python.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u="sng">
                <a:hlinkClick r:id="rId2" tooltip="https://pandas.pydata.org/pandas-docs/stable/user_guide/10min.html"/>
              </a:rPr>
              <a:t>10 минутный вводный курс на английском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14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Open Sans"/>
                <a:ea typeface="Open Sans"/>
                <a:cs typeface="Open Sans"/>
              </a:rPr>
              <a:t>План занятия</a:t>
            </a:r>
            <a:endParaRPr>
              <a:latin typeface="Open Sans"/>
              <a:ea typeface="Open Sans"/>
              <a:cs typeface="Open Sans"/>
            </a:endParaRPr>
          </a:p>
        </p:txBody>
      </p:sp>
      <p:sp>
        <p:nvSpPr>
          <p:cNvPr id="75" name="Google Shape;75;p14" hidden="0"/>
          <p:cNvSpPr txBox="1"/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Работа с файлами.</a:t>
            </a:r>
            <a:endParaRPr sz="20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Понятие сериализации и десериализации. Работа с json. Работа с библиотекой pydantic.</a:t>
            </a:r>
            <a:endParaRPr sz="20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Работа с csv.</a:t>
            </a:r>
            <a:endParaRPr sz="20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Работа с excel.</a:t>
            </a:r>
            <a:endParaRPr sz="20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20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Работа с библиотекой pandas.</a:t>
            </a:r>
            <a:endParaRPr sz="20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60548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Работа с файлами</a:t>
            </a:r>
            <a:endParaRPr/>
          </a:p>
        </p:txBody>
      </p:sp>
      <p:sp>
        <p:nvSpPr>
          <p:cNvPr id="896100452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451946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Основной механизм работы с содержимым файлов - встроенная функция open (а так же метод open у pathlib.Path)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file = open(filename, mode)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# либо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with path.open(mode) as file: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...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2126887355" name="" hidden="0"/>
          <p:cNvSpPr/>
          <p:nvPr isPhoto="0" userDrawn="0"/>
        </p:nvSpPr>
        <p:spPr bwMode="auto">
          <a:xfrm flipH="0" flipV="0">
            <a:off x="8187324" y="2917674"/>
            <a:ext cx="211872" cy="24168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graphicFrame>
        <p:nvGraphicFramePr>
          <p:cNvPr id="37263753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942941" y="445024"/>
          <a:ext cx="4078941" cy="443493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{1ECAC7F0-BDDD-D0EB-43AE-98AA670043C9}</a:tableStyleId>
              </a:tblPr>
              <a:tblGrid>
                <a:gridCol w="720000"/>
                <a:gridCol w="3346241"/>
              </a:tblGrid>
              <a:tr h="444148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Режим</a:t>
                      </a:r>
                      <a:endParaRPr sz="1200" b="0" i="0" u="none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Обозначение</a:t>
                      </a:r>
                      <a:endParaRPr sz="1200" b="0" i="0" u="none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</a:tr>
              <a:tr h="546251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‘r’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открытие на чтение (является значением по умолчанию).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</a:tr>
              <a:tr h="765417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‘w’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</a:tr>
              <a:tr h="546251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‘x’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открытие на запись, если файла не существует, иначе исключение.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</a:tr>
              <a:tr h="546251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‘a’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открытие на дозапись, информация добавляется в конец файла.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</a:tr>
              <a:tr h="488252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‘b’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открытие в двоичном режиме.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</a:tr>
              <a:tr h="546251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‘t’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открытие в текстовом режиме (является значением по умолчанию).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</a:tr>
              <a:tr h="488252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‘+’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открытие на чтение и запись</a:t>
                      </a:r>
                      <a:endParaRPr sz="1200" b="0" i="0" u="none">
                        <a:solidFill>
                          <a:schemeClr val="bg2">
                            <a:lumMod val="75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0880901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Сериализация</a:t>
            </a:r>
            <a:endParaRPr/>
          </a:p>
        </p:txBody>
      </p:sp>
      <p:sp>
        <p:nvSpPr>
          <p:cNvPr id="1977649821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205417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Сериализация- процедура представления данных в текстовом виде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Десериализация - процедура обратная серилизации: создание объектов из текстового вида. </a:t>
            </a:r>
            <a:endParaRPr/>
          </a:p>
        </p:txBody>
      </p:sp>
      <p:sp>
        <p:nvSpPr>
          <p:cNvPr id="6773694" name="Google Shape;28;p4" hidden="0"/>
          <p:cNvSpPr txBox="1"/>
          <p:nvPr isPhoto="0" userDrawn="0"/>
        </p:nvSpPr>
        <p:spPr bwMode="auto">
          <a:xfrm flipH="0" flipV="0">
            <a:off x="4517117" y="1266324"/>
            <a:ext cx="4451946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Основные типы: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pickle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json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yaml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protobuf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messagepack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3860799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pickle</a:t>
            </a:r>
            <a:endParaRPr/>
          </a:p>
        </p:txBody>
      </p:sp>
      <p:sp>
        <p:nvSpPr>
          <p:cNvPr id="1745912439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765711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Pickle - это собственный формат сериализации/десериализации данных в python. 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Минусы: менее распространённый и редко используется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Плюсы: можно сериализовать практически всё. Классы, функции, объекты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7019458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json, yaml</a:t>
            </a:r>
            <a:endParaRPr/>
          </a:p>
        </p:txBody>
      </p:sp>
      <p:sp>
        <p:nvSpPr>
          <p:cNvPr id="1720619780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440741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Json, yaml - самые распространённые методы сериализации.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Плюсы: распространённость, удобочитаемы для людей.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Минус: сериализуют только примитивные типы, словари и массивы</a:t>
            </a:r>
            <a:endParaRPr/>
          </a:p>
        </p:txBody>
      </p:sp>
      <p:sp>
        <p:nvSpPr>
          <p:cNvPr id="1248896735" name="" hidden="0"/>
          <p:cNvSpPr txBox="1"/>
          <p:nvPr isPhoto="0" userDrawn="0"/>
        </p:nvSpPr>
        <p:spPr bwMode="auto">
          <a:xfrm flipH="0" flipV="0">
            <a:off x="4886911" y="616323"/>
            <a:ext cx="3979240" cy="1798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{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“text”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: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“string”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,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“none”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: null,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“boolean”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: true,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“number”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: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3.44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,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“int_list”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: [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1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,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2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, 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3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]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}</a:t>
            </a:r>
            <a:endParaRPr sz="22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863997914" name="" hidden="0"/>
          <p:cNvSpPr txBox="1"/>
          <p:nvPr isPhoto="0" userDrawn="0"/>
        </p:nvSpPr>
        <p:spPr bwMode="auto">
          <a:xfrm flipH="0" flipV="0">
            <a:off x="4886911" y="2770667"/>
            <a:ext cx="3980535" cy="2042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boolean: true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int_list: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- 1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- 2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- 3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none: null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number: 3.44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text: string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7687249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Pydantic</a:t>
            </a:r>
            <a:endParaRPr/>
          </a:p>
        </p:txBody>
      </p:sp>
      <p:sp>
        <p:nvSpPr>
          <p:cNvPr id="1965771878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564005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Продвинутая библиотека для работы с данными. Позволяет сериализовать/десериализовать сложные данные удобным способом, а так же проводить валидацию (проверка данных на корректность).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Активно использует аннотации.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28952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CSV</a:t>
            </a:r>
            <a:endParaRPr/>
          </a:p>
        </p:txBody>
      </p:sp>
      <p:sp>
        <p:nvSpPr>
          <p:cNvPr id="1032582116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5718211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800" b="1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Файл CSV</a:t>
            </a: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– это текстовый файл, в котором каждая строка  имеет несколько полей, разделенных запятыми, или другими разделителями.  Вы можете рассматривать каждую строчку как ряд, а каждое поле — как  столбец, а весь файл — как таблицу</a:t>
            </a:r>
            <a:endParaRPr sz="240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71670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Excel</a:t>
            </a:r>
            <a:endParaRPr/>
          </a:p>
        </p:txBody>
      </p:sp>
      <p:sp>
        <p:nvSpPr>
          <p:cNvPr id="257825135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5258770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Формат работы с табличными данными от Microsoft.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Для работы в Python используется third-party библиотека </a:t>
            </a:r>
            <a:r>
              <a:rPr>
                <a:latin typeface="Hack Nerd Font"/>
                <a:ea typeface="Hack Nerd Font"/>
                <a:cs typeface="Hack Nerd Font"/>
              </a:rPr>
              <a:t>openpyxl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modified xsi:type="dcterms:W3CDTF">2021-12-13T17:34:11Z</dcterms:modified>
  <cp:category/>
  <cp:contentStatus/>
  <cp:version/>
</cp:coreProperties>
</file>