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8" r:id="rId5"/>
    <p:sldId id="271" r:id="rId6"/>
    <p:sldId id="260" r:id="rId7"/>
    <p:sldId id="272" r:id="rId8"/>
    <p:sldId id="267" r:id="rId9"/>
    <p:sldId id="273" r:id="rId10"/>
    <p:sldId id="265" r:id="rId11"/>
    <p:sldId id="269" r:id="rId12"/>
    <p:sldId id="270" r:id="rId13"/>
    <p:sldId id="266"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5" autoAdjust="0"/>
    <p:restoredTop sz="58180" autoAdjust="0"/>
  </p:normalViewPr>
  <p:slideViewPr>
    <p:cSldViewPr snapToGrid="0">
      <p:cViewPr varScale="1">
        <p:scale>
          <a:sx n="67" d="100"/>
          <a:sy n="67" d="100"/>
        </p:scale>
        <p:origin x="24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3E9C2-402F-48E1-8A0D-7BE90BEEE5AD}" type="datetimeFigureOut">
              <a:rPr lang="en-US" smtClean="0"/>
              <a:t>7/29/2017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07116-022E-4EE0-8E6F-78EEB57C82DB}" type="slidenum">
              <a:rPr lang="en-US" smtClean="0"/>
              <a:t>‹#›</a:t>
            </a:fld>
            <a:endParaRPr lang="en-US"/>
          </a:p>
        </p:txBody>
      </p:sp>
    </p:spTree>
    <p:extLst>
      <p:ext uri="{BB962C8B-B14F-4D97-AF65-F5344CB8AC3E}">
        <p14:creationId xmlns:p14="http://schemas.microsoft.com/office/powerpoint/2010/main" val="135998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Kendrick Hagerman and this is my PowerPoint Presentation for my Capstone, the Food Giant Flyer Creator</a:t>
            </a:r>
          </a:p>
          <a:p>
            <a:endParaRPr lang="en-US" dirty="0"/>
          </a:p>
          <a:p>
            <a:r>
              <a:rPr lang="en-US" dirty="0"/>
              <a:t>This is for COT 6931</a:t>
            </a:r>
          </a:p>
          <a:p>
            <a:endParaRPr lang="en-US" dirty="0"/>
          </a:p>
          <a:p>
            <a:r>
              <a:rPr lang="en-US" dirty="0"/>
              <a:t>I am going to describe the work that went into the implementation and testing phase of the product</a:t>
            </a:r>
          </a:p>
        </p:txBody>
      </p:sp>
      <p:sp>
        <p:nvSpPr>
          <p:cNvPr id="4" name="Slide Number Placeholder 3"/>
          <p:cNvSpPr>
            <a:spLocks noGrp="1"/>
          </p:cNvSpPr>
          <p:nvPr>
            <p:ph type="sldNum" sz="quarter" idx="10"/>
          </p:nvPr>
        </p:nvSpPr>
        <p:spPr/>
        <p:txBody>
          <a:bodyPr/>
          <a:lstStyle/>
          <a:p>
            <a:fld id="{4B507116-022E-4EE0-8E6F-78EEB57C82DB}" type="slidenum">
              <a:rPr lang="en-US" smtClean="0"/>
              <a:t>1</a:t>
            </a:fld>
            <a:endParaRPr lang="en-US"/>
          </a:p>
        </p:txBody>
      </p:sp>
    </p:spTree>
    <p:extLst>
      <p:ext uri="{BB962C8B-B14F-4D97-AF65-F5344CB8AC3E}">
        <p14:creationId xmlns:p14="http://schemas.microsoft.com/office/powerpoint/2010/main" val="31924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pictures of the user interfaces.  I’d really recommend you look at my video on YouTube, discussed at the end of the presentation, to get a better understanding of how these programs function.</a:t>
            </a:r>
          </a:p>
          <a:p>
            <a:endParaRPr lang="en-US" dirty="0"/>
          </a:p>
          <a:p>
            <a:r>
              <a:rPr lang="en-US" dirty="0"/>
              <a:t>Note: I did not include it in the PowerPoint since it would make the file bloated, and it is easy to access as long as you have an internet connection</a:t>
            </a:r>
          </a:p>
          <a:p>
            <a:endParaRPr lang="en-US" dirty="0"/>
          </a:p>
          <a:p>
            <a:r>
              <a:rPr lang="en-US" dirty="0"/>
              <a:t>This is the flyer creator.  This is the main class for the Food Giant Flyer Creator program and where most of the effort went in to</a:t>
            </a:r>
          </a:p>
          <a:p>
            <a:endParaRPr lang="en-US" dirty="0"/>
          </a:p>
          <a:p>
            <a:r>
              <a:rPr lang="en-US" dirty="0"/>
              <a:t>I’ve worked this class into a step by step program, to make it easier to understand for new users (that’s why there’s some color coding going on)</a:t>
            </a:r>
          </a:p>
          <a:p>
            <a:endParaRPr lang="en-US" dirty="0"/>
          </a:p>
          <a:p>
            <a:r>
              <a:rPr lang="en-US" dirty="0"/>
              <a:t>Each item is it’s own section, and can be shown individually to users so they are not overwhelmed by the amount of information being shown to them</a:t>
            </a:r>
          </a:p>
          <a:p>
            <a:endParaRPr lang="en-US" dirty="0"/>
          </a:p>
          <a:p>
            <a:r>
              <a:rPr lang="en-US" dirty="0"/>
              <a:t>I did not see a point in separating the parts for the presentation though, since it’s better to see as a whole in this PowerPoint</a:t>
            </a:r>
          </a:p>
          <a:p>
            <a:endParaRPr lang="en-US" dirty="0"/>
          </a:p>
          <a:p>
            <a:r>
              <a:rPr lang="en-US" dirty="0"/>
              <a:t>Every visual element is linked to a Resource Dictionary shared across all views, so making aesthetic updates is quick and covers every applicable control</a:t>
            </a:r>
          </a:p>
          <a:p>
            <a:endParaRPr lang="en-US" dirty="0"/>
          </a:p>
          <a:p>
            <a:r>
              <a:rPr lang="en-US" dirty="0"/>
              <a:t>The Flyer Items read data from the SQLite database and allow the user to select from any added item.  They can then input the price, item size, item description and select the image that goes onto the flyer</a:t>
            </a:r>
          </a:p>
          <a:p>
            <a:r>
              <a:rPr lang="en-US" dirty="0"/>
              <a:t>They can also preview the flyer before generating a flyer to better understand how it will look</a:t>
            </a:r>
          </a:p>
          <a:p>
            <a:endParaRPr lang="en-US" dirty="0"/>
          </a:p>
          <a:p>
            <a:r>
              <a:rPr lang="en-US" dirty="0"/>
              <a:t>Clicking the Generate Flyer button sends all of this data to the Generic Flyer Class, the selected Flyer Template, and populates that class into a printable format for the user</a:t>
            </a:r>
          </a:p>
        </p:txBody>
      </p:sp>
      <p:sp>
        <p:nvSpPr>
          <p:cNvPr id="4" name="Slide Number Placeholder 3"/>
          <p:cNvSpPr>
            <a:spLocks noGrp="1"/>
          </p:cNvSpPr>
          <p:nvPr>
            <p:ph type="sldNum" sz="quarter" idx="10"/>
          </p:nvPr>
        </p:nvSpPr>
        <p:spPr/>
        <p:txBody>
          <a:bodyPr/>
          <a:lstStyle/>
          <a:p>
            <a:fld id="{4B507116-022E-4EE0-8E6F-78EEB57C82DB}" type="slidenum">
              <a:rPr lang="en-US" smtClean="0"/>
              <a:t>10</a:t>
            </a:fld>
            <a:endParaRPr lang="en-US"/>
          </a:p>
        </p:txBody>
      </p:sp>
    </p:spTree>
    <p:extLst>
      <p:ext uri="{BB962C8B-B14F-4D97-AF65-F5344CB8AC3E}">
        <p14:creationId xmlns:p14="http://schemas.microsoft.com/office/powerpoint/2010/main" val="261102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Database</a:t>
            </a:r>
            <a:r>
              <a:rPr lang="en-US" sz="1200" kern="1200" dirty="0">
                <a:solidFill>
                  <a:schemeClr val="bg1"/>
                </a:solidFill>
                <a:latin typeface="+mn-lt"/>
                <a:ea typeface="+mn-ea"/>
                <a:cs typeface="+mn-cs"/>
              </a:rPr>
              <a:t> Maintainer </a:t>
            </a:r>
          </a:p>
          <a:p>
            <a:endParaRPr lang="en-US" sz="1200" kern="1200" dirty="0">
              <a:solidFill>
                <a:schemeClr val="bg1"/>
              </a:solidFill>
              <a:latin typeface="+mn-lt"/>
              <a:ea typeface="+mn-ea"/>
              <a:cs typeface="+mn-cs"/>
            </a:endParaRPr>
          </a:p>
          <a:p>
            <a:r>
              <a:rPr lang="en-US" sz="1200" kern="1200" dirty="0">
                <a:solidFill>
                  <a:schemeClr val="bg1"/>
                </a:solidFill>
                <a:latin typeface="+mn-lt"/>
                <a:ea typeface="+mn-ea"/>
                <a:cs typeface="+mn-cs"/>
              </a:rPr>
              <a:t>This allows the customer to add items to the database using a simple UI interface instead of directly editing the database</a:t>
            </a:r>
          </a:p>
          <a:p>
            <a:endParaRPr lang="en-US" sz="1200" kern="1200" dirty="0">
              <a:solidFill>
                <a:schemeClr val="bg1"/>
              </a:solidFill>
              <a:latin typeface="+mn-lt"/>
              <a:ea typeface="+mn-ea"/>
              <a:cs typeface="+mn-cs"/>
            </a:endParaRPr>
          </a:p>
          <a:p>
            <a:r>
              <a:rPr lang="en-US" sz="1200" kern="1200" dirty="0">
                <a:solidFill>
                  <a:schemeClr val="bg1"/>
                </a:solidFill>
                <a:latin typeface="+mn-lt"/>
                <a:ea typeface="+mn-ea"/>
                <a:cs typeface="+mn-cs"/>
              </a:rPr>
              <a:t>I used the standard </a:t>
            </a:r>
            <a:r>
              <a:rPr lang="en-US" sz="1200" kern="1200" dirty="0" err="1">
                <a:solidFill>
                  <a:schemeClr val="tx1"/>
                </a:solidFill>
                <a:latin typeface="+mn-lt"/>
                <a:ea typeface="+mn-ea"/>
                <a:cs typeface="+mn-cs"/>
              </a:rPr>
              <a:t>SqlConnection</a:t>
            </a:r>
            <a:r>
              <a:rPr lang="en-US" sz="1200" kern="1200" dirty="0">
                <a:solidFill>
                  <a:schemeClr val="tx1"/>
                </a:solidFill>
                <a:latin typeface="+mn-lt"/>
                <a:ea typeface="+mn-ea"/>
                <a:cs typeface="+mn-cs"/>
              </a:rPr>
              <a:t> and </a:t>
            </a:r>
            <a:r>
              <a:rPr lang="en-US" sz="1200" kern="1200" dirty="0" err="1">
                <a:solidFill>
                  <a:schemeClr val="tx1"/>
                </a:solidFill>
                <a:latin typeface="+mn-lt"/>
                <a:ea typeface="+mn-ea"/>
                <a:cs typeface="+mn-cs"/>
              </a:rPr>
              <a:t>SqlCommand</a:t>
            </a:r>
            <a:r>
              <a:rPr lang="en-US" sz="1200" kern="1200" dirty="0">
                <a:solidFill>
                  <a:schemeClr val="bg1"/>
                </a:solidFill>
                <a:latin typeface="+mn-lt"/>
                <a:ea typeface="+mn-ea"/>
                <a:cs typeface="+mn-cs"/>
              </a:rPr>
              <a:t> objects in C# along with input validation in order to protect the database against SQL Injection</a:t>
            </a:r>
          </a:p>
          <a:p>
            <a:endParaRPr lang="en-US" sz="1200" kern="1200" dirty="0">
              <a:solidFill>
                <a:schemeClr val="bg1"/>
              </a:solidFill>
              <a:latin typeface="+mn-lt"/>
              <a:ea typeface="+mn-ea"/>
              <a:cs typeface="+mn-cs"/>
            </a:endParaRPr>
          </a:p>
          <a:p>
            <a:r>
              <a:rPr lang="en-US" sz="1200" kern="1200" dirty="0">
                <a:solidFill>
                  <a:schemeClr val="bg1"/>
                </a:solidFill>
                <a:latin typeface="+mn-lt"/>
                <a:ea typeface="+mn-ea"/>
                <a:cs typeface="+mn-cs"/>
              </a:rPr>
              <a:t>Each field is validated before the item is added, and there is an additional query in my database interface file that makes sure they are not adding a duplicate file</a:t>
            </a:r>
          </a:p>
          <a:p>
            <a:endParaRPr lang="en-US" sz="1200" kern="1200" dirty="0">
              <a:solidFill>
                <a:schemeClr val="bg1"/>
              </a:solidFill>
              <a:latin typeface="+mn-lt"/>
              <a:ea typeface="+mn-ea"/>
              <a:cs typeface="+mn-cs"/>
            </a:endParaRPr>
          </a:p>
          <a:p>
            <a:r>
              <a:rPr lang="en-US" sz="1200" kern="1200" dirty="0">
                <a:solidFill>
                  <a:schemeClr val="bg1"/>
                </a:solidFill>
                <a:latin typeface="+mn-lt"/>
                <a:ea typeface="+mn-ea"/>
                <a:cs typeface="+mn-cs"/>
              </a:rPr>
              <a:t>I have code ready to allow the customer to delete/modify items as well, but that was not implemented this version</a:t>
            </a:r>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11</a:t>
            </a:fld>
            <a:endParaRPr lang="en-US"/>
          </a:p>
        </p:txBody>
      </p:sp>
    </p:spTree>
    <p:extLst>
      <p:ext uri="{BB962C8B-B14F-4D97-AF65-F5344CB8AC3E}">
        <p14:creationId xmlns:p14="http://schemas.microsoft.com/office/powerpoint/2010/main" val="2886626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flyer history</a:t>
            </a:r>
          </a:p>
          <a:p>
            <a:endParaRPr lang="en-US" dirty="0"/>
          </a:p>
          <a:p>
            <a:r>
              <a:rPr lang="en-US" dirty="0"/>
              <a:t>Every time a flyer is printed, the data for the flyer is transformed into text and saved inside the database</a:t>
            </a:r>
          </a:p>
          <a:p>
            <a:endParaRPr lang="en-US" dirty="0"/>
          </a:p>
          <a:p>
            <a:r>
              <a:rPr lang="en-US" dirty="0"/>
              <a:t>This program allows a district manager to search the database for previously-created flyers and regenerate them to see what their store managers have did</a:t>
            </a:r>
          </a:p>
          <a:p>
            <a:endParaRPr lang="en-US" dirty="0"/>
          </a:p>
          <a:p>
            <a:r>
              <a:rPr lang="en-US" dirty="0"/>
              <a:t>Clicking the generate flyer pulls the data out of the database and populates the Generic Flyer class to recreate the flyer.  Again, please look at my video demo if you’d like more details</a:t>
            </a:r>
          </a:p>
        </p:txBody>
      </p:sp>
      <p:sp>
        <p:nvSpPr>
          <p:cNvPr id="4" name="Slide Number Placeholder 3"/>
          <p:cNvSpPr>
            <a:spLocks noGrp="1"/>
          </p:cNvSpPr>
          <p:nvPr>
            <p:ph type="sldNum" sz="quarter" idx="10"/>
          </p:nvPr>
        </p:nvSpPr>
        <p:spPr/>
        <p:txBody>
          <a:bodyPr/>
          <a:lstStyle/>
          <a:p>
            <a:fld id="{4B507116-022E-4EE0-8E6F-78EEB57C82DB}" type="slidenum">
              <a:rPr lang="en-US" smtClean="0"/>
              <a:t>12</a:t>
            </a:fld>
            <a:endParaRPr lang="en-US"/>
          </a:p>
        </p:txBody>
      </p:sp>
    </p:spTree>
    <p:extLst>
      <p:ext uri="{BB962C8B-B14F-4D97-AF65-F5344CB8AC3E}">
        <p14:creationId xmlns:p14="http://schemas.microsoft.com/office/powerpoint/2010/main" val="2704452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conclusion, I’ve explained my client’s problem domain implementation and testing work that went into delivering them a product</a:t>
            </a:r>
          </a:p>
          <a:p>
            <a:r>
              <a:rPr lang="en-US" dirty="0"/>
              <a:t>I outlined the project’s purpose and explained why software engineering was important</a:t>
            </a:r>
          </a:p>
          <a:p>
            <a:r>
              <a:rPr lang="en-US" dirty="0"/>
              <a:t>I described my implementation work and room for improvement</a:t>
            </a:r>
          </a:p>
          <a:p>
            <a:r>
              <a:rPr lang="en-US" dirty="0"/>
              <a:t>I discussed the importance of proper software documentation a testing</a:t>
            </a:r>
          </a:p>
          <a:p>
            <a:r>
              <a:rPr lang="en-US" dirty="0"/>
              <a:t>Finally, I gave some basic examples of the product</a:t>
            </a:r>
          </a:p>
          <a:p>
            <a:r>
              <a:rPr lang="en-US" dirty="0"/>
              <a:t>Please look at my capstone video on </a:t>
            </a:r>
            <a:r>
              <a:rPr lang="en-US" dirty="0" err="1"/>
              <a:t>Youtube</a:t>
            </a:r>
            <a:r>
              <a:rPr lang="en-US" dirty="0"/>
              <a:t> at https://youtu.be/CuRSOrhd9bA</a:t>
            </a:r>
          </a:p>
          <a:p>
            <a:endParaRPr lang="en-US" dirty="0"/>
          </a:p>
          <a:p>
            <a:endParaRPr lang="en-US" dirty="0"/>
          </a:p>
          <a:p>
            <a:r>
              <a:rPr lang="en-US" dirty="0"/>
              <a:t>I think this application should help Food Giant use more modern ways to sale products</a:t>
            </a:r>
          </a:p>
          <a:p>
            <a:r>
              <a:rPr lang="en-US" dirty="0"/>
              <a:t>Maybe a future option could be sending the completed flyers to subscribing customers’ smart phones, just a thought</a:t>
            </a:r>
          </a:p>
          <a:p>
            <a:endParaRPr lang="en-US" dirty="0"/>
          </a:p>
          <a:p>
            <a:r>
              <a:rPr lang="en-US" dirty="0"/>
              <a:t>Overall, I am happy with how things turned out, and hope to continue working on the software in the future, past my Master’s degree</a:t>
            </a:r>
          </a:p>
          <a:p>
            <a:endParaRPr lang="en-US" dirty="0"/>
          </a:p>
          <a:p>
            <a:r>
              <a:rPr lang="en-US" dirty="0"/>
              <a:t>Thank you.</a:t>
            </a:r>
          </a:p>
        </p:txBody>
      </p:sp>
      <p:sp>
        <p:nvSpPr>
          <p:cNvPr id="4" name="Slide Number Placeholder 3"/>
          <p:cNvSpPr>
            <a:spLocks noGrp="1"/>
          </p:cNvSpPr>
          <p:nvPr>
            <p:ph type="sldNum" sz="quarter" idx="10"/>
          </p:nvPr>
        </p:nvSpPr>
        <p:spPr/>
        <p:txBody>
          <a:bodyPr/>
          <a:lstStyle/>
          <a:p>
            <a:fld id="{4B507116-022E-4EE0-8E6F-78EEB57C82DB}" type="slidenum">
              <a:rPr lang="en-US" smtClean="0"/>
              <a:t>13</a:t>
            </a:fld>
            <a:endParaRPr lang="en-US"/>
          </a:p>
        </p:txBody>
      </p:sp>
    </p:spTree>
    <p:extLst>
      <p:ext uri="{BB962C8B-B14F-4D97-AF65-F5344CB8AC3E}">
        <p14:creationId xmlns:p14="http://schemas.microsoft.com/office/powerpoint/2010/main" val="337126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14</a:t>
            </a:fld>
            <a:endParaRPr lang="en-US"/>
          </a:p>
        </p:txBody>
      </p:sp>
    </p:spTree>
    <p:extLst>
      <p:ext uri="{BB962C8B-B14F-4D97-AF65-F5344CB8AC3E}">
        <p14:creationId xmlns:p14="http://schemas.microsoft.com/office/powerpoint/2010/main" val="197161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presentation overview, I’ll keep this quick so we can start getting into the presentation</a:t>
            </a:r>
          </a:p>
          <a:p>
            <a:endParaRPr lang="en-US" dirty="0"/>
          </a:p>
          <a:p>
            <a:r>
              <a:rPr lang="en-US" sz="1200" dirty="0"/>
              <a:t>Background</a:t>
            </a:r>
          </a:p>
          <a:p>
            <a:r>
              <a:rPr lang="en-US" sz="1200" dirty="0"/>
              <a:t>Flyer Comparison</a:t>
            </a:r>
          </a:p>
          <a:p>
            <a:r>
              <a:rPr lang="en-US" sz="1200" dirty="0"/>
              <a:t>Implementation Steps</a:t>
            </a:r>
          </a:p>
          <a:p>
            <a:r>
              <a:rPr lang="en-US" sz="1200" dirty="0"/>
              <a:t>Deploying to Azure</a:t>
            </a:r>
          </a:p>
          <a:p>
            <a:r>
              <a:rPr lang="en-US" sz="1200" dirty="0"/>
              <a:t>Testing and Documentation</a:t>
            </a:r>
          </a:p>
          <a:p>
            <a:r>
              <a:rPr lang="en-US" sz="1200" dirty="0"/>
              <a:t>Program Pictures</a:t>
            </a:r>
          </a:p>
          <a:p>
            <a:r>
              <a:rPr lang="en-US" sz="1200" dirty="0"/>
              <a:t>Summary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2</a:t>
            </a:fld>
            <a:endParaRPr lang="en-US"/>
          </a:p>
        </p:txBody>
      </p:sp>
    </p:spTree>
    <p:extLst>
      <p:ext uri="{BB962C8B-B14F-4D97-AF65-F5344CB8AC3E}">
        <p14:creationId xmlns:p14="http://schemas.microsoft.com/office/powerpoint/2010/main" val="421180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for the Food Giant grocery store chain</a:t>
            </a:r>
          </a:p>
          <a:p>
            <a:r>
              <a:rPr lang="en-US" dirty="0"/>
              <a:t>“Food Giant actually consists of multiple grocery stores, Food Giant, Piggly Wiggly, Pic N Save, Mad Butcher, Save Mart, and Citronelle Markets</a:t>
            </a:r>
          </a:p>
          <a:p>
            <a:r>
              <a:rPr lang="en-US" dirty="0"/>
              <a:t>They also cover 8 states” – Reference http://www.foodgiant.com/locations</a:t>
            </a:r>
          </a:p>
          <a:p>
            <a:endParaRPr lang="en-US" dirty="0"/>
          </a:p>
          <a:p>
            <a:r>
              <a:rPr lang="en-US" dirty="0"/>
              <a:t>During a talk with a friend of mine, who is a district manager at Food Giant, he mentioned his company had tried to work with a third-party tech firm to get an application developed, but it fell through</a:t>
            </a:r>
          </a:p>
          <a:p>
            <a:r>
              <a:rPr lang="en-US" dirty="0"/>
              <a:t>I ended up talking to him about what the application needed to do, and decided on completing it for my Capstone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project’s objective is to allow store managers at food giant to create and distribute customized sale flyers for excess goods to help sale them.  This is to both reduce the cost of eliminating excess inventory before it loses the company income by becoming expired goods and earn more revenue for the store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problem will be solved by creating a Graphical User Interface (GUI) program designed for District and Store Managers.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program, named the Food Giant Flyer Creation program, will allow these Managers to generate customized flyers for their store that they can print and distribute to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Currently, they have no way to create flyers in this fashion.  The only way customers can find out about store-specific sales is to be at the store.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custom flyers will allow a store to more easily reach and inform their customer base about sales, which should draw in more customers, potentially increasing revenue.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program is designed for Managers with very little experience with computers.</a:t>
            </a:r>
          </a:p>
        </p:txBody>
      </p:sp>
      <p:sp>
        <p:nvSpPr>
          <p:cNvPr id="4" name="Slide Number Placeholder 3"/>
          <p:cNvSpPr>
            <a:spLocks noGrp="1"/>
          </p:cNvSpPr>
          <p:nvPr>
            <p:ph type="sldNum" sz="quarter" idx="10"/>
          </p:nvPr>
        </p:nvSpPr>
        <p:spPr/>
        <p:txBody>
          <a:bodyPr/>
          <a:lstStyle/>
          <a:p>
            <a:fld id="{4B507116-022E-4EE0-8E6F-78EEB57C82DB}" type="slidenum">
              <a:rPr lang="en-US" smtClean="0"/>
              <a:t>3</a:t>
            </a:fld>
            <a:endParaRPr lang="en-US"/>
          </a:p>
        </p:txBody>
      </p:sp>
    </p:spTree>
    <p:extLst>
      <p:ext uri="{BB962C8B-B14F-4D97-AF65-F5344CB8AC3E}">
        <p14:creationId xmlns:p14="http://schemas.microsoft.com/office/powerpoint/2010/main" val="16535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my client wanted is for their store managers to be able to create flyers that look like the standard store flyers.</a:t>
            </a:r>
          </a:p>
          <a:p>
            <a:endParaRPr lang="en-US" dirty="0"/>
          </a:p>
          <a:p>
            <a:r>
              <a:rPr lang="en-US" dirty="0"/>
              <a:t>Here’s a picture of what they have on the right, with what I did on the left.  We have multiple demos of the product and they decided they liked the less bold font, and didn’t like how text could be obscured around the image, so I made those changes</a:t>
            </a:r>
          </a:p>
          <a:p>
            <a:endParaRPr lang="en-US" dirty="0"/>
          </a:p>
          <a:p>
            <a:r>
              <a:rPr lang="en-US" dirty="0"/>
              <a:t>There is much more work that can be done to make things more aesthetically pleasing, but this was more of a nice to have, not an immediate SRS requirement</a:t>
            </a:r>
          </a:p>
          <a:p>
            <a:endParaRPr lang="en-US" dirty="0"/>
          </a:p>
          <a:p>
            <a:r>
              <a:rPr lang="en-US" dirty="0"/>
              <a:t>This is still something planned for future versions!  But I explained it’s best I give them a stable product to initially use and provide suggestions that way</a:t>
            </a:r>
          </a:p>
          <a:p>
            <a:r>
              <a:rPr lang="en-US" dirty="0"/>
              <a:t>A saying I’ve heard is if the customer asks for a Ford, don’t give them a Ferrari.  They wanted a basic flyer outline, so that’s what I provided</a:t>
            </a:r>
          </a:p>
        </p:txBody>
      </p:sp>
      <p:sp>
        <p:nvSpPr>
          <p:cNvPr id="4" name="Slide Number Placeholder 3"/>
          <p:cNvSpPr>
            <a:spLocks noGrp="1"/>
          </p:cNvSpPr>
          <p:nvPr>
            <p:ph type="sldNum" sz="quarter" idx="10"/>
          </p:nvPr>
        </p:nvSpPr>
        <p:spPr/>
        <p:txBody>
          <a:bodyPr/>
          <a:lstStyle/>
          <a:p>
            <a:fld id="{4B507116-022E-4EE0-8E6F-78EEB57C82DB}" type="slidenum">
              <a:rPr lang="en-US" smtClean="0"/>
              <a:t>4</a:t>
            </a:fld>
            <a:endParaRPr lang="en-US"/>
          </a:p>
        </p:txBody>
      </p:sp>
    </p:spTree>
    <p:extLst>
      <p:ext uri="{BB962C8B-B14F-4D97-AF65-F5344CB8AC3E}">
        <p14:creationId xmlns:p14="http://schemas.microsoft.com/office/powerpoint/2010/main" val="3175983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because my customer was not sure of what they wanted the software to do, which leads to me showing them what I think they want. </a:t>
            </a:r>
          </a:p>
          <a:p>
            <a:r>
              <a:rPr lang="en-US" dirty="0"/>
              <a:t>This is the dilemma of every software developer and engineer, as shown by this classic cartoon</a:t>
            </a:r>
          </a:p>
          <a:p>
            <a:endParaRPr lang="en-US" dirty="0"/>
          </a:p>
          <a:p>
            <a:r>
              <a:rPr lang="en-US" dirty="0"/>
              <a:t>Reference: https://www.tamingdata.com/wp-content/uploads/2010/07/tree-swing-project-management-large.png</a:t>
            </a:r>
          </a:p>
        </p:txBody>
      </p:sp>
      <p:sp>
        <p:nvSpPr>
          <p:cNvPr id="4" name="Slide Number Placeholder 3"/>
          <p:cNvSpPr>
            <a:spLocks noGrp="1"/>
          </p:cNvSpPr>
          <p:nvPr>
            <p:ph type="sldNum" sz="quarter" idx="10"/>
          </p:nvPr>
        </p:nvSpPr>
        <p:spPr/>
        <p:txBody>
          <a:bodyPr/>
          <a:lstStyle/>
          <a:p>
            <a:fld id="{4B507116-022E-4EE0-8E6F-78EEB57C82DB}" type="slidenum">
              <a:rPr lang="en-US" smtClean="0"/>
              <a:t>5</a:t>
            </a:fld>
            <a:endParaRPr lang="en-US"/>
          </a:p>
        </p:txBody>
      </p:sp>
    </p:spTree>
    <p:extLst>
      <p:ext uri="{BB962C8B-B14F-4D97-AF65-F5344CB8AC3E}">
        <p14:creationId xmlns:p14="http://schemas.microsoft.com/office/powerpoint/2010/main" val="76798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my implementation for the product</a:t>
            </a:r>
          </a:p>
          <a:p>
            <a:endParaRPr lang="en-US" dirty="0"/>
          </a:p>
          <a:p>
            <a:r>
              <a:rPr lang="en-US" dirty="0"/>
              <a:t>I created sprints where I broke the SRS items into User Stories and decided on how many I could do every sprint</a:t>
            </a:r>
          </a:p>
          <a:p>
            <a:endParaRPr lang="en-US" dirty="0"/>
          </a:p>
          <a:p>
            <a:r>
              <a:rPr lang="en-US" dirty="0"/>
              <a:t>I updated my test cases as I developed the program, and tested previous test cases throughout the development, especially on virtual machines</a:t>
            </a:r>
          </a:p>
          <a:p>
            <a:endParaRPr lang="en-US" dirty="0"/>
          </a:p>
          <a:p>
            <a:r>
              <a:rPr lang="en-US" dirty="0"/>
              <a:t>This was an iterative process that was done every sprint, allowing me to focus on one SRS item at a time, reducing the chance of me breaking other functionality during development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6</a:t>
            </a:fld>
            <a:endParaRPr lang="en-US"/>
          </a:p>
        </p:txBody>
      </p:sp>
    </p:spTree>
    <p:extLst>
      <p:ext uri="{BB962C8B-B14F-4D97-AF65-F5344CB8AC3E}">
        <p14:creationId xmlns:p14="http://schemas.microsoft.com/office/powerpoint/2010/main" val="265408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creating the product, I used visual studio 2015 just like my prototype and used my design document</a:t>
            </a:r>
          </a:p>
          <a:p>
            <a:endParaRPr lang="en-US" dirty="0"/>
          </a:p>
          <a:p>
            <a:r>
              <a:rPr lang="en-US" dirty="0"/>
              <a:t>I started a new project and did not copy over my classes from the prototype</a:t>
            </a:r>
          </a:p>
          <a:p>
            <a:r>
              <a:rPr lang="en-US" dirty="0"/>
              <a:t>Still, there were some methods in my prototype that were fully applicable to my final product, so those were refactored and copied over</a:t>
            </a:r>
          </a:p>
          <a:p>
            <a:endParaRPr lang="en-US" dirty="0"/>
          </a:p>
          <a:p>
            <a:r>
              <a:rPr lang="en-US" dirty="0"/>
              <a:t>I stuck with MVVM and Caliburn for the final project and made various improvements in how my software was organized throughout the project</a:t>
            </a:r>
          </a:p>
          <a:p>
            <a:endParaRPr lang="en-US" dirty="0"/>
          </a:p>
          <a:p>
            <a:r>
              <a:rPr lang="en-US" dirty="0"/>
              <a:t>I created a SQLite Database in Visual Studio and implemented application-level access to the database via my database interface class, which has all my database queries stored in one located</a:t>
            </a:r>
          </a:p>
          <a:p>
            <a:endParaRPr lang="en-US" dirty="0"/>
          </a:p>
          <a:p>
            <a:r>
              <a:rPr lang="en-US" dirty="0"/>
              <a:t>Overall my implementation as very close to my design documents, which was encouraging</a:t>
            </a:r>
          </a:p>
          <a:p>
            <a:endParaRPr lang="en-US" dirty="0"/>
          </a:p>
          <a:p>
            <a:r>
              <a:rPr lang="en-US" dirty="0"/>
              <a:t>Still used Git Extensions to track commits to SRS items where applicable.</a:t>
            </a:r>
          </a:p>
          <a:p>
            <a:r>
              <a:rPr lang="en-US" dirty="0"/>
              <a:t>Only working on project by myself, but my degree is for software engineering, so good software engineering practices are required</a:t>
            </a:r>
          </a:p>
        </p:txBody>
      </p:sp>
      <p:sp>
        <p:nvSpPr>
          <p:cNvPr id="4" name="Slide Number Placeholder 3"/>
          <p:cNvSpPr>
            <a:spLocks noGrp="1"/>
          </p:cNvSpPr>
          <p:nvPr>
            <p:ph type="sldNum" sz="quarter" idx="10"/>
          </p:nvPr>
        </p:nvSpPr>
        <p:spPr/>
        <p:txBody>
          <a:bodyPr/>
          <a:lstStyle/>
          <a:p>
            <a:fld id="{4B507116-022E-4EE0-8E6F-78EEB57C82DB}" type="slidenum">
              <a:rPr lang="en-US" smtClean="0"/>
              <a:t>7</a:t>
            </a:fld>
            <a:endParaRPr lang="en-US"/>
          </a:p>
        </p:txBody>
      </p:sp>
    </p:spTree>
    <p:extLst>
      <p:ext uri="{BB962C8B-B14F-4D97-AF65-F5344CB8AC3E}">
        <p14:creationId xmlns:p14="http://schemas.microsoft.com/office/powerpoint/2010/main" val="194176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Microsoft Azure to generate a virtual machine to run the program. Reference: https://azure.microsoft.com/</a:t>
            </a:r>
          </a:p>
          <a:p>
            <a:endParaRPr lang="en-US" dirty="0"/>
          </a:p>
          <a:p>
            <a:r>
              <a:rPr lang="en-US" dirty="0"/>
              <a:t>This was so we could keep the files under source control and backed up as well</a:t>
            </a:r>
          </a:p>
          <a:p>
            <a:endParaRPr lang="en-US" dirty="0"/>
          </a:p>
          <a:p>
            <a:r>
              <a:rPr lang="en-US" dirty="0"/>
              <a:t>First step was getting the machine set up to run the program</a:t>
            </a:r>
          </a:p>
          <a:p>
            <a:r>
              <a:rPr lang="en-US" dirty="0"/>
              <a:t>This was pretty simple, but still took some time to install SQL Express, and I struggled for 30 minutes to an hour or so getting the right add-ons installed</a:t>
            </a:r>
          </a:p>
          <a:p>
            <a:r>
              <a:rPr lang="en-US" dirty="0"/>
              <a:t>Made a machine image to prevent me from redoing work</a:t>
            </a:r>
          </a:p>
          <a:p>
            <a:endParaRPr lang="en-US" dirty="0"/>
          </a:p>
          <a:p>
            <a:r>
              <a:rPr lang="en-US" dirty="0"/>
              <a:t>Then, it was setting up user accounts, and making sure people could connect to the service.</a:t>
            </a:r>
          </a:p>
          <a:p>
            <a:endParaRPr lang="en-US" dirty="0"/>
          </a:p>
          <a:p>
            <a:r>
              <a:rPr lang="en-US" dirty="0"/>
              <a:t>Still, I feel like this entire section should be done better</a:t>
            </a:r>
          </a:p>
          <a:p>
            <a:r>
              <a:rPr lang="en-US" dirty="0"/>
              <a:t>The program would be much more efficient and easier to deploy and access as a web app, this is something I plan to do after this semester by embedding my C# code in an ASP project using Razor, or at least, that’s my current idea</a:t>
            </a:r>
          </a:p>
          <a:p>
            <a:r>
              <a:rPr lang="en-US" dirty="0"/>
              <a:t>Going from MVVM to MVC shouldn’t require that much effort, or at least I hope not, think I’ll be spending some time designing and estimating this part before jumping into it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8</a:t>
            </a:fld>
            <a:endParaRPr lang="en-US"/>
          </a:p>
        </p:txBody>
      </p:sp>
    </p:spTree>
    <p:extLst>
      <p:ext uri="{BB962C8B-B14F-4D97-AF65-F5344CB8AC3E}">
        <p14:creationId xmlns:p14="http://schemas.microsoft.com/office/powerpoint/2010/main" val="1108499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performed continuous testing on the software and re-ran all tests on the Virtual Machine to ensure I had all system requirements written down</a:t>
            </a:r>
          </a:p>
          <a:p>
            <a:r>
              <a:rPr lang="en-US" dirty="0"/>
              <a:t>Added new test cases every time I finished a relevant SRS item</a:t>
            </a:r>
          </a:p>
          <a:p>
            <a:endParaRPr lang="en-US" dirty="0"/>
          </a:p>
          <a:p>
            <a:r>
              <a:rPr lang="en-US" dirty="0"/>
              <a:t>Created Test Case document, User’s Manual and System Requirements document</a:t>
            </a:r>
          </a:p>
          <a:p>
            <a:r>
              <a:rPr lang="en-US" dirty="0"/>
              <a:t>The two latter items are SRS requirements, and have also been checked into the Git Source Control</a:t>
            </a:r>
          </a:p>
          <a:p>
            <a:endParaRPr lang="en-US" dirty="0"/>
          </a:p>
          <a:p>
            <a:r>
              <a:rPr lang="en-US" dirty="0"/>
              <a:t>Found many various issues during testing, and documented those to send to Dr. Lohr to show how valuable testing was</a:t>
            </a:r>
          </a:p>
          <a:p>
            <a:endParaRPr lang="en-US" dirty="0"/>
          </a:p>
          <a:p>
            <a:r>
              <a:rPr lang="en-US" dirty="0"/>
              <a:t>This is a shorter section, but don’t think it’s any less important than the previous slides.</a:t>
            </a:r>
          </a:p>
          <a:p>
            <a:r>
              <a:rPr lang="en-US" dirty="0"/>
              <a:t>Properly testing and documenting the software was extremely valuable for ensuring quality, even with a single developer</a:t>
            </a:r>
          </a:p>
        </p:txBody>
      </p:sp>
      <p:sp>
        <p:nvSpPr>
          <p:cNvPr id="4" name="Slide Number Placeholder 3"/>
          <p:cNvSpPr>
            <a:spLocks noGrp="1"/>
          </p:cNvSpPr>
          <p:nvPr>
            <p:ph type="sldNum" sz="quarter" idx="10"/>
          </p:nvPr>
        </p:nvSpPr>
        <p:spPr/>
        <p:txBody>
          <a:bodyPr/>
          <a:lstStyle/>
          <a:p>
            <a:fld id="{4B507116-022E-4EE0-8E6F-78EEB57C82DB}" type="slidenum">
              <a:rPr lang="en-US" smtClean="0"/>
              <a:t>9</a:t>
            </a:fld>
            <a:endParaRPr lang="en-US"/>
          </a:p>
        </p:txBody>
      </p:sp>
    </p:spTree>
    <p:extLst>
      <p:ext uri="{BB962C8B-B14F-4D97-AF65-F5344CB8AC3E}">
        <p14:creationId xmlns:p14="http://schemas.microsoft.com/office/powerpoint/2010/main" val="146625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6585B6-2C13-4E10-84B2-CD093CB09F1A}"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86526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470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33230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5014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585B6-2C13-4E10-84B2-CD093CB09F1A}" type="datetimeFigureOut">
              <a:rPr lang="en-US" smtClean="0"/>
              <a:t>7/29/2017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29071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6585B6-2C13-4E10-84B2-CD093CB09F1A}"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82917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6585B6-2C13-4E10-84B2-CD093CB09F1A}" type="datetimeFigureOut">
              <a:rPr lang="en-US" smtClean="0"/>
              <a:t>7/29/2017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11588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6585B6-2C13-4E10-84B2-CD093CB09F1A}" type="datetimeFigureOut">
              <a:rPr lang="en-US" smtClean="0"/>
              <a:t>7/29/2017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38039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585B6-2C13-4E10-84B2-CD093CB09F1A}" type="datetimeFigureOut">
              <a:rPr lang="en-US" smtClean="0"/>
              <a:t>7/29/2017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282795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585B6-2C13-4E10-84B2-CD093CB09F1A}"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155510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585B6-2C13-4E10-84B2-CD093CB09F1A}" type="datetimeFigureOut">
              <a:rPr lang="en-US" smtClean="0"/>
              <a:t>7/29/2017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a:p>
        </p:txBody>
      </p:sp>
    </p:spTree>
    <p:extLst>
      <p:ext uri="{BB962C8B-B14F-4D97-AF65-F5344CB8AC3E}">
        <p14:creationId xmlns:p14="http://schemas.microsoft.com/office/powerpoint/2010/main" val="210218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585B6-2C13-4E10-84B2-CD093CB09F1A}" type="datetimeFigureOut">
              <a:rPr lang="en-US" smtClean="0"/>
              <a:t>7/29/2017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3C40C-D140-4A04-A97C-164E8FBA2058}" type="slidenum">
              <a:rPr lang="en-US" smtClean="0"/>
              <a:t>‹#›</a:t>
            </a:fld>
            <a:endParaRPr lang="en-US"/>
          </a:p>
        </p:txBody>
      </p:sp>
    </p:spTree>
    <p:extLst>
      <p:ext uri="{BB962C8B-B14F-4D97-AF65-F5344CB8AC3E}">
        <p14:creationId xmlns:p14="http://schemas.microsoft.com/office/powerpoint/2010/main" val="85370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youtu.be/CuRSOrhd9b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zure.microsof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1" y="2600324"/>
            <a:ext cx="10696767" cy="3277961"/>
          </a:xfrm>
        </p:spPr>
        <p:txBody>
          <a:bodyPr anchor="t">
            <a:normAutofit/>
          </a:bodyPr>
          <a:lstStyle/>
          <a:p>
            <a:r>
              <a:rPr lang="en-US" sz="5400" dirty="0"/>
              <a:t>Food Giant Flyer Creator</a:t>
            </a:r>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US" sz="2000" dirty="0"/>
              <a:t>Kendrick Hagerman</a:t>
            </a:r>
          </a:p>
          <a:p>
            <a:pPr algn="l"/>
            <a:r>
              <a:rPr lang="en-US" sz="2000" dirty="0"/>
              <a:t>Computer Science Project - COT6931</a:t>
            </a:r>
          </a:p>
        </p:txBody>
      </p:sp>
    </p:spTree>
    <p:extLst>
      <p:ext uri="{BB962C8B-B14F-4D97-AF65-F5344CB8AC3E}">
        <p14:creationId xmlns:p14="http://schemas.microsoft.com/office/powerpoint/2010/main" val="8391102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generated with very high confidence">
            <a:extLst>
              <a:ext uri="{FF2B5EF4-FFF2-40B4-BE49-F238E27FC236}">
                <a16:creationId xmlns:a16="http://schemas.microsoft.com/office/drawing/2014/main" id="{0021B1F2-23A6-4AB7-A728-39D18743F4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1801" y="1675227"/>
            <a:ext cx="8788398"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Flyer Pictures – Flyer Creator</a:t>
            </a:r>
          </a:p>
        </p:txBody>
      </p:sp>
    </p:spTree>
    <p:extLst>
      <p:ext uri="{BB962C8B-B14F-4D97-AF65-F5344CB8AC3E}">
        <p14:creationId xmlns:p14="http://schemas.microsoft.com/office/powerpoint/2010/main" val="140136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generated with very high confidence">
            <a:extLst>
              <a:ext uri="{FF2B5EF4-FFF2-40B4-BE49-F238E27FC236}">
                <a16:creationId xmlns:a16="http://schemas.microsoft.com/office/drawing/2014/main" id="{B77CE002-3FDD-4785-85FF-E69853D087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1836917"/>
            <a:ext cx="7188199" cy="3180777"/>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Flyer Pictures – Database Maintainer </a:t>
            </a:r>
          </a:p>
        </p:txBody>
      </p:sp>
    </p:spTree>
    <p:extLst>
      <p:ext uri="{BB962C8B-B14F-4D97-AF65-F5344CB8AC3E}">
        <p14:creationId xmlns:p14="http://schemas.microsoft.com/office/powerpoint/2010/main" val="130845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generated with very high confidence">
            <a:extLst>
              <a:ext uri="{FF2B5EF4-FFF2-40B4-BE49-F238E27FC236}">
                <a16:creationId xmlns:a16="http://schemas.microsoft.com/office/drawing/2014/main" id="{0A82BF91-53A7-4578-9DD2-3ACFDC4214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1839766"/>
            <a:ext cx="10905066" cy="4065120"/>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Flyer Pictures – Flyer History </a:t>
            </a:r>
          </a:p>
        </p:txBody>
      </p:sp>
    </p:spTree>
    <p:extLst>
      <p:ext uri="{BB962C8B-B14F-4D97-AF65-F5344CB8AC3E}">
        <p14:creationId xmlns:p14="http://schemas.microsoft.com/office/powerpoint/2010/main" val="133773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Freeform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D1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sign&#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9453" y="321733"/>
            <a:ext cx="1894469" cy="1809218"/>
          </a:xfrm>
          <a:prstGeom prst="rect">
            <a:avLst/>
          </a:prstGeom>
        </p:spPr>
      </p:pic>
      <p:pic>
        <p:nvPicPr>
          <p:cNvPr id="4" name="Content Placeholder 4" descr="A picture containing indoor, bottle, road, sitting&#10;&#10;Description generated with high confidence"/>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95879" y="4821484"/>
            <a:ext cx="4174388" cy="127267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478" y="2724965"/>
            <a:ext cx="3623170" cy="1213761"/>
          </a:xfrm>
          <a:prstGeom prst="rect">
            <a:avLst/>
          </a:prstGeom>
        </p:spPr>
      </p:pic>
      <p:sp>
        <p:nvSpPr>
          <p:cNvPr id="2" name="Title 1"/>
          <p:cNvSpPr>
            <a:spLocks noGrp="1"/>
          </p:cNvSpPr>
          <p:nvPr>
            <p:ph type="title"/>
          </p:nvPr>
        </p:nvSpPr>
        <p:spPr>
          <a:xfrm>
            <a:off x="1524000" y="2245810"/>
            <a:ext cx="6413500" cy="1355750"/>
          </a:xfrm>
        </p:spPr>
        <p:txBody>
          <a:bodyPr vert="horz" lIns="91440" tIns="45720" rIns="91440" bIns="45720" rtlCol="0" anchor="b">
            <a:normAutofit/>
          </a:bodyPr>
          <a:lstStyle/>
          <a:p>
            <a:r>
              <a:rPr lang="en-US" sz="5400"/>
              <a:t>Summary</a:t>
            </a:r>
          </a:p>
        </p:txBody>
      </p:sp>
    </p:spTree>
    <p:extLst>
      <p:ext uri="{BB962C8B-B14F-4D97-AF65-F5344CB8AC3E}">
        <p14:creationId xmlns:p14="http://schemas.microsoft.com/office/powerpoint/2010/main" val="340860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4B8D-9B3C-4BA6-941B-62813FDCA84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62A66D1-A33D-4E22-9C01-39D4CA6147C2}"/>
              </a:ext>
            </a:extLst>
          </p:cNvPr>
          <p:cNvSpPr>
            <a:spLocks noGrp="1"/>
          </p:cNvSpPr>
          <p:nvPr>
            <p:ph idx="1"/>
          </p:nvPr>
        </p:nvSpPr>
        <p:spPr/>
        <p:txBody>
          <a:bodyPr/>
          <a:lstStyle/>
          <a:p>
            <a:r>
              <a:rPr lang="en-US" dirty="0">
                <a:hlinkClick r:id="rId3"/>
              </a:rPr>
              <a:t>YouTube Presentation Link</a:t>
            </a:r>
            <a:endParaRPr lang="en-US" dirty="0"/>
          </a:p>
          <a:p>
            <a:r>
              <a:rPr lang="en-US" dirty="0"/>
              <a:t>Azure - </a:t>
            </a:r>
            <a:r>
              <a:rPr lang="en-US" dirty="0">
                <a:hlinkClick r:id="rId4"/>
              </a:rPr>
              <a:t>https://azure.microsoft.com/</a:t>
            </a:r>
            <a:endParaRPr lang="en-US" dirty="0"/>
          </a:p>
          <a:p>
            <a:r>
              <a:rPr lang="en-US" dirty="0"/>
              <a:t>Tire Swing Comic - https://www.tamingdata.com/wp-content/uploads/2010/07/tree-swing-project-management-large.png</a:t>
            </a:r>
          </a:p>
          <a:p>
            <a:endParaRPr lang="en-US" dirty="0"/>
          </a:p>
        </p:txBody>
      </p:sp>
    </p:spTree>
    <p:extLst>
      <p:ext uri="{BB962C8B-B14F-4D97-AF65-F5344CB8AC3E}">
        <p14:creationId xmlns:p14="http://schemas.microsoft.com/office/powerpoint/2010/main" val="35966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Overview</a:t>
            </a:r>
          </a:p>
        </p:txBody>
      </p:sp>
      <p:sp>
        <p:nvSpPr>
          <p:cNvPr id="3" name="Content Placeholder 2"/>
          <p:cNvSpPr>
            <a:spLocks noGrp="1"/>
          </p:cNvSpPr>
          <p:nvPr>
            <p:ph idx="1"/>
          </p:nvPr>
        </p:nvSpPr>
        <p:spPr>
          <a:xfrm>
            <a:off x="838201" y="2022601"/>
            <a:ext cx="10515598" cy="4154361"/>
          </a:xfrm>
        </p:spPr>
        <p:txBody>
          <a:bodyPr>
            <a:normAutofit lnSpcReduction="10000"/>
          </a:bodyPr>
          <a:lstStyle/>
          <a:p>
            <a:r>
              <a:rPr lang="en-US" sz="3600" dirty="0"/>
              <a:t>Background</a:t>
            </a:r>
          </a:p>
          <a:p>
            <a:r>
              <a:rPr lang="en-US" sz="3600" dirty="0"/>
              <a:t>Flyer Comparison</a:t>
            </a:r>
          </a:p>
          <a:p>
            <a:r>
              <a:rPr lang="en-US" sz="3600" dirty="0"/>
              <a:t>Implementation Steps</a:t>
            </a:r>
          </a:p>
          <a:p>
            <a:r>
              <a:rPr lang="en-US" sz="3600" dirty="0"/>
              <a:t>Deploying to Azure</a:t>
            </a:r>
          </a:p>
          <a:p>
            <a:r>
              <a:rPr lang="en-US" sz="3600" dirty="0"/>
              <a:t>Testing and Documentation</a:t>
            </a:r>
          </a:p>
          <a:p>
            <a:r>
              <a:rPr lang="en-US" sz="3600" dirty="0"/>
              <a:t>Program Pictures</a:t>
            </a:r>
          </a:p>
          <a:p>
            <a:r>
              <a:rPr lang="en-US" sz="3600" dirty="0"/>
              <a:t>Summary</a:t>
            </a:r>
          </a:p>
          <a:p>
            <a:pPr marL="0" indent="0">
              <a:buNone/>
            </a:pPr>
            <a:endParaRPr lang="en-US" sz="2000" dirty="0"/>
          </a:p>
        </p:txBody>
      </p:sp>
    </p:spTree>
    <p:extLst>
      <p:ext uri="{BB962C8B-B14F-4D97-AF65-F5344CB8AC3E}">
        <p14:creationId xmlns:p14="http://schemas.microsoft.com/office/powerpoint/2010/main" val="27842394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icture containing indoor, bottle, road, sitting&#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804" y="2459347"/>
            <a:ext cx="2867025" cy="87409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325" y="4728363"/>
            <a:ext cx="2566886" cy="85990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6" name="Picture 5" descr="A close up of a sign&#10;&#10;Description generated with very high confiden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9467" y="4102100"/>
            <a:ext cx="2211971" cy="2112433"/>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a:t>Background</a:t>
            </a:r>
            <a:endParaRPr lang="en-US" dirty="0"/>
          </a:p>
        </p:txBody>
      </p:sp>
      <p:sp>
        <p:nvSpPr>
          <p:cNvPr id="3" name="Content Placeholder 2"/>
          <p:cNvSpPr>
            <a:spLocks noGrp="1"/>
          </p:cNvSpPr>
          <p:nvPr>
            <p:ph idx="1"/>
          </p:nvPr>
        </p:nvSpPr>
        <p:spPr>
          <a:xfrm>
            <a:off x="838200" y="2015406"/>
            <a:ext cx="5097779" cy="3825836"/>
          </a:xfrm>
        </p:spPr>
        <p:txBody>
          <a:bodyPr anchor="t">
            <a:normAutofit lnSpcReduction="10000"/>
          </a:bodyPr>
          <a:lstStyle/>
          <a:p>
            <a:r>
              <a:rPr lang="en-US" sz="3200" dirty="0">
                <a:solidFill>
                  <a:schemeClr val="bg1"/>
                </a:solidFill>
              </a:rPr>
              <a:t>Project is for the Food Giant </a:t>
            </a:r>
          </a:p>
          <a:p>
            <a:r>
              <a:rPr lang="en-US" sz="3200" dirty="0">
                <a:solidFill>
                  <a:schemeClr val="bg1"/>
                </a:solidFill>
              </a:rPr>
              <a:t>Problem came up when talking about work with friend</a:t>
            </a:r>
          </a:p>
          <a:p>
            <a:r>
              <a:rPr lang="en-US" sz="3200" dirty="0">
                <a:solidFill>
                  <a:schemeClr val="bg1"/>
                </a:solidFill>
              </a:rPr>
              <a:t>Stores have issue with excess inventory</a:t>
            </a:r>
          </a:p>
          <a:p>
            <a:r>
              <a:rPr lang="en-US" sz="3200" dirty="0">
                <a:solidFill>
                  <a:schemeClr val="bg1"/>
                </a:solidFill>
              </a:rPr>
              <a:t>No way to quickly promote store-specific sale items</a:t>
            </a:r>
          </a:p>
        </p:txBody>
      </p:sp>
    </p:spTree>
    <p:extLst>
      <p:ext uri="{BB962C8B-B14F-4D97-AF65-F5344CB8AC3E}">
        <p14:creationId xmlns:p14="http://schemas.microsoft.com/office/powerpoint/2010/main" val="344324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generated with very high confidence">
            <a:extLst>
              <a:ext uri="{FF2B5EF4-FFF2-40B4-BE49-F238E27FC236}">
                <a16:creationId xmlns:a16="http://schemas.microsoft.com/office/drawing/2014/main" id="{B0E44093-A626-43BA-9F43-8ABE834BFB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6597" y="307731"/>
            <a:ext cx="5242803" cy="3997637"/>
          </a:xfrm>
          <a:prstGeom prst="rect">
            <a:avLst/>
          </a:prstGeom>
        </p:spPr>
      </p:pic>
      <p:pic>
        <p:nvPicPr>
          <p:cNvPr id="8" name="Content Placeholder 4" descr="A screenshot of a cell phone&#10;&#10;Description generated with very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043" y="888011"/>
            <a:ext cx="5455917" cy="2837077"/>
          </a:xfrm>
          <a:prstGeom prst="rect">
            <a:avLst/>
          </a:prstGeom>
        </p:spPr>
      </p:pic>
      <p:sp>
        <p:nvSpPr>
          <p:cNvPr id="2" name="Title 1">
            <a:extLst>
              <a:ext uri="{FF2B5EF4-FFF2-40B4-BE49-F238E27FC236}">
                <a16:creationId xmlns:a16="http://schemas.microsoft.com/office/drawing/2014/main" id="{6CD225D1-F826-4698-88E5-6DCAD832A92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chemeClr val="bg1"/>
                </a:solidFill>
              </a:rPr>
              <a:t>Flyer Comparison Picture</a:t>
            </a:r>
          </a:p>
        </p:txBody>
      </p:sp>
    </p:spTree>
    <p:extLst>
      <p:ext uri="{BB962C8B-B14F-4D97-AF65-F5344CB8AC3E}">
        <p14:creationId xmlns:p14="http://schemas.microsoft.com/office/powerpoint/2010/main" val="46603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AE735B-A1F2-4E34-A9E6-8990A38720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27489" y="961812"/>
            <a:ext cx="6810420" cy="4930987"/>
          </a:xfrm>
          <a:prstGeom prst="rect">
            <a:avLst/>
          </a:prstGeom>
        </p:spPr>
      </p:pic>
      <p:sp>
        <p:nvSpPr>
          <p:cNvPr id="2" name="Title 1">
            <a:extLst>
              <a:ext uri="{FF2B5EF4-FFF2-40B4-BE49-F238E27FC236}">
                <a16:creationId xmlns:a16="http://schemas.microsoft.com/office/drawing/2014/main" id="{D1AC6965-019A-4FF4-BA4C-1E11756F749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Tire Swing</a:t>
            </a:r>
          </a:p>
        </p:txBody>
      </p:sp>
    </p:spTree>
    <p:extLst>
      <p:ext uri="{BB962C8B-B14F-4D97-AF65-F5344CB8AC3E}">
        <p14:creationId xmlns:p14="http://schemas.microsoft.com/office/powerpoint/2010/main" val="196779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generated with very high confidence">
            <a:extLst>
              <a:ext uri="{FF2B5EF4-FFF2-40B4-BE49-F238E27FC236}">
                <a16:creationId xmlns:a16="http://schemas.microsoft.com/office/drawing/2014/main" id="{759752D8-5D49-4622-A97D-450E37501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964" y="2012865"/>
            <a:ext cx="4164098" cy="41640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a:xfrm>
            <a:off x="838200" y="365125"/>
            <a:ext cx="10515600" cy="1325563"/>
          </a:xfrm>
        </p:spPr>
        <p:txBody>
          <a:bodyPr>
            <a:normAutofit/>
          </a:bodyPr>
          <a:lstStyle/>
          <a:p>
            <a:r>
              <a:rPr lang="en-US"/>
              <a:t>Implementation Steps</a:t>
            </a:r>
          </a:p>
        </p:txBody>
      </p:sp>
      <p:sp>
        <p:nvSpPr>
          <p:cNvPr id="3" name="Content Placeholder 2"/>
          <p:cNvSpPr>
            <a:spLocks noGrp="1"/>
          </p:cNvSpPr>
          <p:nvPr>
            <p:ph idx="1"/>
          </p:nvPr>
        </p:nvSpPr>
        <p:spPr>
          <a:xfrm>
            <a:off x="838200" y="2012865"/>
            <a:ext cx="4317322" cy="4164098"/>
          </a:xfrm>
        </p:spPr>
        <p:txBody>
          <a:bodyPr anchor="ctr">
            <a:normAutofit lnSpcReduction="10000"/>
          </a:bodyPr>
          <a:lstStyle/>
          <a:p>
            <a:r>
              <a:rPr lang="en-US" sz="3200" dirty="0">
                <a:solidFill>
                  <a:schemeClr val="bg1"/>
                </a:solidFill>
              </a:rPr>
              <a:t>Worked in Sprints</a:t>
            </a:r>
          </a:p>
          <a:p>
            <a:r>
              <a:rPr lang="en-US" sz="3200" dirty="0">
                <a:solidFill>
                  <a:schemeClr val="bg1"/>
                </a:solidFill>
              </a:rPr>
              <a:t>Used design document/prototype source code</a:t>
            </a:r>
          </a:p>
          <a:p>
            <a:r>
              <a:rPr lang="en-US" sz="3200" dirty="0">
                <a:solidFill>
                  <a:schemeClr val="bg1"/>
                </a:solidFill>
              </a:rPr>
              <a:t>Translated SRS requirements into User Stories</a:t>
            </a:r>
          </a:p>
          <a:p>
            <a:r>
              <a:rPr lang="en-US" sz="3200" dirty="0">
                <a:solidFill>
                  <a:schemeClr val="bg1"/>
                </a:solidFill>
              </a:rPr>
              <a:t>Updated existing test cases/added new ones</a:t>
            </a:r>
            <a:endParaRPr lang="en-US" sz="2000" dirty="0">
              <a:solidFill>
                <a:schemeClr val="bg1"/>
              </a:solidFill>
            </a:endParaRPr>
          </a:p>
        </p:txBody>
      </p:sp>
    </p:spTree>
    <p:extLst>
      <p:ext uri="{BB962C8B-B14F-4D97-AF65-F5344CB8AC3E}">
        <p14:creationId xmlns:p14="http://schemas.microsoft.com/office/powerpoint/2010/main" val="60005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screenshot of a social media post&#10;&#10;Description generated with very high confidence">
            <a:extLst>
              <a:ext uri="{FF2B5EF4-FFF2-40B4-BE49-F238E27FC236}">
                <a16:creationId xmlns:a16="http://schemas.microsoft.com/office/drawing/2014/main" id="{DA73B997-58D7-43CB-83CE-3CE192E9E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377" y="2023298"/>
            <a:ext cx="4281833" cy="172343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4" name="Picture 3">
            <a:extLst>
              <a:ext uri="{FF2B5EF4-FFF2-40B4-BE49-F238E27FC236}">
                <a16:creationId xmlns:a16="http://schemas.microsoft.com/office/drawing/2014/main" id="{0CEB73AB-7131-4C88-AB1E-F6DB3A5BA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8801" y="4608302"/>
            <a:ext cx="5116410" cy="110002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a:extLst>
              <a:ext uri="{FF2B5EF4-FFF2-40B4-BE49-F238E27FC236}">
                <a16:creationId xmlns:a16="http://schemas.microsoft.com/office/drawing/2014/main" id="{1F3EC5E3-6F6C-498D-BD48-0B061381108C}"/>
              </a:ext>
            </a:extLst>
          </p:cNvPr>
          <p:cNvSpPr>
            <a:spLocks noGrp="1"/>
          </p:cNvSpPr>
          <p:nvPr>
            <p:ph type="title"/>
          </p:nvPr>
        </p:nvSpPr>
        <p:spPr>
          <a:xfrm>
            <a:off x="838200" y="365125"/>
            <a:ext cx="10515600" cy="1325563"/>
          </a:xfrm>
        </p:spPr>
        <p:txBody>
          <a:bodyPr>
            <a:normAutofit/>
          </a:bodyPr>
          <a:lstStyle/>
          <a:p>
            <a:r>
              <a:rPr lang="en-US"/>
              <a:t>Implementation Steps 2</a:t>
            </a:r>
            <a:endParaRPr lang="en-US" dirty="0"/>
          </a:p>
        </p:txBody>
      </p:sp>
      <p:sp>
        <p:nvSpPr>
          <p:cNvPr id="3" name="Content Placeholder 2">
            <a:extLst>
              <a:ext uri="{FF2B5EF4-FFF2-40B4-BE49-F238E27FC236}">
                <a16:creationId xmlns:a16="http://schemas.microsoft.com/office/drawing/2014/main" id="{EFBB6F9E-12D4-4A78-B6DB-966FA9645347}"/>
              </a:ext>
            </a:extLst>
          </p:cNvPr>
          <p:cNvSpPr>
            <a:spLocks noGrp="1"/>
          </p:cNvSpPr>
          <p:nvPr>
            <p:ph idx="1"/>
          </p:nvPr>
        </p:nvSpPr>
        <p:spPr>
          <a:xfrm>
            <a:off x="838200" y="2015406"/>
            <a:ext cx="5097779" cy="4065986"/>
          </a:xfrm>
        </p:spPr>
        <p:txBody>
          <a:bodyPr anchor="t">
            <a:normAutofit/>
          </a:bodyPr>
          <a:lstStyle/>
          <a:p>
            <a:r>
              <a:rPr lang="en-US" sz="3600" dirty="0">
                <a:solidFill>
                  <a:schemeClr val="bg1"/>
                </a:solidFill>
              </a:rPr>
              <a:t>Visual Studio</a:t>
            </a:r>
          </a:p>
          <a:p>
            <a:r>
              <a:rPr lang="en-US" sz="3600" dirty="0">
                <a:solidFill>
                  <a:schemeClr val="bg1"/>
                </a:solidFill>
              </a:rPr>
              <a:t>MVVM Framework</a:t>
            </a:r>
          </a:p>
          <a:p>
            <a:r>
              <a:rPr lang="en-US" sz="3600" dirty="0">
                <a:solidFill>
                  <a:schemeClr val="bg1"/>
                </a:solidFill>
              </a:rPr>
              <a:t>Caliburn</a:t>
            </a:r>
          </a:p>
          <a:p>
            <a:r>
              <a:rPr lang="en-US" sz="3600" dirty="0">
                <a:solidFill>
                  <a:schemeClr val="bg1"/>
                </a:solidFill>
              </a:rPr>
              <a:t>Tracked Git Commits to SRS Items</a:t>
            </a:r>
          </a:p>
        </p:txBody>
      </p:sp>
    </p:spTree>
    <p:extLst>
      <p:ext uri="{BB962C8B-B14F-4D97-AF65-F5344CB8AC3E}">
        <p14:creationId xmlns:p14="http://schemas.microsoft.com/office/powerpoint/2010/main" val="413610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ns face&#10;&#10;Description generated with high confidence">
            <a:extLst>
              <a:ext uri="{FF2B5EF4-FFF2-40B4-BE49-F238E27FC236}">
                <a16:creationId xmlns:a16="http://schemas.microsoft.com/office/drawing/2014/main" id="{E0C9358B-2EAF-42BD-B866-F761831FA9CD}"/>
              </a:ext>
            </a:extLst>
          </p:cNvPr>
          <p:cNvPicPr>
            <a:picLocks noChangeAspect="1"/>
          </p:cNvPicPr>
          <p:nvPr/>
        </p:nvPicPr>
        <p:blipFill rotWithShape="1">
          <a:blip r:embed="rId3">
            <a:extLst>
              <a:ext uri="{28A0092B-C50C-407E-A947-70E740481C1C}">
                <a14:useLocalDpi xmlns:a14="http://schemas.microsoft.com/office/drawing/2010/main" val="0"/>
              </a:ext>
            </a:extLst>
          </a:blip>
          <a:srcRect b="1369"/>
          <a:stretch/>
        </p:blipFill>
        <p:spPr>
          <a:xfrm>
            <a:off x="7829551" y="2828925"/>
            <a:ext cx="4042410" cy="3388994"/>
          </a:xfrm>
          <a:prstGeom prst="rect">
            <a:avLst/>
          </a:prstGeom>
        </p:spPr>
      </p:pic>
      <p:pic>
        <p:nvPicPr>
          <p:cNvPr id="5" name="Graphic 4">
            <a:extLst>
              <a:ext uri="{FF2B5EF4-FFF2-40B4-BE49-F238E27FC236}">
                <a16:creationId xmlns:a16="http://schemas.microsoft.com/office/drawing/2014/main" id="{26F5961B-095C-46F5-BE2C-C289184F541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10733" r="1" b="32717"/>
          <a:stretch/>
        </p:blipFill>
        <p:spPr>
          <a:xfrm>
            <a:off x="7829551" y="306909"/>
            <a:ext cx="4042409" cy="2286000"/>
          </a:xfrm>
          <a:prstGeom prst="rect">
            <a:avLst/>
          </a:prstGeom>
        </p:spPr>
      </p:pic>
      <p:sp>
        <p:nvSpPr>
          <p:cNvPr id="2" name="Title 1"/>
          <p:cNvSpPr>
            <a:spLocks noGrp="1"/>
          </p:cNvSpPr>
          <p:nvPr>
            <p:ph type="title"/>
          </p:nvPr>
        </p:nvSpPr>
        <p:spPr>
          <a:xfrm>
            <a:off x="821516" y="640263"/>
            <a:ext cx="6204984" cy="1344975"/>
          </a:xfrm>
        </p:spPr>
        <p:txBody>
          <a:bodyPr>
            <a:normAutofit/>
          </a:bodyPr>
          <a:lstStyle/>
          <a:p>
            <a:r>
              <a:rPr lang="en-US" sz="4000"/>
              <a:t>Getting the project online</a:t>
            </a:r>
          </a:p>
        </p:txBody>
      </p:sp>
      <p:sp>
        <p:nvSpPr>
          <p:cNvPr id="3" name="Content Placeholder 2"/>
          <p:cNvSpPr>
            <a:spLocks noGrp="1"/>
          </p:cNvSpPr>
          <p:nvPr>
            <p:ph idx="1"/>
          </p:nvPr>
        </p:nvSpPr>
        <p:spPr>
          <a:xfrm>
            <a:off x="821515" y="2121762"/>
            <a:ext cx="6204984" cy="3626917"/>
          </a:xfrm>
        </p:spPr>
        <p:txBody>
          <a:bodyPr>
            <a:normAutofit/>
          </a:bodyPr>
          <a:lstStyle/>
          <a:p>
            <a:r>
              <a:rPr lang="en-US" sz="3200" dirty="0"/>
              <a:t>Using Azure</a:t>
            </a:r>
          </a:p>
          <a:p>
            <a:r>
              <a:rPr lang="en-US" sz="3200" dirty="0"/>
              <a:t>Set up domain accounts</a:t>
            </a:r>
          </a:p>
          <a:p>
            <a:r>
              <a:rPr lang="en-US" sz="3200" dirty="0"/>
              <a:t>Configured the Virtual Machine</a:t>
            </a:r>
          </a:p>
          <a:p>
            <a:r>
              <a:rPr lang="en-US" sz="3200" dirty="0"/>
              <a:t>Biggest room for improvement – moving to ASP.NET and Razor</a:t>
            </a:r>
          </a:p>
          <a:p>
            <a:endParaRPr lang="en-US" sz="2400" dirty="0"/>
          </a:p>
          <a:p>
            <a:endParaRPr lang="en-US" sz="2400" dirty="0"/>
          </a:p>
          <a:p>
            <a:endParaRPr lang="en-US" sz="2400" dirty="0"/>
          </a:p>
        </p:txBody>
      </p:sp>
    </p:spTree>
    <p:extLst>
      <p:ext uri="{BB962C8B-B14F-4D97-AF65-F5344CB8AC3E}">
        <p14:creationId xmlns:p14="http://schemas.microsoft.com/office/powerpoint/2010/main" val="86258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0D9CC-7D37-487D-8880-2D5C4B31DE27}"/>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Testing and Documentation</a:t>
            </a:r>
          </a:p>
        </p:txBody>
      </p:sp>
      <p:sp>
        <p:nvSpPr>
          <p:cNvPr id="3" name="Content Placeholder 2">
            <a:extLst>
              <a:ext uri="{FF2B5EF4-FFF2-40B4-BE49-F238E27FC236}">
                <a16:creationId xmlns:a16="http://schemas.microsoft.com/office/drawing/2014/main" id="{9F3C7A71-4951-4B89-A4BA-9CC7F5F243EC}"/>
              </a:ext>
            </a:extLst>
          </p:cNvPr>
          <p:cNvSpPr>
            <a:spLocks noGrp="1"/>
          </p:cNvSpPr>
          <p:nvPr>
            <p:ph idx="1"/>
          </p:nvPr>
        </p:nvSpPr>
        <p:spPr>
          <a:xfrm>
            <a:off x="6049182" y="802638"/>
            <a:ext cx="5408696" cy="5252722"/>
          </a:xfrm>
        </p:spPr>
        <p:txBody>
          <a:bodyPr anchor="ctr">
            <a:normAutofit/>
          </a:bodyPr>
          <a:lstStyle/>
          <a:p>
            <a:r>
              <a:rPr lang="en-US" sz="2400" dirty="0">
                <a:solidFill>
                  <a:schemeClr val="bg1"/>
                </a:solidFill>
              </a:rPr>
              <a:t>Kept test document up to date</a:t>
            </a:r>
          </a:p>
          <a:p>
            <a:r>
              <a:rPr lang="en-US" sz="2400" dirty="0">
                <a:solidFill>
                  <a:schemeClr val="bg1"/>
                </a:solidFill>
              </a:rPr>
              <a:t>Used Virtual Machine for testing</a:t>
            </a:r>
          </a:p>
          <a:p>
            <a:r>
              <a:rPr lang="en-US" sz="2400" dirty="0">
                <a:solidFill>
                  <a:schemeClr val="bg1"/>
                </a:solidFill>
              </a:rPr>
              <a:t>Wrote User’s Manual/System Requirements Document</a:t>
            </a:r>
          </a:p>
        </p:txBody>
      </p:sp>
    </p:spTree>
    <p:extLst>
      <p:ext uri="{BB962C8B-B14F-4D97-AF65-F5344CB8AC3E}">
        <p14:creationId xmlns:p14="http://schemas.microsoft.com/office/powerpoint/2010/main" val="31738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2031</Words>
  <Application>Microsoft Office PowerPoint</Application>
  <PresentationFormat>Widescreen</PresentationFormat>
  <Paragraphs>197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Food Giant Flyer Creator</vt:lpstr>
      <vt:lpstr>Overview</vt:lpstr>
      <vt:lpstr>Background</vt:lpstr>
      <vt:lpstr>Flyer Comparison Picture</vt:lpstr>
      <vt:lpstr>Tire Swing</vt:lpstr>
      <vt:lpstr>Implementation Steps</vt:lpstr>
      <vt:lpstr>Implementation Steps 2</vt:lpstr>
      <vt:lpstr>Getting the project online</vt:lpstr>
      <vt:lpstr>Testing and Documentation</vt:lpstr>
      <vt:lpstr>Flyer Pictures – Flyer Creator</vt:lpstr>
      <vt:lpstr>Flyer Pictures – Database Maintainer </vt:lpstr>
      <vt:lpstr>Flyer Pictures – Flyer History </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Kendrick Hagerman</dc:creator>
  <cp:lastModifiedBy>Kendrick Hagerman</cp:lastModifiedBy>
  <cp:revision>142</cp:revision>
  <dcterms:created xsi:type="dcterms:W3CDTF">2017-04-16T19:21:48Z</dcterms:created>
  <dcterms:modified xsi:type="dcterms:W3CDTF">2017-07-29T21:18:34Z</dcterms:modified>
</cp:coreProperties>
</file>