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>
      <p:cViewPr varScale="1">
        <p:scale>
          <a:sx n="75" d="100"/>
          <a:sy n="75" d="100"/>
        </p:scale>
        <p:origin x="5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559C6-7166-4642-8EC8-4B20D99AD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0DA4E3-1BD2-4B0D-8AA9-DF23663AE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C99DE-7296-4186-9BD6-DEDF20BC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823A65-B9D6-43EA-93F7-9228F31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350D5-1031-4B93-BB69-223E01A6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03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2A9DA-F470-4280-814E-5EF0A60F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BCD511-8529-4D88-9D43-ECCEF1D51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1860C-C87C-4DCE-9BBE-E2299F90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69C6E5-083E-485D-AEF4-B508BCEB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9C6B6-7C9E-4DB7-AE07-701F9AF9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0E1AD9-8C5C-4E6A-B3DB-5A1475397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4A1BD4-06BC-4488-BD46-46F1062A2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8FBA9-39A5-4FA6-AA8D-62F4DC79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E0B333-DE65-44A1-AC44-62493DB3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5ACA2-F980-4CBA-8F80-75014CE8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66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74DF4-056D-4A43-9A14-32297687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DC4091-2AD6-477C-8CD1-C6C036EC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26F8F-AAC3-45FA-BF67-D5F5A232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72259A-4485-4BA5-AF5C-4DABB436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FC2DD-E7D6-43FF-A8E2-5D3BEC56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8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0A000-D695-46E9-84C1-32F47681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0C1901-ED76-4BE5-BE62-EE69BC4F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83A04-5235-45DB-9E55-09A11242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C0C71D-9321-4639-AB84-3388EC1D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C9176-93F0-48CB-A626-F332267A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38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C01B-47F4-43F9-BA19-E8BC1C98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6F4B0-3CF5-4B2B-9847-AA1A83F43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9BA085-603E-4EF3-BE87-1A033BCCF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BFF517-28B1-4B89-B27C-4F6DCA4D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32B9D0-B7A7-4E5A-A040-EE6A7F9D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2F3FBA-EA4C-4953-8854-2441EC7C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94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C06F4-0AC6-48F0-960D-99590955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FADC94-6B40-4571-82B0-6B86A274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36D7DD-AA8A-42C9-BDD6-A8F6FD05D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7B91DA-FB7F-4D98-BE0F-EBD5CC98C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7D7D1C-5F51-40DD-8D50-920F02511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773EFE-1EA4-413C-A361-4642D500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007A71-463C-4C41-89C3-73F88EDA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1F0F1A-2072-4814-8DA4-564DC587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5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96CE6-379D-4F70-9DF0-330CF6BD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106E9C-0C9D-4CDF-8535-962F6A4D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C8C3F3-92CB-4A32-9C25-25C590FD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086444-672B-4976-B7D7-1ABA6232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44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93A7077-188B-45B2-808D-AEAB9465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DE37E1-20F0-441C-B6E5-46197F3E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97EE58-3F09-4669-901C-9E697F2B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79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5BAD6-E0EB-406F-820B-56F74165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1A5BD-DF9D-4258-86AB-1A941564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A14351-837B-45A5-A4FF-599A8363C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672C00-012D-48D4-928C-88C1AC06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92D1B-ADCF-4A00-8506-EF331C83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5D05B1-BB76-48AE-B947-782954BB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5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B94D4-B341-44FD-BCF9-959B9FA7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E68F68-6456-4874-B65E-9BD2B44B6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6D6249-81D6-4D6E-B9B5-4DA2EC4F0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D6BAF1-B572-4E43-90A3-3859E620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EE04F8-E9A7-49D6-BC76-907752D8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93FBB9-D640-4363-B7E4-10B95786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55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999CD-A7B3-429C-A90A-7393D1BF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0D4BC-8798-4085-AC6B-22B4AFBB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D65554-2052-4026-A503-1571FD842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5F35-2117-4B75-A52C-DD08B246A14C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1671B-C84D-4DAA-A6E1-97287D33F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34030-26F1-4C47-9683-BFBF881E0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5FB25-5A8A-4DBD-9B96-F6E187E852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50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2B09B-3A06-4376-8B5F-B760E10C6122}"/>
              </a:ext>
            </a:extLst>
          </p:cNvPr>
          <p:cNvSpPr txBox="1"/>
          <p:nvPr/>
        </p:nvSpPr>
        <p:spPr>
          <a:xfrm>
            <a:off x="0" y="2273060"/>
            <a:ext cx="792325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/>
              <a:t>Команда: </a:t>
            </a:r>
            <a:r>
              <a:rPr lang="en-US" sz="4800" b="1" dirty="0"/>
              <a:t>Deep Dark Learning</a:t>
            </a:r>
            <a:endParaRPr lang="ru-RU" sz="4800" b="1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E8BA98F-2A03-481E-A4A0-31485F2CFB40}"/>
              </a:ext>
            </a:extLst>
          </p:cNvPr>
          <p:cNvGrpSpPr/>
          <p:nvPr/>
        </p:nvGrpSpPr>
        <p:grpSpPr>
          <a:xfrm>
            <a:off x="497839" y="4288834"/>
            <a:ext cx="3184024" cy="1598826"/>
            <a:chOff x="233679" y="4370114"/>
            <a:chExt cx="3184024" cy="15988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4E95A4-39FA-4B61-914E-42D80DA62CD9}"/>
                </a:ext>
              </a:extLst>
            </p:cNvPr>
            <p:cNvSpPr txBox="1"/>
            <p:nvPr/>
          </p:nvSpPr>
          <p:spPr>
            <a:xfrm>
              <a:off x="599440" y="4399280"/>
              <a:ext cx="25744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Панов Владимир</a:t>
              </a:r>
            </a:p>
            <a:p>
              <a:r>
                <a:rPr lang="ru-RU" sz="2400" dirty="0"/>
                <a:t>Ирхин Артем</a:t>
              </a:r>
            </a:p>
            <a:p>
              <a:r>
                <a:rPr lang="ru-RU" sz="2400" dirty="0"/>
                <a:t>Селезнев Василий</a:t>
              </a:r>
            </a:p>
            <a:p>
              <a:r>
                <a:rPr lang="ru-RU" sz="2400" dirty="0"/>
                <a:t>Мудрич Анна</a:t>
              </a:r>
            </a:p>
          </p:txBody>
        </p:sp>
        <p:sp>
          <p:nvSpPr>
            <p:cNvPr id="4" name="Левая фигурная скобка 3">
              <a:extLst>
                <a:ext uri="{FF2B5EF4-FFF2-40B4-BE49-F238E27FC236}">
                  <a16:creationId xmlns:a16="http://schemas.microsoft.com/office/drawing/2014/main" id="{09D0B2B5-E857-4E07-BF9C-8F04527DF632}"/>
                </a:ext>
              </a:extLst>
            </p:cNvPr>
            <p:cNvSpPr/>
            <p:nvPr/>
          </p:nvSpPr>
          <p:spPr>
            <a:xfrm>
              <a:off x="233679" y="4399278"/>
              <a:ext cx="243841" cy="1569660"/>
            </a:xfrm>
            <a:prstGeom prst="leftBrac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5" name="Левая фигурная скобка 4">
              <a:extLst>
                <a:ext uri="{FF2B5EF4-FFF2-40B4-BE49-F238E27FC236}">
                  <a16:creationId xmlns:a16="http://schemas.microsoft.com/office/drawing/2014/main" id="{6347CDCE-D0D3-4DE8-B3D8-8D518137D684}"/>
                </a:ext>
              </a:extLst>
            </p:cNvPr>
            <p:cNvSpPr/>
            <p:nvPr/>
          </p:nvSpPr>
          <p:spPr>
            <a:xfrm rot="10800000">
              <a:off x="3173862" y="4370114"/>
              <a:ext cx="243841" cy="1598823"/>
            </a:xfrm>
            <a:prstGeom prst="leftBrac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</p:grpSp>
    </p:spTree>
    <p:extLst>
      <p:ext uri="{BB962C8B-B14F-4D97-AF65-F5344CB8AC3E}">
        <p14:creationId xmlns:p14="http://schemas.microsoft.com/office/powerpoint/2010/main" val="32718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4DCF5-8BAA-4E00-BDC8-1A2506B8DBE0}"/>
              </a:ext>
            </a:extLst>
          </p:cNvPr>
          <p:cNvSpPr txBox="1"/>
          <p:nvPr/>
        </p:nvSpPr>
        <p:spPr>
          <a:xfrm>
            <a:off x="216816" y="245097"/>
            <a:ext cx="503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1</a:t>
            </a:r>
            <a:r>
              <a:rPr lang="ru-RU" altLang="zh-CN" sz="3200" b="1" dirty="0"/>
              <a:t>.0 Предобработка данных</a:t>
            </a:r>
            <a:endParaRPr lang="ru-RU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66C20-9A1F-41A9-9EF7-B57964A38E6D}"/>
              </a:ext>
            </a:extLst>
          </p:cNvPr>
          <p:cNvSpPr txBox="1"/>
          <p:nvPr/>
        </p:nvSpPr>
        <p:spPr>
          <a:xfrm>
            <a:off x="377071" y="110293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6600FF"/>
              </a:buClr>
              <a:buSzPct val="150000"/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54CEB1-BAB2-431A-83B7-FAF653E40743}"/>
              </a:ext>
            </a:extLst>
          </p:cNvPr>
          <p:cNvSpPr/>
          <p:nvPr/>
        </p:nvSpPr>
        <p:spPr>
          <a:xfrm>
            <a:off x="252287" y="1015305"/>
            <a:ext cx="60960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2000" dirty="0"/>
              <a:t>заменили точку с запятой на знак табуляции</a:t>
            </a:r>
          </a:p>
          <a:p>
            <a:pPr>
              <a:buClr>
                <a:srgbClr val="FF0000"/>
              </a:buClr>
              <a:buSzPct val="150000"/>
            </a:pPr>
            <a:endParaRPr lang="ru-RU" sz="1050" b="1" dirty="0"/>
          </a:p>
          <a:p>
            <a:pPr marL="285750" indent="-285750"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2000" dirty="0"/>
              <a:t>представили оригинальные вопросы в виде списка </a:t>
            </a:r>
          </a:p>
          <a:p>
            <a:pPr>
              <a:buClr>
                <a:srgbClr val="FF0000"/>
              </a:buClr>
              <a:buSzPct val="150000"/>
            </a:pPr>
            <a:endParaRPr lang="ru-RU" sz="1050" dirty="0"/>
          </a:p>
          <a:p>
            <a:pPr marL="285750" indent="-285750"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2000" dirty="0"/>
              <a:t>удалили из оригинальных вопросов стоп слова и привели к нормальной форме с помощью </a:t>
            </a:r>
            <a:r>
              <a:rPr lang="ru-RU" sz="2000" b="1" dirty="0"/>
              <a:t>pymorphy2</a:t>
            </a:r>
          </a:p>
          <a:p>
            <a:pPr marL="285750" indent="-285750"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endParaRPr lang="ru-RU" sz="1050" dirty="0"/>
          </a:p>
          <a:p>
            <a:pPr marL="285750" indent="-285750"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2000" dirty="0"/>
              <a:t>исправили ошибки через </a:t>
            </a:r>
            <a:r>
              <a:rPr lang="ru-RU" sz="2000" dirty="0" err="1"/>
              <a:t>enchant</a:t>
            </a:r>
            <a:r>
              <a:rPr lang="ru-RU" sz="2000" dirty="0"/>
              <a:t> + добавили метрики</a:t>
            </a:r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ru-RU" sz="2000" dirty="0"/>
              <a:t>кол-во слов</a:t>
            </a:r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ru-RU" sz="2000" dirty="0"/>
              <a:t>кол-во исправленных слов</a:t>
            </a:r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ru-RU" sz="2000" dirty="0"/>
              <a:t>кол-во слов с ошибкой без исправления</a:t>
            </a:r>
          </a:p>
          <a:p>
            <a:pPr marL="800100" lvl="1" indent="-342900">
              <a:buSzPct val="100000"/>
              <a:buFont typeface="Arial" panose="020B0604020202020204" pitchFamily="34" charset="0"/>
              <a:buChar char="•"/>
            </a:pPr>
            <a:r>
              <a:rPr lang="ru-RU" sz="2000" dirty="0"/>
              <a:t>кол-во букв в вопросе</a:t>
            </a:r>
          </a:p>
          <a:p>
            <a:pPr>
              <a:buClr>
                <a:srgbClr val="FF0000"/>
              </a:buClr>
              <a:buSzPct val="150000"/>
            </a:pPr>
            <a:endParaRPr lang="ru-RU" sz="1050" dirty="0"/>
          </a:p>
          <a:p>
            <a:pPr marL="285750" indent="-285750">
              <a:buClr>
                <a:srgbClr val="FF0000"/>
              </a:buClr>
              <a:buSzPct val="150000"/>
              <a:buFont typeface="Wingdings" panose="05000000000000000000" pitchFamily="2" charset="2"/>
              <a:buChar char="§"/>
            </a:pPr>
            <a:r>
              <a:rPr lang="ru-RU" sz="2000" dirty="0"/>
              <a:t>удалили спец символы через регулярку </a:t>
            </a:r>
            <a:r>
              <a:rPr lang="ru-RU" sz="2000" i="1" dirty="0"/>
              <a:t>[`~!@#$%^&amp;*()_|+\-=?:'",.&lt;&gt;\{\}\[\]\\\/\«\»]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CF5D5-9DBE-46E2-8993-FCE7F69FA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6249" r="49096" b="49668"/>
          <a:stretch/>
        </p:blipFill>
        <p:spPr>
          <a:xfrm>
            <a:off x="6351358" y="775427"/>
            <a:ext cx="5463571" cy="227885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ADCFB0-FA6D-43DB-8AD3-1143C4DCF9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8005" t="4551" b="50252"/>
          <a:stretch/>
        </p:blipFill>
        <p:spPr>
          <a:xfrm>
            <a:off x="6381946" y="4056753"/>
            <a:ext cx="5794149" cy="2202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B55B33-B705-4725-A196-4372D8E9644B}"/>
              </a:ext>
            </a:extLst>
          </p:cNvPr>
          <p:cNvSpPr txBox="1"/>
          <p:nvPr/>
        </p:nvSpPr>
        <p:spPr>
          <a:xfrm>
            <a:off x="6280250" y="398830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 BEFORE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C44EF-2D90-47C7-92D6-A385D04DF30E}"/>
              </a:ext>
            </a:extLst>
          </p:cNvPr>
          <p:cNvSpPr txBox="1"/>
          <p:nvPr/>
        </p:nvSpPr>
        <p:spPr>
          <a:xfrm>
            <a:off x="6351358" y="368742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 AFTER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D7D441-0E4A-4246-8984-ED7FA056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15866">
            <a:off x="9823846" y="2259065"/>
            <a:ext cx="1677462" cy="16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19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4DCF5-8BAA-4E00-BDC8-1A2506B8DBE0}"/>
              </a:ext>
            </a:extLst>
          </p:cNvPr>
          <p:cNvSpPr txBox="1"/>
          <p:nvPr/>
        </p:nvSpPr>
        <p:spPr>
          <a:xfrm>
            <a:off x="216816" y="245097"/>
            <a:ext cx="5107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3200" b="1" dirty="0"/>
              <a:t>2.0 Результаты моделей </a:t>
            </a:r>
            <a:r>
              <a:rPr lang="en-US" altLang="zh-CN" sz="3200" b="1" dirty="0"/>
              <a:t>ML</a:t>
            </a:r>
            <a:endParaRPr lang="ru-RU" sz="3200" b="1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497B658-94BF-5040-8BC3-39EE8B742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23852"/>
              </p:ext>
            </p:extLst>
          </p:nvPr>
        </p:nvGraphicFramePr>
        <p:xfrm>
          <a:off x="410590" y="1021323"/>
          <a:ext cx="10760172" cy="426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6724">
                  <a:extLst>
                    <a:ext uri="{9D8B030D-6E8A-4147-A177-3AD203B41FA5}">
                      <a16:colId xmlns:a16="http://schemas.microsoft.com/office/drawing/2014/main" val="578251623"/>
                    </a:ext>
                  </a:extLst>
                </a:gridCol>
                <a:gridCol w="3586724">
                  <a:extLst>
                    <a:ext uri="{9D8B030D-6E8A-4147-A177-3AD203B41FA5}">
                      <a16:colId xmlns:a16="http://schemas.microsoft.com/office/drawing/2014/main" val="1063226675"/>
                    </a:ext>
                  </a:extLst>
                </a:gridCol>
                <a:gridCol w="3586724">
                  <a:extLst>
                    <a:ext uri="{9D8B030D-6E8A-4147-A177-3AD203B41FA5}">
                      <a16:colId xmlns:a16="http://schemas.microsoft.com/office/drawing/2014/main" val="2269879092"/>
                    </a:ext>
                  </a:extLst>
                </a:gridCol>
              </a:tblGrid>
              <a:tr h="711186">
                <a:tc>
                  <a:txBody>
                    <a:bodyPr/>
                    <a:lstStyle/>
                    <a:p>
                      <a:r>
                        <a:rPr lang="ru-RU" sz="2800" dirty="0"/>
                        <a:t>Модель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Предварительные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Финальные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56766"/>
                  </a:ext>
                </a:extLst>
              </a:tr>
              <a:tr h="711186"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catboost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0.67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0.69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171444"/>
                  </a:ext>
                </a:extLst>
              </a:tr>
              <a:tr h="711186">
                <a:tc>
                  <a:txBody>
                    <a:bodyPr/>
                    <a:lstStyle/>
                    <a:p>
                      <a:r>
                        <a:rPr lang="en-US" sz="2800" dirty="0" err="1"/>
                        <a:t>xgboost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0.64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0.64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880984"/>
                  </a:ext>
                </a:extLst>
              </a:tr>
              <a:tr h="711186">
                <a:tc>
                  <a:txBody>
                    <a:bodyPr/>
                    <a:lstStyle/>
                    <a:p>
                      <a:r>
                        <a:rPr lang="en-US" sz="2800" dirty="0" err="1"/>
                        <a:t>catboost</a:t>
                      </a:r>
                      <a:r>
                        <a:rPr lang="en-US" sz="2800" dirty="0"/>
                        <a:t> + </a:t>
                      </a:r>
                      <a:r>
                        <a:rPr lang="en-US" sz="2800" dirty="0" err="1"/>
                        <a:t>xgboost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0.68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0.69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824615"/>
                  </a:ext>
                </a:extLst>
              </a:tr>
              <a:tr h="711186">
                <a:tc>
                  <a:txBody>
                    <a:bodyPr/>
                    <a:lstStyle/>
                    <a:p>
                      <a:r>
                        <a:rPr lang="en-US" sz="2800" dirty="0" err="1"/>
                        <a:t>rubert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0.75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0.75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519394"/>
                  </a:ext>
                </a:extLst>
              </a:tr>
              <a:tr h="711186">
                <a:tc>
                  <a:txBody>
                    <a:bodyPr/>
                    <a:lstStyle/>
                    <a:p>
                      <a:r>
                        <a:rPr lang="en-US" sz="2800" dirty="0" err="1"/>
                        <a:t>rubert</a:t>
                      </a:r>
                      <a:r>
                        <a:rPr lang="en-US" sz="2800" dirty="0"/>
                        <a:t> + </a:t>
                      </a:r>
                      <a:r>
                        <a:rPr lang="en-US" sz="2800" dirty="0" err="1"/>
                        <a:t>catboost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0.74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0.74</a:t>
                      </a:r>
                      <a:endParaRPr lang="ru-RU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66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96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6A5DC-2596-4E2E-B9C3-C88B37EAD935}"/>
              </a:ext>
            </a:extLst>
          </p:cNvPr>
          <p:cNvSpPr txBox="1"/>
          <p:nvPr/>
        </p:nvSpPr>
        <p:spPr>
          <a:xfrm>
            <a:off x="216816" y="245097"/>
            <a:ext cx="496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3200" b="1" dirty="0"/>
              <a:t>3.0 Рецепт лучшей модели</a:t>
            </a:r>
            <a:endParaRPr lang="ru-RU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7AA97-6F2F-5946-8188-9C57BF23128C}"/>
              </a:ext>
            </a:extLst>
          </p:cNvPr>
          <p:cNvSpPr txBox="1"/>
          <p:nvPr/>
        </p:nvSpPr>
        <p:spPr>
          <a:xfrm>
            <a:off x="216816" y="1046120"/>
            <a:ext cx="967848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9999"/>
              </a:buClr>
              <a:buSzPct val="150000"/>
              <a:buFont typeface="Wingdings" panose="05000000000000000000" pitchFamily="2" charset="2"/>
              <a:buChar char="ü"/>
            </a:pPr>
            <a:r>
              <a:rPr lang="ru-RU" sz="2400" b="1" dirty="0"/>
              <a:t>Лучший результат </a:t>
            </a:r>
            <a:r>
              <a:rPr lang="ru-RU" sz="2400" dirty="0"/>
              <a:t>показал </a:t>
            </a:r>
            <a:r>
              <a:rPr lang="en-US" sz="2800" b="1" dirty="0" err="1">
                <a:solidFill>
                  <a:srgbClr val="009999"/>
                </a:solidFill>
              </a:rPr>
              <a:t>rubert</a:t>
            </a:r>
            <a:r>
              <a:rPr lang="en-US" sz="2800" b="1" dirty="0">
                <a:solidFill>
                  <a:srgbClr val="009999"/>
                </a:solidFill>
              </a:rPr>
              <a:t> – </a:t>
            </a:r>
            <a:r>
              <a:rPr lang="ru-RU" sz="2800" b="1" dirty="0">
                <a:solidFill>
                  <a:srgbClr val="009999"/>
                </a:solidFill>
              </a:rPr>
              <a:t>трансформер (</a:t>
            </a:r>
            <a:r>
              <a:rPr lang="en-US" sz="2800" b="1" dirty="0" err="1">
                <a:solidFill>
                  <a:srgbClr val="009999"/>
                </a:solidFill>
              </a:rPr>
              <a:t>deepPavlov</a:t>
            </a:r>
            <a:r>
              <a:rPr lang="en-US" sz="2800" b="1" dirty="0">
                <a:solidFill>
                  <a:srgbClr val="009999"/>
                </a:solidFill>
              </a:rPr>
              <a:t>):</a:t>
            </a:r>
          </a:p>
          <a:p>
            <a:pPr marL="800100" lvl="1" indent="-342900">
              <a:buClr>
                <a:srgbClr val="009999"/>
              </a:buClr>
              <a:buSzPct val="150000"/>
              <a:buFont typeface="Wingdings" panose="05000000000000000000" pitchFamily="2" charset="2"/>
              <a:buChar char="ü"/>
            </a:pPr>
            <a:endParaRPr lang="en-US" sz="800" b="1" dirty="0">
              <a:solidFill>
                <a:srgbClr val="009999"/>
              </a:solidFill>
            </a:endParaRPr>
          </a:p>
          <a:p>
            <a:pPr marL="1257300" lvl="2" indent="-34290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dirty="0"/>
              <a:t>был обучен на русской части </a:t>
            </a:r>
            <a:r>
              <a:rPr lang="en-US" sz="2400" dirty="0"/>
              <a:t>Wikipedia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ru-RU" sz="2400" dirty="0"/>
              <a:t>новостных данных</a:t>
            </a:r>
            <a:endParaRPr lang="en-US" sz="2400" dirty="0"/>
          </a:p>
          <a:p>
            <a:pPr marL="1257300" lvl="2" indent="-34290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dirty="0"/>
              <a:t>библиотека </a:t>
            </a:r>
            <a:r>
              <a:rPr lang="en-US" sz="2400" dirty="0"/>
              <a:t>Transformers </a:t>
            </a:r>
            <a:r>
              <a:rPr lang="ru-RU" sz="2400" dirty="0"/>
              <a:t>от </a:t>
            </a:r>
            <a:r>
              <a:rPr lang="en-US" sz="2400" dirty="0"/>
              <a:t>Hugging Face</a:t>
            </a:r>
            <a:endParaRPr lang="ru-RU" sz="2400" dirty="0"/>
          </a:p>
          <a:p>
            <a:pPr lvl="2">
              <a:buClr>
                <a:srgbClr val="FF0000"/>
              </a:buClr>
              <a:buSzPct val="100000"/>
            </a:pPr>
            <a:endParaRPr lang="en-US" sz="2400" dirty="0"/>
          </a:p>
          <a:p>
            <a:pPr lvl="2">
              <a:buClr>
                <a:srgbClr val="FF0000"/>
              </a:buClr>
              <a:buSzPct val="100000"/>
            </a:pPr>
            <a:endParaRPr lang="ru-RU" sz="2400" dirty="0"/>
          </a:p>
          <a:p>
            <a:pPr marL="342900" indent="-342900">
              <a:buClr>
                <a:srgbClr val="009999"/>
              </a:buClr>
              <a:buSzPct val="100000"/>
              <a:buFont typeface="Wingdings" panose="05000000000000000000" pitchFamily="2" charset="2"/>
              <a:buChar char="v"/>
            </a:pPr>
            <a:r>
              <a:rPr lang="ru-RU" sz="2400" b="1" dirty="0"/>
              <a:t>Обучение</a:t>
            </a:r>
            <a:endParaRPr lang="en-US" sz="2400" b="1" dirty="0"/>
          </a:p>
          <a:p>
            <a:pPr marL="1257300" lvl="2" indent="-34290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dirty="0"/>
              <a:t>Текст без предобработки</a:t>
            </a:r>
          </a:p>
          <a:p>
            <a:pPr marL="1257300" lvl="2" indent="-34290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dirty="0"/>
              <a:t>Оптимизатор - </a:t>
            </a:r>
            <a:r>
              <a:rPr lang="en-US" sz="2400" b="1" dirty="0" err="1"/>
              <a:t>AdamW</a:t>
            </a:r>
            <a:endParaRPr lang="ru-RU" sz="2400" b="1" dirty="0"/>
          </a:p>
          <a:p>
            <a:pPr marL="1257300" lvl="2" indent="-34290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400" b="1" dirty="0"/>
              <a:t>30 эпох </a:t>
            </a:r>
            <a:r>
              <a:rPr lang="ru-RU" sz="2400" dirty="0"/>
              <a:t>- только последний слой</a:t>
            </a:r>
            <a:r>
              <a:rPr lang="en-US" sz="2400" dirty="0"/>
              <a:t> </a:t>
            </a:r>
            <a:r>
              <a:rPr lang="ru-RU" sz="2400" dirty="0"/>
              <a:t>с </a:t>
            </a:r>
            <a:r>
              <a:rPr lang="en-US" sz="2400" dirty="0"/>
              <a:t>learning rate 0.001</a:t>
            </a:r>
          </a:p>
          <a:p>
            <a:pPr marL="1257300" lvl="2" indent="-342900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/>
              <a:t>6 </a:t>
            </a:r>
            <a:r>
              <a:rPr lang="ru-RU" sz="2400" b="1" dirty="0"/>
              <a:t>эпох </a:t>
            </a:r>
            <a:r>
              <a:rPr lang="ru-RU" sz="2400" dirty="0"/>
              <a:t>- все слои с </a:t>
            </a:r>
            <a:r>
              <a:rPr lang="en-US" sz="2400" dirty="0"/>
              <a:t>learning rate </a:t>
            </a:r>
            <a:r>
              <a:rPr lang="en-US" sz="2400" b="1" dirty="0"/>
              <a:t>0.0001</a:t>
            </a:r>
          </a:p>
          <a:p>
            <a:pPr marL="1257300" lvl="2" indent="-342900">
              <a:buSzPct val="100000"/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7E59B-83C8-426D-B5C5-2BFB6A43BD66}"/>
              </a:ext>
            </a:extLst>
          </p:cNvPr>
          <p:cNvSpPr txBox="1"/>
          <p:nvPr/>
        </p:nvSpPr>
        <p:spPr>
          <a:xfrm>
            <a:off x="9920141" y="2769668"/>
            <a:ext cx="205504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Score – 0.75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0C8533-AAA1-4A33-9A4B-699B75627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6004"/>
          <a:stretch/>
        </p:blipFill>
        <p:spPr bwMode="auto">
          <a:xfrm rot="4575784" flipH="1">
            <a:off x="9561217" y="1440557"/>
            <a:ext cx="1437681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7FF4AEF-AA9C-4A82-B37D-24DD9FC75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77"/>
          <a:stretch/>
        </p:blipFill>
        <p:spPr bwMode="auto">
          <a:xfrm rot="9644011" flipH="1">
            <a:off x="8864114" y="3591222"/>
            <a:ext cx="1594888" cy="8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3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4DCF5-8BAA-4E00-BDC8-1A2506B8DBE0}"/>
              </a:ext>
            </a:extLst>
          </p:cNvPr>
          <p:cNvSpPr txBox="1"/>
          <p:nvPr/>
        </p:nvSpPr>
        <p:spPr>
          <a:xfrm>
            <a:off x="216816" y="245097"/>
            <a:ext cx="51850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3200" b="1" dirty="0"/>
              <a:t>4.0</a:t>
            </a:r>
            <a:r>
              <a:rPr lang="en-US" altLang="zh-CN" sz="3200" b="1" dirty="0"/>
              <a:t> </a:t>
            </a:r>
            <a:r>
              <a:rPr lang="ru-RU" altLang="zh-CN" sz="3200" b="1" dirty="0"/>
              <a:t>Пути улучшения модели</a:t>
            </a:r>
            <a:endParaRPr lang="ru-RU" sz="32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25BB219-D21E-4D17-98A0-8632E4348DDC}"/>
              </a:ext>
            </a:extLst>
          </p:cNvPr>
          <p:cNvSpPr/>
          <p:nvPr/>
        </p:nvSpPr>
        <p:spPr>
          <a:xfrm>
            <a:off x="-687424" y="1064951"/>
            <a:ext cx="11822784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sz="2800" dirty="0"/>
              <a:t>Более тщательная работа с очисткой данных перед обучением</a:t>
            </a:r>
          </a:p>
          <a:p>
            <a:pPr lvl="2">
              <a:buClr>
                <a:srgbClr val="FF0000"/>
              </a:buClr>
              <a:buSzPct val="150000"/>
            </a:pPr>
            <a:endParaRPr lang="ru-RU" sz="800" dirty="0"/>
          </a:p>
          <a:p>
            <a:pPr marL="1257300" lvl="2" indent="-342900"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sz="2800" dirty="0"/>
              <a:t>Увеличение времени на обучение модели</a:t>
            </a:r>
          </a:p>
          <a:p>
            <a:pPr lvl="2">
              <a:buClr>
                <a:srgbClr val="FF0000"/>
              </a:buClr>
              <a:buSzPct val="150000"/>
            </a:pPr>
            <a:endParaRPr lang="ru-RU" sz="900" dirty="0"/>
          </a:p>
          <a:p>
            <a:pPr marL="1257300" lvl="2" indent="-342900"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sz="2800" dirty="0"/>
              <a:t>Использование большего объема тестовых данных для обучения</a:t>
            </a:r>
          </a:p>
          <a:p>
            <a:pPr marL="1257300" lvl="2" indent="-342900">
              <a:buClr>
                <a:srgbClr val="FF0000"/>
              </a:buClr>
              <a:buSzPct val="150000"/>
              <a:buFont typeface="Arial" panose="020B0604020202020204" pitchFamily="34" charset="0"/>
              <a:buChar char="•"/>
            </a:pPr>
            <a:r>
              <a:rPr lang="ru-RU" sz="2800" dirty="0"/>
              <a:t>Улучшение поиска ошибок в словах (научиться определять имена собственные и </a:t>
            </a:r>
            <a:r>
              <a:rPr lang="ru-RU" sz="2800" dirty="0" err="1"/>
              <a:t>слэнг</a:t>
            </a:r>
            <a:r>
              <a:rPr lang="ru-RU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BD183-675F-4CBE-932D-69CC07A750CF}"/>
              </a:ext>
            </a:extLst>
          </p:cNvPr>
          <p:cNvSpPr txBox="1"/>
          <p:nvPr/>
        </p:nvSpPr>
        <p:spPr>
          <a:xfrm>
            <a:off x="216816" y="5024586"/>
            <a:ext cx="8818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P.S.: </a:t>
            </a:r>
            <a:r>
              <a:rPr lang="ru-RU" sz="2800" i="1" dirty="0">
                <a:solidFill>
                  <a:schemeClr val="bg2">
                    <a:lumMod val="50000"/>
                  </a:schemeClr>
                </a:solidFill>
              </a:rPr>
              <a:t>но главный секрет – несколько бессонных ночей и печеньки для голодных студентов</a:t>
            </a:r>
          </a:p>
        </p:txBody>
      </p:sp>
      <p:pic>
        <p:nvPicPr>
          <p:cNvPr id="1028" name="Picture 4" descr="Лицо с пальцем у губ">
            <a:extLst>
              <a:ext uri="{FF2B5EF4-FFF2-40B4-BE49-F238E27FC236}">
                <a16:creationId xmlns:a16="http://schemas.microsoft.com/office/drawing/2014/main" id="{186A6BC9-480E-4F84-84A7-BD9E545A8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40" y="550163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15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211</Words>
  <Application>Microsoft Office PowerPoint</Application>
  <PresentationFormat>Широкоэкранный</PresentationFormat>
  <Paragraphs>61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Мудрич Анна Бобановна</dc:creator>
  <cp:lastModifiedBy>Мудрич Анна Бобановна</cp:lastModifiedBy>
  <cp:revision>10</cp:revision>
  <dcterms:created xsi:type="dcterms:W3CDTF">2021-04-15T11:25:46Z</dcterms:created>
  <dcterms:modified xsi:type="dcterms:W3CDTF">2021-04-15T13:52:21Z</dcterms:modified>
</cp:coreProperties>
</file>