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06EB03-8358-49C9-84C3-6957C8F16BA5}">
  <a:tblStyle styleId="{C006EB03-8358-49C9-84C3-6957C8F16BA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CEB2A981-C108-4C50-AB2C-E0B5AC96F25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28c716d51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28c716d5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28c716d5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28c716d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28c716d51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28c716d5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28c716d51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28c716d5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28c716d51_1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28c716d51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649375" y="2288900"/>
            <a:ext cx="9756300" cy="831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Команда:</a:t>
            </a:r>
            <a:r>
              <a:rPr b="1" i="0" lang="ru-RU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ru-RU" sz="4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Deep Dark Learning</a:t>
            </a:r>
            <a:endParaRPr b="1"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5" name="Google Shape;85;p13"/>
          <p:cNvGrpSpPr/>
          <p:nvPr/>
        </p:nvGrpSpPr>
        <p:grpSpPr>
          <a:xfrm>
            <a:off x="497852" y="4288780"/>
            <a:ext cx="4158654" cy="1599066"/>
            <a:chOff x="233679" y="4370114"/>
            <a:chExt cx="3184024" cy="1599066"/>
          </a:xfrm>
        </p:grpSpPr>
        <p:sp>
          <p:nvSpPr>
            <p:cNvPr id="86" name="Google Shape;86;p13"/>
            <p:cNvSpPr txBox="1"/>
            <p:nvPr/>
          </p:nvSpPr>
          <p:spPr>
            <a:xfrm>
              <a:off x="599440" y="4399280"/>
              <a:ext cx="2574300" cy="15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Панов Владимир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Ирхин Артём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Селезнёв Василий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Мудрич Анна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233679" y="4399278"/>
              <a:ext cx="243841" cy="156966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 rot="10800000">
              <a:off x="3173862" y="4370114"/>
              <a:ext cx="243841" cy="1598823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/>
        </p:nvSpPr>
        <p:spPr>
          <a:xfrm>
            <a:off x="823600" y="554350"/>
            <a:ext cx="8505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latin typeface="Roboto"/>
                <a:ea typeface="Roboto"/>
                <a:cs typeface="Roboto"/>
                <a:sym typeface="Roboto"/>
              </a:rPr>
              <a:t>Языковые модели (идея)</a:t>
            </a:r>
            <a:endParaRPr b="1"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886950" y="1488800"/>
            <a:ext cx="9946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Roboto"/>
                <a:ea typeface="Roboto"/>
                <a:cs typeface="Roboto"/>
                <a:sym typeface="Roboto"/>
              </a:rPr>
              <a:t>Языковые модели, обученные на орфографически и грамматически верных текстах (например, тексты из википедии), можно попробовать использовать для высчитывания вероятности вопроса (берем ngram и смотрим какую вероятность имеет следующее слово в вопросе). Вопросы от участников должны быть менее вероятны, а вопросы от экспертов более вероятны.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216826" y="245100"/>
            <a:ext cx="5564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1.0 Предобработка данных</a:t>
            </a:r>
            <a:endParaRPr b="1"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377071" y="1102936"/>
            <a:ext cx="4732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6600FF"/>
              </a:buClr>
              <a:buSzPts val="27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252275" y="1015300"/>
            <a:ext cx="6096000" cy="51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▪"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заменили точку с запятой на знак табуляции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▪"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представили оригинальные вопросы в виде списка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▪"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удалили из оригинальных вопросов стоп слова и привели к нормальной форме с помощью </a:t>
            </a:r>
            <a:r>
              <a:rPr b="1"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pymorphy2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185737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75"/>
              <a:buFont typeface="Noto Sans Symbols"/>
              <a:buNone/>
            </a:pPr>
            <a:r>
              <a:t/>
            </a:r>
            <a:endParaRPr sz="8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▪"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исправили ошибки через enchant + добавили метрики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</a:pPr>
            <a:r>
              <a:rPr i="0" lang="ru-RU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кол-во слов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</a:pPr>
            <a:r>
              <a:rPr i="0" lang="ru-RU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кол-во исправленных слов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</a:pPr>
            <a:r>
              <a:rPr i="0" lang="ru-RU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кол-во слов с ошибкой без исправления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</a:pPr>
            <a:r>
              <a:rPr i="0" lang="ru-RU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кол-во букв в вопросе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▪"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удалили спец символы через регулярку </a:t>
            </a:r>
            <a:r>
              <a:rPr i="1"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[`~!@#$%^&amp;*()_|+\-=?:'",.&lt;&gt;\{\}\[\]\\\/\«\»]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49668" l="0" r="49096" t="6249"/>
          <a:stretch/>
        </p:blipFill>
        <p:spPr>
          <a:xfrm>
            <a:off x="6351358" y="775427"/>
            <a:ext cx="5463571" cy="2278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4">
            <a:alphaModFix/>
          </a:blip>
          <a:srcRect b="50251" l="58004" r="0" t="4551"/>
          <a:stretch/>
        </p:blipFill>
        <p:spPr>
          <a:xfrm>
            <a:off x="6381946" y="4056753"/>
            <a:ext cx="5794149" cy="220209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6280250" y="398825"/>
            <a:ext cx="149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AS BEFORE</a:t>
            </a:r>
            <a:endParaRPr b="1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6351350" y="3687425"/>
            <a:ext cx="142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AS AFTER</a:t>
            </a:r>
            <a:endParaRPr b="1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3484134">
            <a:off x="9823846" y="2259065"/>
            <a:ext cx="1677462" cy="1677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216827" y="245100"/>
            <a:ext cx="651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2.0 Результаты моделей ML</a:t>
            </a:r>
            <a:endParaRPr b="1"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6" name="Google Shape;106;p15"/>
          <p:cNvGraphicFramePr/>
          <p:nvPr/>
        </p:nvGraphicFramePr>
        <p:xfrm>
          <a:off x="378890" y="12954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{C006EB03-8358-49C9-84C3-6957C8F16BA5}</a:tableStyleId>
              </a:tblPr>
              <a:tblGrid>
                <a:gridCol w="3586725"/>
                <a:gridCol w="3586725"/>
                <a:gridCol w="3586725"/>
              </a:tblGrid>
              <a:tr h="711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Модель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Предварительные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Финальные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99"/>
                    </a:solidFill>
                  </a:tcPr>
                </a:tc>
              </a:tr>
              <a:tr h="711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catboost</a:t>
                      </a:r>
                      <a:endParaRPr sz="2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0.67</a:t>
                      </a:r>
                      <a:endParaRPr sz="2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0.69</a:t>
                      </a:r>
                      <a:endParaRPr sz="2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xgboost</a:t>
                      </a:r>
                      <a:endParaRPr sz="2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0.64</a:t>
                      </a:r>
                      <a:endParaRPr sz="2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0.64</a:t>
                      </a:r>
                      <a:endParaRPr sz="2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catboost + xgboost</a:t>
                      </a:r>
                      <a:endParaRPr sz="2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0.68</a:t>
                      </a:r>
                      <a:endParaRPr sz="2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0.69</a:t>
                      </a:r>
                      <a:endParaRPr sz="2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rubert</a:t>
                      </a:r>
                      <a:endParaRPr sz="2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0.75</a:t>
                      </a:r>
                      <a:endParaRPr sz="2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0.75</a:t>
                      </a:r>
                      <a:endParaRPr sz="2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rubert + catboost</a:t>
                      </a:r>
                      <a:endParaRPr sz="2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0.74</a:t>
                      </a:r>
                      <a:endParaRPr sz="2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0.74</a:t>
                      </a:r>
                      <a:endParaRPr sz="2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216826" y="245100"/>
            <a:ext cx="5469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3.0 Рецепт лучшей модели</a:t>
            </a:r>
            <a:endParaRPr b="1"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216816" y="1046120"/>
            <a:ext cx="96786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600"/>
              <a:buFont typeface="Noto Sans Symbols"/>
              <a:buChar char="✔"/>
            </a:pPr>
            <a:r>
              <a:rPr b="1" lang="ru-R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Лучший результат </a:t>
            </a:r>
            <a:r>
              <a:rPr lang="ru-R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показал </a:t>
            </a:r>
            <a:r>
              <a:rPr b="1" lang="ru-RU" sz="2800">
                <a:solidFill>
                  <a:srgbClr val="009999"/>
                </a:solidFill>
                <a:latin typeface="Roboto"/>
                <a:ea typeface="Roboto"/>
                <a:cs typeface="Roboto"/>
                <a:sym typeface="Roboto"/>
              </a:rPr>
              <a:t>rubert – трансформер (DeepPavlov):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667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1200"/>
              <a:buFont typeface="Noto Sans Symbols"/>
              <a:buNone/>
            </a:pPr>
            <a:r>
              <a:t/>
            </a:r>
            <a:endParaRPr b="1" i="0" sz="800" u="none" cap="none" strike="noStrike">
              <a:solidFill>
                <a:srgbClr val="00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Char char="•"/>
            </a:pPr>
            <a:r>
              <a:rPr i="0" lang="ru-RU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был обучен на русской части Wikipedia и новостных данных</a:t>
            </a:r>
            <a:endParaRPr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Char char="•"/>
            </a:pPr>
            <a:r>
              <a:rPr i="0" lang="ru-RU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библиотека Transformers от Hugging Face</a:t>
            </a:r>
            <a:endParaRPr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400"/>
              <a:buFont typeface="Roboto"/>
              <a:buChar char="❖"/>
            </a:pPr>
            <a:r>
              <a:rPr b="1" lang="ru-R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Обучение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Char char="•"/>
            </a:pPr>
            <a:r>
              <a:rPr i="0" lang="ru-RU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Текст без предобработки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i="0" lang="ru-RU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Оптимизатор - </a:t>
            </a:r>
            <a:r>
              <a:rPr b="1" i="0" lang="ru-RU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AdamW</a:t>
            </a:r>
            <a:endParaRPr b="1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ru-RU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30 эпох </a:t>
            </a:r>
            <a:r>
              <a:rPr i="0" lang="ru-RU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только последний слой с learning rate 0.001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ru-RU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 эпох </a:t>
            </a:r>
            <a:r>
              <a:rPr i="0" lang="ru-RU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все слои с learning rate </a:t>
            </a:r>
            <a:r>
              <a:rPr b="1" i="0" lang="ru-RU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0.0001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905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9920150" y="2769675"/>
            <a:ext cx="2180400" cy="507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700">
                <a:solidFill>
                  <a:srgbClr val="0C0C0C"/>
                </a:solidFill>
                <a:latin typeface="Roboto"/>
                <a:ea typeface="Roboto"/>
                <a:cs typeface="Roboto"/>
                <a:sym typeface="Roboto"/>
              </a:rPr>
              <a:t>Score – 0.75</a:t>
            </a:r>
            <a:endParaRPr b="1" sz="2700">
              <a:solidFill>
                <a:srgbClr val="0C0C0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 b="0" l="-1" r="6003" t="0"/>
          <a:stretch/>
        </p:blipFill>
        <p:spPr>
          <a:xfrm flipH="1" rot="4575784">
            <a:off x="9561217" y="1440557"/>
            <a:ext cx="1437681" cy="861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0" r="7976" t="0"/>
          <a:stretch/>
        </p:blipFill>
        <p:spPr>
          <a:xfrm flipH="1" rot="9644011">
            <a:off x="8864114" y="3591222"/>
            <a:ext cx="1594888" cy="861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/>
        </p:nvSpPr>
        <p:spPr>
          <a:xfrm>
            <a:off x="216826" y="245100"/>
            <a:ext cx="5849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4.0 Пути улучшения модели</a:t>
            </a:r>
            <a:endParaRPr b="1"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-687425" y="1064949"/>
            <a:ext cx="11822700" cy="3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100"/>
              <a:buFont typeface="Roboto"/>
              <a:buChar char="•"/>
            </a:pPr>
            <a:r>
              <a:rPr i="0" lang="ru-RU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Более тщательная работа с очисткой данных перед обучением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100"/>
              <a:buFont typeface="Roboto"/>
              <a:buChar char="•"/>
            </a:pPr>
            <a:r>
              <a:rPr i="0" lang="ru-RU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Увеличение времени на обучение модели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100"/>
              <a:buFont typeface="Roboto"/>
              <a:buChar char="•"/>
            </a:pPr>
            <a:r>
              <a:rPr i="0" lang="ru-RU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Использование большего объема тестовых данных для обучения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3655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100"/>
              <a:buFont typeface="Roboto"/>
              <a:buChar char="•"/>
            </a:pPr>
            <a:r>
              <a:rPr i="0" lang="ru-RU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Улучшение поиска ошибок в словах (научиться определять имена собственные и слэнг)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454391" y="5176411"/>
            <a:ext cx="8818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800">
                <a:solidFill>
                  <a:srgbClr val="757070"/>
                </a:solidFill>
                <a:latin typeface="Roboto"/>
                <a:ea typeface="Roboto"/>
                <a:cs typeface="Roboto"/>
                <a:sym typeface="Roboto"/>
              </a:rPr>
              <a:t>P.S.: но главный секрет – несколько бессонных ночей и печеньки для голодных студентов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Лицо с пальцем у губ" id="123" name="Google Shape;1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8290" y="5673989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/>
        </p:nvSpPr>
        <p:spPr>
          <a:xfrm>
            <a:off x="2930100" y="2874900"/>
            <a:ext cx="6525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6000">
                <a:latin typeface="Roboto"/>
                <a:ea typeface="Roboto"/>
                <a:cs typeface="Roboto"/>
                <a:sym typeface="Roboto"/>
              </a:rPr>
              <a:t>Добавлено после</a:t>
            </a:r>
            <a:endParaRPr b="1" sz="6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/>
        </p:nvSpPr>
        <p:spPr>
          <a:xfrm>
            <a:off x="1045325" y="190050"/>
            <a:ext cx="7127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latin typeface="Roboto"/>
                <a:ea typeface="Roboto"/>
                <a:cs typeface="Roboto"/>
                <a:sym typeface="Roboto"/>
              </a:rPr>
              <a:t>Увеличение скора на catboost</a:t>
            </a:r>
            <a:endParaRPr b="1"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981975" y="1140350"/>
            <a:ext cx="102000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arenR"/>
            </a:pPr>
            <a:r>
              <a:rPr lang="ru-RU" sz="1800">
                <a:latin typeface="Roboto"/>
                <a:ea typeface="Roboto"/>
                <a:cs typeface="Roboto"/>
                <a:sym typeface="Roboto"/>
              </a:rPr>
              <a:t>Используем сырой (непредобработанный) текст как фичу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arenR"/>
            </a:pPr>
            <a:r>
              <a:rPr lang="ru-RU" sz="1800">
                <a:latin typeface="Roboto"/>
                <a:ea typeface="Roboto"/>
                <a:cs typeface="Roboto"/>
                <a:sym typeface="Roboto"/>
              </a:rPr>
              <a:t>Используем прошлые фичи: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кол-во слов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кол-во исправленных слов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кол-во слов с ошибкой без исправления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кол-во букв в вопросе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arenR"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Добавляем новые: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Первая буква заглавная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Последний символ - вопросительный знак, а перед ним буква либо цифра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Количество английских слов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Количество слов только из заглавных букв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Наличие подстроки ”клевер” в предложении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Неправильно проставленные пробелы возле знаков пунктуации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Наличие в предложении слова “здравствуйте” (обращения в техподдержку)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Наличие подстроки “деньг” в предложении (тоже относится к обращениям в техподдержку)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arenR"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Подбираем гиперпараметры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1298750" y="6246550"/>
            <a:ext cx="912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Roboto"/>
                <a:ea typeface="Roboto"/>
                <a:cs typeface="Roboto"/>
                <a:sym typeface="Roboto"/>
              </a:rPr>
              <a:t>Результаты: 		предварительные: 0.75 		финальные: 0.76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/>
        </p:nvSpPr>
        <p:spPr>
          <a:xfrm>
            <a:off x="696875" y="332600"/>
            <a:ext cx="277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latin typeface="Roboto"/>
                <a:ea typeface="Roboto"/>
                <a:cs typeface="Roboto"/>
                <a:sym typeface="Roboto"/>
              </a:rPr>
              <a:t>Ансамбль</a:t>
            </a:r>
            <a:endParaRPr b="1"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760250" y="1214050"/>
            <a:ext cx="1040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Roboto"/>
                <a:ea typeface="Roboto"/>
                <a:cs typeface="Roboto"/>
                <a:sym typeface="Roboto"/>
              </a:rPr>
              <a:t>Используем самой простой вид ансамбля: находим среднее по вероятностям catboost и rubert.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42" name="Google Shape;142;p20"/>
          <p:cNvGraphicFramePr/>
          <p:nvPr/>
        </p:nvGraphicFramePr>
        <p:xfrm>
          <a:off x="952500" y="218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{CEB2A981-C108-4C50-AB2C-E0B5AC96F251}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Модель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Предварительные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Финальные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rubert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0.753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0.753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catboost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0.752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0.762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rubert + catboost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0.767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0.768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3" name="Google Shape;143;p20"/>
          <p:cNvSpPr txBox="1"/>
          <p:nvPr/>
        </p:nvSpPr>
        <p:spPr>
          <a:xfrm>
            <a:off x="696875" y="4292200"/>
            <a:ext cx="10009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Roboto"/>
                <a:ea typeface="Roboto"/>
                <a:cs typeface="Roboto"/>
                <a:sym typeface="Roboto"/>
              </a:rPr>
              <a:t>Идея: использовать sklearn.ensemble</a:t>
            </a: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.StackingClassifier - обучить мета-модель, которая будет предсказывать класс на основе предсказаний базовых моделей catboost и rubert. Но </a:t>
            </a: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StackingClassifier обучает базовые модели с нуля, нужна возможность работать с уже обученными моделями.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500" y="400225"/>
            <a:ext cx="8837775" cy="58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