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9753600" cx="13004800"/>
  <p:notesSz cx="6858000" cy="9144000"/>
  <p:embeddedFontLst>
    <p:embeddedFont>
      <p:font typeface="Arial Narrow"/>
      <p:regular r:id="rId13"/>
      <p:bold r:id="rId14"/>
      <p:italic r:id="rId15"/>
      <p:boldItalic r:id="rId16"/>
    </p:embeddedFont>
    <p:embeddedFont>
      <p:font typeface="Helvetica Neue"/>
      <p:regular r:id="rId17"/>
      <p:bold r:id="rId18"/>
      <p:italic r:id="rId19"/>
      <p:boldItalic r:id="rId20"/>
    </p:embeddedFont>
    <p:embeddedFont>
      <p:font typeface="Helvetica Neue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22" Type="http://schemas.openxmlformats.org/officeDocument/2006/relationships/font" Target="fonts/HelveticaNeueLight-bold.fntdata"/><Relationship Id="rId10" Type="http://schemas.openxmlformats.org/officeDocument/2006/relationships/slide" Target="slides/slide6.xml"/><Relationship Id="rId21" Type="http://schemas.openxmlformats.org/officeDocument/2006/relationships/font" Target="fonts/HelveticaNeueLight-regular.fntdata"/><Relationship Id="rId13" Type="http://schemas.openxmlformats.org/officeDocument/2006/relationships/font" Target="fonts/ArialNarrow-regular.fntdata"/><Relationship Id="rId24" Type="http://schemas.openxmlformats.org/officeDocument/2006/relationships/font" Target="fonts/HelveticaNeueLight-boldItalic.fntdata"/><Relationship Id="rId12" Type="http://schemas.openxmlformats.org/officeDocument/2006/relationships/slide" Target="slides/slide8.xml"/><Relationship Id="rId23" Type="http://schemas.openxmlformats.org/officeDocument/2006/relationships/font" Target="fonts/HelveticaNeue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rialNarrow-italic.fntdata"/><Relationship Id="rId14" Type="http://schemas.openxmlformats.org/officeDocument/2006/relationships/font" Target="fonts/ArialNarrow-bold.fntdata"/><Relationship Id="rId17" Type="http://schemas.openxmlformats.org/officeDocument/2006/relationships/font" Target="fonts/HelveticaNeue-regular.fntdata"/><Relationship Id="rId16" Type="http://schemas.openxmlformats.org/officeDocument/2006/relationships/font" Target="fonts/ArialNarrow-boldItalic.fntdata"/><Relationship Id="rId5" Type="http://schemas.openxmlformats.org/officeDocument/2006/relationships/slide" Target="slides/slide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4000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1475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Calibri"/>
              <a:buChar char="•"/>
              <a:defRPr b="0" i="0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 showMasterSp="0">
  <p:cSld name="Quo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1475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Calibri"/>
              <a:buChar char="•"/>
              <a:defRPr b="0" i="0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Calibri"/>
              <a:buNone/>
              <a:defRPr b="0" i="0" sz="3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1475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Calibri"/>
              <a:buChar char="•"/>
              <a:defRPr b="0" i="0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showMasterSp="0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Calibri"/>
              <a:buNone/>
            </a:pPr>
            <a:r>
              <a:t/>
            </a:r>
            <a:endParaRPr b="1" i="0" sz="4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 showMasterSp="0">
  <p:cSld name="Defau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fal" id="25" name="Shape 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3493" y="8778240"/>
            <a:ext cx="388338" cy="677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657" y="8950931"/>
            <a:ext cx="530655" cy="50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>
            <p:ph idx="12" type="sldNum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4000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1475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Calibri"/>
              <a:buChar char="•"/>
              <a:defRPr b="0" i="0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Shape 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875159" y="8881139"/>
            <a:ext cx="432906" cy="74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366506" y="9000455"/>
            <a:ext cx="529445" cy="50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AEuuF8bKNUErMrRFfQn28MV_S4BIAkC4/view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46097" y="3964294"/>
            <a:ext cx="12512607" cy="10063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 Narrow"/>
              <a:buNone/>
            </a:pPr>
            <a:r>
              <a:rPr b="1" lang="en-US" sz="6000">
                <a:latin typeface="Arial Narrow"/>
                <a:ea typeface="Arial Narrow"/>
                <a:cs typeface="Arial Narrow"/>
                <a:sym typeface="Arial Narrow"/>
              </a:rPr>
              <a:t>Trie</a:t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121919" y="6289546"/>
            <a:ext cx="12760962" cy="17302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  <a:t>Cleverson Barros, Hector Pinheiro, Lael Rosa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 Narrow"/>
              <a:buNone/>
            </a:pPr>
            <a:r>
              <a:rPr b="1" lang="en-US" sz="3400">
                <a:latin typeface="Arial Narrow"/>
                <a:ea typeface="Arial Narrow"/>
                <a:cs typeface="Arial Narrow"/>
                <a:sym typeface="Arial Narrow"/>
              </a:rPr>
              <a:t>https://github.com/CleversonBarros/Huffman</a:t>
            </a:r>
            <a:endParaRPr/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4946" y="944423"/>
            <a:ext cx="1987680" cy="188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174" y="466804"/>
            <a:ext cx="1656076" cy="283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  <a:endParaRPr/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Maior </a:t>
            </a:r>
            <a:r>
              <a:rPr lang="en-US"/>
              <a:t>eficiência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na pesquisa de uma strin</a:t>
            </a:r>
            <a:r>
              <a:rPr lang="en-US"/>
              <a:t>g, se comparado ao armazenamento em um array utilizando busca binária.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•"/>
            </a:pPr>
            <a:r>
              <a:rPr lang="en-US">
                <a:solidFill>
                  <a:schemeClr val="dk1"/>
                </a:solidFill>
              </a:rPr>
              <a:t>Maior eficiência no armazenamento, utilizando prefixos.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Trie </a:t>
            </a:r>
            <a:endParaRPr/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é</a:t>
            </a:r>
            <a:r>
              <a:rPr lang="en-US"/>
              <a:t>: É uma estrutura de árvore, sendo uma árvore de prefixos.</a:t>
            </a:r>
            <a:endParaRPr/>
          </a:p>
          <a:p>
            <a:pPr indent="-17145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que serve: </a:t>
            </a:r>
            <a:r>
              <a:rPr lang="en-US"/>
              <a:t>Armazenar e </a:t>
            </a:r>
            <a:br>
              <a:rPr lang="en-US"/>
            </a:br>
            <a:r>
              <a:rPr lang="en-US"/>
              <a:t>buscar strings de forma </a:t>
            </a:r>
            <a:br>
              <a:rPr lang="en-US"/>
            </a:br>
            <a:r>
              <a:rPr lang="en-US"/>
              <a:t>eficiente.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Resultado de imagem para trie data structure"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975" y="3060413"/>
            <a:ext cx="5670300" cy="54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Definições</a:t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Nó, array, caminho, formação de prefixos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Código</a:t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struct trieNode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trieNode *children[26];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int end;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void insert(trieNode *root, char *word)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{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	int i;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	int lenght = strlen(word); 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	int index; 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	trieNode *aux = root;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	for(i = 0; i &lt; lenght; i++)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	{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		index = word[i] - 'a'; 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		if(aux-&gt;children[index] == NULL) 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		{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			aux-&gt;children[index] = createNode();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		}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		aux = aux-&gt;children[index];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	}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	aux-&gt;end = 1; 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}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48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Animação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 title="52DemoTrie.mov">
            <a:hlinkClick r:id="rId3"/>
          </p:cNvPr>
          <p:cNvSpPr/>
          <p:nvPr/>
        </p:nvSpPr>
        <p:spPr>
          <a:xfrm>
            <a:off x="735800" y="2524175"/>
            <a:ext cx="11339500" cy="538563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volta à Motivação…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Utilização da primeira letra da própria palavra procurada como index para a procura da string, sendo a procura feita em O(m). Sendo m o tamanho da string.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Utilização de prefixos para guardar a string, não precisando armazenar a string completa e sim a partir do prefixo já armazenado, otimizando o armazenamento.</a:t>
            </a: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