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Vs Teams: the importance of the human factor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different a mechanical system is from a human system.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Address common concerns and anxieties when joining a team.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30732" y="-32954"/>
            <a:ext cx="24445464" cy="13781907"/>
          </a:xfrm>
          <a:prstGeom prst="rect">
            <a:avLst/>
          </a:prstGeom>
          <a:gradFill>
            <a:gsLst>
              <a:gs pos="0">
                <a:srgbClr val="5E5E5E">
                  <a:alpha val="81860"/>
                </a:srgbClr>
              </a:gs>
              <a:gs pos="100000">
                <a:srgbClr val="000000">
                  <a:alpha val="81860"/>
                </a:srgbClr>
              </a:gs>
            </a:gsLst>
            <a:lin ang="464610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Google Shape;74;p16"/>
          <p:cNvSpPr/>
          <p:nvPr/>
        </p:nvSpPr>
        <p:spPr>
          <a:xfrm rot="19881595">
            <a:off x="-4404850" y="5897165"/>
            <a:ext cx="24426811" cy="22015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Google Shape;75;p16"/>
          <p:cNvSpPr txBox="1"/>
          <p:nvPr/>
        </p:nvSpPr>
        <p:spPr>
          <a:xfrm rot="19881595">
            <a:off x="1170839" y="3946550"/>
            <a:ext cx="20718232" cy="339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>
            <a:lvl1pPr algn="l" defTabSz="2438400">
              <a:defRPr cap="all" spc="720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TEAMS DYNAMICS</a:t>
            </a:r>
          </a:p>
        </p:txBody>
      </p:sp>
      <p:sp>
        <p:nvSpPr>
          <p:cNvPr id="163" name="Google Shape;74;p16"/>
          <p:cNvSpPr/>
          <p:nvPr/>
        </p:nvSpPr>
        <p:spPr>
          <a:xfrm rot="19881595">
            <a:off x="6672308" y="2583205"/>
            <a:ext cx="24426811" cy="1500001"/>
          </a:xfrm>
          <a:prstGeom prst="rect">
            <a:avLst/>
          </a:prstGeom>
          <a:solidFill>
            <a:schemeClr val="accent1">
              <a:alpha val="819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Google Shape;75;p16"/>
          <p:cNvSpPr txBox="1"/>
          <p:nvPr/>
        </p:nvSpPr>
        <p:spPr>
          <a:xfrm rot="19881595">
            <a:off x="8777389" y="2218726"/>
            <a:ext cx="20718232" cy="339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>
            <a:lvl1pPr algn="l" defTabSz="2438400">
              <a:defRPr cap="all" spc="720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Seminar</a:t>
            </a:r>
          </a:p>
        </p:txBody>
      </p:sp>
      <p:sp>
        <p:nvSpPr>
          <p:cNvPr id="165" name="Jose Calderon &amp; Cleyra Uzcategui"/>
          <p:cNvSpPr txBox="1"/>
          <p:nvPr/>
        </p:nvSpPr>
        <p:spPr>
          <a:xfrm rot="19856971">
            <a:off x="6712415" y="6837353"/>
            <a:ext cx="17259094" cy="187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2438400">
              <a:defRPr sz="65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Jose Calderon &amp; Cleyra Uzcategui</a:t>
            </a:r>
          </a:p>
        </p:txBody>
      </p:sp>
      <p:sp>
        <p:nvSpPr>
          <p:cNvPr id="166" name="Images from: unsplash.com"/>
          <p:cNvSpPr txBox="1"/>
          <p:nvPr/>
        </p:nvSpPr>
        <p:spPr>
          <a:xfrm>
            <a:off x="485851" y="12575295"/>
            <a:ext cx="8299298" cy="870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pPr/>
            <a:r>
              <a:t>Images from: unsplash.com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"/>
          <p:cNvSpPr/>
          <p:nvPr/>
        </p:nvSpPr>
        <p:spPr>
          <a:xfrm>
            <a:off x="-30732" y="-32954"/>
            <a:ext cx="24445464" cy="13781907"/>
          </a:xfrm>
          <a:prstGeom prst="rect">
            <a:avLst/>
          </a:prstGeom>
          <a:gradFill>
            <a:gsLst>
              <a:gs pos="0">
                <a:srgbClr val="5E5E5E">
                  <a:alpha val="81860"/>
                </a:srgbClr>
              </a:gs>
              <a:gs pos="100000">
                <a:srgbClr val="000000">
                  <a:alpha val="81860"/>
                </a:srgbClr>
              </a:gs>
            </a:gsLst>
            <a:lin ang="464610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7" name="Google Shape;74;p16"/>
          <p:cNvSpPr/>
          <p:nvPr/>
        </p:nvSpPr>
        <p:spPr>
          <a:xfrm rot="19881595">
            <a:off x="-2381732" y="6417281"/>
            <a:ext cx="28366511" cy="150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Google Shape;75;p16"/>
          <p:cNvSpPr txBox="1"/>
          <p:nvPr/>
        </p:nvSpPr>
        <p:spPr>
          <a:xfrm rot="19881595">
            <a:off x="499351" y="5925532"/>
            <a:ext cx="24059791" cy="339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>
            <a:lvl1pPr algn="l" defTabSz="2170176">
              <a:defRPr cap="all" spc="640" sz="106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What’s the most important?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alphaModFix amt="45111"/>
            <a:extLst/>
          </a:blip>
          <a:stretch>
            <a:fillRect/>
          </a:stretch>
        </p:blipFill>
        <p:spPr>
          <a:xfrm>
            <a:off x="1629480" y="1158996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"/>
          <p:cNvSpPr/>
          <p:nvPr/>
        </p:nvSpPr>
        <p:spPr>
          <a:xfrm>
            <a:off x="-30732" y="-32954"/>
            <a:ext cx="24445464" cy="13781907"/>
          </a:xfrm>
          <a:prstGeom prst="rect">
            <a:avLst/>
          </a:prstGeom>
          <a:gradFill>
            <a:gsLst>
              <a:gs pos="0">
                <a:srgbClr val="5E5E5E">
                  <a:alpha val="81860"/>
                </a:srgbClr>
              </a:gs>
              <a:gs pos="100000">
                <a:srgbClr val="000000">
                  <a:alpha val="81860"/>
                </a:srgbClr>
              </a:gs>
            </a:gsLst>
            <a:lin ang="464610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71" name="Group"/>
          <p:cNvGrpSpPr/>
          <p:nvPr/>
        </p:nvGrpSpPr>
        <p:grpSpPr>
          <a:xfrm rot="19881595">
            <a:off x="-2096024" y="5965746"/>
            <a:ext cx="28576049" cy="3395890"/>
            <a:chOff x="0" y="0"/>
            <a:chExt cx="28576048" cy="3395889"/>
          </a:xfrm>
        </p:grpSpPr>
        <p:sp>
          <p:nvSpPr>
            <p:cNvPr id="169" name="Google Shape;74;p16"/>
            <p:cNvSpPr/>
            <p:nvPr/>
          </p:nvSpPr>
          <p:spPr>
            <a:xfrm>
              <a:off x="0" y="325114"/>
              <a:ext cx="24426810" cy="1500001"/>
            </a:xfrm>
            <a:prstGeom prst="rect">
              <a:avLst/>
            </a:prstGeom>
            <a:solidFill>
              <a:schemeClr val="accent1">
                <a:alpha val="819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2438400">
                <a:defRPr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Google Shape;75;p16"/>
            <p:cNvSpPr txBox="1"/>
            <p:nvPr/>
          </p:nvSpPr>
          <p:spPr>
            <a:xfrm>
              <a:off x="7857817" y="0"/>
              <a:ext cx="20718232" cy="339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3799" tIns="243799" rIns="243799" bIns="243799" numCol="1" anchor="t">
              <a:normAutofit fontScale="100000" lnSpcReduction="0"/>
            </a:bodyPr>
            <a:lstStyle>
              <a:lvl1pPr algn="l" defTabSz="2438400">
                <a:defRPr cap="all" spc="720" sz="1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Who I AM?</a:t>
              </a:r>
            </a:p>
          </p:txBody>
        </p:sp>
      </p:grpSp>
      <p:sp>
        <p:nvSpPr>
          <p:cNvPr id="172" name="☕"/>
          <p:cNvSpPr txBox="1"/>
          <p:nvPr/>
        </p:nvSpPr>
        <p:spPr>
          <a:xfrm>
            <a:off x="13527295" y="10173784"/>
            <a:ext cx="1947739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☕ </a:t>
            </a:r>
          </a:p>
        </p:txBody>
      </p:sp>
      <p:sp>
        <p:nvSpPr>
          <p:cNvPr id="173" name="🏃♂️"/>
          <p:cNvSpPr txBox="1"/>
          <p:nvPr/>
        </p:nvSpPr>
        <p:spPr>
          <a:xfrm>
            <a:off x="15689668" y="10173784"/>
            <a:ext cx="138430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🏃‍♂️</a:t>
            </a:r>
          </a:p>
        </p:txBody>
      </p:sp>
      <p:sp>
        <p:nvSpPr>
          <p:cNvPr id="174" name="🥁"/>
          <p:cNvSpPr txBox="1"/>
          <p:nvPr/>
        </p:nvSpPr>
        <p:spPr>
          <a:xfrm>
            <a:off x="17288603" y="10173784"/>
            <a:ext cx="138430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🥁</a:t>
            </a:r>
          </a:p>
        </p:txBody>
      </p:sp>
      <p:sp>
        <p:nvSpPr>
          <p:cNvPr id="175" name="🇻🇪"/>
          <p:cNvSpPr txBox="1"/>
          <p:nvPr/>
        </p:nvSpPr>
        <p:spPr>
          <a:xfrm>
            <a:off x="19147045" y="10288084"/>
            <a:ext cx="138430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🇻🇪</a:t>
            </a:r>
          </a:p>
        </p:txBody>
      </p:sp>
      <p:sp>
        <p:nvSpPr>
          <p:cNvPr id="176" name="="/>
          <p:cNvSpPr txBox="1"/>
          <p:nvPr/>
        </p:nvSpPr>
        <p:spPr>
          <a:xfrm>
            <a:off x="20486472" y="10267764"/>
            <a:ext cx="1229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rPr>
                <a:solidFill>
                  <a:srgbClr val="D5D5D5"/>
                </a:solidFill>
              </a:rPr>
              <a:t>=</a:t>
            </a:r>
            <a:r>
              <a:t> </a:t>
            </a:r>
          </a:p>
        </p:txBody>
      </p:sp>
      <p:sp>
        <p:nvSpPr>
          <p:cNvPr id="177" name="❤️"/>
          <p:cNvSpPr txBox="1"/>
          <p:nvPr/>
        </p:nvSpPr>
        <p:spPr>
          <a:xfrm>
            <a:off x="21908439" y="10300784"/>
            <a:ext cx="138430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❤️</a:t>
            </a:r>
          </a:p>
        </p:txBody>
      </p:sp>
      <p:sp>
        <p:nvSpPr>
          <p:cNvPr id="178" name="Jose (Cheche) Calderon…"/>
          <p:cNvSpPr txBox="1"/>
          <p:nvPr/>
        </p:nvSpPr>
        <p:spPr>
          <a:xfrm>
            <a:off x="9614747" y="7640560"/>
            <a:ext cx="17259095" cy="2131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2438400">
              <a:defRPr sz="82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Jose (Cheche) Calderon </a:t>
            </a:r>
          </a:p>
          <a:p>
            <a:pPr algn="l" defTabSz="2438400">
              <a:defRPr sz="6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Lead Software Engineer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alphaModFix amt="57556"/>
            <a:extLst/>
          </a:blip>
          <a:stretch>
            <a:fillRect/>
          </a:stretch>
        </p:blipFill>
        <p:spPr>
          <a:xfrm>
            <a:off x="1991379" y="1455368"/>
            <a:ext cx="5397738" cy="5397739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"/>
          <p:cNvSpPr/>
          <p:nvPr/>
        </p:nvSpPr>
        <p:spPr>
          <a:xfrm>
            <a:off x="-30732" y="-32954"/>
            <a:ext cx="24445464" cy="13781907"/>
          </a:xfrm>
          <a:prstGeom prst="rect">
            <a:avLst/>
          </a:prstGeom>
          <a:gradFill>
            <a:gsLst>
              <a:gs pos="0">
                <a:srgbClr val="5E5E5E">
                  <a:alpha val="81860"/>
                </a:srgbClr>
              </a:gs>
              <a:gs pos="100000">
                <a:srgbClr val="000000">
                  <a:alpha val="81860"/>
                </a:srgbClr>
              </a:gs>
            </a:gsLst>
            <a:lin ang="464610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86" name="Group"/>
          <p:cNvGrpSpPr/>
          <p:nvPr/>
        </p:nvGrpSpPr>
        <p:grpSpPr>
          <a:xfrm rot="19881595">
            <a:off x="-2096024" y="5965746"/>
            <a:ext cx="28576049" cy="3395890"/>
            <a:chOff x="0" y="0"/>
            <a:chExt cx="28576048" cy="3395889"/>
          </a:xfrm>
        </p:grpSpPr>
        <p:sp>
          <p:nvSpPr>
            <p:cNvPr id="184" name="Google Shape;74;p16"/>
            <p:cNvSpPr/>
            <p:nvPr/>
          </p:nvSpPr>
          <p:spPr>
            <a:xfrm>
              <a:off x="0" y="325114"/>
              <a:ext cx="24426810" cy="1500001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5" name="Google Shape;75;p16"/>
            <p:cNvSpPr txBox="1"/>
            <p:nvPr/>
          </p:nvSpPr>
          <p:spPr>
            <a:xfrm>
              <a:off x="7857817" y="0"/>
              <a:ext cx="20718232" cy="339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3799" tIns="243799" rIns="243799" bIns="243799" numCol="1" anchor="t">
              <a:normAutofit fontScale="100000" lnSpcReduction="0"/>
            </a:bodyPr>
            <a:lstStyle>
              <a:lvl1pPr algn="l" defTabSz="2438400">
                <a:defRPr cap="all" spc="720" sz="1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Who I AM?</a:t>
              </a:r>
            </a:p>
          </p:txBody>
        </p:sp>
      </p:grpSp>
      <p:sp>
        <p:nvSpPr>
          <p:cNvPr id="187" name="☕"/>
          <p:cNvSpPr txBox="1"/>
          <p:nvPr/>
        </p:nvSpPr>
        <p:spPr>
          <a:xfrm>
            <a:off x="7424711" y="10173784"/>
            <a:ext cx="194774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☕ </a:t>
            </a:r>
          </a:p>
        </p:txBody>
      </p:sp>
      <p:sp>
        <p:nvSpPr>
          <p:cNvPr id="188" name="🌱📲 💻 👩🏿🦽👨🏼🦯 👍🏿👍🏻👍🏾"/>
          <p:cNvSpPr txBox="1"/>
          <p:nvPr/>
        </p:nvSpPr>
        <p:spPr>
          <a:xfrm>
            <a:off x="9203473" y="10173784"/>
            <a:ext cx="1133348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🌱📲 💻 👩🏿‍🦽👨🏼‍🦯 👍🏿👍🏻👍🏾</a:t>
            </a:r>
          </a:p>
        </p:txBody>
      </p:sp>
      <p:sp>
        <p:nvSpPr>
          <p:cNvPr id="189" name="="/>
          <p:cNvSpPr txBox="1"/>
          <p:nvPr/>
        </p:nvSpPr>
        <p:spPr>
          <a:xfrm>
            <a:off x="20486472" y="10267764"/>
            <a:ext cx="1229361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rPr>
                <a:solidFill>
                  <a:srgbClr val="D5D5D5"/>
                </a:solidFill>
              </a:rPr>
              <a:t>=</a:t>
            </a:r>
            <a:r>
              <a:t> </a:t>
            </a:r>
          </a:p>
        </p:txBody>
      </p:sp>
      <p:sp>
        <p:nvSpPr>
          <p:cNvPr id="190" name="❤️"/>
          <p:cNvSpPr txBox="1"/>
          <p:nvPr/>
        </p:nvSpPr>
        <p:spPr>
          <a:xfrm>
            <a:off x="21760318" y="10300784"/>
            <a:ext cx="138430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❤️</a:t>
            </a:r>
          </a:p>
        </p:txBody>
      </p:sp>
      <p:sp>
        <p:nvSpPr>
          <p:cNvPr id="191" name="Cleyra Uzcategui…"/>
          <p:cNvSpPr txBox="1"/>
          <p:nvPr/>
        </p:nvSpPr>
        <p:spPr>
          <a:xfrm>
            <a:off x="9614747" y="7640560"/>
            <a:ext cx="17259095" cy="2131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2438400">
              <a:defRPr sz="82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Cleyra Uzcategui</a:t>
            </a:r>
          </a:p>
          <a:p>
            <a:pPr lvl="2" indent="0" algn="l" defTabSz="2438400">
              <a:defRPr sz="6600">
                <a:solidFill>
                  <a:srgbClr val="D5D5D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Software Engineer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alphaModFix amt="57556"/>
            <a:extLst/>
          </a:blip>
          <a:stretch>
            <a:fillRect/>
          </a:stretch>
        </p:blipFill>
        <p:spPr>
          <a:xfrm>
            <a:off x="1991379" y="1455368"/>
            <a:ext cx="5397738" cy="5397739"/>
          </a:xfrm>
          <a:prstGeom prst="rect">
            <a:avLst/>
          </a:prstGeom>
          <a:ln w="63500">
            <a:solidFill>
              <a:srgbClr val="FF40FF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"/>
          <p:cNvSpPr/>
          <p:nvPr/>
        </p:nvSpPr>
        <p:spPr>
          <a:xfrm>
            <a:off x="-30732" y="-32954"/>
            <a:ext cx="24445464" cy="13781907"/>
          </a:xfrm>
          <a:prstGeom prst="rect">
            <a:avLst/>
          </a:prstGeom>
          <a:gradFill>
            <a:gsLst>
              <a:gs pos="0">
                <a:srgbClr val="5E5E5E">
                  <a:alpha val="81860"/>
                </a:srgbClr>
              </a:gs>
              <a:gs pos="100000">
                <a:srgbClr val="000000">
                  <a:alpha val="81860"/>
                </a:srgbClr>
              </a:gs>
            </a:gsLst>
            <a:lin ang="464610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99" name="Group"/>
          <p:cNvGrpSpPr/>
          <p:nvPr/>
        </p:nvGrpSpPr>
        <p:grpSpPr>
          <a:xfrm rot="19881595">
            <a:off x="-2096024" y="5965746"/>
            <a:ext cx="28576049" cy="3395890"/>
            <a:chOff x="0" y="0"/>
            <a:chExt cx="28576048" cy="3395889"/>
          </a:xfrm>
        </p:grpSpPr>
        <p:sp>
          <p:nvSpPr>
            <p:cNvPr id="197" name="Google Shape;74;p16"/>
            <p:cNvSpPr/>
            <p:nvPr/>
          </p:nvSpPr>
          <p:spPr>
            <a:xfrm>
              <a:off x="0" y="325114"/>
              <a:ext cx="24426810" cy="1500001"/>
            </a:xfrm>
            <a:prstGeom prst="rect">
              <a:avLst/>
            </a:prstGeom>
            <a:solidFill>
              <a:schemeClr val="accent1">
                <a:alpha val="819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2438400">
                <a:defRPr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Google Shape;75;p16"/>
            <p:cNvSpPr txBox="1"/>
            <p:nvPr/>
          </p:nvSpPr>
          <p:spPr>
            <a:xfrm>
              <a:off x="7857817" y="0"/>
              <a:ext cx="20718232" cy="3395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43799" tIns="243799" rIns="243799" bIns="243799" numCol="1" anchor="t">
              <a:normAutofit fontScale="100000" lnSpcReduction="0"/>
            </a:bodyPr>
            <a:lstStyle>
              <a:lvl1pPr algn="l" defTabSz="2438400">
                <a:defRPr cap="all" spc="720" sz="1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What’s a team?</a:t>
              </a:r>
            </a:p>
          </p:txBody>
        </p:sp>
      </p:grp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alphaModFix amt="52511"/>
            <a:extLst/>
          </a:blip>
          <a:stretch>
            <a:fillRect/>
          </a:stretch>
        </p:blipFill>
        <p:spPr>
          <a:xfrm>
            <a:off x="1787125" y="1351677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igmund-4CNNH2KEjhc-unsplash.jpg" descr="sigmund-4CNNH2KEjhc-unsplas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6360" y="-3262698"/>
            <a:ext cx="24476720" cy="18357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igmund-4CNNH2KEjhc-unsplash.jpg" descr="sigmund-4CNNH2KEjhc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360" y="-3262698"/>
            <a:ext cx="24476720" cy="1835754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orry team, had a bad weekend… too much party"/>
          <p:cNvSpPr/>
          <p:nvPr/>
        </p:nvSpPr>
        <p:spPr>
          <a:xfrm>
            <a:off x="15995324" y="8651709"/>
            <a:ext cx="5811838" cy="2515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8" y="0"/>
                </a:moveTo>
                <a:cubicBezTo>
                  <a:pt x="2080" y="0"/>
                  <a:pt x="1870" y="484"/>
                  <a:pt x="1870" y="1080"/>
                </a:cubicBezTo>
                <a:lnTo>
                  <a:pt x="1870" y="8638"/>
                </a:lnTo>
                <a:lnTo>
                  <a:pt x="0" y="10798"/>
                </a:lnTo>
                <a:lnTo>
                  <a:pt x="1870" y="12959"/>
                </a:lnTo>
                <a:lnTo>
                  <a:pt x="1870" y="20520"/>
                </a:lnTo>
                <a:cubicBezTo>
                  <a:pt x="1870" y="21116"/>
                  <a:pt x="2080" y="21600"/>
                  <a:pt x="2338" y="21600"/>
                </a:cubicBezTo>
                <a:lnTo>
                  <a:pt x="21132" y="21600"/>
                </a:lnTo>
                <a:cubicBezTo>
                  <a:pt x="21391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91" y="0"/>
                  <a:pt x="21132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4">
              <a:alpha val="782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Sorry team, had a bad weekend… too much party</a:t>
            </a:r>
          </a:p>
        </p:txBody>
      </p:sp>
      <p:sp>
        <p:nvSpPr>
          <p:cNvPr id="210" name="🥳"/>
          <p:cNvSpPr txBox="1"/>
          <p:nvPr/>
        </p:nvSpPr>
        <p:spPr>
          <a:xfrm>
            <a:off x="20338741" y="10201707"/>
            <a:ext cx="15210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/>
            </a:lvl1pPr>
          </a:lstStyle>
          <a:p>
            <a:pPr/>
            <a:r>
              <a:t>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igmund-4CNNH2KEjhc-unsplash.jpg" descr="sigmund-4CNNH2KEjhc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360" y="-3262698"/>
            <a:ext cx="24476720" cy="1835754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Ups… I just increased the temperature to 82 instead of 28… my bad XD"/>
          <p:cNvSpPr/>
          <p:nvPr/>
        </p:nvSpPr>
        <p:spPr>
          <a:xfrm>
            <a:off x="6238909" y="6466019"/>
            <a:ext cx="5811838" cy="2515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8" y="0"/>
                </a:moveTo>
                <a:cubicBezTo>
                  <a:pt x="2080" y="0"/>
                  <a:pt x="1870" y="484"/>
                  <a:pt x="1870" y="1080"/>
                </a:cubicBezTo>
                <a:lnTo>
                  <a:pt x="1870" y="8638"/>
                </a:lnTo>
                <a:lnTo>
                  <a:pt x="0" y="10798"/>
                </a:lnTo>
                <a:lnTo>
                  <a:pt x="1870" y="12959"/>
                </a:lnTo>
                <a:lnTo>
                  <a:pt x="1870" y="20520"/>
                </a:lnTo>
                <a:cubicBezTo>
                  <a:pt x="1870" y="21116"/>
                  <a:pt x="2080" y="21600"/>
                  <a:pt x="2338" y="21600"/>
                </a:cubicBezTo>
                <a:lnTo>
                  <a:pt x="21132" y="21600"/>
                </a:lnTo>
                <a:cubicBezTo>
                  <a:pt x="21391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91" y="0"/>
                  <a:pt x="21132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1">
              <a:alpha val="8584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Ups… I just increased the temperature to 82 instead of 28… my bad XD</a:t>
            </a:r>
          </a:p>
        </p:txBody>
      </p:sp>
      <p:sp>
        <p:nvSpPr>
          <p:cNvPr id="214" name="🙈"/>
          <p:cNvSpPr txBox="1"/>
          <p:nvPr/>
        </p:nvSpPr>
        <p:spPr>
          <a:xfrm>
            <a:off x="11151992" y="7921060"/>
            <a:ext cx="8763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igmund-4CNNH2KEjhc-unsplash.jpg" descr="sigmund-4CNNH2KEjhc-unsplas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360" y="-3262698"/>
            <a:ext cx="24476720" cy="1835754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Found a new framework that can save the house owner some $$$"/>
          <p:cNvSpPr/>
          <p:nvPr/>
        </p:nvSpPr>
        <p:spPr>
          <a:xfrm>
            <a:off x="10958733" y="8588356"/>
            <a:ext cx="5811838" cy="2515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8" y="0"/>
                </a:moveTo>
                <a:cubicBezTo>
                  <a:pt x="2080" y="0"/>
                  <a:pt x="1870" y="484"/>
                  <a:pt x="1870" y="1080"/>
                </a:cubicBezTo>
                <a:lnTo>
                  <a:pt x="1870" y="8638"/>
                </a:lnTo>
                <a:lnTo>
                  <a:pt x="0" y="10798"/>
                </a:lnTo>
                <a:lnTo>
                  <a:pt x="1870" y="12959"/>
                </a:lnTo>
                <a:lnTo>
                  <a:pt x="1870" y="20520"/>
                </a:lnTo>
                <a:cubicBezTo>
                  <a:pt x="1870" y="21116"/>
                  <a:pt x="2080" y="21600"/>
                  <a:pt x="2338" y="21600"/>
                </a:cubicBezTo>
                <a:lnTo>
                  <a:pt x="21132" y="21600"/>
                </a:lnTo>
                <a:cubicBezTo>
                  <a:pt x="21391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91" y="0"/>
                  <a:pt x="21132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6">
              <a:alpha val="8333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Found a new framework that can save the house owner some $$$</a:t>
            </a:r>
          </a:p>
        </p:txBody>
      </p:sp>
      <p:sp>
        <p:nvSpPr>
          <p:cNvPr id="218" name="🤑"/>
          <p:cNvSpPr txBox="1"/>
          <p:nvPr/>
        </p:nvSpPr>
        <p:spPr>
          <a:xfrm>
            <a:off x="15776787" y="9948367"/>
            <a:ext cx="8763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igmund-4CNNH2KEjhc-unsplash.jpg" descr="sigmund-4CNNH2KEjhc-unsplas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6360" y="-3262698"/>
            <a:ext cx="24476720" cy="1835754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orry team, today is my last day."/>
          <p:cNvSpPr/>
          <p:nvPr/>
        </p:nvSpPr>
        <p:spPr>
          <a:xfrm>
            <a:off x="14158076" y="4407035"/>
            <a:ext cx="5811839" cy="2515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38" y="0"/>
                </a:moveTo>
                <a:cubicBezTo>
                  <a:pt x="2080" y="0"/>
                  <a:pt x="1870" y="484"/>
                  <a:pt x="1870" y="1080"/>
                </a:cubicBezTo>
                <a:lnTo>
                  <a:pt x="1870" y="8638"/>
                </a:lnTo>
                <a:lnTo>
                  <a:pt x="0" y="10798"/>
                </a:lnTo>
                <a:lnTo>
                  <a:pt x="1870" y="12959"/>
                </a:lnTo>
                <a:lnTo>
                  <a:pt x="1870" y="20520"/>
                </a:lnTo>
                <a:cubicBezTo>
                  <a:pt x="1870" y="21116"/>
                  <a:pt x="2080" y="21600"/>
                  <a:pt x="2338" y="21600"/>
                </a:cubicBezTo>
                <a:lnTo>
                  <a:pt x="21132" y="21600"/>
                </a:lnTo>
                <a:cubicBezTo>
                  <a:pt x="21391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91" y="0"/>
                  <a:pt x="21132" y="0"/>
                </a:cubicBezTo>
                <a:lnTo>
                  <a:pt x="2338" y="0"/>
                </a:lnTo>
                <a:close/>
              </a:path>
            </a:pathLst>
          </a:custGeom>
          <a:solidFill>
            <a:srgbClr val="60D937">
              <a:alpha val="7770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Sorry team, today is my last day.</a:t>
            </a:r>
          </a:p>
        </p:txBody>
      </p:sp>
      <p:sp>
        <p:nvSpPr>
          <p:cNvPr id="222" name="👋"/>
          <p:cNvSpPr txBox="1"/>
          <p:nvPr/>
        </p:nvSpPr>
        <p:spPr>
          <a:xfrm>
            <a:off x="18627687" y="5648712"/>
            <a:ext cx="876301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