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72" r:id="rId17"/>
  </p:sldIdLst>
  <p:sldSz cx="12192000" cy="6858000"/>
  <p:notesSz cx="6858000" cy="9144000"/>
  <p:embeddedFontLst>
    <p:embeddedFont>
      <p:font typeface="Play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iJV1Vs5VTI6TjIgL4vSERoTQo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E24D5-D2F4-D309-C77C-E99614334F48}" v="3" dt="2025-09-27T00:12:54.546"/>
    <p1510:client id="{36A23B1C-9FBB-23FE-63D7-1425A1B708BD}" v="37" dt="2025-09-26T23:58:49.190"/>
    <p1510:client id="{C7EBBFCF-A5BB-5F7C-3692-84EF197731BD}" v="1" dt="2025-09-26T23:47:2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O DA SILVA ALVES" userId="S::alves.breno@aluno.senac.rio::179bfdce-f58b-48b5-9237-ba4752af71c0" providerId="AD" clId="Web-{1C1E24D5-D2F4-D309-C77C-E99614334F48}"/>
    <pc:docChg chg="modSld">
      <pc:chgData name="BRENO DA SILVA ALVES" userId="S::alves.breno@aluno.senac.rio::179bfdce-f58b-48b5-9237-ba4752af71c0" providerId="AD" clId="Web-{1C1E24D5-D2F4-D309-C77C-E99614334F48}" dt="2025-09-27T00:12:54.546" v="1" actId="20577"/>
      <pc:docMkLst>
        <pc:docMk/>
      </pc:docMkLst>
      <pc:sldChg chg="modSp">
        <pc:chgData name="BRENO DA SILVA ALVES" userId="S::alves.breno@aluno.senac.rio::179bfdce-f58b-48b5-9237-ba4752af71c0" providerId="AD" clId="Web-{1C1E24D5-D2F4-D309-C77C-E99614334F48}" dt="2025-09-26T23:48:26.067" v="0" actId="1076"/>
        <pc:sldMkLst>
          <pc:docMk/>
          <pc:sldMk cId="89050930" sldId="277"/>
        </pc:sldMkLst>
        <pc:spChg chg="mod">
          <ac:chgData name="BRENO DA SILVA ALVES" userId="S::alves.breno@aluno.senac.rio::179bfdce-f58b-48b5-9237-ba4752af71c0" providerId="AD" clId="Web-{1C1E24D5-D2F4-D309-C77C-E99614334F48}" dt="2025-09-26T23:48:26.067" v="0" actId="1076"/>
          <ac:spMkLst>
            <pc:docMk/>
            <pc:sldMk cId="89050930" sldId="277"/>
            <ac:spMk id="112" creationId="{00000000-0000-0000-0000-000000000000}"/>
          </ac:spMkLst>
        </pc:spChg>
      </pc:sldChg>
      <pc:sldChg chg="modSp">
        <pc:chgData name="BRENO DA SILVA ALVES" userId="S::alves.breno@aluno.senac.rio::179bfdce-f58b-48b5-9237-ba4752af71c0" providerId="AD" clId="Web-{1C1E24D5-D2F4-D309-C77C-E99614334F48}" dt="2025-09-27T00:12:54.546" v="1" actId="20577"/>
        <pc:sldMkLst>
          <pc:docMk/>
          <pc:sldMk cId="251875439" sldId="279"/>
        </pc:sldMkLst>
        <pc:spChg chg="mod">
          <ac:chgData name="BRENO DA SILVA ALVES" userId="S::alves.breno@aluno.senac.rio::179bfdce-f58b-48b5-9237-ba4752af71c0" providerId="AD" clId="Web-{1C1E24D5-D2F4-D309-C77C-E99614334F48}" dt="2025-09-27T00:12:54.546" v="1" actId="20577"/>
          <ac:spMkLst>
            <pc:docMk/>
            <pc:sldMk cId="251875439" sldId="279"/>
            <ac:spMk id="3" creationId="{A8F2A2FD-FCF4-5E3D-12C1-4E7194FED6A9}"/>
          </ac:spMkLst>
        </pc:spChg>
      </pc:sldChg>
    </pc:docChg>
  </pc:docChgLst>
  <pc:docChgLst>
    <pc:chgData name="DANILO BRUNO SAMPAIO CONCEICAO TEIXEIRA" userId="S::danilo.conceicao@aluno.senac.rio::0d4ee3a2-6369-4841-bc13-6d31e5ca226b" providerId="AD" clId="Web-{36A23B1C-9FBB-23FE-63D7-1425A1B708BD}"/>
    <pc:docChg chg="modSld">
      <pc:chgData name="DANILO BRUNO SAMPAIO CONCEICAO TEIXEIRA" userId="S::danilo.conceicao@aluno.senac.rio::0d4ee3a2-6369-4841-bc13-6d31e5ca226b" providerId="AD" clId="Web-{36A23B1C-9FBB-23FE-63D7-1425A1B708BD}" dt="2025-09-26T23:58:49.003" v="17" actId="1076"/>
      <pc:docMkLst>
        <pc:docMk/>
      </pc:docMkLst>
      <pc:sldChg chg="modSp">
        <pc:chgData name="DANILO BRUNO SAMPAIO CONCEICAO TEIXEIRA" userId="S::danilo.conceicao@aluno.senac.rio::0d4ee3a2-6369-4841-bc13-6d31e5ca226b" providerId="AD" clId="Web-{36A23B1C-9FBB-23FE-63D7-1425A1B708BD}" dt="2025-09-26T23:58:49.003" v="17" actId="1076"/>
        <pc:sldMkLst>
          <pc:docMk/>
          <pc:sldMk cId="467894411" sldId="278"/>
        </pc:sldMkLst>
        <pc:spChg chg="mod">
          <ac:chgData name="DANILO BRUNO SAMPAIO CONCEICAO TEIXEIRA" userId="S::danilo.conceicao@aluno.senac.rio::0d4ee3a2-6369-4841-bc13-6d31e5ca226b" providerId="AD" clId="Web-{36A23B1C-9FBB-23FE-63D7-1425A1B708BD}" dt="2025-09-26T23:58:47.753" v="16" actId="20577"/>
          <ac:spMkLst>
            <pc:docMk/>
            <pc:sldMk cId="467894411" sldId="278"/>
            <ac:spMk id="3" creationId="{A8F2A2FD-FCF4-5E3D-12C1-4E7194FED6A9}"/>
          </ac:spMkLst>
        </pc:spChg>
        <pc:spChg chg="mod">
          <ac:chgData name="DANILO BRUNO SAMPAIO CONCEICAO TEIXEIRA" userId="S::danilo.conceicao@aluno.senac.rio::0d4ee3a2-6369-4841-bc13-6d31e5ca226b" providerId="AD" clId="Web-{36A23B1C-9FBB-23FE-63D7-1425A1B708BD}" dt="2025-09-26T23:58:49.003" v="17" actId="1076"/>
          <ac:spMkLst>
            <pc:docMk/>
            <pc:sldMk cId="467894411" sldId="278"/>
            <ac:spMk id="112" creationId="{00000000-0000-0000-0000-000000000000}"/>
          </ac:spMkLst>
        </pc:spChg>
      </pc:sldChg>
    </pc:docChg>
  </pc:docChgLst>
  <pc:docChgLst>
    <pc:chgData name="CLEYTON DURANS DO NASCIMENTO" userId="S::cleyton.nascimento@aluno.senac.rio::5876700f-f2da-4988-b89f-3f85c6eb8404" providerId="AD" clId="Web-{C7EBBFCF-A5BB-5F7C-3692-84EF197731BD}"/>
    <pc:docChg chg="modSld">
      <pc:chgData name="CLEYTON DURANS DO NASCIMENTO" userId="S::cleyton.nascimento@aluno.senac.rio::5876700f-f2da-4988-b89f-3f85c6eb8404" providerId="AD" clId="Web-{C7EBBFCF-A5BB-5F7C-3692-84EF197731BD}" dt="2025-09-26T23:47:28.727" v="0" actId="1076"/>
      <pc:docMkLst>
        <pc:docMk/>
      </pc:docMkLst>
      <pc:sldChg chg="modSp">
        <pc:chgData name="CLEYTON DURANS DO NASCIMENTO" userId="S::cleyton.nascimento@aluno.senac.rio::5876700f-f2da-4988-b89f-3f85c6eb8404" providerId="AD" clId="Web-{C7EBBFCF-A5BB-5F7C-3692-84EF197731BD}" dt="2025-09-26T23:47:28.727" v="0" actId="1076"/>
        <pc:sldMkLst>
          <pc:docMk/>
          <pc:sldMk cId="478817632" sldId="274"/>
        </pc:sldMkLst>
        <pc:spChg chg="mod">
          <ac:chgData name="CLEYTON DURANS DO NASCIMENTO" userId="S::cleyton.nascimento@aluno.senac.rio::5876700f-f2da-4988-b89f-3f85c6eb8404" providerId="AD" clId="Web-{C7EBBFCF-A5BB-5F7C-3692-84EF197731BD}" dt="2025-09-26T23:47:28.727" v="0" actId="1076"/>
          <ac:spMkLst>
            <pc:docMk/>
            <pc:sldMk cId="478817632" sldId="274"/>
            <ac:spMk id="1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187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520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94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57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697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070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63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42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194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pt-BR" sz="4800"/>
              <a:t>Programação em Python </a:t>
            </a:r>
            <a:r>
              <a:rPr lang="pt-BR" sz="3200"/>
              <a:t>(Back-</a:t>
            </a:r>
            <a:r>
              <a:rPr lang="pt-BR" sz="3200" err="1"/>
              <a:t>end</a:t>
            </a:r>
            <a:r>
              <a:rPr lang="pt-BR" sz="3200"/>
              <a:t>)</a:t>
            </a:r>
            <a:endParaRPr sz="100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F4861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39000">
                <a:srgbClr val="0A3041">
                  <a:alpha val="0"/>
                </a:srgbClr>
              </a:gs>
              <a:gs pos="100000">
                <a:srgbClr val="000000">
                  <a:alpha val="7176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23442" y="4541263"/>
            <a:ext cx="4662957" cy="139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Instrutor: Pablo Araujo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(21) 97172-1697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907" y="1728457"/>
            <a:ext cx="5163022" cy="302308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97000" sy="97000" algn="ctr" rotWithShape="0">
              <a:srgbClr val="000000">
                <a:alpha val="64705"/>
              </a:srgbClr>
            </a:outerShdw>
          </a:effectLst>
        </p:spPr>
      </p:pic>
      <p:sp>
        <p:nvSpPr>
          <p:cNvPr id="95" name="Google Shape;95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745"/>
                </a:srgbClr>
              </a:gs>
              <a:gs pos="79000">
                <a:srgbClr val="0F4861">
                  <a:alpha val="21960"/>
                </a:srgbClr>
              </a:gs>
              <a:gs pos="100000">
                <a:srgbClr val="0F4861">
                  <a:alpha val="2196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7" y="430265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6" y="1632520"/>
            <a:ext cx="1107126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Para que a tabela apareça no admin, você precisa registrar sua model no admin.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Como fazer isso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1 – Abra o arquivo admin.py do seu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2 – Crie uma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class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ClienteAdmin</a:t>
            </a:r>
            <a:endParaRPr lang="pt-BR" altLang="pt-BR" sz="1600">
              <a:solidFill>
                <a:schemeClr val="tx1"/>
              </a:solidFill>
              <a:latin typeface="+mn-lt"/>
            </a:endParaRPr>
          </a:p>
          <a:p>
            <a:r>
              <a:rPr lang="pt-BR" altLang="pt-BR" sz="1600">
                <a:solidFill>
                  <a:schemeClr val="tx1"/>
                </a:solidFill>
                <a:latin typeface="+mn-lt"/>
              </a:rPr>
              <a:t>3 – Siga os passos abaixo:</a:t>
            </a:r>
            <a:br>
              <a:rPr lang="pt-BR" altLang="pt-BR" sz="1600">
                <a:solidFill>
                  <a:schemeClr val="tx1"/>
                </a:solidFill>
                <a:latin typeface="+mn-lt"/>
              </a:rPr>
            </a:br>
            <a:endParaRPr lang="pt-BR" altLang="pt-BR" sz="1600">
              <a:solidFill>
                <a:schemeClr val="tx1"/>
              </a:solidFill>
              <a:latin typeface="+mn-lt"/>
            </a:endParaRPr>
          </a:p>
          <a:p>
            <a:r>
              <a:rPr lang="pt-BR" sz="1600" err="1">
                <a:latin typeface="+mn-lt"/>
              </a:rPr>
              <a:t>from</a:t>
            </a:r>
            <a:r>
              <a:rPr lang="pt-BR" sz="1600">
                <a:latin typeface="+mn-lt"/>
              </a:rPr>
              <a:t> </a:t>
            </a:r>
            <a:r>
              <a:rPr lang="pt-BR" sz="1600" err="1">
                <a:latin typeface="+mn-lt"/>
              </a:rPr>
              <a:t>django.contrib</a:t>
            </a:r>
            <a:r>
              <a:rPr lang="pt-BR" sz="1600">
                <a:latin typeface="+mn-lt"/>
              </a:rPr>
              <a:t> </a:t>
            </a:r>
            <a:r>
              <a:rPr lang="pt-BR" sz="1600" err="1">
                <a:latin typeface="+mn-lt"/>
              </a:rPr>
              <a:t>import</a:t>
            </a:r>
            <a:r>
              <a:rPr lang="pt-BR" sz="1600">
                <a:latin typeface="+mn-lt"/>
              </a:rPr>
              <a:t> admin</a:t>
            </a:r>
          </a:p>
          <a:p>
            <a:r>
              <a:rPr lang="pt-BR" sz="1600" err="1">
                <a:latin typeface="+mn-lt"/>
              </a:rPr>
              <a:t>from</a:t>
            </a:r>
            <a:r>
              <a:rPr lang="pt-BR" sz="1600">
                <a:latin typeface="+mn-lt"/>
              </a:rPr>
              <a:t> .models </a:t>
            </a:r>
            <a:r>
              <a:rPr lang="pt-BR" sz="1600" err="1">
                <a:latin typeface="+mn-lt"/>
              </a:rPr>
              <a:t>import</a:t>
            </a:r>
            <a:r>
              <a:rPr lang="pt-BR" sz="1600">
                <a:latin typeface="+mn-lt"/>
              </a:rPr>
              <a:t> Cliente</a:t>
            </a:r>
            <a:endParaRPr lang="pt-BR" altLang="pt-BR" sz="1600">
              <a:solidFill>
                <a:schemeClr val="tx1"/>
              </a:solidFill>
              <a:latin typeface="+mn-lt"/>
            </a:endParaRPr>
          </a:p>
          <a:p>
            <a:br>
              <a:rPr lang="pt-BR" altLang="pt-BR" sz="1600">
                <a:solidFill>
                  <a:schemeClr val="tx1"/>
                </a:solidFill>
                <a:latin typeface="+mn-lt"/>
              </a:rPr>
            </a:br>
            <a:r>
              <a:rPr lang="pt-BR" sz="1600">
                <a:latin typeface="+mn-lt"/>
              </a:rPr>
              <a:t>@admin.register(Cliente)</a:t>
            </a:r>
          </a:p>
          <a:p>
            <a:r>
              <a:rPr lang="pt-BR" sz="1600" err="1">
                <a:latin typeface="+mn-lt"/>
              </a:rPr>
              <a:t>class</a:t>
            </a:r>
            <a:r>
              <a:rPr lang="pt-BR" sz="1600">
                <a:latin typeface="+mn-lt"/>
              </a:rPr>
              <a:t> </a:t>
            </a:r>
            <a:r>
              <a:rPr lang="pt-BR" sz="1600" err="1">
                <a:latin typeface="+mn-lt"/>
              </a:rPr>
              <a:t>ClienteAdmin</a:t>
            </a:r>
            <a:r>
              <a:rPr lang="pt-BR" sz="1600">
                <a:latin typeface="+mn-lt"/>
              </a:rPr>
              <a:t>(</a:t>
            </a:r>
            <a:r>
              <a:rPr lang="pt-BR" sz="1600" err="1">
                <a:latin typeface="+mn-lt"/>
              </a:rPr>
              <a:t>admin.ModelAdmin</a:t>
            </a:r>
            <a:r>
              <a:rPr lang="pt-BR" sz="1600">
                <a:latin typeface="+mn-lt"/>
              </a:rPr>
              <a:t>):</a:t>
            </a:r>
          </a:p>
          <a:p>
            <a:r>
              <a:rPr lang="pt-BR" sz="1600">
                <a:latin typeface="+mn-lt"/>
              </a:rPr>
              <a:t>    </a:t>
            </a:r>
            <a:r>
              <a:rPr lang="pt-BR" sz="1600" err="1">
                <a:latin typeface="+mn-lt"/>
              </a:rPr>
              <a:t>list_display</a:t>
            </a:r>
            <a:r>
              <a:rPr lang="pt-BR" sz="1600">
                <a:latin typeface="+mn-lt"/>
              </a:rPr>
              <a:t> = ('nome', '</a:t>
            </a:r>
            <a:r>
              <a:rPr lang="pt-BR" sz="1600" err="1">
                <a:latin typeface="+mn-lt"/>
              </a:rPr>
              <a:t>email</a:t>
            </a:r>
            <a:r>
              <a:rPr lang="pt-BR" sz="1600">
                <a:latin typeface="+mn-lt"/>
              </a:rPr>
              <a:t>', 'tel efone', '</a:t>
            </a:r>
            <a:r>
              <a:rPr lang="pt-BR" sz="1600" err="1">
                <a:latin typeface="+mn-lt"/>
              </a:rPr>
              <a:t>data_cadastro</a:t>
            </a:r>
            <a:r>
              <a:rPr lang="pt-BR" sz="1600">
                <a:latin typeface="+mn-lt"/>
              </a:rPr>
              <a:t>')</a:t>
            </a:r>
          </a:p>
          <a:p>
            <a:r>
              <a:rPr lang="pt-BR" sz="1600">
                <a:latin typeface="+mn-lt"/>
              </a:rPr>
              <a:t>    </a:t>
            </a:r>
            <a:r>
              <a:rPr lang="pt-BR" sz="1600" err="1">
                <a:latin typeface="+mn-lt"/>
              </a:rPr>
              <a:t>search_fields</a:t>
            </a:r>
            <a:r>
              <a:rPr lang="pt-BR" sz="1600">
                <a:latin typeface="+mn-lt"/>
              </a:rPr>
              <a:t> = ('nome', '</a:t>
            </a:r>
            <a:r>
              <a:rPr lang="pt-BR" sz="1600" err="1">
                <a:latin typeface="+mn-lt"/>
              </a:rPr>
              <a:t>email</a:t>
            </a:r>
            <a:r>
              <a:rPr lang="pt-BR" sz="1600">
                <a:latin typeface="+mn-lt"/>
              </a:rPr>
              <a:t>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7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7" y="430265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6" y="1908408"/>
            <a:ext cx="1107126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O que vimos até aqui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1 – Revisão de criação repositório, clonar projeto, </a:t>
            </a:r>
            <a:r>
              <a:rPr 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venv</a:t>
            </a: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, criação de um projeto e app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2 – Aplicação das migrações.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3 – Criação de </a:t>
            </a:r>
            <a:r>
              <a:rPr 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superuser</a:t>
            </a: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4 – Acesso ao portal admin.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5 – Visualização de tabelas.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6 – Criação de novas tabelas.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7 – Registrar tabela no admin.</a:t>
            </a:r>
          </a:p>
        </p:txBody>
      </p:sp>
    </p:spTree>
    <p:extLst>
      <p:ext uri="{BB962C8B-B14F-4D97-AF65-F5344CB8AC3E}">
        <p14:creationId xmlns:p14="http://schemas.microsoft.com/office/powerpoint/2010/main" val="213270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7" y="430265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Atividade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7" y="1908411"/>
            <a:ext cx="568697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Crie um novo projeto Django: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1 – Crie um repositório chamado Aula4Single.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2 – Clone o projeto para sua máquina.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3 – Crie um projeto Django.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4 – Crie um app chamado vendedor.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5 – As informações que terá na tabela vendedor você que definirá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1600">
                <a:solidFill>
                  <a:schemeClr val="tx1"/>
                </a:solidFill>
                <a:latin typeface="Arial" panose="020B0604020202020204" pitchFamily="34" charset="0"/>
              </a:rPr>
              <a:t>6 – Crie a tabela no banco e registre no admin.</a:t>
            </a:r>
          </a:p>
        </p:txBody>
      </p:sp>
    </p:spTree>
    <p:extLst>
      <p:ext uri="{BB962C8B-B14F-4D97-AF65-F5344CB8AC3E}">
        <p14:creationId xmlns:p14="http://schemas.microsoft.com/office/powerpoint/2010/main" val="257605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823442" y="921715"/>
            <a:ext cx="5163022" cy="263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Dúvidas ?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4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Obrigado!</a:t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0F4861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0A3041">
                  <a:alpha val="0"/>
                </a:srgbClr>
              </a:gs>
              <a:gs pos="39000">
                <a:srgbClr val="0A3041">
                  <a:alpha val="0"/>
                </a:srgbClr>
              </a:gs>
              <a:gs pos="100000">
                <a:srgbClr val="000000">
                  <a:alpha val="71764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823442" y="4541263"/>
            <a:ext cx="4662957" cy="139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Instrutor: Pablo Araujo</a:t>
            </a:r>
            <a:endParaRPr/>
          </a:p>
        </p:txBody>
      </p:sp>
      <p:pic>
        <p:nvPicPr>
          <p:cNvPr id="272" name="Google Shape;272;p17" descr="Logotip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3907" y="1728457"/>
            <a:ext cx="5163022" cy="302308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745"/>
                </a:srgbClr>
              </a:gs>
              <a:gs pos="79000">
                <a:srgbClr val="0F4861">
                  <a:alpha val="21960"/>
                </a:srgbClr>
              </a:gs>
              <a:gs pos="100000">
                <a:srgbClr val="0F4861">
                  <a:alpha val="2196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0A3041">
                  <a:alpha val="60784"/>
                </a:srgbClr>
              </a:gs>
              <a:gs pos="21000">
                <a:srgbClr val="0A3041">
                  <a:alpha val="60784"/>
                </a:srgbClr>
              </a:gs>
              <a:gs pos="100000">
                <a:srgbClr val="156082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3921"/>
                </a:srgbClr>
              </a:gs>
              <a:gs pos="79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386865" y="818984"/>
            <a:ext cx="6596245" cy="32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Aula 4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 rot="-54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Revisão - Atividade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A8891E-98B9-37EE-D449-21AEBA86D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072574"/>
            <a:ext cx="54675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Atividade de Revisão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Criar repositório no GitHub → clonar no computador.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Criar e ativar ambiente virtual (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venv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Instalar Django dentro da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venv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Criar projeto chamado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PrimeiroProjeto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Criar app chamado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Registrar o app em settings.py (INSTALLED_APPS).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Admin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0191B7-B1A1-A026-943C-F824D222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441905"/>
            <a:ext cx="39587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 que é o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Superuser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É o usuário administrador do Django.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Criado para acessar o painel /admin.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Tem permissão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Como criar o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Superuser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No terminal: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-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python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 manage.py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createsuperuser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AA8FA-3613-B978-F210-25637D6FE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392" y="2197395"/>
            <a:ext cx="397247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203200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11984A-AC23-543F-608C-6104E8B28761}"/>
              </a:ext>
            </a:extLst>
          </p:cNvPr>
          <p:cNvSpPr txBox="1"/>
          <p:nvPr/>
        </p:nvSpPr>
        <p:spPr>
          <a:xfrm>
            <a:off x="432054" y="1962846"/>
            <a:ext cx="498119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>
                <a:latin typeface="+mn-lt"/>
              </a:rPr>
              <a:t>Por que deu erro ao tentar criar o </a:t>
            </a:r>
            <a:r>
              <a:rPr lang="pt-BR" err="1">
                <a:latin typeface="+mn-lt"/>
              </a:rPr>
              <a:t>Superuser</a:t>
            </a:r>
            <a:r>
              <a:rPr lang="pt-BR">
                <a:latin typeface="+mn-lt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+mn-lt"/>
              </a:rPr>
              <a:t> No Django mais atual, ao criar o </a:t>
            </a:r>
            <a:r>
              <a:rPr lang="pt-BR" err="1">
                <a:latin typeface="+mn-lt"/>
              </a:rPr>
              <a:t>superuser</a:t>
            </a:r>
            <a:r>
              <a:rPr lang="pt-BR">
                <a:latin typeface="+mn-lt"/>
              </a:rPr>
              <a:t> sem rodar migrações, aparece um erro:</a:t>
            </a:r>
            <a:br>
              <a:rPr lang="pt-BR">
                <a:latin typeface="+mn-lt"/>
              </a:rPr>
            </a:br>
            <a:r>
              <a:rPr lang="pt-BR">
                <a:latin typeface="+mn-lt"/>
              </a:rPr>
              <a:t>"</a:t>
            </a:r>
            <a:r>
              <a:rPr lang="pt-BR" err="1">
                <a:latin typeface="+mn-lt"/>
              </a:rPr>
              <a:t>You</a:t>
            </a:r>
            <a:r>
              <a:rPr lang="pt-BR">
                <a:latin typeface="+mn-lt"/>
              </a:rPr>
              <a:t> </a:t>
            </a:r>
            <a:r>
              <a:rPr lang="pt-BR" err="1">
                <a:latin typeface="+mn-lt"/>
              </a:rPr>
              <a:t>have</a:t>
            </a:r>
            <a:r>
              <a:rPr lang="pt-BR">
                <a:latin typeface="+mn-lt"/>
              </a:rPr>
              <a:t> 18 </a:t>
            </a:r>
            <a:r>
              <a:rPr lang="pt-BR" err="1">
                <a:latin typeface="+mn-lt"/>
              </a:rPr>
              <a:t>unapplied</a:t>
            </a:r>
            <a:r>
              <a:rPr lang="pt-BR">
                <a:latin typeface="+mn-lt"/>
              </a:rPr>
              <a:t> </a:t>
            </a:r>
            <a:r>
              <a:rPr lang="pt-BR" err="1">
                <a:latin typeface="+mn-lt"/>
              </a:rPr>
              <a:t>migrations</a:t>
            </a:r>
            <a:r>
              <a:rPr lang="pt-BR">
                <a:latin typeface="+mn-lt"/>
              </a:rPr>
              <a:t>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>
                <a:latin typeface="+mn-lt"/>
              </a:rPr>
              <a:t> Isso acontece porque o banco de dados não está preparado ainda.</a:t>
            </a:r>
          </a:p>
          <a:p>
            <a:pPr>
              <a:buFont typeface="Arial" panose="020B0604020202020204" pitchFamily="34" charset="0"/>
              <a:buChar char="•"/>
            </a:pPr>
            <a:endParaRPr lang="pt-BR">
              <a:latin typeface="+mn-lt"/>
            </a:endParaRPr>
          </a:p>
          <a:p>
            <a:pPr>
              <a:buNone/>
            </a:pPr>
            <a:r>
              <a:rPr lang="pt-BR"/>
              <a:t>O que é Migração?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 São arquivos gerados pelo Django para controlar a evolução do banco de 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 Cada vez que você cria ou altera um model, o Django gera uma </a:t>
            </a:r>
            <a:r>
              <a:rPr lang="pt-BR" err="1"/>
              <a:t>migration</a:t>
            </a:r>
            <a:r>
              <a:rPr lang="pt-B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/>
              <a:t> Quando você aplica a </a:t>
            </a:r>
            <a:r>
              <a:rPr lang="pt-BR" err="1"/>
              <a:t>migration</a:t>
            </a:r>
            <a:r>
              <a:rPr lang="pt-BR"/>
              <a:t>, o Django cria ou altera as tabelas no banco.</a:t>
            </a:r>
          </a:p>
          <a:p>
            <a:pPr>
              <a:buFont typeface="Arial" panose="020B0604020202020204" pitchFamily="34" charset="0"/>
              <a:buChar char="•"/>
            </a:pPr>
            <a:endParaRPr lang="pt-BR"/>
          </a:p>
          <a:p>
            <a:r>
              <a:rPr lang="pt-BR"/>
              <a:t>Como criar as migrações?</a:t>
            </a:r>
          </a:p>
          <a:p>
            <a:pPr marL="285750" indent="-285750">
              <a:buFontTx/>
              <a:buChar char="-"/>
            </a:pPr>
            <a:r>
              <a:rPr lang="pt-BR"/>
              <a:t>Python manage.py </a:t>
            </a:r>
            <a:r>
              <a:rPr lang="pt-BR" err="1"/>
              <a:t>makemigrations</a:t>
            </a:r>
            <a:endParaRPr lang="pt-BR"/>
          </a:p>
          <a:p>
            <a:pPr marL="285750" indent="-285750">
              <a:buFontTx/>
              <a:buChar char="-"/>
            </a:pPr>
            <a:r>
              <a:rPr lang="pt-BR"/>
              <a:t>Python manage.py </a:t>
            </a:r>
            <a:r>
              <a:rPr lang="pt-BR" err="1"/>
              <a:t>migrate</a:t>
            </a:r>
            <a:endParaRPr lang="pt-BR"/>
          </a:p>
          <a:p>
            <a:pPr marL="285750" indent="-285750">
              <a:buFontTx/>
              <a:buChar char="-"/>
            </a:pPr>
            <a:endParaRPr lang="pt-BR"/>
          </a:p>
          <a:p>
            <a:r>
              <a:rPr lang="pt-BR"/>
              <a:t>Vamos agora tentar criar o </a:t>
            </a:r>
            <a:r>
              <a:rPr lang="pt-BR" err="1"/>
              <a:t>superuser</a:t>
            </a:r>
            <a:r>
              <a:rPr lang="pt-BR"/>
              <a:t> e testar o acesso na tela de admin.</a:t>
            </a:r>
          </a:p>
        </p:txBody>
      </p:sp>
    </p:spTree>
    <p:extLst>
      <p:ext uri="{BB962C8B-B14F-4D97-AF65-F5344CB8AC3E}">
        <p14:creationId xmlns:p14="http://schemas.microsoft.com/office/powerpoint/2010/main" val="47881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691E4A-9F3E-FB24-47D4-0D9CF88A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2848034"/>
            <a:ext cx="47274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Visualizando o banco com </a:t>
            </a:r>
            <a:r>
              <a:rPr kumimoji="0" lang="pt-BR" altLang="pt-BR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SQLite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Viewer</a:t>
            </a:r>
            <a:endParaRPr kumimoji="0" lang="pt-BR" altLang="pt-B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 que é o </a:t>
            </a:r>
            <a:r>
              <a:rPr kumimoji="0" lang="pt-BR" altLang="pt-BR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SQLite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Viewer</a:t>
            </a:r>
            <a:r>
              <a:rPr kumimoji="0" lang="pt-BR" altLang="pt-B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?</a:t>
            </a: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Extensão do Visual Studio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Code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para visualizar bancos de dados </a:t>
            </a:r>
            <a:r>
              <a:rPr kumimoji="0" lang="pt-BR" altLang="pt-BR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SQLite</a:t>
            </a: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Permite abrir o db.sqlite3 gerado pelo Django.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391E77-D218-DE82-70F4-F09317372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59" y="2848034"/>
            <a:ext cx="5315713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9" y="496619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9" y="1944559"/>
            <a:ext cx="110712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+mn-lt"/>
              </a:rPr>
              <a:t>Ao visualizar o arquivo db.sqlite3, encontramos a tabela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auth_user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 que contem os registros de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superuser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 e </a:t>
            </a:r>
            <a:r>
              <a:rPr lang="pt-BR" altLang="pt-BR" sz="1600" err="1">
                <a:solidFill>
                  <a:schemeClr val="tx1"/>
                </a:solidFill>
                <a:latin typeface="+mn-lt"/>
              </a:rPr>
              <a:t>users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.</a:t>
            </a:r>
            <a:br>
              <a:rPr lang="pt-BR" altLang="pt-BR" sz="1600">
                <a:solidFill>
                  <a:schemeClr val="tx1"/>
                </a:solidFill>
                <a:latin typeface="+mn-lt"/>
              </a:rPr>
            </a:br>
            <a:r>
              <a:rPr lang="pt-BR" altLang="pt-BR" sz="1600">
                <a:solidFill>
                  <a:schemeClr val="tx1"/>
                </a:solidFill>
                <a:latin typeface="+mn-lt"/>
              </a:rPr>
              <a:t>Algumas informações das colunas: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id: Identificador único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username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Nome de login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email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E-mail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is_superuser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Indica se o usuário tem acesso total ao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is_staff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Indica se o usuário pode acessar o painel administrativo.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is_active</a:t>
            </a:r>
            <a:r>
              <a:rPr lang="pt-BR" altLang="pt-BR" sz="1600">
                <a:solidFill>
                  <a:schemeClr val="tx1"/>
                </a:solidFill>
                <a:latin typeface="+mn-lt"/>
              </a:rPr>
              <a:t>: 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 está ativo ou não (controle de login).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pt-BR" altLang="pt-BR" sz="160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date_joined</a:t>
            </a:r>
            <a:r>
              <a:rPr kumimoji="0" lang="pt-BR" altLang="pt-BR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Data de criação do usuário.</a:t>
            </a:r>
          </a:p>
        </p:txBody>
      </p:sp>
    </p:spTree>
    <p:extLst>
      <p:ext uri="{BB962C8B-B14F-4D97-AF65-F5344CB8AC3E}">
        <p14:creationId xmlns:p14="http://schemas.microsoft.com/office/powerpoint/2010/main" val="304597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-1016000" y="-43688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7" y="430265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8" y="1894602"/>
            <a:ext cx="1107126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Criando tabela em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Por padrão, no models.py ficará todas as models, ou seja, todas as classes que representarão tabelas no seu banco.</a:t>
            </a:r>
            <a:b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Vamos agora criar uma tabela clientes: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class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Cliente(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models.Model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   nome =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models.CharField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max_length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=100)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email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models.EmailField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   idade =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models.IntegerField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()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    ativo = 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models.BooleanField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(default=</a:t>
            </a:r>
            <a:r>
              <a:rPr lang="pt-BR" altLang="pt-BR" sz="1600" err="1">
                <a:solidFill>
                  <a:schemeClr val="tx1"/>
                </a:solidFill>
                <a:latin typeface="Arial" panose="020B0604020202020204" pitchFamily="34" charset="0"/>
              </a:rPr>
              <a:t>True</a:t>
            </a:r>
            <a:r>
              <a:rPr lang="pt-BR" altLang="pt-BR" sz="160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5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62023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 rot="5400000">
            <a:off x="5307774" y="-5307778"/>
            <a:ext cx="1576446" cy="12192002"/>
          </a:xfrm>
          <a:prstGeom prst="rect">
            <a:avLst/>
          </a:prstGeom>
          <a:gradFill>
            <a:gsLst>
              <a:gs pos="0">
                <a:srgbClr val="156082">
                  <a:alpha val="0"/>
                </a:srgbClr>
              </a:gs>
              <a:gs pos="23000">
                <a:srgbClr val="156082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549237" y="430265"/>
            <a:ext cx="11071261" cy="76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rgbClr val="FFFFFF"/>
                </a:solidFill>
                <a:latin typeface="+mn-lt"/>
                <a:ea typeface="Play"/>
                <a:cs typeface="Play"/>
                <a:sym typeface="Play"/>
              </a:rPr>
              <a:t>Django - Migrações</a:t>
            </a:r>
            <a:endParaRPr sz="3300" b="0" i="0" u="none" strike="noStrike" cap="none">
              <a:solidFill>
                <a:srgbClr val="FFFFFF"/>
              </a:solidFill>
              <a:latin typeface="+mn-lt"/>
              <a:ea typeface="Play"/>
              <a:cs typeface="Play"/>
              <a:sym typeface="Play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F2A2FD-FCF4-5E3D-12C1-4E7194FED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36" y="2006220"/>
            <a:ext cx="1107126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1600">
                <a:solidFill>
                  <a:schemeClr val="tx1"/>
                </a:solidFill>
              </a:rPr>
              <a:t>Ao finalizar rode os comandos de migração: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</a:rPr>
              <a:t>- </a:t>
            </a:r>
            <a:r>
              <a:rPr lang="pt-BR" altLang="pt-BR" sz="1600" err="1">
                <a:solidFill>
                  <a:schemeClr val="tx1"/>
                </a:solidFill>
              </a:rPr>
              <a:t>python</a:t>
            </a:r>
            <a:r>
              <a:rPr lang="pt-BR" altLang="pt-BR" sz="1600">
                <a:solidFill>
                  <a:schemeClr val="tx1"/>
                </a:solidFill>
              </a:rPr>
              <a:t> manage.py </a:t>
            </a:r>
            <a:r>
              <a:rPr lang="pt-BR" altLang="pt-BR" sz="1600" err="1">
                <a:solidFill>
                  <a:schemeClr val="tx1"/>
                </a:solidFill>
              </a:rPr>
              <a:t>makemigrations</a:t>
            </a:r>
            <a:endParaRPr lang="pt-BR" altLang="pt-BR" sz="160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600">
                <a:solidFill>
                  <a:schemeClr val="tx1"/>
                </a:solidFill>
              </a:rPr>
              <a:t>- </a:t>
            </a:r>
            <a:r>
              <a:rPr lang="pt-BR" sz="1600" err="1">
                <a:solidFill>
                  <a:schemeClr val="tx1"/>
                </a:solidFill>
              </a:rPr>
              <a:t>python</a:t>
            </a:r>
            <a:r>
              <a:rPr lang="pt-BR" sz="1600">
                <a:solidFill>
                  <a:schemeClr val="tx1"/>
                </a:solidFill>
              </a:rPr>
              <a:t> manage.py m</a:t>
            </a:r>
            <a:r>
              <a:rPr lang="pt-BR" altLang="pt-BR" sz="1600">
                <a:solidFill>
                  <a:schemeClr val="tx1"/>
                </a:solidFill>
              </a:rPr>
              <a:t>igrate</a:t>
            </a:r>
          </a:p>
        </p:txBody>
      </p:sp>
    </p:spTree>
    <p:extLst>
      <p:ext uri="{BB962C8B-B14F-4D97-AF65-F5344CB8AC3E}">
        <p14:creationId xmlns:p14="http://schemas.microsoft.com/office/powerpoint/2010/main" val="467894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51460BBB3BD64989C0AF0085EB7E4E" ma:contentTypeVersion="26" ma:contentTypeDescription="Crie um novo documento." ma:contentTypeScope="" ma:versionID="0ffc8e943d98b987b59d69ae6e1960de">
  <xsd:schema xmlns:xsd="http://www.w3.org/2001/XMLSchema" xmlns:xs="http://www.w3.org/2001/XMLSchema" xmlns:p="http://schemas.microsoft.com/office/2006/metadata/properties" xmlns:ns2="86243fb6-e625-4153-bf24-3dbb8808cb3e" xmlns:ns3="29c85e31-c0e5-4fba-ab60-4fce8ca17cbc" targetNamespace="http://schemas.microsoft.com/office/2006/metadata/properties" ma:root="true" ma:fieldsID="6185a4ca905126b6622514131f464294" ns2:_="" ns3:_="">
    <xsd:import namespace="86243fb6-e625-4153-bf24-3dbb8808cb3e"/>
    <xsd:import namespace="29c85e31-c0e5-4fba-ab60-4fce8ca17cbc"/>
    <xsd:element name="properties">
      <xsd:complexType>
        <xsd:sequence>
          <xsd:element name="documentManagement">
            <xsd:complexType>
              <xsd:all>
                <xsd:element ref="ns2:_Flow_SignoffStatus" minOccurs="0"/>
                <xsd:element ref="ns2:AULASESCRITAS" minOccurs="0"/>
                <xsd:element ref="ns2:Indentidadevisualaula4" minOccurs="0"/>
                <xsd:element ref="ns3:SharedWithUsers" minOccurs="0"/>
                <xsd:element ref="ns3:SharedWithDetails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BillingMetadata" minOccurs="0"/>
                <xsd:element ref="ns2:_ApprovalAssignedTo" minOccurs="0"/>
                <xsd:element ref="ns2:_ApprovalRespondedBy" minOccurs="0"/>
                <xsd:element ref="ns2:_ApprovalSentBy" minOccurs="0"/>
                <xsd:element ref="ns2:_ApprovalStatus" minOccurs="0"/>
                <xsd:element ref="ns2:Guiadeservi_x00e7_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3fb6-e625-4153-bf24-3dbb8808cb3e" elementFormDefault="qualified">
    <xsd:import namespace="http://schemas.microsoft.com/office/2006/documentManagement/types"/>
    <xsd:import namespace="http://schemas.microsoft.com/office/infopath/2007/PartnerControls"/>
    <xsd:element name="_Flow_SignoffStatus" ma:index="3" nillable="true" ma:displayName="Status de liberação" ma:internalName="Status_x0020_de_x0020_libera_x00e7__x00e3_o" ma:readOnly="false">
      <xsd:simpleType>
        <xsd:restriction base="dms:Text"/>
      </xsd:simpleType>
    </xsd:element>
    <xsd:element name="AULASESCRITAS" ma:index="4" nillable="true" ma:displayName="AULAS ESCRITAS" ma:description="Descrição" ma:format="Dropdown" ma:internalName="AULASESCRITAS" ma:readOnly="false">
      <xsd:simpleType>
        <xsd:restriction base="dms:Text">
          <xsd:maxLength value="255"/>
        </xsd:restriction>
      </xsd:simpleType>
    </xsd:element>
    <xsd:element name="Indentidadevisualaula4" ma:index="5" nillable="true" ma:displayName="Indentidade visual aula 4" ma:format="Thumbnail" ma:internalName="Indentidadevisualaula4" ma:readOnly="false">
      <xsd:simpleType>
        <xsd:restriction base="dms:Unknown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e9a2855a-918e-4771-8d49-1fa7ae9a9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hidden="true" ma:internalName="MediaServiceOCR" ma:readOnly="true">
      <xsd:simpleType>
        <xsd:restriction base="dms:Note"/>
      </xsd:simpleType>
    </xsd:element>
    <xsd:element name="MediaServiceLocation" ma:index="22" nillable="true" ma:displayName="Location" ma:hidden="true" ma:indexed="true" ma:internalName="MediaServiceLocation" ma:readOnly="true">
      <xsd:simpleType>
        <xsd:restriction base="dms:Text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  <xsd:element name="_ApprovalAssignedTo" ma:index="27" nillable="true" ma:displayName="Aprovadores" ma:list="UserInfo" ma:internalName="_ApprovalAssignedTo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RespondedBy" ma:index="28" nillable="true" ma:displayName="Respostas" ma:list="UserInfo" ma:internalName="_ApprovalRespondedBy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SentBy" ma:index="29" nillable="true" ma:displayName="Criador de Aprovação" ma:list="UserInfo" ma:internalName="_ApprovalSent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ApprovalStatus" ma:index="30" nillable="true" ma:displayName="Estado da aprovação" ma:internalName="_ApprovalStatus" ma:readOnly="true">
      <xsd:simpleType>
        <xsd:restriction base="dms:Unknown"/>
      </xsd:simpleType>
    </xsd:element>
    <xsd:element name="Guiadeservi_x00e7_o" ma:index="31" nillable="true" ma:displayName="Guia de serviço " ma:description="Hotel Histórico - Centro &#10;Hotel era uma mansão de um grande Duque &#10;&#10;Serviços básicos &#10;* Wi-fi &#10;* Ar condicionado &#10;* Televisão &#10;* Lavanderia &#10;* Recepção &#10;* Serviço de quarto &#10;* Concierge &#10;&#10;Serviço diferencial&#10;* Eventos imersivos simulando a época do estabelecimento -1 vez por semana, agendado na recepção ou reserva, parceria com o restaurante na recriação de um baile. &#10;* Visitas as dependências preservadas do hotel: escritório do duque, jardins, salas de jantar, alguns quartos - diariamente entre 13 às 17, agendamento mediante disponibilidade.&#10;* Menu inspirado nos ingredientes encontrados nesse período - todos os dias. &#10;* Passeio turístico pelos lugares históricos - Finais de semana , agendamento na recepção.&#10; &#10;Eduardo,Helena,Any" ma:format="Dropdown" ma:internalName="Guiadeservi_x00e7_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85e31-c0e5-4fba-ab60-4fce8ca17c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hidden="true" ma:internalName="SharedWithDetails" ma:readOnly="true">
      <xsd:simpleType>
        <xsd:restriction base="dms:Note"/>
      </xsd:simpleType>
    </xsd:element>
    <xsd:element name="TaxCatchAll" ma:index="20" nillable="true" ma:displayName="Taxonomy Catch All Column" ma:hidden="true" ma:list="{70672001-ba53-4cf3-bc98-583cff500914}" ma:internalName="TaxCatchAll" ma:readOnly="false" ma:showField="CatchAllData" ma:web="29c85e31-c0e5-4fba-ab60-4fce8ca17c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ipo de Conteú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uiadeservi_x00e7_o xmlns="86243fb6-e625-4153-bf24-3dbb8808cb3e" xsi:nil="true"/>
    <Indentidadevisualaula4 xmlns="86243fb6-e625-4153-bf24-3dbb8808cb3e" xsi:nil="true"/>
    <_Flow_SignoffStatus xmlns="86243fb6-e625-4153-bf24-3dbb8808cb3e" xsi:nil="true"/>
    <lcf76f155ced4ddcb4097134ff3c332f xmlns="86243fb6-e625-4153-bf24-3dbb8808cb3e">
      <Terms xmlns="http://schemas.microsoft.com/office/infopath/2007/PartnerControls"/>
    </lcf76f155ced4ddcb4097134ff3c332f>
    <TaxCatchAll xmlns="29c85e31-c0e5-4fba-ab60-4fce8ca17cbc" xsi:nil="true"/>
    <AULASESCRITAS xmlns="86243fb6-e625-4153-bf24-3dbb8808cb3e" xsi:nil="true"/>
    <_ApprovalAssignedTo xmlns="86243fb6-e625-4153-bf24-3dbb8808cb3e">
      <UserInfo>
        <DisplayName/>
        <AccountId xsi:nil="true"/>
        <AccountType/>
      </UserInfo>
    </_ApprovalAssignedTo>
    <_ApprovalRespondedBy xmlns="86243fb6-e625-4153-bf24-3dbb8808cb3e">
      <UserInfo>
        <DisplayName/>
        <AccountId xsi:nil="true"/>
        <AccountType/>
      </UserInfo>
    </_ApprovalRespondedBy>
    <_ApprovalStatus xmlns="86243fb6-e625-4153-bf24-3dbb8808cb3e">0</_ApprovalStatus>
    <_ApprovalSentBy xmlns="86243fb6-e625-4153-bf24-3dbb8808cb3e">
      <UserInfo>
        <DisplayName/>
        <AccountId xsi:nil="true"/>
        <AccountType/>
      </UserInfo>
    </_ApprovalSentB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E0D81-3C12-4109-9FB7-927300977F89}">
  <ds:schemaRefs>
    <ds:schemaRef ds:uri="29c85e31-c0e5-4fba-ab60-4fce8ca17cbc"/>
    <ds:schemaRef ds:uri="86243fb6-e625-4153-bf24-3dbb8808cb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939E92-9834-494D-850C-410792FF47E5}">
  <ds:schemaRefs>
    <ds:schemaRef ds:uri="29c85e31-c0e5-4fba-ab60-4fce8ca17cbc"/>
    <ds:schemaRef ds:uri="86243fb6-e625-4153-bf24-3dbb8808cb3e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0AF932-36B4-4716-A65C-446E79D2F4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Pablo Santos de Araujo</dc:creator>
  <cp:revision>1</cp:revision>
  <dcterms:created xsi:type="dcterms:W3CDTF">2024-02-02T17:02:21Z</dcterms:created>
  <dcterms:modified xsi:type="dcterms:W3CDTF">2025-09-27T00:12:55Z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0x010100CD51460BBB3BD64989C0AF0085EB7E4E</vt:lpwstr>
  </property>
  <property fmtid="{D5CDD505-2E9C-101B-9397-08002B2CF9AE}" pid="3" name="MediaServiceImageTags">
    <vt:lpwstr/>
  </property>
</Properties>
</file>