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72" r:id="rId15"/>
  </p:sldIdLst>
  <p:sldSz cx="12192000" cy="6858000"/>
  <p:notesSz cx="6858000" cy="9144000"/>
  <p:embeddedFontLst>
    <p:embeddedFont>
      <p:font typeface="Play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iJV1Vs5VTI6TjIgL4vSERoTQo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22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00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5604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9319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96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104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42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cliente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23442" y="921715"/>
            <a:ext cx="5163022" cy="263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pt-BR" sz="4800" dirty="0"/>
              <a:t>Programação em Python </a:t>
            </a:r>
            <a:r>
              <a:rPr lang="pt-BR" sz="3200" dirty="0"/>
              <a:t>(Back-</a:t>
            </a:r>
            <a:r>
              <a:rPr lang="pt-BR" sz="3200" dirty="0" err="1"/>
              <a:t>end</a:t>
            </a:r>
            <a:r>
              <a:rPr lang="pt-BR" sz="3200" dirty="0"/>
              <a:t>)</a:t>
            </a:r>
            <a:endParaRPr sz="1000" dirty="0"/>
          </a:p>
        </p:txBody>
      </p:sp>
      <p:sp>
        <p:nvSpPr>
          <p:cNvPr id="90" name="Google Shape;90;p1"/>
          <p:cNvSpPr/>
          <p:nvPr/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0F4861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0">
                <a:srgbClr val="0A3041">
                  <a:alpha val="0"/>
                </a:srgbClr>
              </a:gs>
              <a:gs pos="39000">
                <a:srgbClr val="0A3041">
                  <a:alpha val="0"/>
                </a:srgbClr>
              </a:gs>
              <a:gs pos="100000">
                <a:srgbClr val="000000">
                  <a:alpha val="71764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23442" y="4541263"/>
            <a:ext cx="4662957" cy="1395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Instrutor: Pablo Araujo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(21) 97172-1697</a:t>
            </a:r>
            <a:endParaRPr dirty="0"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3907" y="1728457"/>
            <a:ext cx="5163022" cy="302308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97000" sy="97000" algn="ctr" rotWithShape="0">
              <a:srgbClr val="000000">
                <a:alpha val="64705"/>
              </a:srgbClr>
            </a:outerShdw>
          </a:effectLst>
        </p:spPr>
      </p:pic>
      <p:sp>
        <p:nvSpPr>
          <p:cNvPr id="95" name="Google Shape;95;p1"/>
          <p:cNvSpPr/>
          <p:nvPr/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2745"/>
                </a:srgbClr>
              </a:gs>
              <a:gs pos="79000">
                <a:srgbClr val="0F4861">
                  <a:alpha val="21960"/>
                </a:srgbClr>
              </a:gs>
              <a:gs pos="100000">
                <a:srgbClr val="0F4861">
                  <a:alpha val="21960"/>
                </a:srgbClr>
              </a:gs>
            </a:gsLst>
            <a:lin ang="21593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5307774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49239" y="496619"/>
            <a:ext cx="11071261" cy="76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0" i="0" u="none" strike="noStrike" cap="none" dirty="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Conhecimento – Atividade</a:t>
            </a:r>
            <a:endParaRPr sz="3300" b="0" i="0" u="none" strike="noStrike" cap="none" dirty="0">
              <a:solidFill>
                <a:srgbClr val="FFFFFF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CDFFF1-0003-6819-53EC-4EC2508EF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39" y="1757032"/>
            <a:ext cx="515661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1600" b="1" dirty="0">
                <a:solidFill>
                  <a:schemeClr val="tx1"/>
                </a:solidFill>
                <a:latin typeface="+mn-lt"/>
              </a:rPr>
              <a:t>1. Faça as etapas já conhecidas:</a:t>
            </a:r>
            <a:br>
              <a:rPr lang="pt-BR" altLang="pt-BR" sz="1600" b="1" dirty="0">
                <a:solidFill>
                  <a:schemeClr val="tx1"/>
                </a:solidFill>
                <a:latin typeface="+mn-lt"/>
              </a:rPr>
            </a:b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criar um ambiente virtual, instalar o Django, criar um projeto “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MeuProjeto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”, criar um app “Produtos”, adicionar no settings e criar 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superuser</a:t>
            </a:r>
            <a:br>
              <a:rPr lang="pt-BR" altLang="pt-BR" sz="1600" b="1" dirty="0">
                <a:solidFill>
                  <a:schemeClr val="tx1"/>
                </a:solidFill>
                <a:latin typeface="+mn-lt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2. Criar a model Produto: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Deverá ter os campos obrigatórios: nome, custo, preço e categoria.</a:t>
            </a:r>
            <a:endParaRPr kumimoji="0" lang="pt-BR" altLang="pt-B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altLang="pt-BR" sz="1600" dirty="0">
              <a:solidFill>
                <a:schemeClr val="tx1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b="1" dirty="0">
                <a:solidFill>
                  <a:schemeClr val="tx1"/>
                </a:solidFill>
                <a:latin typeface="+mn-lt"/>
              </a:rPr>
              <a:t>3. Gerar migrações e criar pelo menos 5 registros no admin.</a:t>
            </a:r>
            <a:endParaRPr lang="pt-BR" altLang="pt-BR" sz="1600" dirty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b="1" dirty="0">
                <a:solidFill>
                  <a:schemeClr val="tx1"/>
                </a:solidFill>
                <a:latin typeface="+mn-lt"/>
              </a:rPr>
              <a:t>4. Criar a </a:t>
            </a:r>
            <a:r>
              <a:rPr lang="pt-BR" altLang="pt-BR" sz="1600" b="1" dirty="0" err="1">
                <a:solidFill>
                  <a:schemeClr val="tx1"/>
                </a:solidFill>
                <a:latin typeface="+mn-lt"/>
              </a:rPr>
              <a:t>view</a:t>
            </a:r>
            <a:r>
              <a:rPr lang="pt-BR" altLang="pt-BR" sz="1600" b="1" dirty="0">
                <a:solidFill>
                  <a:schemeClr val="tx1"/>
                </a:solidFill>
                <a:latin typeface="+mn-lt"/>
              </a:rPr>
              <a:t> para listar todos os usuários: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b="1" dirty="0">
                <a:solidFill>
                  <a:schemeClr val="tx1"/>
                </a:solidFill>
                <a:latin typeface="+mn-lt"/>
              </a:rPr>
              <a:t>5. Configurar </a:t>
            </a:r>
            <a:r>
              <a:rPr lang="pt-BR" altLang="pt-BR" sz="1600" b="1" dirty="0" err="1">
                <a:solidFill>
                  <a:schemeClr val="tx1"/>
                </a:solidFill>
                <a:latin typeface="+mn-lt"/>
              </a:rPr>
              <a:t>url</a:t>
            </a:r>
            <a:r>
              <a:rPr lang="pt-BR" altLang="pt-BR" sz="1600" b="1" dirty="0">
                <a:solidFill>
                  <a:schemeClr val="tx1"/>
                </a:solidFill>
                <a:latin typeface="+mn-lt"/>
              </a:rPr>
              <a:t> do app e do projeto(</a:t>
            </a:r>
            <a:r>
              <a:rPr lang="pt-BR" sz="1600" dirty="0"/>
              <a:t>produtos/</a:t>
            </a:r>
            <a:r>
              <a:rPr lang="pt-BR" altLang="pt-BR" sz="1600" b="1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b="1" dirty="0">
                <a:solidFill>
                  <a:schemeClr val="tx1"/>
                </a:solidFill>
                <a:latin typeface="+mn-lt"/>
              </a:rPr>
              <a:t>6. </a:t>
            </a:r>
            <a:r>
              <a:rPr lang="pt-BR" sz="1600" b="1" dirty="0"/>
              <a:t>Testar no navegador</a:t>
            </a: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163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823442" y="921715"/>
            <a:ext cx="5163022" cy="263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Dúvidas ?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Obrigado!</a:t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/>
          <p:nvPr/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0F4861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7"/>
          <p:cNvSpPr/>
          <p:nvPr/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0">
                <a:srgbClr val="0A3041">
                  <a:alpha val="0"/>
                </a:srgbClr>
              </a:gs>
              <a:gs pos="39000">
                <a:srgbClr val="0A3041">
                  <a:alpha val="0"/>
                </a:srgbClr>
              </a:gs>
              <a:gs pos="100000">
                <a:srgbClr val="000000">
                  <a:alpha val="71764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823442" y="4541263"/>
            <a:ext cx="4662957" cy="1395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Instrutor: Pablo Araujo</a:t>
            </a:r>
            <a:endParaRPr/>
          </a:p>
        </p:txBody>
      </p:sp>
      <p:pic>
        <p:nvPicPr>
          <p:cNvPr id="272" name="Google Shape;272;p17" descr="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3907" y="1728457"/>
            <a:ext cx="5163022" cy="302308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7"/>
          <p:cNvSpPr/>
          <p:nvPr/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2745"/>
                </a:srgbClr>
              </a:gs>
              <a:gs pos="79000">
                <a:srgbClr val="0F4861">
                  <a:alpha val="21960"/>
                </a:srgbClr>
              </a:gs>
              <a:gs pos="100000">
                <a:srgbClr val="0F4861">
                  <a:alpha val="21960"/>
                </a:srgbClr>
              </a:gs>
            </a:gsLst>
            <a:lin ang="21593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F4861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0">
                <a:srgbClr val="0A3041">
                  <a:alpha val="60784"/>
                </a:srgbClr>
              </a:gs>
              <a:gs pos="21000">
                <a:srgbClr val="0A3041">
                  <a:alpha val="60784"/>
                </a:srgbClr>
              </a:gs>
              <a:gs pos="100000">
                <a:srgbClr val="156082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rgbClr val="0F4861">
                  <a:alpha val="0"/>
                </a:srgbClr>
              </a:gs>
              <a:gs pos="99000">
                <a:srgbClr val="000000">
                  <a:alpha val="40784"/>
                </a:srgbClr>
              </a:gs>
              <a:gs pos="100000">
                <a:srgbClr val="000000">
                  <a:alpha val="40784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 rot="-6325827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rgbClr val="156082">
                  <a:alpha val="23921"/>
                </a:srgbClr>
              </a:gs>
              <a:gs pos="79000">
                <a:srgbClr val="43AFE2">
                  <a:alpha val="0"/>
                </a:srgbClr>
              </a:gs>
              <a:gs pos="100000">
                <a:srgbClr val="43AFE2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0" i="0" u="none" strike="noStrike" cap="none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Aula 5</a:t>
            </a:r>
            <a:endParaRPr dirty="0"/>
          </a:p>
        </p:txBody>
      </p:sp>
      <p:sp>
        <p:nvSpPr>
          <p:cNvPr id="106" name="Google Shape;106;p2"/>
          <p:cNvSpPr/>
          <p:nvPr/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rgbClr val="0F4861">
                  <a:alpha val="49803"/>
                </a:srgbClr>
              </a:gs>
              <a:gs pos="99000">
                <a:srgbClr val="000000">
                  <a:alpha val="33725"/>
                </a:srgbClr>
              </a:gs>
              <a:gs pos="100000">
                <a:srgbClr val="000000">
                  <a:alpha val="33725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 rot="-54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rgbClr val="0F4861">
                  <a:alpha val="49803"/>
                </a:srgbClr>
              </a:gs>
              <a:gs pos="99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5307774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49239" y="496619"/>
            <a:ext cx="11071261" cy="76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dirty="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Revisão – Migração e Model</a:t>
            </a:r>
            <a:endParaRPr sz="3300" b="0" i="0" u="none" strike="noStrike" cap="none" dirty="0">
              <a:solidFill>
                <a:srgbClr val="FFFFFF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6097EB-DCD2-C6B9-FC45-7EEAA6799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39" y="2004995"/>
            <a:ext cx="554676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Migrations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Arquivos gerados pelo Django que descrevem alterações de esquema (criar/alterar tabelas). Comandos essenciais: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python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manage.py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makemigrations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→ gera os arquivos de migração.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python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manage.py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migrate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→ aplica as migrações no banco.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Entidade (model)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classe Python que representa uma tabela no banco; campos da classe → colunas da tabela.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5307774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49239" y="496619"/>
            <a:ext cx="11071261" cy="76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dirty="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Revisão – Campos Model</a:t>
            </a:r>
            <a:endParaRPr sz="3300" b="0" i="0" u="none" strike="noStrike" cap="none" dirty="0">
              <a:solidFill>
                <a:srgbClr val="FFFFFF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E9460C-E452-80B6-C367-2174141F7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39" y="2318795"/>
            <a:ext cx="554676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CharField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max_length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=...): texto curto (obrigatório passar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max_length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TextField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(): texto longo (sem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max_length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IntegerField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(): número inteiro.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DecimalField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max_digits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=...,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decimal_places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=...): valores monetários/precisos.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BooleanField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(default=...)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verdadeiro/falso.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DateField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() /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DateTimeField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data / data e hora.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EmailField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() → campos com validação específica.</a:t>
            </a:r>
          </a:p>
        </p:txBody>
      </p:sp>
    </p:spTree>
    <p:extLst>
      <p:ext uri="{BB962C8B-B14F-4D97-AF65-F5344CB8AC3E}">
        <p14:creationId xmlns:p14="http://schemas.microsoft.com/office/powerpoint/2010/main" val="74093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5307774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49239" y="496619"/>
            <a:ext cx="11071261" cy="76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dirty="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Revisão – Atividade</a:t>
            </a:r>
            <a:endParaRPr sz="3300" b="0" i="0" u="none" strike="noStrike" cap="none" dirty="0">
              <a:solidFill>
                <a:srgbClr val="FFFFFF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35090E6-2AE2-0F58-2BAE-D627745AF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39" y="1952919"/>
            <a:ext cx="1049121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Criar um Cliente com vários campos para fixar tipos e parâmetros.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class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Cliente(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models.Model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   nome = 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cpf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pt-BR" altLang="pt-BR" sz="1600" dirty="0">
                <a:solidFill>
                  <a:schemeClr val="tx1"/>
                </a:solidFill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rg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pt-BR" altLang="pt-BR" sz="1600" dirty="0">
                <a:solidFill>
                  <a:schemeClr val="tx1"/>
                </a:solidFill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email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pt-BR" altLang="pt-BR" sz="1600" dirty="0">
                <a:solidFill>
                  <a:schemeClr val="tx1"/>
                </a:solidFill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   telefone = </a:t>
            </a:r>
            <a:r>
              <a:rPr lang="pt-BR" altLang="pt-BR" sz="1600" dirty="0">
                <a:solidFill>
                  <a:schemeClr val="tx1"/>
                </a:solidFill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endereco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pt-BR" altLang="pt-BR" sz="1600" dirty="0">
                <a:solidFill>
                  <a:schemeClr val="tx1"/>
                </a:solidFill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data_nascimento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pt-BR" altLang="pt-BR" sz="1600" dirty="0">
                <a:solidFill>
                  <a:schemeClr val="tx1"/>
                </a:solidFill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   sexo = </a:t>
            </a:r>
            <a:r>
              <a:rPr lang="pt-BR" altLang="pt-BR" sz="1600" dirty="0">
                <a:solidFill>
                  <a:schemeClr val="tx1"/>
                </a:solidFill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   ativo = </a:t>
            </a:r>
            <a:r>
              <a:rPr lang="pt-BR" altLang="pt-BR" sz="1600" dirty="0">
                <a:solidFill>
                  <a:schemeClr val="tx1"/>
                </a:solidFill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criado_em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= 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atualizado_em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=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9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5307774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49239" y="496619"/>
            <a:ext cx="11071261" cy="76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dirty="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Conhecimento</a:t>
            </a:r>
            <a:endParaRPr sz="3300" b="0" i="0" u="none" strike="noStrike" cap="none" dirty="0">
              <a:solidFill>
                <a:srgbClr val="FFFFFF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0B53CB-2DEB-647D-8CCD-0C23AB535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39" y="2211073"/>
            <a:ext cx="883049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Na ultima aula criamos valores na tabela através da interface de admin, porém a interface é para administradores/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gerirem dados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dia a dia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aplicações e usuários interagem via </a:t>
            </a: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(web/mobile) que fazem </a:t>
            </a: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requisições HTTP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a aplicação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APIs).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Fluxo típico: front-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&gt; requisição HTTP 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</a:rPr>
              <a:t>&gt;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Django (validação/negócio) 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</a:rPr>
              <a:t>&gt;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ORM 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</a:rPr>
              <a:t>&gt;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banco 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</a:rPr>
              <a:t>&gt;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response.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4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5307774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49239" y="496619"/>
            <a:ext cx="11071261" cy="76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dirty="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Métodos HTTP</a:t>
            </a:r>
            <a:endParaRPr sz="3300" b="0" i="0" u="none" strike="noStrike" cap="none" dirty="0">
              <a:solidFill>
                <a:srgbClr val="FFFFFF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72E205-0197-315F-1FDD-0C5B3D954436}"/>
              </a:ext>
            </a:extLst>
          </p:cNvPr>
          <p:cNvSpPr txBox="1"/>
          <p:nvPr/>
        </p:nvSpPr>
        <p:spPr>
          <a:xfrm>
            <a:off x="549239" y="2212170"/>
            <a:ext cx="58607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Métodos HTTP (resumo prático)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GET</a:t>
            </a:r>
            <a:r>
              <a:rPr lang="pt-BR" dirty="0"/>
              <a:t> → recuperar/consultar recursos (seguro, idempotente).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POST</a:t>
            </a:r>
            <a:r>
              <a:rPr lang="pt-BR" dirty="0"/>
              <a:t> → criar recursos (não idempotente).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PUT</a:t>
            </a:r>
            <a:r>
              <a:rPr lang="pt-BR" dirty="0"/>
              <a:t> → substituir recurso inteiro (idempotente).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PATCH</a:t>
            </a:r>
            <a:r>
              <a:rPr lang="pt-BR" dirty="0"/>
              <a:t> → atualizar parcialmente (não necessariamente idempotente).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DELETE</a:t>
            </a:r>
            <a:r>
              <a:rPr lang="pt-BR" dirty="0"/>
              <a:t> → remover recurso (idempotente).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Observação: ao digitar uma URL no navegador ou clicar link, o método enviado é </a:t>
            </a:r>
            <a:r>
              <a:rPr lang="pt-BR" b="1" dirty="0"/>
              <a:t>GET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63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5307774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49239" y="496619"/>
            <a:ext cx="11071261" cy="76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0" i="0" u="none" strike="noStrike" cap="none" dirty="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Conhecimento – Criando URL</a:t>
            </a:r>
            <a:r>
              <a:rPr lang="pt-BR" sz="3300" dirty="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s</a:t>
            </a:r>
            <a:endParaRPr sz="3300" b="0" i="0" u="none" strike="noStrike" cap="none" dirty="0">
              <a:solidFill>
                <a:srgbClr val="FFFFFF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CDFFF1-0003-6819-53EC-4EC2508EF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39" y="1631310"/>
            <a:ext cx="852160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Criar a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view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(‘app’/views.py):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django.http</a:t>
            </a:r>
            <a:r>
              <a:rPr lang="en-US" sz="1200" dirty="0"/>
              <a:t> import </a:t>
            </a:r>
            <a:r>
              <a:rPr lang="en-US" sz="1200" dirty="0" err="1"/>
              <a:t>JsonResponse</a:t>
            </a:r>
            <a:r>
              <a:rPr lang="en-US" sz="1200" dirty="0"/>
              <a:t>, </a:t>
            </a:r>
            <a:r>
              <a:rPr lang="en-US" sz="1200" dirty="0" err="1"/>
              <a:t>HttpResponseNotAllowed</a:t>
            </a:r>
            <a:endParaRPr lang="en-US" sz="1200" dirty="0"/>
          </a:p>
          <a:p>
            <a:r>
              <a:rPr lang="en-US" sz="1200" dirty="0"/>
              <a:t>from .models import </a:t>
            </a:r>
            <a:r>
              <a:rPr lang="en-US" sz="1200" dirty="0" err="1"/>
              <a:t>Cliente</a:t>
            </a:r>
            <a:endParaRPr lang="en-US" sz="1200" dirty="0"/>
          </a:p>
          <a:p>
            <a:endParaRPr lang="pt-BR" altLang="pt-BR" sz="1200" dirty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def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listar_clientes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(</a:t>
            </a: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request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if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request.method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 != "GET":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return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HttpResponseNotAllowed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(["GET"])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    clientes = </a:t>
            </a: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Cliente.objects.all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().</a:t>
            </a: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order_by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("nome").</a:t>
            </a: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values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("id","nome","</a:t>
            </a: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email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","ativo")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return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JsonResponse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(</a:t>
            </a: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list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(</a:t>
            </a:r>
            <a:r>
              <a:rPr lang="pt-BR" altLang="pt-BR" sz="1200" dirty="0">
                <a:solidFill>
                  <a:schemeClr val="tx1"/>
                </a:solidFill>
              </a:rPr>
              <a:t>clientes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), safe=False)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altLang="pt-BR" sz="1600" dirty="0">
              <a:solidFill>
                <a:schemeClr val="tx1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b="1" dirty="0">
                <a:solidFill>
                  <a:schemeClr val="tx1"/>
                </a:solidFill>
                <a:latin typeface="+mn-lt"/>
              </a:rPr>
              <a:t>2. Criar clientes/urls.py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(se ainda não existir):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/>
              <a:t>from </a:t>
            </a:r>
            <a:r>
              <a:rPr lang="en-US" sz="1200" dirty="0" err="1"/>
              <a:t>django.urls</a:t>
            </a:r>
            <a:r>
              <a:rPr lang="en-US" sz="1200" dirty="0"/>
              <a:t> import path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1200" dirty="0" err="1">
                <a:latin typeface="+mn-lt"/>
              </a:rPr>
              <a:t>from</a:t>
            </a:r>
            <a:r>
              <a:rPr lang="pt-BR" sz="1200" dirty="0">
                <a:latin typeface="+mn-lt"/>
              </a:rPr>
              <a:t> . </a:t>
            </a:r>
            <a:r>
              <a:rPr lang="pt-BR" sz="1200" dirty="0" err="1">
                <a:latin typeface="+mn-lt"/>
              </a:rPr>
              <a:t>import</a:t>
            </a:r>
            <a:r>
              <a:rPr lang="pt-BR" sz="1200" dirty="0">
                <a:latin typeface="+mn-lt"/>
              </a:rPr>
              <a:t> </a:t>
            </a:r>
            <a:r>
              <a:rPr lang="pt-BR" sz="1200" dirty="0" err="1">
                <a:latin typeface="+mn-lt"/>
              </a:rPr>
              <a:t>views</a:t>
            </a:r>
            <a:endParaRPr lang="pt-BR" sz="1200" dirty="0"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altLang="pt-BR" dirty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urlpatterns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 = 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    path('clientes/', </a:t>
            </a: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views.listar_clientes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name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='</a:t>
            </a: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listar_clientes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'),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b="1" dirty="0">
                <a:solidFill>
                  <a:schemeClr val="tx1"/>
                </a:solidFill>
                <a:latin typeface="+mn-lt"/>
              </a:rPr>
              <a:t>3. Incluir as </a:t>
            </a:r>
            <a:r>
              <a:rPr lang="pt-BR" altLang="pt-BR" sz="1600" b="1" dirty="0" err="1">
                <a:solidFill>
                  <a:schemeClr val="tx1"/>
                </a:solidFill>
                <a:latin typeface="+mn-lt"/>
              </a:rPr>
              <a:t>urls</a:t>
            </a:r>
            <a:r>
              <a:rPr lang="pt-BR" altLang="pt-BR" sz="1600" b="1" dirty="0">
                <a:solidFill>
                  <a:schemeClr val="tx1"/>
                </a:solidFill>
                <a:latin typeface="+mn-lt"/>
              </a:rPr>
              <a:t> do app no projeto: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latin typeface="+mn-lt"/>
              </a:rPr>
              <a:t>from </a:t>
            </a:r>
            <a:r>
              <a:rPr lang="en-US" sz="1200" dirty="0" err="1">
                <a:latin typeface="+mn-lt"/>
              </a:rPr>
              <a:t>django.urls</a:t>
            </a:r>
            <a:r>
              <a:rPr lang="en-US" sz="1200" dirty="0">
                <a:latin typeface="+mn-lt"/>
              </a:rPr>
              <a:t> import path, include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urlpatterns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 = 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    path('admin/', </a:t>
            </a: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admin.site.urls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    path('', include('</a:t>
            </a: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clientes.urls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’)),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]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527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5307774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49239" y="496619"/>
            <a:ext cx="11071261" cy="76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0" i="0" u="none" strike="noStrike" cap="none" dirty="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Conhecimento – Testar no navegador</a:t>
            </a:r>
            <a:endParaRPr sz="3300" b="0" i="0" u="none" strike="noStrike" cap="none" dirty="0">
              <a:solidFill>
                <a:srgbClr val="FFFFFF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CDFFF1-0003-6819-53EC-4EC2508EF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39" y="1995234"/>
            <a:ext cx="515661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Rodar Servidor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python</a:t>
            </a:r>
            <a:r>
              <a:rPr lang="pt-BR" altLang="pt-BR" sz="1200" dirty="0">
                <a:solidFill>
                  <a:schemeClr val="tx1"/>
                </a:solidFill>
                <a:latin typeface="+mn-lt"/>
              </a:rPr>
              <a:t> manage.py </a:t>
            </a:r>
            <a:r>
              <a:rPr lang="pt-BR" altLang="pt-BR" sz="1200" dirty="0" err="1">
                <a:solidFill>
                  <a:schemeClr val="tx1"/>
                </a:solidFill>
                <a:latin typeface="+mn-lt"/>
              </a:rPr>
              <a:t>runserver</a:t>
            </a:r>
            <a:endParaRPr lang="pt-BR" altLang="pt-BR" sz="1200" dirty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altLang="pt-BR" sz="1600" dirty="0">
              <a:solidFill>
                <a:schemeClr val="tx1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b="1" dirty="0">
                <a:solidFill>
                  <a:schemeClr val="tx1"/>
                </a:solidFill>
                <a:latin typeface="+mn-lt"/>
              </a:rPr>
              <a:t>2. Acessar no navegador</a:t>
            </a:r>
            <a:endParaRPr lang="pt-BR" altLang="pt-BR" sz="1600" dirty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1200" dirty="0">
                <a:hlinkClick r:id="rId3"/>
              </a:rPr>
              <a:t>http://127.0.0.1:8000/clientes/</a:t>
            </a:r>
            <a:endParaRPr lang="pt-BR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b="1" dirty="0">
                <a:solidFill>
                  <a:schemeClr val="tx1"/>
                </a:solidFill>
                <a:latin typeface="+mn-lt"/>
              </a:rPr>
              <a:t>3. Visualização: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1200" dirty="0"/>
              <a:t>você verá o JSON com todos os clientes ordenados por nome.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0285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51460BBB3BD64989C0AF0085EB7E4E" ma:contentTypeVersion="26" ma:contentTypeDescription="Crie um novo documento." ma:contentTypeScope="" ma:versionID="0ffc8e943d98b987b59d69ae6e1960de">
  <xsd:schema xmlns:xsd="http://www.w3.org/2001/XMLSchema" xmlns:xs="http://www.w3.org/2001/XMLSchema" xmlns:p="http://schemas.microsoft.com/office/2006/metadata/properties" xmlns:ns2="86243fb6-e625-4153-bf24-3dbb8808cb3e" xmlns:ns3="29c85e31-c0e5-4fba-ab60-4fce8ca17cbc" targetNamespace="http://schemas.microsoft.com/office/2006/metadata/properties" ma:root="true" ma:fieldsID="6185a4ca905126b6622514131f464294" ns2:_="" ns3:_="">
    <xsd:import namespace="86243fb6-e625-4153-bf24-3dbb8808cb3e"/>
    <xsd:import namespace="29c85e31-c0e5-4fba-ab60-4fce8ca17cbc"/>
    <xsd:element name="properties">
      <xsd:complexType>
        <xsd:sequence>
          <xsd:element name="documentManagement">
            <xsd:complexType>
              <xsd:all>
                <xsd:element ref="ns2:_Flow_SignoffStatus" minOccurs="0"/>
                <xsd:element ref="ns2:AULASESCRITAS" minOccurs="0"/>
                <xsd:element ref="ns2:Indentidadevisualaula4" minOccurs="0"/>
                <xsd:element ref="ns3:SharedWithUsers" minOccurs="0"/>
                <xsd:element ref="ns3:SharedWithDetails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BillingMetadata" minOccurs="0"/>
                <xsd:element ref="ns2:_ApprovalAssignedTo" minOccurs="0"/>
                <xsd:element ref="ns2:_ApprovalRespondedBy" minOccurs="0"/>
                <xsd:element ref="ns2:_ApprovalSentBy" minOccurs="0"/>
                <xsd:element ref="ns2:_ApprovalStatus" minOccurs="0"/>
                <xsd:element ref="ns2:Guiadeservi_x00e7_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43fb6-e625-4153-bf24-3dbb8808cb3e" elementFormDefault="qualified">
    <xsd:import namespace="http://schemas.microsoft.com/office/2006/documentManagement/types"/>
    <xsd:import namespace="http://schemas.microsoft.com/office/infopath/2007/PartnerControls"/>
    <xsd:element name="_Flow_SignoffStatus" ma:index="3" nillable="true" ma:displayName="Status de liberação" ma:internalName="Status_x0020_de_x0020_libera_x00e7__x00e3_o" ma:readOnly="false">
      <xsd:simpleType>
        <xsd:restriction base="dms:Text"/>
      </xsd:simpleType>
    </xsd:element>
    <xsd:element name="AULASESCRITAS" ma:index="4" nillable="true" ma:displayName="AULAS ESCRITAS" ma:description="Descrição" ma:format="Dropdown" ma:internalName="AULASESCRITAS" ma:readOnly="false">
      <xsd:simpleType>
        <xsd:restriction base="dms:Text">
          <xsd:maxLength value="255"/>
        </xsd:restriction>
      </xsd:simpleType>
    </xsd:element>
    <xsd:element name="Indentidadevisualaula4" ma:index="5" nillable="true" ma:displayName="Indentidade visual aula 4" ma:format="Thumbnail" ma:internalName="Indentidadevisualaula4" ma:readOnly="false">
      <xsd:simpleType>
        <xsd:restriction base="dms:Unknow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e9a2855a-918e-4771-8d49-1fa7ae9a9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hidden="true" ma:internalName="MediaServiceOCR" ma:readOnly="true">
      <xsd:simpleType>
        <xsd:restriction base="dms:Note"/>
      </xsd:simpleType>
    </xsd:element>
    <xsd:element name="MediaServiceLocation" ma:index="22" nillable="true" ma:displayName="Location" ma:hidden="true" ma:indexed="true" ma:internalName="MediaServiceLocation" ma:readOnly="true">
      <xsd:simpleType>
        <xsd:restriction base="dms:Text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  <xsd:element name="_ApprovalAssignedTo" ma:index="27" nillable="true" ma:displayName="Aprovadores" ma:list="UserInfo" ma:internalName="_ApprovalAssignedTo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ApprovalRespondedBy" ma:index="28" nillable="true" ma:displayName="Respostas" ma:list="UserInfo" ma:internalName="_ApprovalRespondedBy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ApprovalSentBy" ma:index="29" nillable="true" ma:displayName="Criador de Aprovação" ma:list="UserInfo" ma:internalName="_ApprovalSentBy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ApprovalStatus" ma:index="30" nillable="true" ma:displayName="Estado da aprovação" ma:internalName="_ApprovalStatus" ma:readOnly="true">
      <xsd:simpleType>
        <xsd:restriction base="dms:Unknown"/>
      </xsd:simpleType>
    </xsd:element>
    <xsd:element name="Guiadeservi_x00e7_o" ma:index="31" nillable="true" ma:displayName="Guia de serviço " ma:description="Hotel Histórico - Centro &#10;Hotel era uma mansão de um grande Duque &#10;&#10;Serviços básicos &#10;* Wi-fi &#10;* Ar condicionado &#10;* Televisão &#10;* Lavanderia &#10;* Recepção &#10;* Serviço de quarto &#10;* Concierge &#10;&#10;Serviço diferencial&#10;* Eventos imersivos simulando a época do estabelecimento -1 vez por semana, agendado na recepção ou reserva, parceria com o restaurante na recriação de um baile. &#10;* Visitas as dependências preservadas do hotel: escritório do duque, jardins, salas de jantar, alguns quartos - diariamente entre 13 às 17, agendamento mediante disponibilidade.&#10;* Menu inspirado nos ingredientes encontrados nesse período - todos os dias. &#10;* Passeio turístico pelos lugares históricos - Finais de semana , agendamento na recepção.&#10; &#10;Eduardo,Helena,Any" ma:format="Dropdown" ma:internalName="Guiadeservi_x00e7_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c85e31-c0e5-4fba-ab60-4fce8ca17c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hidden="true" ma:internalName="SharedWithDetails" ma:readOnly="true">
      <xsd:simpleType>
        <xsd:restriction base="dms:Note"/>
      </xsd:simpleType>
    </xsd:element>
    <xsd:element name="TaxCatchAll" ma:index="20" nillable="true" ma:displayName="Taxonomy Catch All Column" ma:hidden="true" ma:list="{70672001-ba53-4cf3-bc98-583cff500914}" ma:internalName="TaxCatchAll" ma:readOnly="false" ma:showField="CatchAllData" ma:web="29c85e31-c0e5-4fba-ab60-4fce8ca17c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Tipo de Conteú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uiadeservi_x00e7_o xmlns="86243fb6-e625-4153-bf24-3dbb8808cb3e" xsi:nil="true"/>
    <Indentidadevisualaula4 xmlns="86243fb6-e625-4153-bf24-3dbb8808cb3e" xsi:nil="true"/>
    <_Flow_SignoffStatus xmlns="86243fb6-e625-4153-bf24-3dbb8808cb3e" xsi:nil="true"/>
    <lcf76f155ced4ddcb4097134ff3c332f xmlns="86243fb6-e625-4153-bf24-3dbb8808cb3e">
      <Terms xmlns="http://schemas.microsoft.com/office/infopath/2007/PartnerControls"/>
    </lcf76f155ced4ddcb4097134ff3c332f>
    <TaxCatchAll xmlns="29c85e31-c0e5-4fba-ab60-4fce8ca17cbc" xsi:nil="true"/>
    <AULASESCRITAS xmlns="86243fb6-e625-4153-bf24-3dbb8808cb3e" xsi:nil="true"/>
    <_ApprovalAssignedTo xmlns="86243fb6-e625-4153-bf24-3dbb8808cb3e">
      <UserInfo>
        <DisplayName/>
        <AccountId xsi:nil="true"/>
        <AccountType/>
      </UserInfo>
    </_ApprovalAssignedTo>
    <_ApprovalRespondedBy xmlns="86243fb6-e625-4153-bf24-3dbb8808cb3e">
      <UserInfo>
        <DisplayName/>
        <AccountId xsi:nil="true"/>
        <AccountType/>
      </UserInfo>
    </_ApprovalRespondedBy>
    <_ApprovalStatus xmlns="86243fb6-e625-4153-bf24-3dbb8808cb3e">0</_ApprovalStatus>
    <_ApprovalSentBy xmlns="86243fb6-e625-4153-bf24-3dbb8808cb3e">
      <UserInfo>
        <DisplayName/>
        <AccountId xsi:nil="true"/>
        <AccountType/>
      </UserInfo>
    </_ApprovalSentB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EE0D81-3C12-4109-9FB7-927300977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243fb6-e625-4153-bf24-3dbb8808cb3e"/>
    <ds:schemaRef ds:uri="29c85e31-c0e5-4fba-ab60-4fce8ca17c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939E92-9834-494D-850C-410792FF47E5}">
  <ds:schemaRefs>
    <ds:schemaRef ds:uri="http://schemas.microsoft.com/office/2006/metadata/properties"/>
    <ds:schemaRef ds:uri="http://schemas.microsoft.com/office/infopath/2007/PartnerControls"/>
    <ds:schemaRef ds:uri="86243fb6-e625-4153-bf24-3dbb8808cb3e"/>
    <ds:schemaRef ds:uri="29c85e31-c0e5-4fba-ab60-4fce8ca17cbc"/>
  </ds:schemaRefs>
</ds:datastoreItem>
</file>

<file path=customXml/itemProps3.xml><?xml version="1.0" encoding="utf-8"?>
<ds:datastoreItem xmlns:ds="http://schemas.openxmlformats.org/officeDocument/2006/customXml" ds:itemID="{BA0AF932-36B4-4716-A65C-446E79D2F4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718</Words>
  <Application>Microsoft Office PowerPoint</Application>
  <PresentationFormat>Widescreen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Pablo Santos de Araujo</dc:creator>
  <cp:lastModifiedBy>Pablo Santos de Araujo</cp:lastModifiedBy>
  <cp:revision>29</cp:revision>
  <dcterms:created xsi:type="dcterms:W3CDTF">2024-02-02T17:02:21Z</dcterms:created>
  <dcterms:modified xsi:type="dcterms:W3CDTF">2025-10-01T20:09:56Z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0x010100CD51460BBB3BD64989C0AF0085EB7E4E</vt:lpwstr>
  </property>
  <property fmtid="{D5CDD505-2E9C-101B-9397-08002B2CF9AE}" pid="3" name="MediaServiceImageTags">
    <vt:lpwstr/>
  </property>
</Properties>
</file>