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7e3ea25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7e3ea25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7e3ea25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7e3ea25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e3ea25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e3ea25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7e3ea256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7e3ea256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7e3ea25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7e3ea25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7e3ea25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7e3ea25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e3ea256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e3ea256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e3ea256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e3ea256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e3ea25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e3ea25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highlight>
                  <a:srgbClr val="FFFFFF"/>
                </a:highlight>
              </a:rPr>
              <a:t>The </a:t>
            </a:r>
            <a:r>
              <a:rPr b="1" lang="en" sz="1200">
                <a:solidFill>
                  <a:srgbClr val="222222"/>
                </a:solidFill>
              </a:rPr>
              <a:t>spinning reserve</a:t>
            </a:r>
            <a:r>
              <a:rPr lang="en" sz="1200">
                <a:solidFill>
                  <a:srgbClr val="222222"/>
                </a:solidFill>
                <a:highlight>
                  <a:srgbClr val="FFFFFF"/>
                </a:highlight>
              </a:rPr>
              <a:t> is the extra generating capacity that is available by increasing the power output of generators that are already connected to the power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e3ea25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e3ea25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7e3ea25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7e3ea25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e3ea25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e3ea25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33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report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Changlin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Shutdown cost</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generator cannot benefit due to power generation, we have to shut it down.</a:t>
            </a:r>
            <a:endParaRPr/>
          </a:p>
          <a:p>
            <a:pPr indent="0" lvl="0" marL="0" rtl="0" algn="l">
              <a:spcBef>
                <a:spcPts val="1600"/>
              </a:spcBef>
              <a:spcAft>
                <a:spcPts val="0"/>
              </a:spcAft>
              <a:buNone/>
            </a:pPr>
            <a:r>
              <a:rPr lang="en"/>
              <a:t>A shutdown cost factor will involve when it is necessary to shut down a machine. Here constraints 14-15 works for such cases.</a:t>
            </a:r>
            <a:endParaRPr/>
          </a:p>
          <a:p>
            <a:pPr indent="0" lvl="0" marL="0" rtl="0" algn="l">
              <a:spcBef>
                <a:spcPts val="1600"/>
              </a:spcBef>
              <a:spcAft>
                <a:spcPts val="1600"/>
              </a:spcAft>
              <a:buNone/>
            </a:pPr>
            <a:r>
              <a:rPr lang="en"/>
              <a:t>Still in the literature, shutdown cost usually sets to 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implementation</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used a python framework called “Pyomo” to model cost function and all of the constraints.</a:t>
            </a:r>
            <a:endParaRPr/>
          </a:p>
          <a:p>
            <a:pPr indent="0" lvl="0" marL="0" rtl="0" algn="l">
              <a:spcBef>
                <a:spcPts val="1600"/>
              </a:spcBef>
              <a:spcAft>
                <a:spcPts val="0"/>
              </a:spcAft>
              <a:buNone/>
            </a:pPr>
            <a:r>
              <a:rPr lang="en"/>
              <a:t>Please check driven.py and support.py for a detailed implementation. </a:t>
            </a:r>
            <a:endParaRPr/>
          </a:p>
          <a:p>
            <a:pPr indent="0" lvl="0" marL="0" rtl="0" algn="l">
              <a:spcBef>
                <a:spcPts val="1600"/>
              </a:spcBef>
              <a:spcAft>
                <a:spcPts val="0"/>
              </a:spcAft>
              <a:buNone/>
            </a:pPr>
            <a:r>
              <a:rPr lang="en"/>
              <a:t>For production cost function,  I use a interval with a number of 4 to model it.</a:t>
            </a:r>
            <a:endParaRPr/>
          </a:p>
          <a:p>
            <a:pPr indent="0" lvl="0" marL="0" rtl="0" algn="l">
              <a:spcBef>
                <a:spcPts val="1600"/>
              </a:spcBef>
              <a:spcAft>
                <a:spcPts val="1600"/>
              </a:spcAft>
              <a:buNone/>
            </a:pPr>
            <a:r>
              <a:rPr lang="en"/>
              <a:t>The source data is being adapted from paper, and manually recorded in excel sheet.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check optimization result in record.html, where Units on/off states and power within different hours are recorded in order.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p:nvPr/>
        </p:nvSpPr>
        <p:spPr>
          <a:xfrm>
            <a:off x="1561738" y="2498275"/>
            <a:ext cx="6020527" cy="1149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Setup</a:t>
            </a:r>
            <a:endParaRPr/>
          </a:p>
          <a:p>
            <a:pPr indent="0" lvl="0" marL="0" rtl="0" algn="l">
              <a:spcBef>
                <a:spcPts val="1600"/>
              </a:spcBef>
              <a:spcAft>
                <a:spcPts val="0"/>
              </a:spcAft>
              <a:buNone/>
            </a:pPr>
            <a:r>
              <a:rPr lang="en"/>
              <a:t>Objective function</a:t>
            </a:r>
            <a:endParaRPr/>
          </a:p>
          <a:p>
            <a:pPr indent="0" lvl="0" marL="0" rtl="0" algn="l">
              <a:spcBef>
                <a:spcPts val="1600"/>
              </a:spcBef>
              <a:spcAft>
                <a:spcPts val="0"/>
              </a:spcAft>
              <a:buNone/>
            </a:pPr>
            <a:r>
              <a:rPr lang="en"/>
              <a:t>Constraints</a:t>
            </a:r>
            <a:endParaRPr/>
          </a:p>
          <a:p>
            <a:pPr indent="0" lvl="0" marL="0" rtl="0" algn="l">
              <a:spcBef>
                <a:spcPts val="1600"/>
              </a:spcBef>
              <a:spcAft>
                <a:spcPts val="1600"/>
              </a:spcAft>
              <a:buNone/>
            </a:pPr>
            <a:r>
              <a:rPr lang="en"/>
              <a:t>Pyomo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comes from the appendix of the paper, which is a one-bus system, with 10 Generators involved.</a:t>
            </a:r>
            <a:endParaRPr/>
          </a:p>
          <a:p>
            <a:pPr indent="0" lvl="0" marL="0" rtl="0" algn="l">
              <a:spcBef>
                <a:spcPts val="1600"/>
              </a:spcBef>
              <a:spcAft>
                <a:spcPts val="1600"/>
              </a:spcAft>
              <a:buNone/>
            </a:pPr>
            <a:r>
              <a:rPr lang="en"/>
              <a:t>Units number, Maximum power output, Minimal power output , Min up time, Min down time and initial stage of the machine is given in Table A,  parameters of production cost and startup cost in Table B, as well as hourly demand </a:t>
            </a:r>
            <a:r>
              <a:rPr lang="en"/>
              <a:t>is given </a:t>
            </a:r>
            <a:r>
              <a:rPr lang="en"/>
              <a:t>in table 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function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function consists of three parts, which are production cost, startup cost and shutdown cost.</a:t>
            </a:r>
            <a:endParaRPr/>
          </a:p>
          <a:p>
            <a:pPr indent="0" lvl="0" marL="0" rtl="0" algn="l">
              <a:spcBef>
                <a:spcPts val="1600"/>
              </a:spcBef>
              <a:spcAft>
                <a:spcPts val="1600"/>
              </a:spcAft>
              <a:buNone/>
            </a:pPr>
            <a:r>
              <a:rPr lang="en"/>
              <a:t>See constraints 1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time generation meet demand</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system requirements, the sum of the real time generation should meet the real time demand, by machine, by hour, which are </a:t>
            </a:r>
            <a:r>
              <a:rPr lang="en"/>
              <a:t>explicitly</a:t>
            </a:r>
            <a:r>
              <a:rPr lang="en"/>
              <a:t> shown in constrain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Spinning reserve requirements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maximum power output by machine by hour should meet additional spinning reserve requirements, which is load(j,h)+spinning(j,h). See constraints 3 for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 constraint</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4 represents a set of </a:t>
            </a:r>
            <a:r>
              <a:rPr lang="en"/>
              <a:t>constraints</a:t>
            </a:r>
            <a:r>
              <a:rPr lang="en"/>
              <a:t> that should be satisfied by the system.</a:t>
            </a:r>
            <a:endParaRPr/>
          </a:p>
          <a:p>
            <a:pPr indent="-311150" lvl="0" marL="457200" rtl="0" algn="l">
              <a:spcBef>
                <a:spcPts val="1600"/>
              </a:spcBef>
              <a:spcAft>
                <a:spcPts val="0"/>
              </a:spcAft>
              <a:buSzPts val="1300"/>
              <a:buAutoNum type="arabicPeriod"/>
            </a:pPr>
            <a:r>
              <a:rPr lang="en"/>
              <a:t>Generation output limit, in Constraints 16-17</a:t>
            </a:r>
            <a:endParaRPr/>
          </a:p>
          <a:p>
            <a:pPr indent="-311150" lvl="0" marL="457200" rtl="0" algn="l">
              <a:spcBef>
                <a:spcPts val="0"/>
              </a:spcBef>
              <a:spcAft>
                <a:spcPts val="0"/>
              </a:spcAft>
              <a:buSzPts val="1300"/>
              <a:buAutoNum type="arabicPeriod"/>
            </a:pPr>
            <a:r>
              <a:rPr lang="en"/>
              <a:t>Ramp up/down limit, </a:t>
            </a:r>
            <a:r>
              <a:rPr lang="en"/>
              <a:t>in Constraints 18-20</a:t>
            </a:r>
            <a:endParaRPr/>
          </a:p>
          <a:p>
            <a:pPr indent="0" lvl="0" marL="457200" rtl="0" algn="l">
              <a:spcBef>
                <a:spcPts val="1600"/>
              </a:spcBef>
              <a:spcAft>
                <a:spcPts val="0"/>
              </a:spcAft>
              <a:buNone/>
            </a:pPr>
            <a:r>
              <a:rPr lang="en"/>
              <a:t>Implemented by referring to the real-time table, I will explain the detail when we meet</a:t>
            </a:r>
            <a:endParaRPr/>
          </a:p>
          <a:p>
            <a:pPr indent="-311150" lvl="0" marL="457200" rtl="0" algn="l">
              <a:spcBef>
                <a:spcPts val="1600"/>
              </a:spcBef>
              <a:spcAft>
                <a:spcPts val="0"/>
              </a:spcAft>
              <a:buSzPts val="1300"/>
              <a:buAutoNum type="arabicPeriod"/>
            </a:pPr>
            <a:r>
              <a:rPr lang="en"/>
              <a:t>Generator Min up/down time limit, in Constraints 21-26</a:t>
            </a:r>
            <a:endParaRPr/>
          </a:p>
          <a:p>
            <a:pPr indent="0" lvl="0" marL="457200" rtl="0" algn="l">
              <a:spcBef>
                <a:spcPts val="1600"/>
              </a:spcBef>
              <a:spcAft>
                <a:spcPts val="0"/>
              </a:spcAft>
              <a:buNone/>
            </a:pPr>
            <a:r>
              <a:rPr lang="en"/>
              <a:t>Implemented by referring to the real-time table, I will explain the detail when we meet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production cost</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 production cost is given directly by a quadratic cost, which is a </a:t>
            </a:r>
            <a:r>
              <a:rPr lang="en"/>
              <a:t>nonlinear</a:t>
            </a:r>
            <a:r>
              <a:rPr lang="en"/>
              <a:t> equation.</a:t>
            </a:r>
            <a:endParaRPr/>
          </a:p>
          <a:p>
            <a:pPr indent="0" lvl="0" marL="0" rtl="0" algn="l">
              <a:spcBef>
                <a:spcPts val="1600"/>
              </a:spcBef>
              <a:spcAft>
                <a:spcPts val="0"/>
              </a:spcAft>
              <a:buNone/>
            </a:pPr>
            <a:r>
              <a:rPr lang="en"/>
              <a:t>A set of piecewise blocks is given to help model the production cost(Constraints 6).</a:t>
            </a:r>
            <a:endParaRPr/>
          </a:p>
          <a:p>
            <a:pPr indent="0" lvl="0" marL="0" rtl="0" algn="l">
              <a:spcBef>
                <a:spcPts val="1600"/>
              </a:spcBef>
              <a:spcAft>
                <a:spcPts val="0"/>
              </a:spcAft>
              <a:buNone/>
            </a:pPr>
            <a:r>
              <a:rPr lang="en"/>
              <a:t>In each period, the power generated should not exceed the interval limit but bigger than 0(Constraints 7-11).</a:t>
            </a:r>
            <a:endParaRPr/>
          </a:p>
          <a:p>
            <a:pPr indent="0" lvl="0" marL="0" rtl="0" algn="l">
              <a:spcBef>
                <a:spcPts val="1600"/>
              </a:spcBef>
              <a:spcAft>
                <a:spcPts val="1600"/>
              </a:spcAft>
              <a:buNone/>
            </a:pPr>
            <a:r>
              <a:rPr lang="en"/>
              <a:t>The initial machine cost relates with machine’s minimal output power.(Constraints 11)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start up cost</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in the paper proposed a new method to model start-up cost. Only on-off binary variable is involved and thus can reduce the variables to solve.</a:t>
            </a:r>
            <a:endParaRPr/>
          </a:p>
          <a:p>
            <a:pPr indent="0" lvl="0" marL="0" rtl="0" algn="l">
              <a:spcBef>
                <a:spcPts val="1600"/>
              </a:spcBef>
              <a:spcAft>
                <a:spcPts val="1600"/>
              </a:spcAft>
              <a:buNone/>
            </a:pPr>
            <a:r>
              <a:rPr lang="en"/>
              <a:t>Start-up cost is compiled as the current on/off subtract the sum of previous one. Still all of the cost parameters should be &gt;=0, check constraints 12-13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