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31"/>
  </p:notesMasterIdLst>
  <p:handoutMasterIdLst>
    <p:handoutMasterId r:id="rId32"/>
  </p:handoutMasterIdLst>
  <p:sldIdLst>
    <p:sldId id="297" r:id="rId5"/>
    <p:sldId id="347" r:id="rId6"/>
    <p:sldId id="372" r:id="rId7"/>
    <p:sldId id="375" r:id="rId8"/>
    <p:sldId id="373" r:id="rId9"/>
    <p:sldId id="361" r:id="rId10"/>
    <p:sldId id="383" r:id="rId11"/>
    <p:sldId id="364" r:id="rId12"/>
    <p:sldId id="376" r:id="rId13"/>
    <p:sldId id="377" r:id="rId14"/>
    <p:sldId id="362" r:id="rId15"/>
    <p:sldId id="378" r:id="rId16"/>
    <p:sldId id="379" r:id="rId17"/>
    <p:sldId id="380" r:id="rId18"/>
    <p:sldId id="381" r:id="rId19"/>
    <p:sldId id="384" r:id="rId20"/>
    <p:sldId id="388" r:id="rId21"/>
    <p:sldId id="390" r:id="rId22"/>
    <p:sldId id="391" r:id="rId23"/>
    <p:sldId id="386" r:id="rId24"/>
    <p:sldId id="385" r:id="rId25"/>
    <p:sldId id="392" r:id="rId26"/>
    <p:sldId id="399" r:id="rId27"/>
    <p:sldId id="398" r:id="rId28"/>
    <p:sldId id="389" r:id="rId29"/>
    <p:sldId id="395" r:id="rId3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27/08/2024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27/08/2024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27/08/2024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27/08/2024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27/08/2024</a:t>
            </a:fld>
            <a:endParaRPr lang="en-US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27/08/2024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27/08/2024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27/08/2024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27/08/2024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27/08/2024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27/08/2024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estilo de 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27/08/2024</a:t>
            </a:fld>
            <a:endParaRPr lang="en-US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27/08/2024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27/08/2024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3019D06-AA39-4627-A951-F73E84C3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E6873E-A3B9-4BBF-AE84-13532DBA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8" y="654588"/>
            <a:ext cx="2835773" cy="7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B8609F1D-6A03-4945-A8ED-4286F622C9CD}"/>
              </a:ext>
            </a:extLst>
          </p:cNvPr>
          <p:cNvSpPr txBox="1">
            <a:spLocks/>
          </p:cNvSpPr>
          <p:nvPr/>
        </p:nvSpPr>
        <p:spPr>
          <a:xfrm>
            <a:off x="4810124" y="783450"/>
            <a:ext cx="7051173" cy="46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cap="all">
                <a:solidFill>
                  <a:schemeClr val="accent1"/>
                </a:solidFill>
              </a:rPr>
              <a:t>UC: PROGRAMAÇÃO ESTRUTURADA E ORIENTADA A OBJETOS</a:t>
            </a:r>
          </a:p>
          <a:p>
            <a:pPr marL="0" indent="0" algn="r">
              <a:buNone/>
            </a:pPr>
            <a:r>
              <a:rPr lang="pt-BR" sz="2000" cap="all">
                <a:solidFill>
                  <a:schemeClr val="accent1"/>
                </a:solidFill>
              </a:rPr>
              <a:t>Professor</a:t>
            </a:r>
            <a:r>
              <a:rPr lang="pt-br" sz="2000" cap="all">
                <a:solidFill>
                  <a:schemeClr val="accent1"/>
                </a:solidFill>
              </a:rPr>
              <a:t>: </a:t>
            </a:r>
            <a:r>
              <a:rPr lang="pt-BR" sz="2000" cap="all">
                <a:solidFill>
                  <a:schemeClr val="accent1"/>
                </a:solidFill>
              </a:rPr>
              <a:t>T</a:t>
            </a:r>
            <a:r>
              <a:rPr lang="pt-br" sz="2000" cap="all">
                <a:solidFill>
                  <a:schemeClr val="accent1"/>
                </a:solidFill>
              </a:rPr>
              <a:t>hiago almeida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7662997-A509-426D-BC53-D46FE1EE4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1" b="11151"/>
          <a:stretch/>
        </p:blipFill>
        <p:spPr bwMode="auto">
          <a:xfrm>
            <a:off x="255109" y="1726001"/>
            <a:ext cx="11681779" cy="48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9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5115"/>
            <a:ext cx="11029616" cy="1188720"/>
          </a:xfrm>
        </p:spPr>
        <p:txBody>
          <a:bodyPr/>
          <a:lstStyle/>
          <a:p>
            <a:r>
              <a:rPr lang="pt-BR"/>
              <a:t>sub classe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342141-1CD6-2DE0-3C33-8F951BA1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500A8D-E540-3C4D-2BAC-100E0AA6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6" y="1659525"/>
            <a:ext cx="61436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8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993" y="3684495"/>
            <a:ext cx="10248172" cy="2805952"/>
          </a:xfrm>
        </p:spPr>
        <p:txBody>
          <a:bodyPr>
            <a:normAutofit fontScale="62500" lnSpcReduction="20000"/>
          </a:bodyPr>
          <a:lstStyle/>
          <a:p>
            <a:endParaRPr lang="pt-BR" sz="3100"/>
          </a:p>
          <a:p>
            <a:r>
              <a:rPr lang="pt-BR" sz="3100" err="1">
                <a:solidFill>
                  <a:srgbClr val="FF0000"/>
                </a:solidFill>
              </a:rPr>
              <a:t>def</a:t>
            </a:r>
            <a:r>
              <a:rPr lang="pt-BR" sz="3100">
                <a:solidFill>
                  <a:srgbClr val="FF0000"/>
                </a:solidFill>
              </a:rPr>
              <a:t> __</a:t>
            </a:r>
            <a:r>
              <a:rPr lang="pt-BR" sz="3100" err="1">
                <a:solidFill>
                  <a:srgbClr val="FF0000"/>
                </a:solidFill>
              </a:rPr>
              <a:t>init</a:t>
            </a:r>
            <a:r>
              <a:rPr lang="pt-BR" sz="3100">
                <a:solidFill>
                  <a:srgbClr val="FF0000"/>
                </a:solidFill>
              </a:rPr>
              <a:t>__(self,_</a:t>
            </a:r>
            <a:r>
              <a:rPr lang="pt-BR" sz="3100" err="1">
                <a:solidFill>
                  <a:srgbClr val="FF0000"/>
                </a:solidFill>
              </a:rPr>
              <a:t>name</a:t>
            </a:r>
            <a:r>
              <a:rPr lang="pt-BR" sz="3100">
                <a:solidFill>
                  <a:srgbClr val="FF0000"/>
                </a:solidFill>
              </a:rPr>
              <a:t>,_</a:t>
            </a:r>
            <a:r>
              <a:rPr lang="pt-BR" sz="3100" err="1">
                <a:solidFill>
                  <a:srgbClr val="FF0000"/>
                </a:solidFill>
              </a:rPr>
              <a:t>color,peso</a:t>
            </a:r>
            <a:r>
              <a:rPr lang="pt-BR" sz="3100">
                <a:solidFill>
                  <a:srgbClr val="FF0000"/>
                </a:solidFill>
              </a:rPr>
              <a:t>)  </a:t>
            </a:r>
          </a:p>
          <a:p>
            <a:pPr lvl="1"/>
            <a:r>
              <a:rPr lang="pt-BR" sz="3100"/>
              <a:t>herda os atributos da super Classe Animal e recebe um novo argumento para um atributo específico da subclasse nesse caso o peso</a:t>
            </a:r>
          </a:p>
          <a:p>
            <a:pPr marL="324000" lvl="1" indent="0">
              <a:buNone/>
            </a:pPr>
            <a:endParaRPr lang="pt-BR" sz="3100"/>
          </a:p>
          <a:p>
            <a:r>
              <a:rPr lang="pt-BR" sz="3100">
                <a:solidFill>
                  <a:srgbClr val="FF0000"/>
                </a:solidFill>
              </a:rPr>
              <a:t>Super(). __</a:t>
            </a:r>
            <a:r>
              <a:rPr lang="pt-BR" sz="3100" err="1">
                <a:solidFill>
                  <a:srgbClr val="FF0000"/>
                </a:solidFill>
              </a:rPr>
              <a:t>init</a:t>
            </a:r>
            <a:r>
              <a:rPr lang="pt-BR" sz="3100">
                <a:solidFill>
                  <a:srgbClr val="FF0000"/>
                </a:solidFill>
              </a:rPr>
              <a:t>__(_</a:t>
            </a:r>
            <a:r>
              <a:rPr lang="pt-BR" sz="3100" err="1">
                <a:solidFill>
                  <a:srgbClr val="FF0000"/>
                </a:solidFill>
              </a:rPr>
              <a:t>name</a:t>
            </a:r>
            <a:r>
              <a:rPr lang="pt-BR" sz="3100">
                <a:solidFill>
                  <a:srgbClr val="FF0000"/>
                </a:solidFill>
              </a:rPr>
              <a:t>, _color)  </a:t>
            </a:r>
            <a:endParaRPr lang="pt-BR" sz="3100"/>
          </a:p>
          <a:p>
            <a:r>
              <a:rPr lang="pt-BR" sz="3100"/>
              <a:t>Invoca o método __</a:t>
            </a:r>
            <a:r>
              <a:rPr lang="pt-BR" sz="3100" err="1"/>
              <a:t>init</a:t>
            </a:r>
            <a:r>
              <a:rPr lang="pt-BR" sz="3100"/>
              <a:t>__ da super classe (Animal).</a:t>
            </a:r>
          </a:p>
          <a:p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543074D-9F19-9959-92D6-7F6C1A020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873"/>
          <a:stretch/>
        </p:blipFill>
        <p:spPr>
          <a:xfrm>
            <a:off x="3024187" y="2331878"/>
            <a:ext cx="6143625" cy="14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2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POLIMORFISMO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E43722C-F608-84BD-08F5-3D568E4F3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18" y="2155940"/>
            <a:ext cx="5495363" cy="3999904"/>
          </a:xfrm>
        </p:spPr>
      </p:pic>
    </p:spTree>
    <p:extLst>
      <p:ext uri="{BB962C8B-B14F-4D97-AF65-F5344CB8AC3E}">
        <p14:creationId xmlns:p14="http://schemas.microsoft.com/office/powerpoint/2010/main" val="18902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21859"/>
            <a:ext cx="11029615" cy="3603812"/>
          </a:xfrm>
        </p:spPr>
        <p:txBody>
          <a:bodyPr>
            <a:normAutofit/>
          </a:bodyPr>
          <a:lstStyle/>
          <a:p>
            <a:pPr algn="just"/>
            <a:r>
              <a:rPr lang="pt-BR" sz="2200"/>
              <a:t>Polimorfismo significa "muitas formas", é o termo definido em linguagens orientadas a objeto, como por exemplo Java, C#, PHP, </a:t>
            </a:r>
            <a:r>
              <a:rPr lang="pt-BR" sz="2200" err="1"/>
              <a:t>TypeScript</a:t>
            </a:r>
            <a:r>
              <a:rPr lang="pt-BR" sz="2200"/>
              <a:t>, C++ e em Python, que permite ao desenvolvedor usar o mesmo método de formas diferentes. Polimorfismo denota uma situação na qual um objeto pode se comportar de maneiras diferentes ao receber uma mensagem;</a:t>
            </a:r>
          </a:p>
          <a:p>
            <a:pPr algn="just"/>
            <a:r>
              <a:rPr lang="pt-BR" sz="2200"/>
              <a:t>O Polimorfismo acontece na herança, quando a subclasse sobrepõe o método original;</a:t>
            </a:r>
          </a:p>
          <a:p>
            <a:pPr algn="just"/>
            <a:r>
              <a:rPr lang="pt-BR" sz="2200"/>
              <a:t>Você pode redefinir os métodos declarados na super classe de acordo com a especificidade de cada subclasse;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4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POLIMORFISMO - super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21859"/>
            <a:ext cx="11029615" cy="3603812"/>
          </a:xfrm>
        </p:spPr>
        <p:txBody>
          <a:bodyPr>
            <a:normAutofit/>
          </a:bodyPr>
          <a:lstStyle/>
          <a:p>
            <a:pPr algn="just"/>
            <a:endParaRPr lang="pt-BR" sz="220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279235-6868-71AE-032C-849E1C300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17" y="2321859"/>
            <a:ext cx="8787163" cy="31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6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POLIMORFISMO - sub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21859"/>
            <a:ext cx="11029615" cy="3603812"/>
          </a:xfrm>
        </p:spPr>
        <p:txBody>
          <a:bodyPr>
            <a:normAutofit/>
          </a:bodyPr>
          <a:lstStyle/>
          <a:p>
            <a:pPr algn="just"/>
            <a:endParaRPr lang="pt-BR" sz="220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9298AC-987A-641A-BCC5-33105B6B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397" y="2285999"/>
            <a:ext cx="7111205" cy="36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846293"/>
            <a:ext cx="11029615" cy="24384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/>
              <a:t>1 - </a:t>
            </a:r>
            <a:r>
              <a:rPr lang="pt-BR" sz="2200" b="1"/>
              <a:t>Classe Filme</a:t>
            </a:r>
            <a:r>
              <a:rPr lang="pt-BR" sz="2200"/>
              <a:t>: Crie uma super classe que modele um Filme.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Nome;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Duração;</a:t>
            </a:r>
          </a:p>
          <a:p>
            <a:pPr>
              <a:lnSpc>
                <a:spcPct val="120000"/>
              </a:lnSpc>
            </a:pPr>
            <a:r>
              <a:rPr lang="pt-BR" sz="2200" b="1"/>
              <a:t>Método:</a:t>
            </a:r>
          </a:p>
          <a:p>
            <a:pPr lvl="1">
              <a:lnSpc>
                <a:spcPct val="120000"/>
              </a:lnSpc>
            </a:pPr>
            <a:r>
              <a:rPr lang="pt-BR" sz="2100" b="1"/>
              <a:t>Play()</a:t>
            </a:r>
            <a:r>
              <a:rPr lang="pt-BR" sz="2100"/>
              <a:t>: deve exibir que foi dado play no filme;</a:t>
            </a:r>
            <a:endParaRPr lang="pt-BR" sz="2200" b="1"/>
          </a:p>
          <a:p>
            <a:pPr>
              <a:lnSpc>
                <a:spcPct val="120000"/>
              </a:lnSpc>
            </a:pPr>
            <a:r>
              <a:rPr lang="pt-BR" sz="2200" b="1"/>
              <a:t>Subclasses:</a:t>
            </a:r>
            <a:endParaRPr lang="pt-BR" sz="1900" b="1"/>
          </a:p>
          <a:p>
            <a:pPr lvl="1">
              <a:lnSpc>
                <a:spcPct val="120000"/>
              </a:lnSpc>
            </a:pPr>
            <a:r>
              <a:rPr lang="pt-BR" sz="1900" b="1"/>
              <a:t>Defina as subclasses de Filme, exemplo Ação, Drama e Suspense. Após a criação das subclasses você deve criar novos métodos específicos a cada subclasse, </a:t>
            </a:r>
            <a:r>
              <a:rPr lang="pt-BR" sz="1900" b="1" err="1"/>
              <a:t>ex</a:t>
            </a:r>
            <a:r>
              <a:rPr lang="pt-BR" sz="1900" b="1"/>
              <a:t>: explodir() em Ação.</a:t>
            </a:r>
            <a:endParaRPr lang="pt-BR" sz="1900"/>
          </a:p>
          <a:p>
            <a:pPr lvl="1">
              <a:lnSpc>
                <a:spcPct val="120000"/>
              </a:lnSpc>
            </a:pPr>
            <a:endParaRPr lang="pt-BR" sz="1900"/>
          </a:p>
          <a:p>
            <a:pPr marL="324000" lvl="1" indent="0">
              <a:lnSpc>
                <a:spcPct val="120000"/>
              </a:lnSpc>
              <a:buNone/>
            </a:pPr>
            <a:endParaRPr lang="pt-BR" sz="19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7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117887"/>
            <a:ext cx="11029615" cy="24384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/>
              <a:t>2 - </a:t>
            </a:r>
            <a:r>
              <a:rPr lang="pt-BR" sz="2200" b="1"/>
              <a:t>Classe Pessoa</a:t>
            </a:r>
            <a:r>
              <a:rPr lang="pt-BR" sz="2200"/>
              <a:t>: Crie uma super classe que modele uma Pessoa.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Matricula; Nome; Idade;  </a:t>
            </a:r>
          </a:p>
          <a:p>
            <a:pPr>
              <a:lnSpc>
                <a:spcPct val="120000"/>
              </a:lnSpc>
            </a:pPr>
            <a:r>
              <a:rPr lang="pt-BR" sz="2200" b="1"/>
              <a:t>Subclasses:</a:t>
            </a:r>
            <a:endParaRPr lang="pt-BR" sz="1900" b="1"/>
          </a:p>
          <a:p>
            <a:pPr lvl="1">
              <a:lnSpc>
                <a:spcPct val="120000"/>
              </a:lnSpc>
            </a:pPr>
            <a:r>
              <a:rPr lang="pt-BR" sz="1900" b="1"/>
              <a:t>Defina as subclasses de Pessoa serão Aluno e Professor, estas devem conter além dos atributos herdados de Pessoa seus atributos identificadores, </a:t>
            </a:r>
            <a:r>
              <a:rPr lang="pt-BR" sz="1900" b="1" err="1"/>
              <a:t>ex</a:t>
            </a:r>
            <a:r>
              <a:rPr lang="pt-BR" sz="1900" b="1"/>
              <a:t>: Classe Aluno (NOTAS; MEDIA). 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Classe Professor (</a:t>
            </a:r>
            <a:r>
              <a:rPr lang="pt-BR" sz="1900" err="1"/>
              <a:t>Formacao</a:t>
            </a:r>
            <a:r>
              <a:rPr lang="pt-BR" sz="1900"/>
              <a:t>, Disciplina, Carga Horária e Salario)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Você deve criar métodos específicos para cada subclasse, </a:t>
            </a:r>
            <a:r>
              <a:rPr lang="pt-BR" sz="1900" err="1"/>
              <a:t>ex</a:t>
            </a:r>
            <a:r>
              <a:rPr lang="pt-BR" sz="1900"/>
              <a:t>: </a:t>
            </a:r>
            <a:r>
              <a:rPr lang="pt-BR" sz="1900" err="1"/>
              <a:t>calcular_media</a:t>
            </a:r>
            <a:r>
              <a:rPr lang="pt-BR" sz="1900"/>
              <a:t>, estudar, lecionar.</a:t>
            </a:r>
          </a:p>
          <a:p>
            <a:pPr lvl="1">
              <a:lnSpc>
                <a:spcPct val="120000"/>
              </a:lnSpc>
            </a:pPr>
            <a:endParaRPr lang="pt-BR" sz="1900"/>
          </a:p>
          <a:p>
            <a:pPr marL="324000" lvl="1" indent="0">
              <a:lnSpc>
                <a:spcPct val="120000"/>
              </a:lnSpc>
              <a:buNone/>
            </a:pPr>
            <a:endParaRPr lang="pt-BR" sz="19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303"/>
            <a:ext cx="11029616" cy="678409"/>
          </a:xfrm>
        </p:spPr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117887"/>
            <a:ext cx="11029615" cy="24384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/>
              <a:t>3 - </a:t>
            </a:r>
            <a:r>
              <a:rPr lang="pt-BR" sz="2200" b="1"/>
              <a:t>Classe Ingresso</a:t>
            </a:r>
            <a:r>
              <a:rPr lang="pt-BR" sz="2200"/>
              <a:t>: Crie uma super classe que modele um Ingresso.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 err="1"/>
              <a:t>Preco</a:t>
            </a:r>
            <a:r>
              <a:rPr lang="pt-BR" sz="1900"/>
              <a:t>;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Setor;</a:t>
            </a:r>
          </a:p>
          <a:p>
            <a:pPr>
              <a:lnSpc>
                <a:spcPct val="120000"/>
              </a:lnSpc>
            </a:pPr>
            <a:r>
              <a:rPr lang="pt-BR" sz="2200" b="1"/>
              <a:t>Método:</a:t>
            </a:r>
          </a:p>
          <a:p>
            <a:pPr lvl="1">
              <a:lnSpc>
                <a:spcPct val="120000"/>
              </a:lnSpc>
            </a:pPr>
            <a:r>
              <a:rPr lang="pt-BR" sz="2100" b="1" err="1"/>
              <a:t>alterar_preco</a:t>
            </a:r>
            <a:r>
              <a:rPr lang="pt-BR" sz="2100" b="1"/>
              <a:t>() e </a:t>
            </a:r>
            <a:r>
              <a:rPr lang="pt-BR" sz="2100" b="1" err="1"/>
              <a:t>mostrar_setor</a:t>
            </a:r>
            <a:r>
              <a:rPr lang="pt-BR" sz="2100" b="1"/>
              <a:t>()</a:t>
            </a:r>
            <a:r>
              <a:rPr lang="pt-BR" sz="2100"/>
              <a:t>;</a:t>
            </a:r>
            <a:endParaRPr lang="pt-BR" sz="2200" b="1"/>
          </a:p>
          <a:p>
            <a:pPr>
              <a:lnSpc>
                <a:spcPct val="120000"/>
              </a:lnSpc>
            </a:pPr>
            <a:r>
              <a:rPr lang="pt-BR" sz="2200" b="1"/>
              <a:t>Subclasses:</a:t>
            </a:r>
            <a:endParaRPr lang="pt-BR" sz="1900" b="1"/>
          </a:p>
          <a:p>
            <a:pPr lvl="1">
              <a:lnSpc>
                <a:spcPct val="120000"/>
              </a:lnSpc>
            </a:pPr>
            <a:r>
              <a:rPr lang="pt-BR" sz="1900" b="1"/>
              <a:t>Defina a subclasse </a:t>
            </a:r>
            <a:r>
              <a:rPr lang="pt-BR" sz="1900" b="1" err="1"/>
              <a:t>ingressoVIP</a:t>
            </a:r>
            <a:r>
              <a:rPr lang="pt-BR" sz="1900" b="1"/>
              <a:t> com os seguintes atributos: camarote, </a:t>
            </a:r>
            <a:r>
              <a:rPr lang="pt-BR" sz="1900" b="1" err="1"/>
              <a:t>open_bar</a:t>
            </a:r>
            <a:r>
              <a:rPr lang="pt-BR" sz="1900" b="1"/>
              <a:t>, </a:t>
            </a:r>
            <a:r>
              <a:rPr lang="pt-BR" sz="1900" b="1" err="1"/>
              <a:t>open_food</a:t>
            </a:r>
            <a:r>
              <a:rPr lang="pt-BR" sz="1900" b="1"/>
              <a:t>, estacionamento -&gt; todos booleanos, </a:t>
            </a:r>
            <a:r>
              <a:rPr lang="pt-BR" sz="1900" b="1" err="1"/>
              <a:t>True</a:t>
            </a:r>
            <a:r>
              <a:rPr lang="pt-BR" sz="1900" b="1"/>
              <a:t> ou False;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Acrescente os métodos </a:t>
            </a:r>
            <a:r>
              <a:rPr lang="pt-BR" sz="1900" err="1"/>
              <a:t>pegar_bebida</a:t>
            </a:r>
            <a:r>
              <a:rPr lang="pt-BR" sz="1900"/>
              <a:t>() e </a:t>
            </a:r>
            <a:r>
              <a:rPr lang="pt-BR" sz="1900" err="1"/>
              <a:t>acessar_camarote</a:t>
            </a:r>
            <a:r>
              <a:rPr lang="pt-BR" sz="1900"/>
              <a:t>();</a:t>
            </a:r>
          </a:p>
          <a:p>
            <a:pPr lvl="1">
              <a:lnSpc>
                <a:spcPct val="120000"/>
              </a:lnSpc>
            </a:pPr>
            <a:endParaRPr lang="pt-BR" sz="1900"/>
          </a:p>
          <a:p>
            <a:pPr marL="324000" lvl="1" indent="0">
              <a:lnSpc>
                <a:spcPct val="120000"/>
              </a:lnSpc>
              <a:buNone/>
            </a:pPr>
            <a:endParaRPr lang="pt-BR" sz="19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6588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303"/>
            <a:ext cx="11029616" cy="678409"/>
          </a:xfrm>
        </p:spPr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117887"/>
            <a:ext cx="11029615" cy="24384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/>
              <a:t>4 - </a:t>
            </a:r>
            <a:r>
              <a:rPr lang="pt-BR" sz="2200" b="1"/>
              <a:t>Classe Passagem</a:t>
            </a:r>
            <a:r>
              <a:rPr lang="pt-BR" sz="2200"/>
              <a:t>: Crie uma super classe que modele uma Passagem.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 err="1"/>
              <a:t>Preco</a:t>
            </a:r>
            <a:r>
              <a:rPr lang="pt-BR" sz="1900"/>
              <a:t>;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Assento;</a:t>
            </a:r>
          </a:p>
          <a:p>
            <a:pPr>
              <a:lnSpc>
                <a:spcPct val="120000"/>
              </a:lnSpc>
            </a:pPr>
            <a:r>
              <a:rPr lang="pt-BR" sz="2200" b="1"/>
              <a:t>Método:</a:t>
            </a:r>
          </a:p>
          <a:p>
            <a:pPr lvl="1">
              <a:lnSpc>
                <a:spcPct val="120000"/>
              </a:lnSpc>
            </a:pPr>
            <a:r>
              <a:rPr lang="pt-BR" sz="2100" b="1" err="1"/>
              <a:t>alterar_preco</a:t>
            </a:r>
            <a:r>
              <a:rPr lang="pt-BR" sz="2100" b="1"/>
              <a:t>() e </a:t>
            </a:r>
            <a:r>
              <a:rPr lang="pt-BR" sz="2100" b="1" err="1"/>
              <a:t>escolher_assento</a:t>
            </a:r>
            <a:r>
              <a:rPr lang="pt-BR" sz="2100" b="1"/>
              <a:t>()</a:t>
            </a:r>
            <a:r>
              <a:rPr lang="pt-BR" sz="2100"/>
              <a:t>;</a:t>
            </a:r>
            <a:endParaRPr lang="pt-BR" sz="2200" b="1"/>
          </a:p>
          <a:p>
            <a:pPr>
              <a:lnSpc>
                <a:spcPct val="120000"/>
              </a:lnSpc>
            </a:pPr>
            <a:r>
              <a:rPr lang="pt-BR" sz="2200" b="1"/>
              <a:t>Subclasses:</a:t>
            </a:r>
            <a:endParaRPr lang="pt-BR" sz="1900" b="1"/>
          </a:p>
          <a:p>
            <a:pPr lvl="1">
              <a:lnSpc>
                <a:spcPct val="120000"/>
              </a:lnSpc>
            </a:pPr>
            <a:r>
              <a:rPr lang="pt-BR" sz="1900" b="1"/>
              <a:t>Defina a subclasse </a:t>
            </a:r>
            <a:r>
              <a:rPr lang="pt-BR" sz="1900" b="1" err="1"/>
              <a:t>PassagemBus</a:t>
            </a:r>
            <a:r>
              <a:rPr lang="pt-BR" sz="1900" b="1"/>
              <a:t> e </a:t>
            </a:r>
            <a:r>
              <a:rPr lang="pt-BR" sz="1900" b="1" err="1"/>
              <a:t>PassagemAviao</a:t>
            </a:r>
            <a:r>
              <a:rPr lang="pt-BR" sz="1900" b="1"/>
              <a:t> com os seguintes atributos: </a:t>
            </a:r>
            <a:r>
              <a:rPr lang="pt-BR" sz="1900" b="1" err="1"/>
              <a:t>portaodeembarque</a:t>
            </a:r>
            <a:r>
              <a:rPr lang="pt-BR" sz="1900" b="1"/>
              <a:t> e </a:t>
            </a:r>
            <a:r>
              <a:rPr lang="pt-BR" sz="1900" b="1" err="1"/>
              <a:t>checkin</a:t>
            </a:r>
            <a:r>
              <a:rPr lang="pt-BR" sz="1900" b="1"/>
              <a:t> para classe </a:t>
            </a:r>
            <a:r>
              <a:rPr lang="pt-BR" sz="1900" b="1" err="1"/>
              <a:t>PassagemAviao</a:t>
            </a:r>
            <a:r>
              <a:rPr lang="pt-BR" sz="1900" b="1"/>
              <a:t>, placa e leito par </a:t>
            </a:r>
            <a:r>
              <a:rPr lang="pt-BR" sz="1900" b="1" err="1"/>
              <a:t>PassagemBus</a:t>
            </a:r>
            <a:r>
              <a:rPr lang="pt-BR" sz="1900" b="1"/>
              <a:t>;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Crie um novo método específico para cada subclasse. </a:t>
            </a:r>
            <a:r>
              <a:rPr lang="pt-BR" sz="1900" err="1"/>
              <a:t>Ex</a:t>
            </a:r>
            <a:r>
              <a:rPr lang="pt-BR" sz="1900"/>
              <a:t>: decolar() e abastecer()</a:t>
            </a:r>
          </a:p>
          <a:p>
            <a:pPr lvl="1">
              <a:lnSpc>
                <a:spcPct val="120000"/>
              </a:lnSpc>
            </a:pPr>
            <a:endParaRPr lang="pt-BR" sz="1900"/>
          </a:p>
          <a:p>
            <a:pPr marL="324000" lvl="1" indent="0">
              <a:lnSpc>
                <a:spcPct val="120000"/>
              </a:lnSpc>
              <a:buNone/>
            </a:pPr>
            <a:endParaRPr lang="pt-BR" sz="19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6588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6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PILARES DA ORIENTAÇÃO A OBJETOS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4106BD2-4E2D-53B6-198B-B3799AB2A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14" y="1890876"/>
            <a:ext cx="8954572" cy="4810759"/>
          </a:xfrm>
        </p:spPr>
      </p:pic>
    </p:spTree>
    <p:extLst>
      <p:ext uri="{BB962C8B-B14F-4D97-AF65-F5344CB8AC3E}">
        <p14:creationId xmlns:p14="http://schemas.microsoft.com/office/powerpoint/2010/main" val="358155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117887"/>
            <a:ext cx="11029615" cy="24384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/>
              <a:t>5 - </a:t>
            </a:r>
            <a:r>
              <a:rPr lang="pt-BR" sz="2200" b="1"/>
              <a:t>Classe Pessoa</a:t>
            </a:r>
            <a:r>
              <a:rPr lang="pt-BR" sz="2200"/>
              <a:t>: Crie uma super classe que modele uma Pessoa.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Nome; Telefone; E-mail; Endereço;</a:t>
            </a:r>
          </a:p>
          <a:p>
            <a:pPr>
              <a:lnSpc>
                <a:spcPct val="120000"/>
              </a:lnSpc>
            </a:pPr>
            <a:r>
              <a:rPr lang="pt-BR" sz="2200" b="1"/>
              <a:t>Métodos:</a:t>
            </a:r>
          </a:p>
          <a:p>
            <a:pPr lvl="1">
              <a:lnSpc>
                <a:spcPct val="120000"/>
              </a:lnSpc>
            </a:pPr>
            <a:r>
              <a:rPr lang="pt-BR" sz="2100" b="1"/>
              <a:t>negociar</a:t>
            </a:r>
            <a:r>
              <a:rPr lang="pt-BR" sz="2100"/>
              <a:t>: deve printar uma mensagem de negociação;</a:t>
            </a:r>
            <a:endParaRPr lang="pt-BR" sz="2200" b="1"/>
          </a:p>
          <a:p>
            <a:pPr>
              <a:lnSpc>
                <a:spcPct val="120000"/>
              </a:lnSpc>
            </a:pPr>
            <a:r>
              <a:rPr lang="pt-BR" sz="2200" b="1"/>
              <a:t>Subclasses:</a:t>
            </a:r>
            <a:endParaRPr lang="pt-BR" sz="1900" b="1"/>
          </a:p>
          <a:p>
            <a:pPr lvl="1">
              <a:lnSpc>
                <a:spcPct val="120000"/>
              </a:lnSpc>
            </a:pPr>
            <a:r>
              <a:rPr lang="pt-BR" sz="1900" b="1"/>
              <a:t>Defina as subclasses de Pessoa serão Física e Jurídica, estas devem conter além dos atributos herdados de Pessoa seus atributos identificadores, </a:t>
            </a:r>
            <a:r>
              <a:rPr lang="pt-BR" sz="1900" b="1" err="1"/>
              <a:t>ex</a:t>
            </a:r>
            <a:r>
              <a:rPr lang="pt-BR" sz="1900" b="1"/>
              <a:t>: CPF, CNPJ.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Além de herdar o método negociar() crie métodos específicos para as subclasses;</a:t>
            </a:r>
          </a:p>
          <a:p>
            <a:pPr lvl="1">
              <a:lnSpc>
                <a:spcPct val="120000"/>
              </a:lnSpc>
            </a:pPr>
            <a:endParaRPr lang="pt-BR" sz="1900"/>
          </a:p>
          <a:p>
            <a:pPr marL="324000" lvl="1" indent="0">
              <a:lnSpc>
                <a:spcPct val="120000"/>
              </a:lnSpc>
              <a:buNone/>
            </a:pPr>
            <a:endParaRPr lang="pt-BR" sz="19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8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303"/>
            <a:ext cx="11029616" cy="678409"/>
          </a:xfrm>
        </p:spPr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117887"/>
            <a:ext cx="11029615" cy="24384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/>
              <a:t>6 - </a:t>
            </a:r>
            <a:r>
              <a:rPr lang="pt-BR" sz="2200" b="1"/>
              <a:t>Classe Funcionário</a:t>
            </a:r>
            <a:r>
              <a:rPr lang="pt-BR" sz="2200"/>
              <a:t>: Crie uma super classe que modele um Funcionário genérico.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Nome;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Matricula;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Salario;</a:t>
            </a:r>
          </a:p>
          <a:p>
            <a:pPr>
              <a:lnSpc>
                <a:spcPct val="120000"/>
              </a:lnSpc>
            </a:pPr>
            <a:r>
              <a:rPr lang="pt-BR" sz="2200" b="1"/>
              <a:t>Método:</a:t>
            </a:r>
          </a:p>
          <a:p>
            <a:pPr lvl="1">
              <a:lnSpc>
                <a:spcPct val="120000"/>
              </a:lnSpc>
            </a:pPr>
            <a:r>
              <a:rPr lang="pt-BR" sz="2100" b="1" err="1"/>
              <a:t>Bater_ponto</a:t>
            </a:r>
            <a:r>
              <a:rPr lang="pt-BR" sz="2100" b="1"/>
              <a:t>()</a:t>
            </a:r>
            <a:r>
              <a:rPr lang="pt-BR" sz="2100"/>
              <a:t>: deve criar uma lista de pontos do funcionário, pode ser booleana 0 ou 1;</a:t>
            </a:r>
            <a:endParaRPr lang="pt-BR" sz="2200" b="1"/>
          </a:p>
          <a:p>
            <a:pPr>
              <a:lnSpc>
                <a:spcPct val="120000"/>
              </a:lnSpc>
            </a:pPr>
            <a:r>
              <a:rPr lang="pt-BR" sz="2200" b="1"/>
              <a:t>Subclasses:</a:t>
            </a:r>
            <a:endParaRPr lang="pt-BR" sz="1900" b="1"/>
          </a:p>
          <a:p>
            <a:pPr lvl="1">
              <a:lnSpc>
                <a:spcPct val="120000"/>
              </a:lnSpc>
            </a:pPr>
            <a:r>
              <a:rPr lang="pt-BR" sz="1900" b="1"/>
              <a:t>Defina as subclasses de Funcionário, exemplo Vendedor e Gerente. Após a criação das subclasses você deve criar atributos e métodos específicos de cada subclasse;</a:t>
            </a:r>
          </a:p>
          <a:p>
            <a:pPr lvl="1">
              <a:lnSpc>
                <a:spcPct val="120000"/>
              </a:lnSpc>
            </a:pPr>
            <a:r>
              <a:rPr lang="pt-BR" sz="1900" err="1"/>
              <a:t>Ex</a:t>
            </a:r>
            <a:r>
              <a:rPr lang="pt-BR" sz="1900"/>
              <a:t>: atributo comissão e método </a:t>
            </a:r>
            <a:r>
              <a:rPr lang="pt-BR" sz="1900" err="1"/>
              <a:t>bater_meta</a:t>
            </a:r>
            <a:r>
              <a:rPr lang="pt-BR" sz="1900"/>
              <a:t>() para Vendedor e atributo senha para o Gerente.</a:t>
            </a:r>
          </a:p>
          <a:p>
            <a:pPr lvl="1">
              <a:lnSpc>
                <a:spcPct val="120000"/>
              </a:lnSpc>
            </a:pPr>
            <a:endParaRPr lang="pt-BR" sz="1900"/>
          </a:p>
          <a:p>
            <a:pPr marL="324000" lvl="1" indent="0">
              <a:lnSpc>
                <a:spcPct val="120000"/>
              </a:lnSpc>
              <a:buNone/>
            </a:pPr>
            <a:endParaRPr lang="pt-BR" sz="19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6588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303"/>
            <a:ext cx="11029616" cy="678409"/>
          </a:xfrm>
        </p:spPr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68263"/>
            <a:ext cx="11029615" cy="24384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/>
              <a:t>7 - </a:t>
            </a:r>
            <a:r>
              <a:rPr lang="pt-BR" sz="2200" b="1"/>
              <a:t>Classe Brinquedos</a:t>
            </a:r>
            <a:r>
              <a:rPr lang="pt-BR" sz="2200"/>
              <a:t>: Andy Davis precisa classificar seus brinquedos por Subclasses, sabemos que cada brinquedo tem atributos e métodos diferentes, exemplo Buzz </a:t>
            </a:r>
            <a:r>
              <a:rPr lang="pt-BR" sz="2200" err="1"/>
              <a:t>Lightyear</a:t>
            </a:r>
            <a:r>
              <a:rPr lang="pt-BR" sz="2200"/>
              <a:t> voa e Woody laça. Defina principais atributos: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Nome, Cor, Tamanho, Preço;</a:t>
            </a:r>
          </a:p>
          <a:p>
            <a:pPr>
              <a:lnSpc>
                <a:spcPct val="120000"/>
              </a:lnSpc>
            </a:pPr>
            <a:r>
              <a:rPr lang="pt-BR" sz="2200" b="1"/>
              <a:t>Método:</a:t>
            </a:r>
          </a:p>
          <a:p>
            <a:pPr lvl="1">
              <a:lnSpc>
                <a:spcPct val="120000"/>
              </a:lnSpc>
            </a:pPr>
            <a:r>
              <a:rPr lang="pt-BR" sz="2100"/>
              <a:t>brincar(); - fazer um print simples, estou brincando com {nome do brinquedo}</a:t>
            </a:r>
            <a:endParaRPr lang="pt-BR" sz="2200"/>
          </a:p>
          <a:p>
            <a:pPr>
              <a:lnSpc>
                <a:spcPct val="120000"/>
              </a:lnSpc>
            </a:pPr>
            <a:r>
              <a:rPr lang="pt-BR" sz="2200" b="1"/>
              <a:t>Subclasses:</a:t>
            </a:r>
          </a:p>
          <a:p>
            <a:pPr lvl="1">
              <a:lnSpc>
                <a:spcPct val="120000"/>
              </a:lnSpc>
            </a:pPr>
            <a:r>
              <a:rPr lang="pt-BR" sz="1600" b="1"/>
              <a:t>Crie 10 sub classes de brinquedos com seus respectivos atributos e métodos.</a:t>
            </a:r>
          </a:p>
          <a:p>
            <a:pPr lvl="1">
              <a:lnSpc>
                <a:spcPct val="120000"/>
              </a:lnSpc>
            </a:pPr>
            <a:r>
              <a:rPr lang="pt-BR" sz="1600" b="1"/>
              <a:t>Utilize o polimorfismo para reescrever o método herdado da super classe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6588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9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303"/>
            <a:ext cx="11029616" cy="678409"/>
          </a:xfrm>
        </p:spPr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220487"/>
            <a:ext cx="11029615" cy="24384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/>
              <a:t>8 - </a:t>
            </a:r>
            <a:r>
              <a:rPr lang="pt-BR" sz="2200" b="1"/>
              <a:t>Classe Imóvel</a:t>
            </a:r>
            <a:r>
              <a:rPr lang="pt-BR" sz="2200"/>
              <a:t>: Uma Imobiliária precisa de um sistema que controle o aluguel de seus Imóveis. Para isto você deve definir em um módulo a super classe Imóvel com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 err="1"/>
              <a:t>InscricaoMunicipal</a:t>
            </a:r>
            <a:r>
              <a:rPr lang="pt-BR" sz="1900"/>
              <a:t>; </a:t>
            </a:r>
            <a:r>
              <a:rPr lang="pt-BR" sz="1900" err="1"/>
              <a:t>Valor_aluguel</a:t>
            </a:r>
            <a:r>
              <a:rPr lang="pt-BR" sz="1900"/>
              <a:t>; IPTU;</a:t>
            </a:r>
          </a:p>
          <a:p>
            <a:pPr>
              <a:lnSpc>
                <a:spcPct val="120000"/>
              </a:lnSpc>
            </a:pPr>
            <a:r>
              <a:rPr lang="pt-BR" sz="2200" b="1"/>
              <a:t>Método:</a:t>
            </a:r>
          </a:p>
          <a:p>
            <a:pPr lvl="1">
              <a:lnSpc>
                <a:spcPct val="120000"/>
              </a:lnSpc>
            </a:pPr>
            <a:r>
              <a:rPr lang="pt-BR" sz="2100" b="1" err="1"/>
              <a:t>obter_parcela_IPTU</a:t>
            </a:r>
            <a:r>
              <a:rPr lang="pt-BR" sz="2100" b="1"/>
              <a:t>();</a:t>
            </a:r>
            <a:endParaRPr lang="pt-BR" sz="2100"/>
          </a:p>
          <a:p>
            <a:pPr lvl="1">
              <a:lnSpc>
                <a:spcPct val="120000"/>
              </a:lnSpc>
            </a:pPr>
            <a:r>
              <a:rPr lang="pt-BR" sz="2200" b="1" err="1"/>
              <a:t>Set_valor_aluguel</a:t>
            </a:r>
            <a:r>
              <a:rPr lang="pt-BR" sz="2200" b="1"/>
              <a:t>();</a:t>
            </a:r>
          </a:p>
          <a:p>
            <a:pPr>
              <a:lnSpc>
                <a:spcPct val="120000"/>
              </a:lnSpc>
            </a:pPr>
            <a:r>
              <a:rPr lang="pt-BR" sz="2200" b="1"/>
              <a:t>Subclasses:</a:t>
            </a:r>
            <a:endParaRPr lang="pt-BR" sz="1900" b="1"/>
          </a:p>
          <a:p>
            <a:pPr lvl="1">
              <a:lnSpc>
                <a:spcPct val="120000"/>
              </a:lnSpc>
            </a:pPr>
            <a:r>
              <a:rPr lang="pt-BR" sz="1900" b="1"/>
              <a:t>Defina as subclasses de Imóvel sendo: Casa, Condomínio; Apartamento; Terreno e Chácara;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Defina os atributos específicos para cada sub classe, exemplo: piscina, </a:t>
            </a:r>
            <a:r>
              <a:rPr lang="pt-BR" sz="1900" err="1"/>
              <a:t>sala_de_estar</a:t>
            </a:r>
            <a:r>
              <a:rPr lang="pt-BR" sz="1900"/>
              <a:t>, </a:t>
            </a:r>
          </a:p>
          <a:p>
            <a:pPr lvl="1">
              <a:lnSpc>
                <a:spcPct val="120000"/>
              </a:lnSpc>
            </a:pPr>
            <a:r>
              <a:rPr lang="pt-BR" sz="1900"/>
              <a:t>Quartos, churrasqueira, área m², elevador, </a:t>
            </a:r>
            <a:r>
              <a:rPr lang="pt-BR" sz="1900" err="1"/>
              <a:t>área_de_lazer</a:t>
            </a:r>
            <a:r>
              <a:rPr lang="pt-BR" sz="1900"/>
              <a:t>,   .</a:t>
            </a:r>
          </a:p>
          <a:p>
            <a:pPr lvl="1">
              <a:lnSpc>
                <a:spcPct val="120000"/>
              </a:lnSpc>
            </a:pPr>
            <a:endParaRPr lang="pt-BR" sz="1900"/>
          </a:p>
          <a:p>
            <a:pPr marL="324000" lvl="1" indent="0">
              <a:lnSpc>
                <a:spcPct val="120000"/>
              </a:lnSpc>
              <a:buNone/>
            </a:pPr>
            <a:endParaRPr lang="pt-BR" sz="19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6588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60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3303"/>
            <a:ext cx="11029616" cy="678409"/>
          </a:xfrm>
        </p:spPr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68263"/>
            <a:ext cx="11029615" cy="24384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/>
              <a:t>9 - </a:t>
            </a:r>
            <a:r>
              <a:rPr lang="pt-BR" sz="2200" b="1"/>
              <a:t>Classe Compra</a:t>
            </a:r>
            <a:r>
              <a:rPr lang="pt-BR" sz="2200"/>
              <a:t>: Crie uma super classe que modele uma Venda. Esta classe deve possuir os seguintes atributos:</a:t>
            </a:r>
          </a:p>
          <a:p>
            <a:pPr marL="629920" lvl="1" indent="-305435">
              <a:lnSpc>
                <a:spcPct val="120000"/>
              </a:lnSpc>
            </a:pPr>
            <a:r>
              <a:rPr lang="pt-BR" sz="1900"/>
              <a:t>Numero; Produto; Valor; </a:t>
            </a:r>
            <a:r>
              <a:rPr lang="pt-BR" sz="1900" err="1"/>
              <a:t>Valor_total</a:t>
            </a:r>
            <a:r>
              <a:rPr lang="pt-BR" sz="1900"/>
              <a:t> = 0;</a:t>
            </a:r>
          </a:p>
          <a:p>
            <a:pPr marL="305435" indent="-305435">
              <a:lnSpc>
                <a:spcPct val="120000"/>
              </a:lnSpc>
            </a:pPr>
            <a:r>
              <a:rPr lang="pt-BR" sz="2200" b="1"/>
              <a:t>Método:</a:t>
            </a:r>
          </a:p>
          <a:p>
            <a:pPr marL="629920" lvl="1" indent="-305435">
              <a:lnSpc>
                <a:spcPct val="120000"/>
              </a:lnSpc>
            </a:pPr>
            <a:r>
              <a:rPr lang="pt-BR" sz="2100" b="1" err="1"/>
              <a:t>calcular_valor_total</a:t>
            </a:r>
            <a:r>
              <a:rPr lang="pt-BR" sz="2100" b="1"/>
              <a:t>()</a:t>
            </a:r>
            <a:r>
              <a:rPr lang="pt-BR" sz="2100"/>
              <a:t>: deve somar ao </a:t>
            </a:r>
            <a:r>
              <a:rPr lang="pt-BR" sz="2100" err="1"/>
              <a:t>valor_total</a:t>
            </a:r>
            <a:r>
              <a:rPr lang="pt-BR" sz="2100"/>
              <a:t> o imposto de 17% do ICMS + o Frete de 5% sobre o valor do produto;</a:t>
            </a:r>
            <a:endParaRPr lang="pt-BR" sz="2200" b="1"/>
          </a:p>
          <a:p>
            <a:pPr marL="305435" indent="-305435">
              <a:lnSpc>
                <a:spcPct val="120000"/>
              </a:lnSpc>
            </a:pPr>
            <a:r>
              <a:rPr lang="pt-BR" sz="2200" b="1"/>
              <a:t>Subclasses:</a:t>
            </a:r>
          </a:p>
          <a:p>
            <a:pPr marL="629920" lvl="1" indent="-305435">
              <a:lnSpc>
                <a:spcPct val="120000"/>
              </a:lnSpc>
            </a:pPr>
            <a:r>
              <a:rPr lang="pt-BR" sz="1600" b="1"/>
              <a:t>Defina as subclasses Avista e Parcelada, na classe de compra a vista deve ter o atributo desconto e na classe Parcelada numero de parcelas.</a:t>
            </a:r>
          </a:p>
          <a:p>
            <a:pPr marL="629920" lvl="1" indent="-305435">
              <a:lnSpc>
                <a:spcPct val="120000"/>
              </a:lnSpc>
            </a:pPr>
            <a:r>
              <a:rPr lang="pt-BR" sz="1600"/>
              <a:t>Em cada subclasse definir um método que retorna o preço com desconto ou o valor das parcelas.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6588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94954"/>
            <a:ext cx="11029615" cy="24384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/>
              <a:t>10 - </a:t>
            </a:r>
            <a:r>
              <a:rPr lang="pt-BR" sz="2200" b="1"/>
              <a:t>Classe Transporte</a:t>
            </a:r>
            <a:r>
              <a:rPr lang="pt-BR" sz="2200"/>
              <a:t>: Crie uma super classe Transporte e suas respectivas subclasses, sendo Terrestre e uma terceira subclasse de transporte Automóvel, modele tipos de transportes de acordo com a imagem abaixo:</a:t>
            </a:r>
            <a:endParaRPr lang="pt-BR" sz="1900"/>
          </a:p>
          <a:p>
            <a:pPr marL="324000" lvl="1" indent="0">
              <a:lnSpc>
                <a:spcPct val="120000"/>
              </a:lnSpc>
              <a:buNone/>
            </a:pPr>
            <a:endParaRPr lang="pt-BR" sz="19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685782"/>
            <a:ext cx="1094308" cy="11991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7348EA9-B3FC-456C-C278-008C39093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13" y="2217798"/>
            <a:ext cx="7459572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4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70" y="3079374"/>
            <a:ext cx="6178196" cy="243840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sz="2200"/>
              <a:t>10 - </a:t>
            </a:r>
            <a:r>
              <a:rPr lang="pt-BR" sz="2200" b="1"/>
              <a:t>Classe Transporte</a:t>
            </a:r>
            <a:r>
              <a:rPr lang="pt-BR" sz="2200"/>
              <a:t>: Você deve analisar a hierarquia do transporte tipo Terrestre e da Classe automóvel para criar as subclasses dos tipos de transporte Aéreo e Aquático. Instancie 3 objetos de cada classe e faça os testes nos atributos e métodos específicos de cada subclasse;</a:t>
            </a:r>
          </a:p>
          <a:p>
            <a:pPr algn="just">
              <a:lnSpc>
                <a:spcPct val="120000"/>
              </a:lnSpc>
            </a:pPr>
            <a:r>
              <a:rPr lang="pt-BR" sz="1900"/>
              <a:t>Crie duas subclasses de Aquático e Aéreo, exemplo: </a:t>
            </a:r>
          </a:p>
          <a:p>
            <a:pPr lvl="1" algn="just">
              <a:lnSpc>
                <a:spcPct val="120000"/>
              </a:lnSpc>
            </a:pPr>
            <a:r>
              <a:rPr lang="pt-BR" sz="1600"/>
              <a:t>Lancha e Navio;</a:t>
            </a:r>
          </a:p>
          <a:p>
            <a:pPr lvl="1" algn="just">
              <a:lnSpc>
                <a:spcPct val="120000"/>
              </a:lnSpc>
            </a:pPr>
            <a:r>
              <a:rPr lang="pt-BR" sz="1600" err="1"/>
              <a:t>AviaoMonomotor</a:t>
            </a:r>
            <a:r>
              <a:rPr lang="pt-BR" sz="1600"/>
              <a:t> e </a:t>
            </a:r>
            <a:r>
              <a:rPr lang="pt-BR" sz="1600" err="1"/>
              <a:t>AviaoComercial</a:t>
            </a:r>
            <a:r>
              <a:rPr lang="pt-BR" sz="1600"/>
              <a:t>;</a:t>
            </a:r>
          </a:p>
          <a:p>
            <a:pPr algn="just">
              <a:lnSpc>
                <a:spcPct val="120000"/>
              </a:lnSpc>
            </a:pPr>
            <a:r>
              <a:rPr lang="pt-BR" sz="1900"/>
              <a:t>Verifique os atributos e métodos específicos de cada subclasse.</a:t>
            </a:r>
          </a:p>
          <a:p>
            <a:pPr marL="324000" lvl="1" indent="0">
              <a:lnSpc>
                <a:spcPct val="120000"/>
              </a:lnSpc>
              <a:buNone/>
            </a:pPr>
            <a:endParaRPr lang="pt-BR" sz="19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685782"/>
            <a:ext cx="1094308" cy="11991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0AC13A8-1E0A-CEF9-D041-D9F7F395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309" y="1992124"/>
            <a:ext cx="2962275" cy="48101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04E3D7-B495-D942-FB49-17B307648BF9}"/>
              </a:ext>
            </a:extLst>
          </p:cNvPr>
          <p:cNvSpPr txBox="1"/>
          <p:nvPr/>
        </p:nvSpPr>
        <p:spPr>
          <a:xfrm>
            <a:off x="454370" y="93251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7494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encapsulamento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363448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200"/>
              <a:t>Encapsulamento	 é a	proteção dos atributos ou métodos	 de uma classe.</a:t>
            </a:r>
          </a:p>
          <a:p>
            <a:pPr>
              <a:lnSpc>
                <a:spcPct val="120000"/>
              </a:lnSpc>
            </a:pPr>
            <a:r>
              <a:rPr lang="pt-BR" sz="2200"/>
              <a:t>Em Python existem somente	 o </a:t>
            </a:r>
            <a:r>
              <a:rPr lang="pt-BR" sz="2200" b="1" i="1" err="1"/>
              <a:t>public</a:t>
            </a:r>
            <a:r>
              <a:rPr lang="pt-BR" sz="2200"/>
              <a:t> e o </a:t>
            </a:r>
            <a:r>
              <a:rPr lang="pt-BR" sz="2200" b="1" i="1" err="1"/>
              <a:t>private</a:t>
            </a:r>
            <a:r>
              <a:rPr lang="pt-BR" sz="2200" b="1" i="1"/>
              <a:t> </a:t>
            </a:r>
            <a:r>
              <a:rPr lang="pt-BR" sz="2200"/>
              <a:t>e eles são definidos no próprio nome do	atributo ou	método.	</a:t>
            </a:r>
          </a:p>
          <a:p>
            <a:pPr>
              <a:lnSpc>
                <a:spcPct val="120000"/>
              </a:lnSpc>
            </a:pPr>
            <a:r>
              <a:rPr lang="pt-BR" sz="2200"/>
              <a:t>Atributos	 ou métodos iniciados por no máximo dois	sublinhados (</a:t>
            </a:r>
            <a:r>
              <a:rPr lang="pt-BR" sz="2200" err="1"/>
              <a:t>underline</a:t>
            </a:r>
            <a:r>
              <a:rPr lang="pt-BR" sz="2200"/>
              <a:t>) são privados  e todas as outras formas são públicas.</a:t>
            </a:r>
          </a:p>
          <a:p>
            <a:pPr>
              <a:lnSpc>
                <a:spcPct val="120000"/>
              </a:lnSpc>
            </a:pPr>
            <a:r>
              <a:rPr lang="pt-BR" sz="2200"/>
              <a:t>Após </a:t>
            </a:r>
            <a:r>
              <a:rPr lang="pt-BR" sz="2200" b="1" i="1"/>
              <a:t>encapsular</a:t>
            </a:r>
            <a:r>
              <a:rPr lang="pt-BR" sz="2200"/>
              <a:t> os atributos, eles só serão acessados via métodos </a:t>
            </a:r>
            <a:r>
              <a:rPr lang="pt-BR" sz="2200" b="1" i="1" err="1"/>
              <a:t>getters</a:t>
            </a:r>
            <a:r>
              <a:rPr lang="pt-BR" sz="2200" b="1" i="1"/>
              <a:t> e </a:t>
            </a:r>
            <a:r>
              <a:rPr lang="pt-BR" sz="2200" b="1" i="1" err="1"/>
              <a:t>setters</a:t>
            </a:r>
            <a:r>
              <a:rPr lang="pt-BR" sz="2200" b="1" i="1"/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6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Modificadores de acesso / visibilidade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363448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pt-BR" sz="2200"/>
              <a:t>Encapsulamento	 Visibilidade</a:t>
            </a:r>
          </a:p>
          <a:p>
            <a:pPr>
              <a:lnSpc>
                <a:spcPct val="140000"/>
              </a:lnSpc>
            </a:pPr>
            <a:r>
              <a:rPr lang="pt-BR" sz="2200"/>
              <a:t>A visibilidade é usada para indicar como uma determinada propriedade ou método poderá ser acessado. Há três formas possíveis: Público, protegido ou privado.</a:t>
            </a:r>
          </a:p>
          <a:p>
            <a:pPr>
              <a:lnSpc>
                <a:spcPct val="140000"/>
              </a:lnSpc>
            </a:pPr>
            <a:r>
              <a:rPr lang="pt-BR" sz="2200"/>
              <a:t>(+) </a:t>
            </a:r>
            <a:r>
              <a:rPr lang="pt-BR" sz="2200" err="1"/>
              <a:t>Public</a:t>
            </a:r>
            <a:r>
              <a:rPr lang="pt-BR" sz="2200"/>
              <a:t>  ou  Público:  Indica que a propriedade ou método, pode ser acessado por qualquer outra classe</a:t>
            </a:r>
          </a:p>
          <a:p>
            <a:pPr>
              <a:lnSpc>
                <a:spcPct val="140000"/>
              </a:lnSpc>
            </a:pPr>
            <a:r>
              <a:rPr lang="pt-BR" sz="2200"/>
              <a:t>(#) </a:t>
            </a:r>
            <a:r>
              <a:rPr lang="pt-BR" sz="2200" err="1"/>
              <a:t>Protected</a:t>
            </a:r>
            <a:r>
              <a:rPr lang="pt-BR" sz="2200"/>
              <a:t> ou Protegido: Indica que a propriedade ou método, pode ser acessado pela classe e pelas classes derivadas. Classes filhos, por ex.</a:t>
            </a:r>
          </a:p>
          <a:p>
            <a:pPr>
              <a:lnSpc>
                <a:spcPct val="140000"/>
              </a:lnSpc>
            </a:pPr>
            <a:r>
              <a:rPr lang="pt-BR" sz="2200"/>
              <a:t>(-) Private ou Privado: Indica que a propriedade ou método, pode ser acessado apenas pela classe.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4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/>
              <a:t>encapsulamento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09169"/>
            <a:ext cx="11029615" cy="402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pt-BR" sz="2200"/>
              <a:t>O código de impressão abaixo irá retornar um erro: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C239D75-0D4A-B0A9-D64E-7D415E6E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61" y="2411505"/>
            <a:ext cx="6322078" cy="43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29435"/>
            <a:ext cx="11029615" cy="36038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4500" err="1"/>
              <a:t>class</a:t>
            </a:r>
            <a:r>
              <a:rPr lang="pt-BR" sz="4500"/>
              <a:t> Cachorro:</a:t>
            </a:r>
          </a:p>
          <a:p>
            <a:pPr marL="324000" lvl="1" indent="0">
              <a:buNone/>
            </a:pPr>
            <a:r>
              <a:rPr lang="pt-BR" sz="4500" err="1"/>
              <a:t>def</a:t>
            </a:r>
            <a:r>
              <a:rPr lang="pt-BR" sz="4500"/>
              <a:t> __</a:t>
            </a:r>
            <a:r>
              <a:rPr lang="pt-BR" sz="4500" err="1"/>
              <a:t>init</a:t>
            </a:r>
            <a:r>
              <a:rPr lang="pt-BR" sz="4500"/>
              <a:t>__(</a:t>
            </a:r>
            <a:r>
              <a:rPr lang="pt-BR" sz="4500" err="1"/>
              <a:t>self,nome,cor</a:t>
            </a:r>
            <a:r>
              <a:rPr lang="pt-BR" sz="4500"/>
              <a:t>):</a:t>
            </a:r>
          </a:p>
          <a:p>
            <a:pPr marL="630000" lvl="2" indent="0">
              <a:buNone/>
            </a:pPr>
            <a:r>
              <a:rPr lang="pt-BR" sz="4500" err="1"/>
              <a:t>self.__nome</a:t>
            </a:r>
            <a:r>
              <a:rPr lang="pt-BR" sz="4500"/>
              <a:t> = nome</a:t>
            </a:r>
          </a:p>
          <a:p>
            <a:pPr marL="630000" lvl="2" indent="0">
              <a:buNone/>
            </a:pPr>
            <a:r>
              <a:rPr lang="pt-BR" sz="4500" err="1"/>
              <a:t>self.__cor</a:t>
            </a:r>
            <a:r>
              <a:rPr lang="pt-BR" sz="4500"/>
              <a:t> = cor</a:t>
            </a:r>
          </a:p>
          <a:p>
            <a:pPr marL="630000" lvl="2" indent="0">
              <a:buNone/>
            </a:pPr>
            <a:endParaRPr lang="pt-BR" sz="4500"/>
          </a:p>
          <a:p>
            <a:pPr marL="0" indent="0">
              <a:buNone/>
            </a:pPr>
            <a:r>
              <a:rPr lang="pt-BR" sz="3800">
                <a:solidFill>
                  <a:srgbClr val="FF0000"/>
                </a:solidFill>
              </a:rPr>
              <a:t>dog = Cachorro(“</a:t>
            </a:r>
            <a:r>
              <a:rPr lang="pt-BR" sz="3800" err="1">
                <a:solidFill>
                  <a:srgbClr val="FF0000"/>
                </a:solidFill>
              </a:rPr>
              <a:t>Bilu”,”Caramelo</a:t>
            </a:r>
            <a:r>
              <a:rPr lang="pt-BR" sz="380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r>
              <a:rPr lang="pt-BR" sz="3800">
                <a:solidFill>
                  <a:srgbClr val="FF0000"/>
                </a:solidFill>
              </a:rPr>
              <a:t>print(</a:t>
            </a:r>
            <a:r>
              <a:rPr lang="pt-BR" sz="3800" err="1">
                <a:solidFill>
                  <a:srgbClr val="FF0000"/>
                </a:solidFill>
              </a:rPr>
              <a:t>dog.nome</a:t>
            </a:r>
            <a:r>
              <a:rPr lang="pt-BR" sz="380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3429"/>
            <a:ext cx="11029616" cy="573064"/>
          </a:xfrm>
        </p:spPr>
        <p:txBody>
          <a:bodyPr/>
          <a:lstStyle/>
          <a:p>
            <a:r>
              <a:rPr lang="pt-BR"/>
              <a:t>ENCAPSULAMENTO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sp>
        <p:nvSpPr>
          <p:cNvPr id="6" name="Espaço Reservado para Conteúdo 7">
            <a:extLst>
              <a:ext uri="{FF2B5EF4-FFF2-40B4-BE49-F238E27FC236}">
                <a16:creationId xmlns:a16="http://schemas.microsoft.com/office/drawing/2014/main" id="{F40F0F1D-30E4-4C5B-F44C-2AAAB7B5AF28}"/>
              </a:ext>
            </a:extLst>
          </p:cNvPr>
          <p:cNvSpPr txBox="1">
            <a:spLocks/>
          </p:cNvSpPr>
          <p:nvPr/>
        </p:nvSpPr>
        <p:spPr>
          <a:xfrm>
            <a:off x="7109012" y="1614147"/>
            <a:ext cx="4670612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2200"/>
              <a:t>Também é possível encapsular os métodos.</a:t>
            </a:r>
          </a:p>
          <a:p>
            <a:pPr>
              <a:lnSpc>
                <a:spcPct val="120000"/>
              </a:lnSpc>
            </a:pPr>
            <a:r>
              <a:rPr lang="pt-BR" sz="2200"/>
              <a:t>Assim somente a classe pode acessar os métodos internamente.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E59CE1-669A-CA16-836E-FF6A72C2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70" y="1489240"/>
            <a:ext cx="5505169" cy="5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9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HERANÇA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1075FA8-6970-9F98-BB9D-EC0337C40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65" y="2437518"/>
            <a:ext cx="7201270" cy="3441877"/>
          </a:xfrm>
        </p:spPr>
      </p:pic>
    </p:spTree>
    <p:extLst>
      <p:ext uri="{BB962C8B-B14F-4D97-AF65-F5344CB8AC3E}">
        <p14:creationId xmlns:p14="http://schemas.microsoft.com/office/powerpoint/2010/main" val="23324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Super classe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1A59AE-281A-2F4E-7D75-FD9A7D767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288" y="2549854"/>
            <a:ext cx="7269424" cy="3067721"/>
          </a:xfr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06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9ABD5D056674391FEFDE7F81C4820" ma:contentTypeVersion="4" ma:contentTypeDescription="Create a new document." ma:contentTypeScope="" ma:versionID="6b6ddf8b5b2ed268d5f9417646d09d76">
  <xsd:schema xmlns:xsd="http://www.w3.org/2001/XMLSchema" xmlns:xs="http://www.w3.org/2001/XMLSchema" xmlns:p="http://schemas.microsoft.com/office/2006/metadata/properties" xmlns:ns2="568f3368-d7a5-44de-90b4-deadde484c92" targetNamespace="http://schemas.microsoft.com/office/2006/metadata/properties" ma:root="true" ma:fieldsID="700f447bfcfe24e9878a4215cd02795d" ns2:_="">
    <xsd:import namespace="568f3368-d7a5-44de-90b4-deadde484c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f3368-d7a5-44de-90b4-deadde484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046069-A043-4A12-BD18-630953E99C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f3368-d7a5-44de-90b4-deadde484c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271C7D-B672-4A72-AAF8-7F59E4D6705A}">
  <ds:schemaRefs>
    <ds:schemaRef ds:uri="81eaa392-1dad-4ee1-ac23-da4bd3dbda53"/>
    <ds:schemaRef ds:uri="f44de63d-4585-424b-b0c2-937c5f3a9e1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9416EC-CC2B-40DD-BE7B-8E57520C45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{471FB5D0-AE35-408D-93F8-BE560EBFDCD7}tf33552983_win32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DividendVTI</vt:lpstr>
      <vt:lpstr>Apresentação do PowerPoint</vt:lpstr>
      <vt:lpstr>PILARES DA ORIENTAÇÃO A OBJETOS</vt:lpstr>
      <vt:lpstr>encapsulamento</vt:lpstr>
      <vt:lpstr>Modificadores de acesso / visibilidade</vt:lpstr>
      <vt:lpstr>encapsulamento</vt:lpstr>
      <vt:lpstr>ENCAPSULAMENTO</vt:lpstr>
      <vt:lpstr>ENCAPSULAMENTO</vt:lpstr>
      <vt:lpstr>HERANÇA</vt:lpstr>
      <vt:lpstr>Super classe</vt:lpstr>
      <vt:lpstr>sub classe</vt:lpstr>
      <vt:lpstr>herança</vt:lpstr>
      <vt:lpstr>POLIMORFISMO</vt:lpstr>
      <vt:lpstr>POLIMORFISMO</vt:lpstr>
      <vt:lpstr>POLIMORFISMO - super classe</vt:lpstr>
      <vt:lpstr>POLIMORFISMO - sub classe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</dc:title>
  <dc:creator>Aline Queiroz Silvério</dc:creator>
  <cp:revision>4</cp:revision>
  <dcterms:created xsi:type="dcterms:W3CDTF">2021-05-21T18:08:59Z</dcterms:created>
  <dcterms:modified xsi:type="dcterms:W3CDTF">2024-08-27T14:49:24Z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0x01010076B9ABD5D056674391FEFDE7F81C4820</vt:lpwstr>
  </property>
</Properties>
</file>