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5"/>
  </p:notesMasterIdLst>
  <p:handoutMasterIdLst>
    <p:handoutMasterId r:id="rId26"/>
  </p:handoutMasterIdLst>
  <p:sldIdLst>
    <p:sldId id="297" r:id="rId2"/>
    <p:sldId id="304" r:id="rId3"/>
    <p:sldId id="325" r:id="rId4"/>
    <p:sldId id="324" r:id="rId5"/>
    <p:sldId id="305" r:id="rId6"/>
    <p:sldId id="306" r:id="rId7"/>
    <p:sldId id="307" r:id="rId8"/>
    <p:sldId id="326" r:id="rId9"/>
    <p:sldId id="308" r:id="rId10"/>
    <p:sldId id="309" r:id="rId11"/>
    <p:sldId id="327" r:id="rId12"/>
    <p:sldId id="313" r:id="rId13"/>
    <p:sldId id="312" r:id="rId14"/>
    <p:sldId id="332" r:id="rId15"/>
    <p:sldId id="330" r:id="rId16"/>
    <p:sldId id="328" r:id="rId17"/>
    <p:sldId id="329" r:id="rId18"/>
    <p:sldId id="334" r:id="rId19"/>
    <p:sldId id="331" r:id="rId20"/>
    <p:sldId id="333" r:id="rId21"/>
    <p:sldId id="335" r:id="rId22"/>
    <p:sldId id="336" r:id="rId23"/>
    <p:sldId id="337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02/03/2023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3019D06-AA39-4627-A951-F73E84C3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AE6873E-A3B9-4BBF-AE84-13532DBA9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8" y="611726"/>
            <a:ext cx="2835773" cy="7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B8609F1D-6A03-4945-A8ED-4286F622C9CD}"/>
              </a:ext>
            </a:extLst>
          </p:cNvPr>
          <p:cNvSpPr txBox="1">
            <a:spLocks/>
          </p:cNvSpPr>
          <p:nvPr/>
        </p:nvSpPr>
        <p:spPr>
          <a:xfrm>
            <a:off x="4133240" y="658582"/>
            <a:ext cx="7803648" cy="759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2000" b="1" cap="all" dirty="0">
                <a:solidFill>
                  <a:schemeClr val="accent1"/>
                </a:solidFill>
              </a:rPr>
              <a:t>UC: programação estruturada e orientada a objetos</a:t>
            </a:r>
          </a:p>
          <a:p>
            <a:pPr marL="0" indent="0" algn="r">
              <a:buNone/>
            </a:pPr>
            <a:r>
              <a:rPr lang="pt-BR" sz="2000" b="1" cap="all" dirty="0">
                <a:solidFill>
                  <a:schemeClr val="accent1"/>
                </a:solidFill>
              </a:rPr>
              <a:t>Professor</a:t>
            </a:r>
            <a:r>
              <a:rPr lang="pt-br" sz="2000" b="1" cap="all" dirty="0">
                <a:solidFill>
                  <a:schemeClr val="accent1"/>
                </a:solidFill>
              </a:rPr>
              <a:t>: </a:t>
            </a:r>
            <a:r>
              <a:rPr lang="pt-BR" sz="2000" b="1" cap="all" dirty="0">
                <a:solidFill>
                  <a:schemeClr val="accent1"/>
                </a:solidFill>
              </a:rPr>
              <a:t>T</a:t>
            </a:r>
            <a:r>
              <a:rPr lang="pt-br" sz="2000" b="1" cap="all" dirty="0">
                <a:solidFill>
                  <a:schemeClr val="accent1"/>
                </a:solidFill>
              </a:rPr>
              <a:t>hiago almeida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7662997-A509-426D-BC53-D46FE1EE4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1" b="11151"/>
          <a:stretch/>
        </p:blipFill>
        <p:spPr bwMode="auto">
          <a:xfrm>
            <a:off x="255109" y="1726001"/>
            <a:ext cx="11681779" cy="488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9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Argumentos de função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5CA6951-2254-1F9F-BA0E-2A44742E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057608" cy="3634486"/>
          </a:xfrm>
        </p:spPr>
        <p:txBody>
          <a:bodyPr/>
          <a:lstStyle/>
          <a:p>
            <a:pPr algn="just"/>
            <a:r>
              <a:rPr lang="pt-BR" sz="1800" dirty="0"/>
              <a:t>Essa função, de nome </a:t>
            </a:r>
            <a:r>
              <a:rPr lang="pt-BR" sz="1800" dirty="0" err="1"/>
              <a:t>hello</a:t>
            </a:r>
            <a:r>
              <a:rPr lang="pt-BR" sz="1800" dirty="0"/>
              <a:t>, tem como objetivo imprimir apenas </a:t>
            </a:r>
            <a:r>
              <a:rPr lang="pt-BR" sz="1800" b="1" i="1" dirty="0"/>
              <a:t>olá!!!</a:t>
            </a:r>
            <a:r>
              <a:rPr lang="pt-BR" sz="1800" dirty="0"/>
              <a:t>, porém agora iremos passar um argumento (também chamado de parâmetro).</a:t>
            </a:r>
          </a:p>
          <a:p>
            <a:pPr algn="just"/>
            <a:r>
              <a:rPr lang="pt-BR" sz="1800" dirty="0"/>
              <a:t>A palavra reservada </a:t>
            </a:r>
            <a:r>
              <a:rPr lang="pt-BR" sz="1800" dirty="0" err="1"/>
              <a:t>def</a:t>
            </a:r>
            <a:r>
              <a:rPr lang="pt-BR" sz="1800" dirty="0"/>
              <a:t>, na primeira linha, explicita a definição da função naquele ponto. Em seguida, entre parênteses, teremos o parâmetro </a:t>
            </a:r>
            <a:r>
              <a:rPr lang="pt-BR" sz="1800" b="1" dirty="0"/>
              <a:t>nome </a:t>
            </a:r>
            <a:r>
              <a:rPr lang="pt-BR" sz="1800" dirty="0"/>
              <a:t>que receberá uma </a:t>
            </a:r>
            <a:r>
              <a:rPr lang="pt-BR" sz="1800" dirty="0" err="1"/>
              <a:t>string</a:t>
            </a:r>
            <a:r>
              <a:rPr lang="pt-BR" sz="1800" dirty="0"/>
              <a:t>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1E0857-C791-B1D0-E267-FDA02353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951" y="2994213"/>
            <a:ext cx="3797085" cy="17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Argumentos de função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5CA6951-2254-1F9F-BA0E-2A44742E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057608" cy="3634486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pt-BR" sz="1900" dirty="0"/>
              <a:t>Caso seja necessário, também é possível definir funções com vários argumentos, como no código abaixo:</a:t>
            </a:r>
          </a:p>
          <a:p>
            <a:pPr algn="just">
              <a:lnSpc>
                <a:spcPct val="130000"/>
              </a:lnSpc>
            </a:pPr>
            <a:r>
              <a:rPr lang="pt-BR" sz="1900" dirty="0"/>
              <a:t>Agora, ao invocar essa função, também é necessário informar o segundo parâmetro, que representa a idade que será impressa após o nome.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FA6C05-2B42-184D-8324-1EA92EB89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1"/>
          <a:stretch/>
        </p:blipFill>
        <p:spPr>
          <a:xfrm>
            <a:off x="6096000" y="2823882"/>
            <a:ext cx="5737510" cy="19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8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função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0205"/>
            <a:ext cx="5317584" cy="3961324"/>
          </a:xfrm>
        </p:spPr>
        <p:txBody>
          <a:bodyPr>
            <a:normAutofit fontScale="92500" lnSpcReduction="20000"/>
          </a:bodyPr>
          <a:lstStyle/>
          <a:p>
            <a:pPr algn="just"/>
            <a:endParaRPr lang="pt-BR" dirty="0"/>
          </a:p>
          <a:p>
            <a:pPr algn="just"/>
            <a:r>
              <a:rPr lang="pt-BR" sz="1800" dirty="0"/>
              <a:t>Assim como podem receber valores de entrada, as funções também podem produzir valores de saída, provenientes de determinadas operações. </a:t>
            </a:r>
          </a:p>
          <a:p>
            <a:pPr algn="just"/>
            <a:r>
              <a:rPr lang="pt-BR" sz="1800" dirty="0"/>
              <a:t>Nos exemplos anteriores, apenas imprimimos um valor com a função print, sem retornar explicitamente um resultado. </a:t>
            </a:r>
          </a:p>
          <a:p>
            <a:pPr algn="just"/>
            <a:r>
              <a:rPr lang="pt-BR" sz="1800" dirty="0"/>
              <a:t>Se quisermos utilizar ou armazenar o resultado de uma função? </a:t>
            </a:r>
          </a:p>
          <a:p>
            <a:pPr algn="just"/>
            <a:r>
              <a:rPr lang="pt-BR" sz="1800" dirty="0"/>
              <a:t>Para	conseguirmos	este	comportamento, precisamos que	nossa função retorne o valor calculado por ela.	</a:t>
            </a:r>
          </a:p>
          <a:p>
            <a:pPr algn="just"/>
            <a:r>
              <a:rPr lang="pt-BR" sz="1800" dirty="0"/>
              <a:t>Para isso utilizamos o comando </a:t>
            </a:r>
            <a:r>
              <a:rPr lang="pt-BR" sz="1800" b="1" dirty="0" err="1"/>
              <a:t>return</a:t>
            </a:r>
            <a:endParaRPr lang="pt-BR" sz="1800" b="1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68F5E7-2846-1C50-AAF7-64242E8E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66" y="2518331"/>
            <a:ext cx="4180367" cy="24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1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4400" dirty="0">
                <a:solidFill>
                  <a:schemeClr val="tx1"/>
                </a:solidFill>
              </a:rPr>
              <a:t>1 - Crie uma função que necessite de três argumentos, e que imprima o produto desses três argumentos.</a:t>
            </a:r>
          </a:p>
        </p:txBody>
      </p:sp>
    </p:spTree>
    <p:extLst>
      <p:ext uri="{BB962C8B-B14F-4D97-AF65-F5344CB8AC3E}">
        <p14:creationId xmlns:p14="http://schemas.microsoft.com/office/powerpoint/2010/main" val="176868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4400" dirty="0">
                <a:solidFill>
                  <a:schemeClr val="tx1"/>
                </a:solidFill>
              </a:rPr>
              <a:t>2 – Crie uma função para calcular a exponenciação, que necessite dois argumentos e apresente como resultado a potência. Sendo base elevado ao expoente.</a:t>
            </a:r>
          </a:p>
        </p:txBody>
      </p:sp>
    </p:spTree>
    <p:extLst>
      <p:ext uri="{BB962C8B-B14F-4D97-AF65-F5344CB8AC3E}">
        <p14:creationId xmlns:p14="http://schemas.microsoft.com/office/powerpoint/2010/main" val="180089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4400" dirty="0">
                <a:solidFill>
                  <a:schemeClr val="tx1"/>
                </a:solidFill>
              </a:rPr>
              <a:t>3 – Crie uma função que imprima a quantidade de dígitos de um determinado número inteiro informado.</a:t>
            </a:r>
          </a:p>
        </p:txBody>
      </p:sp>
    </p:spTree>
    <p:extLst>
      <p:ext uri="{BB962C8B-B14F-4D97-AF65-F5344CB8AC3E}">
        <p14:creationId xmlns:p14="http://schemas.microsoft.com/office/powerpoint/2010/main" val="2516069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altLang="pt-BR" sz="4400" dirty="0">
                <a:solidFill>
                  <a:schemeClr val="tx1"/>
                </a:solidFill>
              </a:rPr>
              <a:t>4 – Escreva um programa, com uma função que necessite de um argumento. A função retornar o valor de caractere ‘P’, se seu argumento for positivo, e ‘N’, se seu argumento for zero ou negativo.</a:t>
            </a:r>
          </a:p>
        </p:txBody>
      </p:sp>
    </p:spTree>
    <p:extLst>
      <p:ext uri="{BB962C8B-B14F-4D97-AF65-F5344CB8AC3E}">
        <p14:creationId xmlns:p14="http://schemas.microsoft.com/office/powerpoint/2010/main" val="186937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altLang="pt-BR" sz="4400" dirty="0">
                <a:solidFill>
                  <a:schemeClr val="tx1"/>
                </a:solidFill>
              </a:rPr>
              <a:t>5 – Escreva um programa com uma função chamada </a:t>
            </a:r>
            <a:r>
              <a:rPr lang="pt-BR" altLang="pt-BR" sz="4400" dirty="0" err="1">
                <a:solidFill>
                  <a:schemeClr val="tx1"/>
                </a:solidFill>
              </a:rPr>
              <a:t>somaImposto</a:t>
            </a:r>
            <a:r>
              <a:rPr lang="pt-BR" altLang="pt-BR" sz="4400" dirty="0">
                <a:solidFill>
                  <a:schemeClr val="tx1"/>
                </a:solidFill>
              </a:rPr>
              <a:t>. A função possui dois parâmetros formais: </a:t>
            </a:r>
            <a:r>
              <a:rPr lang="pt-BR" altLang="pt-BR" sz="4400" dirty="0" err="1">
                <a:solidFill>
                  <a:schemeClr val="tx1"/>
                </a:solidFill>
              </a:rPr>
              <a:t>taxaImposto</a:t>
            </a:r>
            <a:r>
              <a:rPr lang="pt-BR" altLang="pt-BR" sz="4400" dirty="0">
                <a:solidFill>
                  <a:schemeClr val="tx1"/>
                </a:solidFill>
              </a:rPr>
              <a:t>, que é a quantia de imposto sobre vendas expressa em porcentagem e custo, que é o custo de um item antes do imposto. A função “altera” o valor de custo para incluir o imposto sobre vendas. Por fim deve retornar o novo valor para o usuário considerando o percentual do imposto.</a:t>
            </a:r>
          </a:p>
        </p:txBody>
      </p:sp>
    </p:spTree>
    <p:extLst>
      <p:ext uri="{BB962C8B-B14F-4D97-AF65-F5344CB8AC3E}">
        <p14:creationId xmlns:p14="http://schemas.microsoft.com/office/powerpoint/2010/main" val="6563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9020"/>
            <a:ext cx="11350832" cy="363448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3100" dirty="0">
                <a:solidFill>
                  <a:schemeClr val="tx1"/>
                </a:solidFill>
              </a:rPr>
              <a:t>6 – Um comerciante possui uma loja de artigos de R$ 1,99. Para agilizar o cálculo de quanto cada cliente deve pagar ele desenvolveu uma tabela que contém o número de itens que o cliente comprou e ao lado o valor da conta. Desta forma a atendente do caixa precisa apenas contar quantos itens o cliente está levando e olhar na tabela de preços. Você foi contratado para desenvolver uma função que monta esta tabela de preços, que conterá os preços de 1 até 50 produtos, conforme o exemplo abaixo: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4C2517-BE29-329B-9551-BF6ED423D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6"/>
          <a:stretch/>
        </p:blipFill>
        <p:spPr>
          <a:xfrm>
            <a:off x="581193" y="5153506"/>
            <a:ext cx="11350832" cy="1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4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altLang="pt-BR" sz="4400" dirty="0">
                <a:solidFill>
                  <a:schemeClr val="tx1"/>
                </a:solidFill>
              </a:rPr>
              <a:t>7 – Crie uma função que efetue o cálculo do salário e como retorno teremos o valor a ser pago conforme o número de horas trabalhadas. Considere a carga horária de 40h por semana como salário base, caso ultrapasse o limite de 40h, o funcionário deve receber 50% a mais por hora excedente.</a:t>
            </a:r>
          </a:p>
        </p:txBody>
      </p:sp>
    </p:spTree>
    <p:extLst>
      <p:ext uri="{BB962C8B-B14F-4D97-AF65-F5344CB8AC3E}">
        <p14:creationId xmlns:p14="http://schemas.microsoft.com/office/powerpoint/2010/main" val="348475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8007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1AF738F-68D3-7AAC-9F46-16EC69D1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4795"/>
            <a:ext cx="11029615" cy="363448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400" dirty="0"/>
              <a:t>No contexto da programação, podemos definir uma função como sendo um bloco de código que pode receber argumentos de entrada, realizar procedimentos específicos e retornar (ou não) um valor. </a:t>
            </a:r>
          </a:p>
          <a:p>
            <a:pPr algn="just"/>
            <a:r>
              <a:rPr lang="pt-BR" sz="2400" dirty="0"/>
              <a:t>O bloco de código que define uma função possui um certo isolamento em relação ao restante do código, e pode ser convocada (chamada) a executar um número arbitrário de vezes em um programa. </a:t>
            </a:r>
          </a:p>
          <a:p>
            <a:pPr algn="just"/>
            <a:r>
              <a:rPr lang="pt-BR" sz="2400" dirty="0"/>
              <a:t>A partir do momento que começamos a aprender o Python, já utilizamos funções prontas,	 como o </a:t>
            </a:r>
            <a:r>
              <a:rPr lang="pt-BR" sz="2400" b="1" dirty="0"/>
              <a:t>print(), </a:t>
            </a:r>
            <a:r>
              <a:rPr lang="pt-BR" sz="2400" b="1" dirty="0" err="1"/>
              <a:t>type</a:t>
            </a:r>
            <a:r>
              <a:rPr lang="pt-BR" sz="2400" b="1" dirty="0"/>
              <a:t>(), input(), </a:t>
            </a:r>
            <a:r>
              <a:rPr lang="pt-BR" sz="2400" b="1" dirty="0" err="1"/>
              <a:t>float</a:t>
            </a:r>
            <a:r>
              <a:rPr lang="pt-BR" sz="2400" b="1" dirty="0"/>
              <a:t>(), </a:t>
            </a:r>
            <a:r>
              <a:rPr lang="pt-BR" sz="2400" b="1" dirty="0" err="1"/>
              <a:t>len</a:t>
            </a:r>
            <a:r>
              <a:rPr lang="pt-BR" sz="2400" b="1" dirty="0"/>
              <a:t>(), range(), sum();</a:t>
            </a:r>
          </a:p>
          <a:p>
            <a:pPr lvl="1" algn="just"/>
            <a:r>
              <a:rPr lang="pt-BR" sz="2100" dirty="0"/>
              <a:t>Funções utilizadas em listas: </a:t>
            </a:r>
          </a:p>
          <a:p>
            <a:pPr lvl="1" algn="just"/>
            <a:r>
              <a:rPr lang="pt-BR" sz="2100" b="1" dirty="0" err="1"/>
              <a:t>lista.append</a:t>
            </a:r>
            <a:r>
              <a:rPr lang="pt-BR" sz="2100" b="1" dirty="0"/>
              <a:t>(); </a:t>
            </a:r>
            <a:r>
              <a:rPr lang="pt-BR" sz="2100" b="1" dirty="0" err="1"/>
              <a:t>lista.pop</a:t>
            </a:r>
            <a:r>
              <a:rPr lang="pt-BR" sz="2100" b="1" dirty="0"/>
              <a:t>(); </a:t>
            </a:r>
            <a:r>
              <a:rPr lang="pt-BR" sz="2100" b="1" dirty="0" err="1"/>
              <a:t>lista.remove</a:t>
            </a:r>
            <a:r>
              <a:rPr lang="pt-BR" sz="2100" b="1" dirty="0"/>
              <a:t>(); </a:t>
            </a:r>
            <a:r>
              <a:rPr lang="pt-BR" sz="2100" b="1" dirty="0" err="1"/>
              <a:t>lista.sort</a:t>
            </a:r>
            <a:r>
              <a:rPr lang="pt-BR" sz="2100" b="1" dirty="0"/>
              <a:t>();</a:t>
            </a:r>
          </a:p>
          <a:p>
            <a:pPr algn="just"/>
            <a:endParaRPr lang="pt-BR" sz="2400" b="1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4727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altLang="pt-BR" sz="4400" dirty="0">
                <a:solidFill>
                  <a:schemeClr val="tx1"/>
                </a:solidFill>
              </a:rPr>
              <a:t>8 – Um pescador</a:t>
            </a:r>
            <a:r>
              <a:rPr lang="pt-BR" sz="4100" dirty="0">
                <a:solidFill>
                  <a:schemeClr val="tx1"/>
                </a:solidFill>
              </a:rPr>
              <a:t>, comprou um PC para controlar o rendimento diário de seu trabalho. Toda vez que ele traz um peso de peixes maior que o estabelecido pelo regulamento de pesca do MS (50 Kg) deve pagar uma multa de R$ 4,00 por quilo excedente. O pescador precisa que você crie uma função para ler a quantidade de peixes e calcular o excesso. Gravar na variável excesso a quantidade de quilos além do limite e na variável multa o valor da multa que o pescador deverá pagar. Imprima os dados do programa com as mensagens adequadas.</a:t>
            </a:r>
          </a:p>
        </p:txBody>
      </p:sp>
    </p:spTree>
    <p:extLst>
      <p:ext uri="{BB962C8B-B14F-4D97-AF65-F5344CB8AC3E}">
        <p14:creationId xmlns:p14="http://schemas.microsoft.com/office/powerpoint/2010/main" val="132349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3100" dirty="0">
                <a:solidFill>
                  <a:schemeClr val="tx1"/>
                </a:solidFill>
              </a:rPr>
              <a:t>9 – O gestor de uma rede de shoppings, precisa contratar um sistema para administrar o estacionamento, a principal função do sistema é </a:t>
            </a:r>
            <a:r>
              <a:rPr lang="pt-BR" sz="3100" dirty="0" err="1">
                <a:solidFill>
                  <a:schemeClr val="tx1"/>
                </a:solidFill>
              </a:rPr>
              <a:t>calcularTempo</a:t>
            </a:r>
            <a:r>
              <a:rPr lang="pt-BR" sz="3100" dirty="0">
                <a:solidFill>
                  <a:schemeClr val="tx1"/>
                </a:solidFill>
              </a:rPr>
              <a:t>(). Considere o valor mínimo de R$9,00 por hora e R$ 1,50 por hora adicional. O principal argumento da função é o tempo utilizado em minutos, a função deve </a:t>
            </a:r>
            <a:r>
              <a:rPr lang="pt-BR" sz="3100" b="1" dirty="0">
                <a:solidFill>
                  <a:schemeClr val="tx1"/>
                </a:solidFill>
              </a:rPr>
              <a:t>retornar</a:t>
            </a:r>
            <a:r>
              <a:rPr lang="pt-BR" sz="3100" dirty="0">
                <a:solidFill>
                  <a:schemeClr val="tx1"/>
                </a:solidFill>
              </a:rPr>
              <a:t> o valor total. Caso o usuário fique no estacionamento por menos de 15 minutos, o tempo utilizado não será cobrado.</a:t>
            </a:r>
          </a:p>
        </p:txBody>
      </p:sp>
    </p:spTree>
    <p:extLst>
      <p:ext uri="{BB962C8B-B14F-4D97-AF65-F5344CB8AC3E}">
        <p14:creationId xmlns:p14="http://schemas.microsoft.com/office/powerpoint/2010/main" val="2249080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350832" cy="3634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100" dirty="0">
                <a:solidFill>
                  <a:schemeClr val="tx1"/>
                </a:solidFill>
              </a:rPr>
              <a:t>9 – Adicione na função </a:t>
            </a:r>
            <a:r>
              <a:rPr lang="pt-BR" sz="3100" dirty="0" err="1">
                <a:solidFill>
                  <a:schemeClr val="tx1"/>
                </a:solidFill>
              </a:rPr>
              <a:t>calcularTempo</a:t>
            </a:r>
            <a:r>
              <a:rPr lang="pt-BR" sz="3100" dirty="0">
                <a:solidFill>
                  <a:schemeClr val="tx1"/>
                </a:solidFill>
              </a:rPr>
              <a:t>() do sistema para estacionamento o valor dos impostos pago pelo cliente. Considere o PIS: 0,33% , COFINS: 0,20% e ICMS: 17% no valor e </a:t>
            </a:r>
            <a:r>
              <a:rPr lang="pt-BR" sz="3100" b="1" dirty="0">
                <a:solidFill>
                  <a:schemeClr val="tx1"/>
                </a:solidFill>
              </a:rPr>
              <a:t>imprima</a:t>
            </a:r>
            <a:r>
              <a:rPr lang="pt-BR" sz="3100" dirty="0">
                <a:solidFill>
                  <a:schemeClr val="tx1"/>
                </a:solidFill>
              </a:rPr>
              <a:t> o recibo do cliente de acordo com a saída abaixo: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3A6AC5-923B-8B76-350E-2A5276A92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968" y="4731859"/>
            <a:ext cx="2452063" cy="19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4463"/>
            <a:ext cx="11350832" cy="363448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3100" dirty="0">
                <a:solidFill>
                  <a:schemeClr val="tx1"/>
                </a:solidFill>
              </a:rPr>
              <a:t>10 – Uma pessoa está interessada em comprar um carro e deseja fazer um financiamento. Ela tem uma quantia X para dar de entrada, uma taxa de juros é definida pelo banco e a pessoa pode escolher o número de parcelas que deseja financiar. </a:t>
            </a:r>
          </a:p>
          <a:p>
            <a:pPr marL="0" indent="0" algn="just">
              <a:buNone/>
            </a:pPr>
            <a:r>
              <a:rPr lang="pt-BR" sz="3100" dirty="0">
                <a:solidFill>
                  <a:schemeClr val="tx1"/>
                </a:solidFill>
              </a:rPr>
              <a:t>Crie uma função que simule um financiamento, levando em consideração o regime de juros compostos. O programa deve solicitar ao usuário o valor do veiculo, o valor da entrada, a taxa de juros e a quantidade de parcelas. Além disso, o programa deve exibir o valor total pago, a quantia dos juros pagos e o valor de cada parcela. O programa deve apresentar as informações de forma clara e objetiva, facilitando a compreensão por parte do usuário.</a:t>
            </a:r>
          </a:p>
        </p:txBody>
      </p:sp>
    </p:spTree>
    <p:extLst>
      <p:ext uri="{BB962C8B-B14F-4D97-AF65-F5344CB8AC3E}">
        <p14:creationId xmlns:p14="http://schemas.microsoft.com/office/powerpoint/2010/main" val="168787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8007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1AF738F-68D3-7AAC-9F46-16EC69D1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49666"/>
            <a:ext cx="11029615" cy="3634486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Uma função é um bloco de código que só é executado quando é chamado.</a:t>
            </a:r>
          </a:p>
          <a:p>
            <a:pPr algn="just"/>
            <a:r>
              <a:rPr lang="pt-BR" sz="2400" dirty="0"/>
              <a:t>Você pode passar dados, conhecidos como parâmetros, para uma função.</a:t>
            </a:r>
          </a:p>
          <a:p>
            <a:pPr algn="just"/>
            <a:r>
              <a:rPr lang="pt-BR" sz="2400" dirty="0"/>
              <a:t>Uma função pode retornar dados como resultado.</a:t>
            </a:r>
          </a:p>
          <a:p>
            <a:pPr algn="just"/>
            <a:r>
              <a:rPr lang="pt-BR" sz="2400" dirty="0"/>
              <a:t>Funções são recursos poderosos das linguagens de programação. Ao desenvolver uma aplicação utilizamos elas a todo momento, quer sejam as que nós mesmos escrevemos para as rotinas especificas ou aquelas já disponibilizadas pela linguagem de programação escolhida, suas bibliotecas e frameworks.</a:t>
            </a:r>
          </a:p>
        </p:txBody>
      </p:sp>
    </p:spTree>
    <p:extLst>
      <p:ext uri="{BB962C8B-B14F-4D97-AF65-F5344CB8AC3E}">
        <p14:creationId xmlns:p14="http://schemas.microsoft.com/office/powerpoint/2010/main" val="194937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8007"/>
          </a:xfrm>
        </p:spPr>
        <p:txBody>
          <a:bodyPr/>
          <a:lstStyle/>
          <a:p>
            <a:r>
              <a:rPr lang="pt-BR" dirty="0"/>
              <a:t>Vantagens de utilizar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1AF738F-68D3-7AAC-9F46-16EC69D1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Permitem a reutilização de código;</a:t>
            </a:r>
          </a:p>
          <a:p>
            <a:pPr algn="just"/>
            <a:r>
              <a:rPr lang="pt-BR" sz="2400" dirty="0"/>
              <a:t>Possibilitam a decomposição de procedimentos;</a:t>
            </a:r>
          </a:p>
          <a:p>
            <a:pPr algn="just"/>
            <a:r>
              <a:rPr lang="pt-BR" sz="2400" dirty="0"/>
              <a:t>Podem tornar um código mais legível;</a:t>
            </a:r>
          </a:p>
          <a:p>
            <a:pPr algn="just"/>
            <a:r>
              <a:rPr lang="pt-BR" sz="2400" dirty="0"/>
              <a:t>Facilitam a manutenção e a correção de erros;</a:t>
            </a:r>
          </a:p>
          <a:p>
            <a:pPr algn="just"/>
            <a:r>
              <a:rPr lang="pt-BR" sz="2400" dirty="0"/>
              <a:t>Facilitam a manutenção e a correção de erros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3986E7-D79C-2D3F-81A7-1FF23DA4CC44}"/>
              </a:ext>
            </a:extLst>
          </p:cNvPr>
          <p:cNvSpPr txBox="1"/>
          <p:nvPr/>
        </p:nvSpPr>
        <p:spPr>
          <a:xfrm>
            <a:off x="823239" y="5150242"/>
            <a:ext cx="6093618" cy="158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Exemplo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round ( 6 . 8 ) </a:t>
            </a:r>
          </a:p>
          <a:p>
            <a:pPr algn="just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7 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9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def</a:t>
            </a:r>
            <a:r>
              <a:rPr lang="pt-BR" dirty="0"/>
              <a:t> – definindo uma função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7B89DE-7B57-F796-CA61-D5C45589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 sintaxe de uma função é definida por três partes: nome, argumentos e corpo, o qual agrupa uma sequência de linhas que representa algum comportamento. </a:t>
            </a:r>
          </a:p>
          <a:p>
            <a:r>
              <a:rPr lang="pt-BR" sz="1800" dirty="0"/>
              <a:t>No código abaixo, temos um exemplo de </a:t>
            </a:r>
            <a:r>
              <a:rPr lang="pt-BR" sz="1800" b="1" dirty="0"/>
              <a:t>declaração de função em Python</a:t>
            </a:r>
            <a:r>
              <a:rPr lang="pt-BR" sz="1800" dirty="0"/>
              <a:t>:</a:t>
            </a:r>
            <a:endParaRPr lang="pt-BR" dirty="0"/>
          </a:p>
          <a:p>
            <a:r>
              <a:rPr lang="pt-BR" dirty="0"/>
              <a:t>Podemos declarar funções através da cláusula </a:t>
            </a:r>
            <a:r>
              <a:rPr lang="pt-BR" dirty="0" err="1"/>
              <a:t>def</a:t>
            </a:r>
            <a:r>
              <a:rPr lang="pt-BR" dirty="0"/>
              <a:t> + nome da função + ():</a:t>
            </a:r>
          </a:p>
          <a:p>
            <a:pPr marL="63500" indent="0">
              <a:buNone/>
            </a:pPr>
            <a:r>
              <a:rPr lang="pt-BR" dirty="0"/>
              <a:t>Exemplo:</a:t>
            </a:r>
          </a:p>
          <a:p>
            <a:pPr marL="63500" indent="0">
              <a:buNone/>
            </a:pPr>
            <a:r>
              <a:rPr lang="pt-BR" sz="1600" b="1" i="1" dirty="0" err="1">
                <a:solidFill>
                  <a:schemeClr val="tx1"/>
                </a:solidFill>
              </a:rPr>
              <a:t>def</a:t>
            </a:r>
            <a:r>
              <a:rPr lang="pt-BR" sz="1600" b="1" i="1" dirty="0">
                <a:solidFill>
                  <a:schemeClr val="tx1"/>
                </a:solidFill>
              </a:rPr>
              <a:t>  </a:t>
            </a:r>
            <a:r>
              <a:rPr lang="pt-BR" sz="1600" b="1" i="1" dirty="0" err="1">
                <a:solidFill>
                  <a:schemeClr val="tx1"/>
                </a:solidFill>
              </a:rPr>
              <a:t>hello</a:t>
            </a:r>
            <a:r>
              <a:rPr lang="pt-BR" sz="1600" b="1" i="1" dirty="0">
                <a:solidFill>
                  <a:schemeClr val="tx1"/>
                </a:solidFill>
              </a:rPr>
              <a:t> ( ):</a:t>
            </a:r>
          </a:p>
          <a:p>
            <a:pPr marL="63500" indent="0">
              <a:buNone/>
            </a:pPr>
            <a:r>
              <a:rPr lang="pt-BR" sz="1600" b="1" i="1" dirty="0">
                <a:solidFill>
                  <a:schemeClr val="tx1"/>
                </a:solidFill>
              </a:rPr>
              <a:t>   print(“ Olá!!! “)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67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def</a:t>
            </a:r>
            <a:r>
              <a:rPr lang="pt-BR" dirty="0"/>
              <a:t> – definindo uma função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20B0AA7-A527-4058-D9BD-3CA4B1F9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514808" cy="3634486"/>
          </a:xfrm>
        </p:spPr>
        <p:txBody>
          <a:bodyPr/>
          <a:lstStyle/>
          <a:p>
            <a:pPr algn="just"/>
            <a:r>
              <a:rPr lang="pt-BR" sz="1800" dirty="0"/>
              <a:t>As funções iniciam com a declaração </a:t>
            </a:r>
            <a:r>
              <a:rPr lang="pt-BR" sz="1800" b="1" u="sng" dirty="0" err="1"/>
              <a:t>def</a:t>
            </a:r>
            <a:r>
              <a:rPr lang="pt-BR" sz="1800" dirty="0"/>
              <a:t>, seguida do nome da função, e entre parênteses os parâmetros, caso existam e por último </a:t>
            </a:r>
            <a:r>
              <a:rPr lang="pt-BR" sz="1800" b="1" dirty="0"/>
              <a:t>: </a:t>
            </a:r>
            <a:r>
              <a:rPr lang="pt-BR" sz="1800" dirty="0"/>
              <a:t>(Dois Pontos) que indica que o código será indentado nas linhas abaixo. Depois de declarada a função, basta passar o corpo contendo o objetivo da função.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620710-F5F9-C4E1-5808-7EDC9D36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619"/>
          <a:stretch/>
        </p:blipFill>
        <p:spPr>
          <a:xfrm>
            <a:off x="7257774" y="3244729"/>
            <a:ext cx="3541151" cy="11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4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Chamada de função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EB613EB-F385-DA3E-5D8A-25E919A8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514808" cy="3634486"/>
          </a:xfrm>
        </p:spPr>
        <p:txBody>
          <a:bodyPr/>
          <a:lstStyle/>
          <a:p>
            <a:r>
              <a:rPr lang="pt-BR" sz="1600" dirty="0"/>
              <a:t>Na programação estruturada, o Python roda  da primeira até a última linha. Linha por linha. Na ordem.</a:t>
            </a:r>
          </a:p>
          <a:p>
            <a:r>
              <a:rPr lang="pt-BR" sz="1600" dirty="0"/>
              <a:t>No exemplo de código anterior, não.</a:t>
            </a:r>
            <a:br>
              <a:rPr lang="pt-BR" sz="1600" dirty="0"/>
            </a:br>
            <a:r>
              <a:rPr lang="pt-BR" sz="1600" dirty="0"/>
              <a:t>É definido uma função, tem um print, mas nada ocorre.</a:t>
            </a:r>
          </a:p>
          <a:p>
            <a:r>
              <a:rPr lang="pt-BR" sz="1600" dirty="0"/>
              <a:t>Só depois que chamamos a função (</a:t>
            </a:r>
            <a:r>
              <a:rPr lang="pt-BR" sz="1600" b="1" dirty="0" err="1"/>
              <a:t>hello</a:t>
            </a:r>
            <a:r>
              <a:rPr lang="pt-BR" sz="1600" b="1" dirty="0"/>
              <a:t>()</a:t>
            </a:r>
            <a:r>
              <a:rPr lang="pt-BR" sz="1600" dirty="0"/>
              <a:t>), é que acontece algo. Ou seja, o Python </a:t>
            </a:r>
            <a:r>
              <a:rPr lang="pt-BR" sz="1600" b="1" dirty="0"/>
              <a:t>pula</a:t>
            </a:r>
            <a:r>
              <a:rPr lang="pt-BR" sz="1600" dirty="0"/>
              <a:t> esses </a:t>
            </a:r>
            <a:r>
              <a:rPr lang="pt-BR" sz="1600" b="1" dirty="0" err="1"/>
              <a:t>def</a:t>
            </a:r>
            <a:r>
              <a:rPr lang="pt-BR" sz="1600" dirty="0"/>
              <a:t>, não roda ele de cara.</a:t>
            </a:r>
            <a:br>
              <a:rPr lang="pt-BR" sz="1600" dirty="0"/>
            </a:br>
            <a:r>
              <a:rPr lang="pt-BR" sz="1600" dirty="0"/>
              <a:t>Aliás, se você não tivesse chamado a função via </a:t>
            </a:r>
            <a:r>
              <a:rPr lang="pt-BR" sz="1600" b="1" dirty="0" err="1"/>
              <a:t>hello</a:t>
            </a:r>
            <a:r>
              <a:rPr lang="pt-BR" sz="1600" b="1" dirty="0"/>
              <a:t>()</a:t>
            </a:r>
            <a:r>
              <a:rPr lang="pt-BR" sz="1600" dirty="0"/>
              <a:t>, aquele código nem seria executado.</a:t>
            </a:r>
            <a:endParaRPr lang="pt-BR" sz="1600" b="1" i="1" dirty="0">
              <a:solidFill>
                <a:srgbClr val="FF00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8C833D7-03F8-56CF-4990-7CF51F3E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40" y="2930964"/>
            <a:ext cx="3541151" cy="20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1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Chamada de função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EB613EB-F385-DA3E-5D8A-25E919A8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514808" cy="3634486"/>
          </a:xfrm>
        </p:spPr>
        <p:txBody>
          <a:bodyPr/>
          <a:lstStyle/>
          <a:p>
            <a:r>
              <a:rPr lang="pt-BR" sz="1600" dirty="0"/>
              <a:t>Após definir a função precisamos chamar para </a:t>
            </a:r>
            <a:r>
              <a:rPr lang="pt-BR" sz="1600" dirty="0" err="1"/>
              <a:t>executa-lá</a:t>
            </a:r>
            <a:r>
              <a:rPr lang="pt-BR" sz="1600" dirty="0"/>
              <a:t>.</a:t>
            </a:r>
            <a:endParaRPr lang="pt-BR" dirty="0"/>
          </a:p>
          <a:p>
            <a:pPr marL="63500" indent="0">
              <a:buNone/>
            </a:pPr>
            <a:r>
              <a:rPr lang="pt-BR" dirty="0"/>
              <a:t>Exemplo:</a:t>
            </a:r>
          </a:p>
          <a:p>
            <a:pPr marL="63500" indent="0">
              <a:buNone/>
            </a:pPr>
            <a:endParaRPr lang="pt-BR" dirty="0"/>
          </a:p>
          <a:p>
            <a:pPr marL="63500" indent="0">
              <a:buNone/>
            </a:pPr>
            <a:r>
              <a:rPr lang="pt-BR" dirty="0"/>
              <a:t>#definindo função</a:t>
            </a:r>
          </a:p>
          <a:p>
            <a:pPr marL="63500" indent="0">
              <a:buNone/>
            </a:pPr>
            <a:r>
              <a:rPr lang="pt-BR" sz="1400" b="1" i="1" dirty="0" err="1">
                <a:solidFill>
                  <a:schemeClr val="tx1"/>
                </a:solidFill>
              </a:rPr>
              <a:t>def</a:t>
            </a:r>
            <a:r>
              <a:rPr lang="pt-BR" sz="1400" b="1" i="1" dirty="0">
                <a:solidFill>
                  <a:schemeClr val="tx1"/>
                </a:solidFill>
              </a:rPr>
              <a:t>  </a:t>
            </a:r>
            <a:r>
              <a:rPr lang="pt-BR" sz="1400" b="1" i="1" dirty="0" err="1">
                <a:solidFill>
                  <a:schemeClr val="tx1"/>
                </a:solidFill>
              </a:rPr>
              <a:t>hello</a:t>
            </a:r>
            <a:r>
              <a:rPr lang="pt-BR" sz="1400" b="1" i="1" dirty="0">
                <a:solidFill>
                  <a:schemeClr val="tx1"/>
                </a:solidFill>
              </a:rPr>
              <a:t> ( ):</a:t>
            </a:r>
          </a:p>
          <a:p>
            <a:pPr marL="63500" indent="0">
              <a:buNone/>
            </a:pPr>
            <a:r>
              <a:rPr lang="pt-BR" sz="1400" b="1" i="1" dirty="0">
                <a:solidFill>
                  <a:schemeClr val="tx1"/>
                </a:solidFill>
              </a:rPr>
              <a:t>   print(“ Olá!!! “) </a:t>
            </a:r>
          </a:p>
          <a:p>
            <a:pPr marL="63500" indent="0">
              <a:buNone/>
            </a:pPr>
            <a:r>
              <a:rPr lang="pt-BR" sz="1400" b="1" i="1" dirty="0">
                <a:solidFill>
                  <a:schemeClr val="tx1"/>
                </a:solidFill>
              </a:rPr>
              <a:t>#chamando para execução</a:t>
            </a:r>
          </a:p>
          <a:p>
            <a:pPr marL="63500" indent="0">
              <a:buNone/>
            </a:pPr>
            <a:r>
              <a:rPr lang="pt-BR" sz="1400" b="1" i="1" dirty="0" err="1">
                <a:solidFill>
                  <a:schemeClr val="tx1"/>
                </a:solidFill>
              </a:rPr>
              <a:t>hello</a:t>
            </a:r>
            <a:r>
              <a:rPr lang="pt-BR" sz="1400" b="1" i="1" dirty="0">
                <a:solidFill>
                  <a:schemeClr val="tx1"/>
                </a:solidFill>
              </a:rPr>
              <a:t>()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8C833D7-03F8-56CF-4990-7CF51F3E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40" y="2930964"/>
            <a:ext cx="3541151" cy="20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7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Chamada de função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C811F1A-7A85-C1E4-2A2D-DE76B5F87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416196" cy="3634486"/>
          </a:xfrm>
        </p:spPr>
        <p:txBody>
          <a:bodyPr/>
          <a:lstStyle/>
          <a:p>
            <a:pPr algn="just"/>
            <a:r>
              <a:rPr lang="pt-BR" sz="1800" dirty="0"/>
              <a:t>Quando chamamos uma função de nome </a:t>
            </a:r>
            <a:r>
              <a:rPr lang="pt-BR" sz="1800" b="1" dirty="0" err="1"/>
              <a:t>nome</a:t>
            </a:r>
            <a:r>
              <a:rPr lang="pt-BR" sz="1800" b="1" dirty="0"/>
              <a:t>()</a:t>
            </a:r>
            <a:r>
              <a:rPr lang="pt-BR" sz="1800" dirty="0"/>
              <a:t>, o Python sai buscando no código uma </a:t>
            </a:r>
            <a:r>
              <a:rPr lang="pt-BR" sz="1800" b="1" dirty="0" err="1"/>
              <a:t>def</a:t>
            </a:r>
            <a:r>
              <a:rPr lang="pt-BR" sz="1800" b="1" dirty="0"/>
              <a:t> nome()</a:t>
            </a:r>
            <a:r>
              <a:rPr lang="pt-BR" sz="1800" dirty="0"/>
              <a:t>, ou seja, ele sabe que você chamou uma função.</a:t>
            </a:r>
          </a:p>
          <a:p>
            <a:pPr algn="just"/>
            <a:r>
              <a:rPr lang="pt-BR" sz="1800" dirty="0"/>
              <a:t>Então ele para tudo e vai buscar onde essa função foi declarada e executa ela.</a:t>
            </a:r>
          </a:p>
          <a:p>
            <a:pPr algn="just"/>
            <a:r>
              <a:rPr lang="pt-BR" sz="1800" dirty="0"/>
              <a:t>Pode haver  1 milhão de linhas de código com funções. Se elas não forem chamadas, simplesmente não executam.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46B42C-2C05-3102-6227-1BFE50C5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40" y="2930964"/>
            <a:ext cx="3541151" cy="20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430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6B9ABD5D056674391FEFDE7F81C4820" ma:contentTypeVersion="0" ma:contentTypeDescription="Crie um novo documento." ma:contentTypeScope="" ma:versionID="b6dd770fa758d54f2611649d99f51a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57547f92819c86ae4143fe76bb6c5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DC7E45-57D9-417B-BAD5-757B349C063B}"/>
</file>

<file path=customXml/itemProps2.xml><?xml version="1.0" encoding="utf-8"?>
<ds:datastoreItem xmlns:ds="http://schemas.openxmlformats.org/officeDocument/2006/customXml" ds:itemID="{699608BA-994E-4FD3-AD77-56D74D2BCB27}"/>
</file>

<file path=customXml/itemProps3.xml><?xml version="1.0" encoding="utf-8"?>
<ds:datastoreItem xmlns:ds="http://schemas.openxmlformats.org/officeDocument/2006/customXml" ds:itemID="{F2BBFDCF-ADC6-4CF9-B71F-037910161EE2}"/>
</file>

<file path=docProps/app.xml><?xml version="1.0" encoding="utf-8"?>
<Properties xmlns="http://schemas.openxmlformats.org/officeDocument/2006/extended-properties" xmlns:vt="http://schemas.openxmlformats.org/officeDocument/2006/docPropsVTypes">
  <Template>{471FB5D0-AE35-408D-93F8-BE560EBFDCD7}tf33552983_win32</Template>
  <TotalTime>2144</TotalTime>
  <Words>1529</Words>
  <Application>Microsoft Office PowerPoint</Application>
  <PresentationFormat>Widescreen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Calibri</vt:lpstr>
      <vt:lpstr>Franklin Gothic Book</vt:lpstr>
      <vt:lpstr>Franklin Gothic Demi</vt:lpstr>
      <vt:lpstr>Wingdings 2</vt:lpstr>
      <vt:lpstr>DividendVTI</vt:lpstr>
      <vt:lpstr>Apresentação do PowerPoint</vt:lpstr>
      <vt:lpstr>FUNÇÕES</vt:lpstr>
      <vt:lpstr>FUNÇÕES</vt:lpstr>
      <vt:lpstr>Vantagens de utilizar FUNÇÕES</vt:lpstr>
      <vt:lpstr>def – definindo uma função</vt:lpstr>
      <vt:lpstr>def – definindo uma função</vt:lpstr>
      <vt:lpstr>Chamada de função</vt:lpstr>
      <vt:lpstr>Chamada de função</vt:lpstr>
      <vt:lpstr>Chamada de função</vt:lpstr>
      <vt:lpstr>Argumentos de função</vt:lpstr>
      <vt:lpstr>Argumentos de função</vt:lpstr>
      <vt:lpstr>Retorno de função</vt:lpstr>
      <vt:lpstr>Exercícios funções</vt:lpstr>
      <vt:lpstr>Exercícios funções</vt:lpstr>
      <vt:lpstr>Exercícios funções</vt:lpstr>
      <vt:lpstr>Exercícios funções</vt:lpstr>
      <vt:lpstr>Exercícios funções</vt:lpstr>
      <vt:lpstr>Exercícios funções</vt:lpstr>
      <vt:lpstr>Exercícios funções</vt:lpstr>
      <vt:lpstr>Exercícios funções</vt:lpstr>
      <vt:lpstr>Exercícios funções</vt:lpstr>
      <vt:lpstr>Exercícios funções</vt:lpstr>
      <vt:lpstr>Exercícios funções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software</dc:title>
  <dc:creator>Aline Queiroz Silvério</dc:creator>
  <cp:lastModifiedBy>Thiago Goncalves De Almeida</cp:lastModifiedBy>
  <cp:revision>125</cp:revision>
  <dcterms:created xsi:type="dcterms:W3CDTF">2021-05-21T18:08:59Z</dcterms:created>
  <dcterms:modified xsi:type="dcterms:W3CDTF">2023-03-02T15:41:58Z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0x01010076B9ABD5D056674391FEFDE7F81C4820</vt:lpwstr>
  </property>
</Properties>
</file>