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22"/>
  </p:notesMasterIdLst>
  <p:handoutMasterIdLst>
    <p:handoutMasterId r:id="rId23"/>
  </p:handoutMasterIdLst>
  <p:sldIdLst>
    <p:sldId id="297" r:id="rId5"/>
    <p:sldId id="312" r:id="rId6"/>
    <p:sldId id="347" r:id="rId7"/>
    <p:sldId id="330" r:id="rId8"/>
    <p:sldId id="334" r:id="rId9"/>
    <p:sldId id="333" r:id="rId10"/>
    <p:sldId id="336" r:id="rId11"/>
    <p:sldId id="335" r:id="rId12"/>
    <p:sldId id="337" r:id="rId13"/>
    <p:sldId id="338" r:id="rId14"/>
    <p:sldId id="341" r:id="rId15"/>
    <p:sldId id="339" r:id="rId16"/>
    <p:sldId id="340" r:id="rId17"/>
    <p:sldId id="343" r:id="rId18"/>
    <p:sldId id="344" r:id="rId19"/>
    <p:sldId id="346" r:id="rId20"/>
    <p:sldId id="345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467545-612F-E5C1-0178-55214BA3454D}" v="3" dt="2024-08-06T12:32:40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Cardoso" userId="S::guilherme54185786@aluno.ms.senac.br::e257afc4-45cb-416b-b705-c7f24ba93f1e" providerId="AD" clId="Web-{79BA4518-4006-4260-BEAE-A794C79C3CDF}"/>
    <pc:docChg chg="modSld">
      <pc:chgData name="Guilherme Cardoso" userId="S::guilherme54185786@aluno.ms.senac.br::e257afc4-45cb-416b-b705-c7f24ba93f1e" providerId="AD" clId="Web-{79BA4518-4006-4260-BEAE-A794C79C3CDF}" dt="2024-06-17T13:15:30.943" v="5" actId="1076"/>
      <pc:docMkLst>
        <pc:docMk/>
      </pc:docMkLst>
      <pc:sldChg chg="modSp">
        <pc:chgData name="Guilherme Cardoso" userId="S::guilherme54185786@aluno.ms.senac.br::e257afc4-45cb-416b-b705-c7f24ba93f1e" providerId="AD" clId="Web-{79BA4518-4006-4260-BEAE-A794C79C3CDF}" dt="2024-06-17T13:15:30.943" v="5" actId="1076"/>
        <pc:sldMkLst>
          <pc:docMk/>
          <pc:sldMk cId="2186903700" sldId="346"/>
        </pc:sldMkLst>
        <pc:picChg chg="mod">
          <ac:chgData name="Guilherme Cardoso" userId="S::guilherme54185786@aluno.ms.senac.br::e257afc4-45cb-416b-b705-c7f24ba93f1e" providerId="AD" clId="Web-{79BA4518-4006-4260-BEAE-A794C79C3CDF}" dt="2024-06-17T13:15:30.943" v="5" actId="1076"/>
          <ac:picMkLst>
            <pc:docMk/>
            <pc:sldMk cId="2186903700" sldId="346"/>
            <ac:picMk id="6" creationId="{0DDC7BB6-FB56-35BD-8F26-284513BAEB01}"/>
          </ac:picMkLst>
        </pc:picChg>
      </pc:sldChg>
    </pc:docChg>
  </pc:docChgLst>
  <pc:docChgLst>
    <pc:chgData name="Wendril Santos" userId="S::wendril29237436@aluno.ms.senac.br::4d417079-3d3c-44e9-80b5-34f232cdc79f" providerId="AD" clId="Web-{5155D5B8-3819-0CC5-561D-45E0E3D44605}"/>
    <pc:docChg chg="modSld">
      <pc:chgData name="Wendril Santos" userId="S::wendril29237436@aluno.ms.senac.br::4d417079-3d3c-44e9-80b5-34f232cdc79f" providerId="AD" clId="Web-{5155D5B8-3819-0CC5-561D-45E0E3D44605}" dt="2024-06-17T13:13:21.665" v="0" actId="1076"/>
      <pc:docMkLst>
        <pc:docMk/>
      </pc:docMkLst>
      <pc:sldChg chg="modSp">
        <pc:chgData name="Wendril Santos" userId="S::wendril29237436@aluno.ms.senac.br::4d417079-3d3c-44e9-80b5-34f232cdc79f" providerId="AD" clId="Web-{5155D5B8-3819-0CC5-561D-45E0E3D44605}" dt="2024-06-17T13:13:21.665" v="0" actId="1076"/>
        <pc:sldMkLst>
          <pc:docMk/>
          <pc:sldMk cId="2965578587" sldId="345"/>
        </pc:sldMkLst>
        <pc:picChg chg="mod">
          <ac:chgData name="Wendril Santos" userId="S::wendril29237436@aluno.ms.senac.br::4d417079-3d3c-44e9-80b5-34f232cdc79f" providerId="AD" clId="Web-{5155D5B8-3819-0CC5-561D-45E0E3D44605}" dt="2024-06-17T13:13:21.665" v="0" actId="1076"/>
          <ac:picMkLst>
            <pc:docMk/>
            <pc:sldMk cId="2965578587" sldId="345"/>
            <ac:picMk id="8" creationId="{E358E8E2-51E6-B8C8-3535-2CDC4EA3F143}"/>
          </ac:picMkLst>
        </pc:picChg>
      </pc:sldChg>
    </pc:docChg>
  </pc:docChgLst>
  <pc:docChgLst>
    <pc:chgData name="Kétillen Duarte" userId="S::ketillen6263636@aluno.ms.senac.br::2f2e771e-cf02-4f1f-a351-d88660e384ec" providerId="AD" clId="Web-{E3467545-612F-E5C1-0178-55214BA3454D}"/>
    <pc:docChg chg="modSld">
      <pc:chgData name="Kétillen Duarte" userId="S::ketillen6263636@aluno.ms.senac.br::2f2e771e-cf02-4f1f-a351-d88660e384ec" providerId="AD" clId="Web-{E3467545-612F-E5C1-0178-55214BA3454D}" dt="2024-08-06T12:32:40.795" v="2" actId="1076"/>
      <pc:docMkLst>
        <pc:docMk/>
      </pc:docMkLst>
      <pc:sldChg chg="modSp">
        <pc:chgData name="Kétillen Duarte" userId="S::ketillen6263636@aluno.ms.senac.br::2f2e771e-cf02-4f1f-a351-d88660e384ec" providerId="AD" clId="Web-{E3467545-612F-E5C1-0178-55214BA3454D}" dt="2024-08-06T12:32:40.795" v="2" actId="1076"/>
        <pc:sldMkLst>
          <pc:docMk/>
          <pc:sldMk cId="720769875" sldId="333"/>
        </pc:sldMkLst>
        <pc:spChg chg="mod">
          <ac:chgData name="Kétillen Duarte" userId="S::ketillen6263636@aluno.ms.senac.br::2f2e771e-cf02-4f1f-a351-d88660e384ec" providerId="AD" clId="Web-{E3467545-612F-E5C1-0178-55214BA3454D}" dt="2024-08-06T12:32:40.795" v="2" actId="1076"/>
          <ac:spMkLst>
            <pc:docMk/>
            <pc:sldMk cId="720769875" sldId="333"/>
            <ac:spMk id="5" creationId="{A7A064AB-75BB-42F7-A711-0732BC5818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CB700D-7E1A-49E2-ABAD-092ACBACD43B}" type="datetime1">
              <a:rPr lang="pt-BR" smtClean="0"/>
              <a:t>06/08/2024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3353A-A592-44BD-B6AB-B98E47E0DF51}" type="datetime1">
              <a:rPr lang="pt-BR" smtClean="0"/>
              <a:t>06/08/2024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72D23-6933-4398-B088-86D87D4569A8}" type="datetime1">
              <a:rPr lang="pt-BR" smtClean="0"/>
              <a:t>06/08/2024</a:t>
            </a:fld>
            <a:endParaRPr lang="en-US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CAC3A-C360-423D-8EE7-1FC8754818CB}" type="datetime1">
              <a:rPr lang="pt-BR" smtClean="0"/>
              <a:t>06/08/2024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A3C67-7F45-4D7A-B048-0542E838373B}" type="datetime1">
              <a:rPr lang="pt-BR" smtClean="0"/>
              <a:t>06/08/2024</a:t>
            </a:fld>
            <a:endParaRPr lang="en-US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66A0C-EEE8-4DE1-9ECF-51EC9C0B8BE2}" type="datetime1">
              <a:rPr lang="pt-BR" smtClean="0"/>
              <a:t>06/08/2024</a:t>
            </a:fld>
            <a:endParaRPr lang="en-US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9B11C-AD18-4A04-821E-C5366FCA14C8}" type="datetime1">
              <a:rPr lang="pt-BR" smtClean="0"/>
              <a:t>06/08/2024</a:t>
            </a:fld>
            <a:endParaRPr lang="en-US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586AC-0217-4567-B29B-23EE9A9222A5}" type="datetime1">
              <a:rPr lang="pt-BR" smtClean="0"/>
              <a:t>06/08/2024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A9A4D-5B4A-4536-B4F3-3781F06B7402}" type="datetime1">
              <a:rPr lang="pt-BR" smtClean="0"/>
              <a:t>06/08/2024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2EFA0-DD31-4334-BD97-CA68CA1EAF7D}" type="datetime1">
              <a:rPr lang="pt-BR" smtClean="0"/>
              <a:t>06/08/2024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22C804-0B7D-49A4-9AA4-17093ACFAE26}" type="datetime1">
              <a:rPr lang="pt-BR" smtClean="0"/>
              <a:t>06/08/2024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estilo de 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26C5998-667C-4083-8EAC-8B78C6E30EC5}" type="datetime1">
              <a:rPr lang="pt-BR" smtClean="0"/>
              <a:t>06/08/2024</a:t>
            </a:fld>
            <a:endParaRPr lang="en-US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C8F94-10C4-4E0E-B702-FA76FB225505}" type="datetime1">
              <a:rPr lang="pt-BR" smtClean="0"/>
              <a:t>06/08/2024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CDFDDD-D174-442B-974C-2E7F8D4F71ED}" type="datetime1">
              <a:rPr lang="pt-BR" smtClean="0"/>
              <a:t>06/08/2024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3019D06-AA39-4627-A951-F73E84C3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AE6873E-A3B9-4BBF-AE84-13532DBA9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58" y="611726"/>
            <a:ext cx="2835773" cy="7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B8609F1D-6A03-4945-A8ED-4286F622C9CD}"/>
              </a:ext>
            </a:extLst>
          </p:cNvPr>
          <p:cNvSpPr txBox="1">
            <a:spLocks/>
          </p:cNvSpPr>
          <p:nvPr/>
        </p:nvSpPr>
        <p:spPr>
          <a:xfrm>
            <a:off x="4133240" y="658582"/>
            <a:ext cx="7803648" cy="759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2000" b="1" cap="all">
                <a:solidFill>
                  <a:schemeClr val="accent1"/>
                </a:solidFill>
              </a:rPr>
              <a:t>UC: programação estruturada e orientada a objetos</a:t>
            </a:r>
          </a:p>
          <a:p>
            <a:pPr marL="0" indent="0" algn="r">
              <a:buNone/>
            </a:pPr>
            <a:r>
              <a:rPr lang="pt-BR" sz="2000" b="1" cap="all">
                <a:solidFill>
                  <a:schemeClr val="accent1"/>
                </a:solidFill>
              </a:rPr>
              <a:t>Professor</a:t>
            </a:r>
            <a:r>
              <a:rPr lang="pt-br" sz="2000" b="1" cap="all">
                <a:solidFill>
                  <a:schemeClr val="accent1"/>
                </a:solidFill>
              </a:rPr>
              <a:t>: </a:t>
            </a:r>
            <a:r>
              <a:rPr lang="pt-BR" sz="2000" b="1" cap="all">
                <a:solidFill>
                  <a:schemeClr val="accent1"/>
                </a:solidFill>
              </a:rPr>
              <a:t>T</a:t>
            </a:r>
            <a:r>
              <a:rPr lang="pt-br" sz="2000" b="1" cap="all">
                <a:solidFill>
                  <a:schemeClr val="accent1"/>
                </a:solidFill>
              </a:rPr>
              <a:t>hiago almeida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7662997-A509-426D-BC53-D46FE1EE4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1" b="11151"/>
          <a:stretch/>
        </p:blipFill>
        <p:spPr bwMode="auto">
          <a:xfrm>
            <a:off x="255109" y="1726001"/>
            <a:ext cx="11681779" cy="488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79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Funções com múltiplos argumentos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21358"/>
            <a:ext cx="11350832" cy="36344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pt-BR" sz="1800" err="1">
                <a:solidFill>
                  <a:schemeClr val="tx1"/>
                </a:solidFill>
              </a:rPr>
              <a:t>Argumentos</a:t>
            </a:r>
            <a:r>
              <a:rPr lang="en-US" altLang="pt-BR" sz="1800">
                <a:solidFill>
                  <a:schemeClr val="tx1"/>
                </a:solidFill>
              </a:rPr>
              <a:t> </a:t>
            </a:r>
            <a:r>
              <a:rPr lang="en-US" altLang="pt-BR" sz="1800" err="1">
                <a:solidFill>
                  <a:schemeClr val="tx1"/>
                </a:solidFill>
              </a:rPr>
              <a:t>nomeados</a:t>
            </a:r>
            <a:r>
              <a:rPr lang="en-US" altLang="pt-BR" sz="1800">
                <a:solidFill>
                  <a:schemeClr val="tx1"/>
                </a:solidFill>
              </a:rPr>
              <a:t> </a:t>
            </a:r>
            <a:r>
              <a:rPr lang="en-US" altLang="pt-BR" sz="1800" b="1" i="1">
                <a:solidFill>
                  <a:schemeClr val="tx1"/>
                </a:solidFill>
              </a:rPr>
              <a:t>**</a:t>
            </a:r>
            <a:r>
              <a:rPr lang="en-US" altLang="pt-BR" sz="1800" b="1" i="1" err="1">
                <a:solidFill>
                  <a:schemeClr val="tx1"/>
                </a:solidFill>
              </a:rPr>
              <a:t>kwargs</a:t>
            </a:r>
            <a:r>
              <a:rPr lang="en-US" altLang="pt-BR" sz="1800" b="1" i="1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pt-BR" sz="1800">
                <a:solidFill>
                  <a:schemeClr val="tx1"/>
                </a:solidFill>
              </a:rPr>
              <a:t>**</a:t>
            </a:r>
            <a:r>
              <a:rPr lang="pt-BR" sz="1800" err="1">
                <a:solidFill>
                  <a:schemeClr val="tx1"/>
                </a:solidFill>
              </a:rPr>
              <a:t>kwargs</a:t>
            </a:r>
            <a:r>
              <a:rPr lang="pt-BR" sz="1800">
                <a:solidFill>
                  <a:schemeClr val="tx1"/>
                </a:solidFill>
              </a:rPr>
              <a:t> faz um dicionário cujo conteúdo podemos acessar através do nome do argumento. </a:t>
            </a:r>
          </a:p>
          <a:p>
            <a:pPr marL="0" indent="0" algn="just">
              <a:buNone/>
            </a:pPr>
            <a:endParaRPr lang="pt-BR" sz="180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sz="1800" err="1">
                <a:solidFill>
                  <a:schemeClr val="tx1"/>
                </a:solidFill>
              </a:rPr>
              <a:t>def</a:t>
            </a:r>
            <a:r>
              <a:rPr lang="pt-BR" sz="1800">
                <a:solidFill>
                  <a:schemeClr val="tx1"/>
                </a:solidFill>
              </a:rPr>
              <a:t> </a:t>
            </a:r>
            <a:r>
              <a:rPr lang="pt-BR" sz="1800" err="1">
                <a:solidFill>
                  <a:schemeClr val="tx1"/>
                </a:solidFill>
              </a:rPr>
              <a:t>local_estudo</a:t>
            </a:r>
            <a:r>
              <a:rPr lang="pt-BR" sz="1800">
                <a:solidFill>
                  <a:schemeClr val="tx1"/>
                </a:solidFill>
              </a:rPr>
              <a:t>(**</a:t>
            </a:r>
            <a:r>
              <a:rPr lang="pt-BR" sz="1800" err="1">
                <a:solidFill>
                  <a:schemeClr val="tx1"/>
                </a:solidFill>
              </a:rPr>
              <a:t>kwargs</a:t>
            </a:r>
            <a:r>
              <a:rPr lang="pt-BR" sz="1800">
                <a:solidFill>
                  <a:schemeClr val="tx1"/>
                </a:solidFill>
              </a:rPr>
              <a:t>):  </a:t>
            </a:r>
          </a:p>
          <a:p>
            <a:pPr marL="0" indent="0" algn="just">
              <a:buNone/>
            </a:pPr>
            <a:r>
              <a:rPr lang="pt-BR" sz="1800">
                <a:solidFill>
                  <a:schemeClr val="tx1"/>
                </a:solidFill>
              </a:rPr>
              <a:t>    print(</a:t>
            </a:r>
            <a:r>
              <a:rPr lang="pt-BR" sz="1800" err="1">
                <a:solidFill>
                  <a:schemeClr val="tx1"/>
                </a:solidFill>
              </a:rPr>
              <a:t>kwargs</a:t>
            </a:r>
            <a:r>
              <a:rPr lang="pt-BR" sz="1800">
                <a:solidFill>
                  <a:schemeClr val="tx1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pt-BR" sz="1800">
                <a:solidFill>
                  <a:schemeClr val="tx1"/>
                </a:solidFill>
              </a:rPr>
              <a:t>    for </a:t>
            </a:r>
            <a:r>
              <a:rPr lang="pt-BR" sz="1800" err="1">
                <a:solidFill>
                  <a:schemeClr val="tx1"/>
                </a:solidFill>
              </a:rPr>
              <a:t>key</a:t>
            </a:r>
            <a:r>
              <a:rPr lang="pt-BR" sz="1800">
                <a:solidFill>
                  <a:schemeClr val="tx1"/>
                </a:solidFill>
              </a:rPr>
              <a:t>, </a:t>
            </a:r>
            <a:r>
              <a:rPr lang="pt-BR" sz="1800" err="1">
                <a:solidFill>
                  <a:schemeClr val="tx1"/>
                </a:solidFill>
              </a:rPr>
              <a:t>value</a:t>
            </a:r>
            <a:r>
              <a:rPr lang="pt-BR" sz="1800">
                <a:solidFill>
                  <a:schemeClr val="tx1"/>
                </a:solidFill>
              </a:rPr>
              <a:t> in </a:t>
            </a:r>
            <a:r>
              <a:rPr lang="pt-BR" sz="1800" err="1">
                <a:solidFill>
                  <a:schemeClr val="tx1"/>
                </a:solidFill>
              </a:rPr>
              <a:t>kwargs.items</a:t>
            </a:r>
            <a:r>
              <a:rPr lang="pt-BR" sz="1800">
                <a:solidFill>
                  <a:schemeClr val="tx1"/>
                </a:solidFill>
              </a:rPr>
              <a:t>(): </a:t>
            </a:r>
          </a:p>
          <a:p>
            <a:pPr marL="0" indent="0" algn="just">
              <a:buNone/>
            </a:pPr>
            <a:r>
              <a:rPr lang="pt-BR" sz="1800">
                <a:solidFill>
                  <a:schemeClr val="tx1"/>
                </a:solidFill>
              </a:rPr>
              <a:t>        print ("%s == %s" %(</a:t>
            </a:r>
            <a:r>
              <a:rPr lang="pt-BR" sz="1800" err="1">
                <a:solidFill>
                  <a:schemeClr val="tx1"/>
                </a:solidFill>
              </a:rPr>
              <a:t>key</a:t>
            </a:r>
            <a:r>
              <a:rPr lang="pt-BR" sz="1800">
                <a:solidFill>
                  <a:schemeClr val="tx1"/>
                </a:solidFill>
              </a:rPr>
              <a:t>, </a:t>
            </a:r>
            <a:r>
              <a:rPr lang="pt-BR" sz="1800" err="1">
                <a:solidFill>
                  <a:schemeClr val="tx1"/>
                </a:solidFill>
              </a:rPr>
              <a:t>value</a:t>
            </a:r>
            <a:r>
              <a:rPr lang="pt-BR" sz="1800">
                <a:solidFill>
                  <a:schemeClr val="tx1"/>
                </a:solidFill>
              </a:rPr>
              <a:t>)) </a:t>
            </a:r>
          </a:p>
          <a:p>
            <a:pPr marL="0" indent="0" algn="just">
              <a:buNone/>
            </a:pPr>
            <a:r>
              <a:rPr lang="pt-BR" sz="1800" err="1">
                <a:solidFill>
                  <a:schemeClr val="tx1"/>
                </a:solidFill>
              </a:rPr>
              <a:t>local_estudo</a:t>
            </a:r>
            <a:r>
              <a:rPr lang="pt-BR" sz="1800">
                <a:solidFill>
                  <a:schemeClr val="tx1"/>
                </a:solidFill>
              </a:rPr>
              <a:t>(</a:t>
            </a:r>
            <a:r>
              <a:rPr lang="pt-BR" sz="1800" err="1">
                <a:solidFill>
                  <a:schemeClr val="tx1"/>
                </a:solidFill>
              </a:rPr>
              <a:t>first</a:t>
            </a:r>
            <a:r>
              <a:rPr lang="pt-BR" sz="1800">
                <a:solidFill>
                  <a:schemeClr val="tx1"/>
                </a:solidFill>
              </a:rPr>
              <a:t> ='Senac', </a:t>
            </a:r>
            <a:r>
              <a:rPr lang="pt-BR" sz="1800" err="1">
                <a:solidFill>
                  <a:schemeClr val="tx1"/>
                </a:solidFill>
              </a:rPr>
              <a:t>second</a:t>
            </a:r>
            <a:r>
              <a:rPr lang="pt-BR" sz="1800">
                <a:solidFill>
                  <a:schemeClr val="tx1"/>
                </a:solidFill>
              </a:rPr>
              <a:t> ='Hub', </a:t>
            </a:r>
            <a:r>
              <a:rPr lang="pt-BR" sz="1800" err="1">
                <a:solidFill>
                  <a:schemeClr val="tx1"/>
                </a:solidFill>
              </a:rPr>
              <a:t>third</a:t>
            </a:r>
            <a:r>
              <a:rPr lang="pt-BR" sz="1800">
                <a:solidFill>
                  <a:schemeClr val="tx1"/>
                </a:solidFill>
              </a:rPr>
              <a:t>='</a:t>
            </a:r>
            <a:r>
              <a:rPr lang="pt-BR" sz="1800" err="1">
                <a:solidFill>
                  <a:schemeClr val="tx1"/>
                </a:solidFill>
              </a:rPr>
              <a:t>Academy</a:t>
            </a:r>
            <a:r>
              <a:rPr lang="pt-BR" sz="1800">
                <a:solidFill>
                  <a:schemeClr val="tx1"/>
                </a:solidFill>
              </a:rPr>
              <a:t>') </a:t>
            </a:r>
          </a:p>
        </p:txBody>
      </p:sp>
    </p:spTree>
    <p:extLst>
      <p:ext uri="{BB962C8B-B14F-4D97-AF65-F5344CB8AC3E}">
        <p14:creationId xmlns:p14="http://schemas.microsoft.com/office/powerpoint/2010/main" val="136167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Funções com múltiplos argumentos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21358"/>
            <a:ext cx="11350832" cy="36344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pt-BR" sz="1800" err="1">
                <a:solidFill>
                  <a:schemeClr val="tx1"/>
                </a:solidFill>
              </a:rPr>
              <a:t>Argumentos</a:t>
            </a:r>
            <a:r>
              <a:rPr lang="en-US" altLang="pt-BR" sz="1800">
                <a:solidFill>
                  <a:schemeClr val="tx1"/>
                </a:solidFill>
              </a:rPr>
              <a:t> </a:t>
            </a:r>
            <a:r>
              <a:rPr lang="en-US" altLang="pt-BR" sz="1800" err="1">
                <a:solidFill>
                  <a:schemeClr val="tx1"/>
                </a:solidFill>
              </a:rPr>
              <a:t>nomeados</a:t>
            </a:r>
            <a:r>
              <a:rPr lang="en-US" altLang="pt-BR" sz="1800">
                <a:solidFill>
                  <a:schemeClr val="tx1"/>
                </a:solidFill>
              </a:rPr>
              <a:t> </a:t>
            </a:r>
            <a:r>
              <a:rPr lang="en-US" altLang="pt-BR" sz="1800" b="1" i="1">
                <a:solidFill>
                  <a:schemeClr val="tx1"/>
                </a:solidFill>
              </a:rPr>
              <a:t>**</a:t>
            </a:r>
            <a:r>
              <a:rPr lang="en-US" altLang="pt-BR" sz="1800" b="1" i="1" err="1">
                <a:solidFill>
                  <a:schemeClr val="tx1"/>
                </a:solidFill>
              </a:rPr>
              <a:t>kwargs</a:t>
            </a:r>
            <a:r>
              <a:rPr lang="en-US" altLang="pt-BR" sz="1800" b="1" i="1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pt-BR" sz="1800">
                <a:solidFill>
                  <a:schemeClr val="tx1"/>
                </a:solidFill>
              </a:rPr>
              <a:t>**</a:t>
            </a:r>
            <a:r>
              <a:rPr lang="pt-BR" sz="1800" err="1">
                <a:solidFill>
                  <a:schemeClr val="tx1"/>
                </a:solidFill>
              </a:rPr>
              <a:t>kwargs</a:t>
            </a:r>
            <a:r>
              <a:rPr lang="pt-BR" sz="1800">
                <a:solidFill>
                  <a:schemeClr val="tx1"/>
                </a:solidFill>
              </a:rPr>
              <a:t> faz um dicionário cujo conteúdo podemos acessar através do nome do argumento.</a:t>
            </a:r>
          </a:p>
          <a:p>
            <a:pPr marL="0" indent="0" algn="just">
              <a:buNone/>
            </a:pPr>
            <a:r>
              <a:rPr lang="pt-BR" sz="1800" err="1">
                <a:solidFill>
                  <a:schemeClr val="accent2"/>
                </a:solidFill>
              </a:rPr>
              <a:t>def</a:t>
            </a:r>
            <a:r>
              <a:rPr lang="pt-BR" sz="1800">
                <a:solidFill>
                  <a:schemeClr val="tx1"/>
                </a:solidFill>
              </a:rPr>
              <a:t> </a:t>
            </a:r>
            <a:r>
              <a:rPr lang="pt-BR" sz="1800" err="1">
                <a:solidFill>
                  <a:srgbClr val="FF0000"/>
                </a:solidFill>
              </a:rPr>
              <a:t>calculate_tax</a:t>
            </a:r>
            <a:r>
              <a:rPr lang="pt-BR" sz="1800">
                <a:solidFill>
                  <a:schemeClr val="tx1"/>
                </a:solidFill>
              </a:rPr>
              <a:t>(</a:t>
            </a:r>
            <a:r>
              <a:rPr lang="pt-BR" sz="1800" err="1">
                <a:solidFill>
                  <a:schemeClr val="tx1"/>
                </a:solidFill>
              </a:rPr>
              <a:t>value</a:t>
            </a:r>
            <a:r>
              <a:rPr lang="pt-BR" sz="1800">
                <a:solidFill>
                  <a:schemeClr val="tx1"/>
                </a:solidFill>
              </a:rPr>
              <a:t>, **</a:t>
            </a:r>
            <a:r>
              <a:rPr lang="pt-BR" sz="1800" err="1">
                <a:solidFill>
                  <a:schemeClr val="tx1"/>
                </a:solidFill>
              </a:rPr>
              <a:t>kwargs</a:t>
            </a:r>
            <a:r>
              <a:rPr lang="pt-BR" sz="1800">
                <a:solidFill>
                  <a:schemeClr val="tx1"/>
                </a:solidFill>
              </a:rPr>
              <a:t>):</a:t>
            </a:r>
          </a:p>
          <a:p>
            <a:pPr marL="0" indent="0" algn="just">
              <a:buNone/>
            </a:pPr>
            <a:r>
              <a:rPr lang="pt-BR" sz="1800">
                <a:solidFill>
                  <a:schemeClr val="tx1"/>
                </a:solidFill>
              </a:rPr>
              <a:t>	total = 0</a:t>
            </a:r>
          </a:p>
          <a:p>
            <a:pPr marL="0" indent="0" algn="just">
              <a:buNone/>
            </a:pPr>
            <a:r>
              <a:rPr lang="pt-BR" sz="1800">
                <a:solidFill>
                  <a:schemeClr val="tx1"/>
                </a:solidFill>
              </a:rPr>
              <a:t>	print(</a:t>
            </a:r>
            <a:r>
              <a:rPr lang="pt-BR" sz="1800" err="1">
                <a:solidFill>
                  <a:schemeClr val="tx1"/>
                </a:solidFill>
              </a:rPr>
              <a:t>kwargs</a:t>
            </a:r>
            <a:r>
              <a:rPr lang="pt-BR" sz="1800">
                <a:solidFill>
                  <a:schemeClr val="tx1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pt-BR" sz="1800">
                <a:solidFill>
                  <a:schemeClr val="tx1"/>
                </a:solidFill>
              </a:rPr>
              <a:t>	</a:t>
            </a:r>
            <a:r>
              <a:rPr lang="pt-BR" sz="1800" err="1">
                <a:solidFill>
                  <a:schemeClr val="accent5"/>
                </a:solidFill>
              </a:rPr>
              <a:t>if</a:t>
            </a:r>
            <a:r>
              <a:rPr lang="pt-BR" sz="1800">
                <a:solidFill>
                  <a:schemeClr val="accent5"/>
                </a:solidFill>
              </a:rPr>
              <a:t> </a:t>
            </a:r>
            <a:r>
              <a:rPr lang="pt-BR" sz="1800">
                <a:solidFill>
                  <a:schemeClr val="tx1"/>
                </a:solidFill>
              </a:rPr>
              <a:t>‘</a:t>
            </a:r>
            <a:r>
              <a:rPr lang="pt-BR" sz="1800" err="1">
                <a:solidFill>
                  <a:schemeClr val="tx1"/>
                </a:solidFill>
              </a:rPr>
              <a:t>iss</a:t>
            </a:r>
            <a:r>
              <a:rPr lang="pt-BR" sz="1800">
                <a:solidFill>
                  <a:schemeClr val="tx1"/>
                </a:solidFill>
              </a:rPr>
              <a:t>’ in </a:t>
            </a:r>
            <a:r>
              <a:rPr lang="pt-BR" sz="1800" err="1">
                <a:solidFill>
                  <a:schemeClr val="tx1"/>
                </a:solidFill>
              </a:rPr>
              <a:t>kwargs</a:t>
            </a:r>
            <a:r>
              <a:rPr lang="pt-BR" sz="180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pt-BR" sz="1800">
                <a:solidFill>
                  <a:schemeClr val="tx1"/>
                </a:solidFill>
              </a:rPr>
              <a:t>		total += </a:t>
            </a:r>
            <a:r>
              <a:rPr lang="pt-BR" sz="1800" err="1">
                <a:solidFill>
                  <a:schemeClr val="tx1"/>
                </a:solidFill>
              </a:rPr>
              <a:t>value</a:t>
            </a:r>
            <a:r>
              <a:rPr lang="pt-BR" sz="1800">
                <a:solidFill>
                  <a:schemeClr val="tx1"/>
                </a:solidFill>
              </a:rPr>
              <a:t> * </a:t>
            </a:r>
            <a:r>
              <a:rPr lang="pt-BR" sz="1800" err="1">
                <a:solidFill>
                  <a:schemeClr val="tx1"/>
                </a:solidFill>
              </a:rPr>
              <a:t>kwargs</a:t>
            </a:r>
            <a:r>
              <a:rPr lang="pt-BR" sz="1800">
                <a:solidFill>
                  <a:schemeClr val="tx1"/>
                </a:solidFill>
              </a:rPr>
              <a:t>[‘</a:t>
            </a:r>
            <a:r>
              <a:rPr lang="pt-BR" sz="1800" err="1">
                <a:solidFill>
                  <a:schemeClr val="tx1"/>
                </a:solidFill>
              </a:rPr>
              <a:t>iss</a:t>
            </a:r>
            <a:r>
              <a:rPr lang="pt-BR" sz="1800">
                <a:solidFill>
                  <a:schemeClr val="tx1"/>
                </a:solidFill>
              </a:rPr>
              <a:t>’]</a:t>
            </a:r>
          </a:p>
          <a:p>
            <a:pPr marL="0" indent="0" algn="just">
              <a:buNone/>
            </a:pPr>
            <a:r>
              <a:rPr lang="pt-BR" sz="1800">
                <a:solidFill>
                  <a:schemeClr val="tx1"/>
                </a:solidFill>
              </a:rPr>
              <a:t>	</a:t>
            </a:r>
            <a:r>
              <a:rPr lang="pt-BR" sz="1800" err="1">
                <a:solidFill>
                  <a:schemeClr val="accent5"/>
                </a:solidFill>
              </a:rPr>
              <a:t>if</a:t>
            </a:r>
            <a:r>
              <a:rPr lang="pt-BR" sz="1800">
                <a:solidFill>
                  <a:schemeClr val="tx1"/>
                </a:solidFill>
              </a:rPr>
              <a:t> ‘pis’ in </a:t>
            </a:r>
            <a:r>
              <a:rPr lang="pt-BR" sz="1800" err="1">
                <a:solidFill>
                  <a:schemeClr val="tx1"/>
                </a:solidFill>
              </a:rPr>
              <a:t>kwargs</a:t>
            </a:r>
            <a:r>
              <a:rPr lang="pt-BR" sz="180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pt-BR" sz="1800">
                <a:solidFill>
                  <a:schemeClr val="tx1"/>
                </a:solidFill>
              </a:rPr>
              <a:t>		total += </a:t>
            </a:r>
            <a:r>
              <a:rPr lang="pt-BR" sz="1800" err="1">
                <a:solidFill>
                  <a:schemeClr val="tx1"/>
                </a:solidFill>
              </a:rPr>
              <a:t>value</a:t>
            </a:r>
            <a:r>
              <a:rPr lang="pt-BR" sz="1800">
                <a:solidFill>
                  <a:schemeClr val="tx1"/>
                </a:solidFill>
              </a:rPr>
              <a:t> * </a:t>
            </a:r>
            <a:r>
              <a:rPr lang="pt-BR" sz="1800" err="1">
                <a:solidFill>
                  <a:schemeClr val="tx1"/>
                </a:solidFill>
              </a:rPr>
              <a:t>kwargs</a:t>
            </a:r>
            <a:r>
              <a:rPr lang="pt-BR" sz="1800">
                <a:solidFill>
                  <a:schemeClr val="tx1"/>
                </a:solidFill>
              </a:rPr>
              <a:t>[‘pis’]</a:t>
            </a:r>
          </a:p>
          <a:p>
            <a:pPr marL="0" indent="0" algn="just">
              <a:buNone/>
            </a:pPr>
            <a:r>
              <a:rPr lang="pt-BR" sz="1800">
                <a:solidFill>
                  <a:schemeClr val="tx1"/>
                </a:solidFill>
              </a:rPr>
              <a:t>	</a:t>
            </a:r>
            <a:r>
              <a:rPr lang="pt-BR" sz="1800" err="1">
                <a:solidFill>
                  <a:srgbClr val="7030A0"/>
                </a:solidFill>
              </a:rPr>
              <a:t>return</a:t>
            </a:r>
            <a:r>
              <a:rPr lang="pt-BR" sz="1800">
                <a:solidFill>
                  <a:schemeClr val="tx1"/>
                </a:solidFill>
              </a:rPr>
              <a:t> total</a:t>
            </a:r>
          </a:p>
        </p:txBody>
      </p:sp>
    </p:spTree>
    <p:extLst>
      <p:ext uri="{BB962C8B-B14F-4D97-AF65-F5344CB8AC3E}">
        <p14:creationId xmlns:p14="http://schemas.microsoft.com/office/powerpoint/2010/main" val="362019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**</a:t>
            </a:r>
            <a:r>
              <a:rPr lang="pt-BR" err="1"/>
              <a:t>kwargs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54899"/>
            <a:ext cx="11350832" cy="36344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>
                <a:solidFill>
                  <a:schemeClr val="tx1"/>
                </a:solidFill>
              </a:rPr>
              <a:t>Chamada de função **</a:t>
            </a:r>
            <a:r>
              <a:rPr lang="pt-BR" sz="1800" err="1">
                <a:solidFill>
                  <a:schemeClr val="tx1"/>
                </a:solidFill>
              </a:rPr>
              <a:t>kwargs</a:t>
            </a:r>
            <a:r>
              <a:rPr lang="pt-BR" sz="180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pt-BR" sz="1800">
                <a:solidFill>
                  <a:schemeClr val="tx1"/>
                </a:solidFill>
              </a:rPr>
              <a:t>A diferença da estrutura no código é que no *</a:t>
            </a:r>
            <a:r>
              <a:rPr lang="pt-BR" sz="1800" err="1">
                <a:solidFill>
                  <a:schemeClr val="tx1"/>
                </a:solidFill>
              </a:rPr>
              <a:t>args</a:t>
            </a:r>
            <a:r>
              <a:rPr lang="pt-BR" sz="1800">
                <a:solidFill>
                  <a:schemeClr val="tx1"/>
                </a:solidFill>
              </a:rPr>
              <a:t> usamos 1 asterisco e não damos o nome ao parâmetro e no **</a:t>
            </a:r>
            <a:r>
              <a:rPr lang="pt-BR" sz="1800" err="1">
                <a:solidFill>
                  <a:schemeClr val="tx1"/>
                </a:solidFill>
              </a:rPr>
              <a:t>Kwargs</a:t>
            </a:r>
            <a:r>
              <a:rPr lang="pt-BR" sz="1800">
                <a:solidFill>
                  <a:schemeClr val="tx1"/>
                </a:solidFill>
              </a:rPr>
              <a:t> usamos 2 asteriscos e damos nome ao parâmetro.</a:t>
            </a:r>
          </a:p>
          <a:p>
            <a:pPr marL="0" indent="0" algn="just">
              <a:buNone/>
            </a:pPr>
            <a:r>
              <a:rPr lang="pt-BR" sz="1800" err="1">
                <a:solidFill>
                  <a:srgbClr val="FF0000"/>
                </a:solidFill>
              </a:rPr>
              <a:t>calculate_tax</a:t>
            </a:r>
            <a:r>
              <a:rPr lang="pt-BR" sz="1800">
                <a:solidFill>
                  <a:srgbClr val="FF0000"/>
                </a:solidFill>
              </a:rPr>
              <a:t>(1000, </a:t>
            </a:r>
            <a:r>
              <a:rPr lang="pt-BR" sz="1800" err="1">
                <a:solidFill>
                  <a:srgbClr val="FF0000"/>
                </a:solidFill>
              </a:rPr>
              <a:t>iss</a:t>
            </a:r>
            <a:r>
              <a:rPr lang="pt-BR" sz="1800">
                <a:solidFill>
                  <a:srgbClr val="FF0000"/>
                </a:solidFill>
              </a:rPr>
              <a:t>=0,05, pis=0.033) </a:t>
            </a:r>
          </a:p>
          <a:p>
            <a:pPr marL="0" indent="0" algn="just">
              <a:buNone/>
            </a:pPr>
            <a:r>
              <a:rPr lang="pt-BR" sz="1800">
                <a:solidFill>
                  <a:schemeClr val="tx1"/>
                </a:solidFill>
              </a:rPr>
              <a:t>O resultado do </a:t>
            </a:r>
            <a:r>
              <a:rPr lang="pt-BR" sz="1800" err="1">
                <a:solidFill>
                  <a:schemeClr val="tx1"/>
                </a:solidFill>
              </a:rPr>
              <a:t>Kwargs</a:t>
            </a:r>
            <a:r>
              <a:rPr lang="pt-BR" sz="1800">
                <a:solidFill>
                  <a:schemeClr val="tx1"/>
                </a:solidFill>
              </a:rPr>
              <a:t> é um dicionário com todos os parâmetros nele, por este motivo você tem a opção de criar condições para cada parâmetro usando o IF ou outras estruturas condicionais:</a:t>
            </a:r>
          </a:p>
          <a:p>
            <a:pPr marL="0" indent="0" algn="just">
              <a:buNone/>
            </a:pPr>
            <a:r>
              <a:rPr lang="pt-BR" sz="2200" err="1">
                <a:solidFill>
                  <a:schemeClr val="tx1"/>
                </a:solidFill>
              </a:rPr>
              <a:t>if</a:t>
            </a:r>
            <a:r>
              <a:rPr lang="pt-BR" sz="2200">
                <a:solidFill>
                  <a:schemeClr val="tx1"/>
                </a:solidFill>
              </a:rPr>
              <a:t> ‘</a:t>
            </a:r>
            <a:r>
              <a:rPr lang="pt-BR" sz="2200" err="1">
                <a:solidFill>
                  <a:schemeClr val="tx1"/>
                </a:solidFill>
              </a:rPr>
              <a:t>iss</a:t>
            </a:r>
            <a:r>
              <a:rPr lang="pt-BR" sz="2200">
                <a:solidFill>
                  <a:schemeClr val="tx1"/>
                </a:solidFill>
              </a:rPr>
              <a:t>’ in </a:t>
            </a:r>
            <a:r>
              <a:rPr lang="pt-BR" sz="2200" err="1">
                <a:solidFill>
                  <a:schemeClr val="tx1"/>
                </a:solidFill>
              </a:rPr>
              <a:t>kwargs</a:t>
            </a:r>
            <a:r>
              <a:rPr lang="pt-BR" sz="220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pt-BR" sz="2200">
                <a:solidFill>
                  <a:schemeClr val="tx1"/>
                </a:solidFill>
              </a:rPr>
              <a:t>		total += </a:t>
            </a:r>
            <a:r>
              <a:rPr lang="pt-BR" sz="2200" err="1">
                <a:solidFill>
                  <a:schemeClr val="tx1"/>
                </a:solidFill>
              </a:rPr>
              <a:t>value</a:t>
            </a:r>
            <a:r>
              <a:rPr lang="pt-BR" sz="2200">
                <a:solidFill>
                  <a:schemeClr val="tx1"/>
                </a:solidFill>
              </a:rPr>
              <a:t> * </a:t>
            </a:r>
            <a:r>
              <a:rPr lang="pt-BR" sz="2200" err="1">
                <a:solidFill>
                  <a:schemeClr val="tx1"/>
                </a:solidFill>
              </a:rPr>
              <a:t>kwargs</a:t>
            </a:r>
            <a:r>
              <a:rPr lang="pt-BR" sz="2200">
                <a:solidFill>
                  <a:schemeClr val="tx1"/>
                </a:solidFill>
              </a:rPr>
              <a:t>[‘</a:t>
            </a:r>
            <a:r>
              <a:rPr lang="pt-BR" sz="2200" err="1">
                <a:solidFill>
                  <a:schemeClr val="tx1"/>
                </a:solidFill>
              </a:rPr>
              <a:t>iss</a:t>
            </a:r>
            <a:r>
              <a:rPr lang="pt-BR" sz="2200">
                <a:solidFill>
                  <a:schemeClr val="tx1"/>
                </a:solidFill>
              </a:rPr>
              <a:t>’]</a:t>
            </a:r>
          </a:p>
          <a:p>
            <a:pPr marL="0" indent="0" algn="just">
              <a:buNone/>
            </a:pPr>
            <a:r>
              <a:rPr lang="pt-BR" sz="2200">
                <a:solidFill>
                  <a:schemeClr val="tx1"/>
                </a:solidFill>
              </a:rPr>
              <a:t>	</a:t>
            </a:r>
            <a:r>
              <a:rPr lang="pt-BR" sz="2200" err="1">
                <a:solidFill>
                  <a:schemeClr val="tx1"/>
                </a:solidFill>
              </a:rPr>
              <a:t>if</a:t>
            </a:r>
            <a:r>
              <a:rPr lang="pt-BR" sz="2200">
                <a:solidFill>
                  <a:schemeClr val="tx1"/>
                </a:solidFill>
              </a:rPr>
              <a:t> ‘pis’ in </a:t>
            </a:r>
            <a:r>
              <a:rPr lang="pt-BR" sz="2200" err="1">
                <a:solidFill>
                  <a:schemeClr val="tx1"/>
                </a:solidFill>
              </a:rPr>
              <a:t>kwargs</a:t>
            </a:r>
            <a:r>
              <a:rPr lang="pt-BR" sz="220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endParaRPr lang="pt-BR" sz="180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4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**</a:t>
            </a:r>
            <a:r>
              <a:rPr lang="pt-BR" err="1"/>
              <a:t>kwargs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152"/>
            <a:ext cx="11350832" cy="36344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err="1">
                <a:solidFill>
                  <a:schemeClr val="accent2"/>
                </a:solidFill>
              </a:rPr>
              <a:t>def</a:t>
            </a:r>
            <a:r>
              <a:rPr lang="pt-BR" sz="2200">
                <a:solidFill>
                  <a:schemeClr val="tx1"/>
                </a:solidFill>
              </a:rPr>
              <a:t> </a:t>
            </a:r>
            <a:r>
              <a:rPr lang="pt-BR" sz="2200">
                <a:solidFill>
                  <a:srgbClr val="FF0000"/>
                </a:solidFill>
              </a:rPr>
              <a:t>concatena</a:t>
            </a:r>
            <a:r>
              <a:rPr lang="pt-BR" sz="2200">
                <a:solidFill>
                  <a:schemeClr val="tx1"/>
                </a:solidFill>
              </a:rPr>
              <a:t> (**</a:t>
            </a:r>
            <a:r>
              <a:rPr lang="pt-BR" sz="2200" err="1">
                <a:solidFill>
                  <a:schemeClr val="tx1"/>
                </a:solidFill>
              </a:rPr>
              <a:t>kwargs</a:t>
            </a:r>
            <a:r>
              <a:rPr lang="pt-BR" sz="2200">
                <a:solidFill>
                  <a:schemeClr val="tx1"/>
                </a:solidFill>
              </a:rPr>
              <a:t>):</a:t>
            </a:r>
          </a:p>
          <a:p>
            <a:pPr marL="0" indent="0" algn="just">
              <a:buNone/>
            </a:pPr>
            <a:r>
              <a:rPr lang="pt-BR" sz="2200">
                <a:solidFill>
                  <a:schemeClr val="tx1"/>
                </a:solidFill>
              </a:rPr>
              <a:t>    print(</a:t>
            </a:r>
            <a:r>
              <a:rPr lang="pt-BR" sz="2200" err="1">
                <a:solidFill>
                  <a:schemeClr val="tx1"/>
                </a:solidFill>
              </a:rPr>
              <a:t>f'Valores</a:t>
            </a:r>
            <a:r>
              <a:rPr lang="pt-BR" sz="2200">
                <a:solidFill>
                  <a:schemeClr val="tx1"/>
                </a:solidFill>
              </a:rPr>
              <a:t> recebidos: {</a:t>
            </a:r>
            <a:r>
              <a:rPr lang="pt-BR" sz="2200" err="1">
                <a:solidFill>
                  <a:schemeClr val="tx1"/>
                </a:solidFill>
              </a:rPr>
              <a:t>kwargs</a:t>
            </a:r>
            <a:r>
              <a:rPr lang="pt-BR" sz="2200">
                <a:solidFill>
                  <a:schemeClr val="tx1"/>
                </a:solidFill>
              </a:rPr>
              <a:t>}')</a:t>
            </a:r>
          </a:p>
          <a:p>
            <a:pPr marL="0" indent="0" algn="just">
              <a:buNone/>
            </a:pPr>
            <a:r>
              <a:rPr lang="pt-BR" sz="2200">
                <a:solidFill>
                  <a:schemeClr val="tx1"/>
                </a:solidFill>
              </a:rPr>
              <a:t>    resultado = ""</a:t>
            </a:r>
          </a:p>
          <a:p>
            <a:pPr marL="0" indent="0" algn="just">
              <a:buNone/>
            </a:pPr>
            <a:r>
              <a:rPr lang="pt-BR" sz="2200">
                <a:solidFill>
                  <a:schemeClr val="tx1"/>
                </a:solidFill>
              </a:rPr>
              <a:t>    </a:t>
            </a:r>
            <a:r>
              <a:rPr lang="pt-BR" sz="2200">
                <a:solidFill>
                  <a:srgbClr val="7030A0"/>
                </a:solidFill>
              </a:rPr>
              <a:t>for</a:t>
            </a:r>
            <a:r>
              <a:rPr lang="pt-BR" sz="2200">
                <a:solidFill>
                  <a:schemeClr val="tx1"/>
                </a:solidFill>
              </a:rPr>
              <a:t> valor </a:t>
            </a:r>
            <a:r>
              <a:rPr lang="pt-BR" sz="2200">
                <a:solidFill>
                  <a:srgbClr val="7030A0"/>
                </a:solidFill>
              </a:rPr>
              <a:t>in</a:t>
            </a:r>
            <a:r>
              <a:rPr lang="pt-BR" sz="2200">
                <a:solidFill>
                  <a:schemeClr val="tx1"/>
                </a:solidFill>
              </a:rPr>
              <a:t> </a:t>
            </a:r>
            <a:r>
              <a:rPr lang="pt-BR" sz="2200" err="1">
                <a:solidFill>
                  <a:schemeClr val="tx1"/>
                </a:solidFill>
              </a:rPr>
              <a:t>kwargs.values</a:t>
            </a:r>
            <a:r>
              <a:rPr lang="pt-BR" sz="2200">
                <a:solidFill>
                  <a:schemeClr val="tx1"/>
                </a:solidFill>
              </a:rPr>
              <a:t>():</a:t>
            </a:r>
          </a:p>
          <a:p>
            <a:pPr marL="0" indent="0" algn="just">
              <a:buNone/>
            </a:pPr>
            <a:r>
              <a:rPr lang="pt-BR" sz="2200">
                <a:solidFill>
                  <a:schemeClr val="tx1"/>
                </a:solidFill>
              </a:rPr>
              <a:t>        resultado += f'{valor} '</a:t>
            </a:r>
          </a:p>
          <a:p>
            <a:pPr marL="0" indent="0" algn="just">
              <a:buNone/>
            </a:pPr>
            <a:r>
              <a:rPr lang="pt-BR" sz="2200">
                <a:solidFill>
                  <a:schemeClr val="tx1"/>
                </a:solidFill>
              </a:rPr>
              <a:t>    </a:t>
            </a:r>
            <a:r>
              <a:rPr lang="pt-BR" sz="2200" err="1">
                <a:solidFill>
                  <a:srgbClr val="7030A0"/>
                </a:solidFill>
              </a:rPr>
              <a:t>return</a:t>
            </a:r>
            <a:r>
              <a:rPr lang="pt-BR" sz="2200">
                <a:solidFill>
                  <a:schemeClr val="tx1"/>
                </a:solidFill>
              </a:rPr>
              <a:t> resultado</a:t>
            </a:r>
          </a:p>
          <a:p>
            <a:pPr marL="0" indent="0" algn="just">
              <a:buNone/>
            </a:pPr>
            <a:endParaRPr lang="pt-BR" sz="220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sz="2200">
                <a:solidFill>
                  <a:schemeClr val="tx1"/>
                </a:solidFill>
              </a:rPr>
              <a:t>print(concatena(a="Python", b="</a:t>
            </a:r>
            <a:r>
              <a:rPr lang="pt-BR" sz="2200" err="1">
                <a:solidFill>
                  <a:schemeClr val="tx1"/>
                </a:solidFill>
              </a:rPr>
              <a:t>Academy</a:t>
            </a:r>
            <a:r>
              <a:rPr lang="pt-BR" sz="2200">
                <a:solidFill>
                  <a:schemeClr val="tx1"/>
                </a:solidFill>
              </a:rPr>
              <a:t>",  c="</a:t>
            </a:r>
            <a:r>
              <a:rPr lang="pt-BR" sz="2200" err="1">
                <a:solidFill>
                  <a:schemeClr val="tx1"/>
                </a:solidFill>
              </a:rPr>
              <a:t>Rules</a:t>
            </a:r>
            <a:r>
              <a:rPr lang="pt-BR" sz="2200">
                <a:solidFill>
                  <a:schemeClr val="tx1"/>
                </a:solidFill>
              </a:rPr>
              <a:t>!"))</a:t>
            </a:r>
          </a:p>
        </p:txBody>
      </p:sp>
    </p:spTree>
    <p:extLst>
      <p:ext uri="{BB962C8B-B14F-4D97-AF65-F5344CB8AC3E}">
        <p14:creationId xmlns:p14="http://schemas.microsoft.com/office/powerpoint/2010/main" val="398762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2605"/>
            <a:ext cx="11350832" cy="3634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4400">
                <a:solidFill>
                  <a:schemeClr val="tx1"/>
                </a:solidFill>
              </a:rPr>
              <a:t>15 – </a:t>
            </a:r>
            <a:r>
              <a:rPr lang="pt-BR" sz="4400"/>
              <a:t>Crie uma função que receba múltiplos argumentos não nomeados, considere que a função receba números inteiros como argumentos e retorne a soma dos argumentos.</a:t>
            </a:r>
            <a:endParaRPr lang="pt-BR" altLang="pt-BR" sz="4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9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2605"/>
            <a:ext cx="11350832" cy="363448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altLang="pt-BR" sz="4400">
                <a:solidFill>
                  <a:schemeClr val="tx1"/>
                </a:solidFill>
              </a:rPr>
              <a:t>16 – </a:t>
            </a:r>
            <a:r>
              <a:rPr lang="pt-BR" sz="4400"/>
              <a:t>Crie uma função que receba múltiplos argumentos não nomeados, considere que a função receba números flutuantes como argumentos e retorne a média dos argumentos.</a:t>
            </a:r>
            <a:endParaRPr lang="pt-BR" altLang="pt-BR" sz="4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5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2605"/>
            <a:ext cx="11350832" cy="3634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2800">
                <a:solidFill>
                  <a:schemeClr val="tx1"/>
                </a:solidFill>
              </a:rPr>
              <a:t>17 – </a:t>
            </a:r>
            <a:r>
              <a:rPr lang="pt-BR" sz="2800"/>
              <a:t>Crie uma função que armazene os dados de uma pessoa em um dicionário e imprima-os na tela, Utilize argumentos nomeados **</a:t>
            </a:r>
            <a:r>
              <a:rPr lang="pt-BR" sz="2800" err="1"/>
              <a:t>kwargs</a:t>
            </a:r>
            <a:r>
              <a:rPr lang="pt-BR" sz="2800"/>
              <a:t>, exemplo de saída:</a:t>
            </a:r>
          </a:p>
          <a:p>
            <a:pPr marL="0" indent="0" algn="just">
              <a:buNone/>
            </a:pPr>
            <a:endParaRPr lang="pt-BR" altLang="pt-BR" sz="440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DC7BB6-FB56-35BD-8F26-284513BAE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855" y="4456550"/>
            <a:ext cx="4641286" cy="21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03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7212"/>
          </a:xfrm>
        </p:spPr>
        <p:txBody>
          <a:bodyPr>
            <a:normAutofit fontScale="90000"/>
          </a:bodyPr>
          <a:lstStyle/>
          <a:p>
            <a:r>
              <a:rPr lang="pt-BR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3174"/>
            <a:ext cx="11350832" cy="363448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altLang="pt-BR" sz="4400">
                <a:solidFill>
                  <a:schemeClr val="tx1"/>
                </a:solidFill>
              </a:rPr>
              <a:t>18 – Uma rede de churrascaria realiza promoções semanais e precisa automatizar os descontos de acordo com o dia da semana (terça-feira 10%, quarta-feira 15%, quinta-feira 20%). </a:t>
            </a:r>
            <a:r>
              <a:rPr lang="pt-BR" sz="4400">
                <a:solidFill>
                  <a:schemeClr val="tx1"/>
                </a:solidFill>
              </a:rPr>
              <a:t>Crie uma função que calcule o preço final do consumo por pessoa. Considere a taxa de atendimento e o couvert, caso o cliente concorde com o pagamento. Utilize argumentos nomeados </a:t>
            </a:r>
            <a:r>
              <a:rPr lang="pt-BR" sz="4400" b="1">
                <a:solidFill>
                  <a:schemeClr val="tx1"/>
                </a:solidFill>
              </a:rPr>
              <a:t>**</a:t>
            </a:r>
            <a:r>
              <a:rPr lang="pt-BR" sz="4400" b="1" err="1">
                <a:solidFill>
                  <a:schemeClr val="tx1"/>
                </a:solidFill>
              </a:rPr>
              <a:t>kwargs</a:t>
            </a:r>
            <a:r>
              <a:rPr lang="pt-BR" sz="4400">
                <a:solidFill>
                  <a:schemeClr val="tx1"/>
                </a:solidFill>
              </a:rPr>
              <a:t>, </a:t>
            </a:r>
            <a:r>
              <a:rPr lang="pt-BR" altLang="pt-BR" sz="4400">
                <a:solidFill>
                  <a:schemeClr val="tx1"/>
                </a:solidFill>
              </a:rPr>
              <a:t>Exemplo de chamada da função:</a:t>
            </a:r>
          </a:p>
          <a:p>
            <a:pPr marL="0" indent="0" algn="just">
              <a:buNone/>
            </a:pPr>
            <a:r>
              <a:rPr lang="pt-BR" altLang="pt-BR" sz="4400">
                <a:solidFill>
                  <a:srgbClr val="FF0000"/>
                </a:solidFill>
              </a:rPr>
              <a:t>desconto(‘</a:t>
            </a:r>
            <a:r>
              <a:rPr lang="pt-BR" altLang="pt-BR" sz="4400" err="1">
                <a:solidFill>
                  <a:srgbClr val="FF0000"/>
                </a:solidFill>
              </a:rPr>
              <a:t>quinta-feira’,valor</a:t>
            </a:r>
            <a:r>
              <a:rPr lang="pt-BR" altLang="pt-BR" sz="4400">
                <a:solidFill>
                  <a:srgbClr val="FF0000"/>
                </a:solidFill>
              </a:rPr>
              <a:t>=99.90,taxa=0.10,couvert=15)</a:t>
            </a:r>
          </a:p>
          <a:p>
            <a:pPr marL="0" indent="0" algn="just">
              <a:buNone/>
            </a:pPr>
            <a:endParaRPr lang="pt-BR" altLang="pt-BR" sz="4400">
              <a:solidFill>
                <a:srgbClr val="FF000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58E8E2-51E6-B8C8-3535-2CDC4EA3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556" y="4647499"/>
            <a:ext cx="28860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7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2605"/>
            <a:ext cx="11350832" cy="363448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altLang="pt-BR" sz="4400">
                <a:solidFill>
                  <a:schemeClr val="tx1"/>
                </a:solidFill>
              </a:rPr>
              <a:t>11 -</a:t>
            </a:r>
            <a:r>
              <a:rPr lang="pt-BR" sz="4400"/>
              <a:t> Crie uma função que receba como argumento uma lista, com valores de qualquer tipo. A função deve imprimir todos os elementos da lista numerando-os. Exemplo:</a:t>
            </a:r>
          </a:p>
          <a:p>
            <a:pPr marL="324000" lvl="1" indent="0" algn="just">
              <a:buNone/>
            </a:pPr>
            <a:r>
              <a:rPr lang="pt-BR" sz="4100"/>
              <a:t>1, Pera</a:t>
            </a:r>
          </a:p>
          <a:p>
            <a:pPr marL="324000" lvl="1" indent="0" algn="just">
              <a:buNone/>
            </a:pPr>
            <a:r>
              <a:rPr lang="pt-BR" sz="4100"/>
              <a:t>2, Uva</a:t>
            </a:r>
          </a:p>
          <a:p>
            <a:pPr marL="324000" lvl="1" indent="0" algn="just">
              <a:buNone/>
            </a:pPr>
            <a:r>
              <a:rPr lang="pt-BR" sz="4100"/>
              <a:t>3, Maça</a:t>
            </a:r>
          </a:p>
          <a:p>
            <a:pPr marL="324000" lvl="1" indent="0" algn="just">
              <a:buNone/>
            </a:pPr>
            <a:r>
              <a:rPr lang="pt-BR" sz="4100"/>
              <a:t>4, Salada mista </a:t>
            </a:r>
            <a:endParaRPr lang="pt-BR" altLang="pt-BR" sz="4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8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2605"/>
            <a:ext cx="11350832" cy="3634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pt-BR" sz="4400">
                <a:solidFill>
                  <a:schemeClr val="tx1"/>
                </a:solidFill>
              </a:rPr>
              <a:t>12</a:t>
            </a:r>
            <a:r>
              <a:rPr lang="pt-BR" sz="4400"/>
              <a:t> - Crie uma função que receba uma lista como argumento, os valores da lista devem ser numéricos, por fim retorne a média desses valores.</a:t>
            </a:r>
            <a:endParaRPr lang="pt-BR" altLang="pt-BR" sz="4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7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2605"/>
            <a:ext cx="11350832" cy="363448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altLang="pt-BR" sz="4400">
                <a:solidFill>
                  <a:schemeClr val="tx1"/>
                </a:solidFill>
              </a:rPr>
              <a:t>13 – </a:t>
            </a:r>
            <a:r>
              <a:rPr lang="pt-BR" sz="4400"/>
              <a:t>Crie uma função que retorne uma lista com valor padrão. Para esta função, consideraremos como argumentos de entrada a </a:t>
            </a:r>
            <a:r>
              <a:rPr lang="pt-BR" sz="4400" b="1" i="1"/>
              <a:t>quantidade de elementos </a:t>
            </a:r>
            <a:r>
              <a:rPr lang="pt-BR" sz="4400"/>
              <a:t>e o </a:t>
            </a:r>
            <a:r>
              <a:rPr lang="pt-BR" sz="4400" b="1" i="1"/>
              <a:t>valor padrão </a:t>
            </a:r>
            <a:r>
              <a:rPr lang="pt-BR" sz="4400"/>
              <a:t>a ser atribuído a todos eles. Exemplo de retorno:</a:t>
            </a:r>
          </a:p>
          <a:p>
            <a:pPr marL="0" indent="0" algn="just">
              <a:buNone/>
            </a:pPr>
            <a:r>
              <a:rPr lang="pt-BR" altLang="pt-BR" sz="4400">
                <a:solidFill>
                  <a:schemeClr val="tx1"/>
                </a:solidFill>
              </a:rPr>
              <a:t>[1,1,1,1,1,1,1,1]</a:t>
            </a:r>
          </a:p>
          <a:p>
            <a:pPr marL="0" indent="0" algn="just">
              <a:buNone/>
            </a:pPr>
            <a:r>
              <a:rPr lang="pt-BR" altLang="pt-BR" sz="4400">
                <a:solidFill>
                  <a:schemeClr val="tx1"/>
                </a:solidFill>
              </a:rPr>
              <a:t>[“A”,”A”,”A”,”A”]</a:t>
            </a:r>
          </a:p>
          <a:p>
            <a:pPr marL="0" indent="0" algn="just">
              <a:buNone/>
            </a:pPr>
            <a:endParaRPr lang="pt-BR" altLang="pt-BR" sz="4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6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 funções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2605"/>
            <a:ext cx="11350832" cy="363448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BR" altLang="pt-BR" sz="4400">
                <a:solidFill>
                  <a:schemeClr val="tx1"/>
                </a:solidFill>
              </a:rPr>
              <a:t>14 – </a:t>
            </a:r>
            <a:r>
              <a:rPr lang="pt-BR" sz="4400"/>
              <a:t>Crie uma função que receba como argumento a potência elétrica de determinado aparelho e o tempo ligado e retorne o consumo em KWh em seguida chame outra função para calcular a conta de energia, levando em consideração o  consumo e o valor do KWh como argumentos.</a:t>
            </a:r>
            <a:endParaRPr lang="pt-BR" altLang="pt-BR" sz="4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9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Funções com múltiplos argumentos </a:t>
            </a:r>
            <a:r>
              <a:rPr lang="pt-BR" altLang="pt-BR" sz="2800">
                <a:solidFill>
                  <a:schemeClr val="tx1"/>
                </a:solidFill>
              </a:rPr>
              <a:t>*</a:t>
            </a:r>
            <a:r>
              <a:rPr lang="pt-BR" altLang="pt-BR" sz="2800" err="1">
                <a:solidFill>
                  <a:schemeClr val="tx1"/>
                </a:solidFill>
              </a:rPr>
              <a:t>args</a:t>
            </a:r>
            <a:r>
              <a:rPr lang="pt-BR" altLang="pt-BR" sz="2800">
                <a:solidFill>
                  <a:schemeClr val="tx1"/>
                </a:solidFill>
              </a:rPr>
              <a:t> **</a:t>
            </a:r>
            <a:r>
              <a:rPr lang="pt-BR" altLang="pt-BR" sz="2800" err="1">
                <a:solidFill>
                  <a:schemeClr val="tx1"/>
                </a:solidFill>
              </a:rPr>
              <a:t>kwargs</a:t>
            </a:r>
            <a:br>
              <a:rPr lang="pt-BR" altLang="pt-BR" sz="2800">
                <a:solidFill>
                  <a:schemeClr val="tx1"/>
                </a:solidFill>
              </a:rPr>
            </a:b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042" y="2152605"/>
            <a:ext cx="11350832" cy="363448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altLang="pt-BR" sz="4400">
                <a:solidFill>
                  <a:schemeClr val="tx1"/>
                </a:solidFill>
              </a:rPr>
              <a:t>*</a:t>
            </a:r>
            <a:r>
              <a:rPr lang="pt-BR" altLang="pt-BR" sz="4400" err="1">
                <a:solidFill>
                  <a:schemeClr val="tx1"/>
                </a:solidFill>
              </a:rPr>
              <a:t>Args</a:t>
            </a:r>
            <a:r>
              <a:rPr lang="pt-BR" altLang="pt-BR" sz="4400">
                <a:solidFill>
                  <a:schemeClr val="tx1"/>
                </a:solidFill>
              </a:rPr>
              <a:t> e **</a:t>
            </a:r>
            <a:r>
              <a:rPr lang="pt-BR" altLang="pt-BR" sz="4400" err="1">
                <a:solidFill>
                  <a:schemeClr val="tx1"/>
                </a:solidFill>
              </a:rPr>
              <a:t>kwargs</a:t>
            </a:r>
            <a:r>
              <a:rPr lang="pt-BR" altLang="pt-BR" sz="4400">
                <a:solidFill>
                  <a:schemeClr val="tx1"/>
                </a:solidFill>
              </a:rPr>
              <a:t> permitem que você passe um número não especificado de argumentos para uma função.</a:t>
            </a:r>
          </a:p>
          <a:p>
            <a:pPr marL="0" indent="0" algn="just">
              <a:buNone/>
            </a:pPr>
            <a:r>
              <a:rPr lang="pt-BR" altLang="pt-BR" sz="4400">
                <a:solidFill>
                  <a:schemeClr val="tx1"/>
                </a:solidFill>
              </a:rPr>
              <a:t>Dessa forma, ao escrever uma função, você não precisa definir quantos argumentos serão passados para sua função.</a:t>
            </a:r>
          </a:p>
          <a:p>
            <a:pPr marL="0" indent="0" algn="just">
              <a:buNone/>
            </a:pPr>
            <a:r>
              <a:rPr lang="pt-BR" altLang="pt-BR" sz="4400">
                <a:solidFill>
                  <a:schemeClr val="tx1"/>
                </a:solidFill>
              </a:rPr>
              <a:t>Observação importante: Escrever *</a:t>
            </a:r>
            <a:r>
              <a:rPr lang="pt-BR" altLang="pt-BR" sz="4400" err="1">
                <a:solidFill>
                  <a:schemeClr val="tx1"/>
                </a:solidFill>
              </a:rPr>
              <a:t>args</a:t>
            </a:r>
            <a:r>
              <a:rPr lang="pt-BR" altLang="pt-BR" sz="4400">
                <a:solidFill>
                  <a:schemeClr val="tx1"/>
                </a:solidFill>
              </a:rPr>
              <a:t> e **</a:t>
            </a:r>
            <a:r>
              <a:rPr lang="pt-BR" altLang="pt-BR" sz="4400" err="1">
                <a:solidFill>
                  <a:schemeClr val="tx1"/>
                </a:solidFill>
              </a:rPr>
              <a:t>kwargs</a:t>
            </a:r>
            <a:r>
              <a:rPr lang="pt-BR" altLang="pt-BR" sz="4400">
                <a:solidFill>
                  <a:schemeClr val="tx1"/>
                </a:solidFill>
              </a:rPr>
              <a:t> é apenas uma convenção: *</a:t>
            </a:r>
            <a:r>
              <a:rPr lang="pt-BR" altLang="pt-BR" sz="4400" err="1">
                <a:solidFill>
                  <a:schemeClr val="tx1"/>
                </a:solidFill>
              </a:rPr>
              <a:t>args</a:t>
            </a:r>
            <a:r>
              <a:rPr lang="pt-BR" altLang="pt-BR" sz="4400">
                <a:solidFill>
                  <a:schemeClr val="tx1"/>
                </a:solidFill>
              </a:rPr>
              <a:t> vem do inglês “</a:t>
            </a:r>
            <a:r>
              <a:rPr lang="pt-BR" altLang="pt-BR" sz="4400" err="1">
                <a:solidFill>
                  <a:schemeClr val="tx1"/>
                </a:solidFill>
              </a:rPr>
              <a:t>arguments</a:t>
            </a:r>
            <a:r>
              <a:rPr lang="pt-BR" altLang="pt-BR" sz="4400">
                <a:solidFill>
                  <a:schemeClr val="tx1"/>
                </a:solidFill>
              </a:rPr>
              <a:t>” (</a:t>
            </a:r>
            <a:r>
              <a:rPr lang="pt-BR" altLang="pt-BR" sz="4400" err="1">
                <a:solidFill>
                  <a:schemeClr val="tx1"/>
                </a:solidFill>
              </a:rPr>
              <a:t>argumntos</a:t>
            </a:r>
            <a:r>
              <a:rPr lang="pt-BR" altLang="pt-BR" sz="4400">
                <a:solidFill>
                  <a:schemeClr val="tx1"/>
                </a:solidFill>
              </a:rPr>
              <a:t>) e **</a:t>
            </a:r>
            <a:r>
              <a:rPr lang="pt-BR" altLang="pt-BR" sz="4400" err="1">
                <a:solidFill>
                  <a:schemeClr val="tx1"/>
                </a:solidFill>
              </a:rPr>
              <a:t>kwargs</a:t>
            </a:r>
            <a:r>
              <a:rPr lang="pt-BR" altLang="pt-BR" sz="4400">
                <a:solidFill>
                  <a:schemeClr val="tx1"/>
                </a:solidFill>
              </a:rPr>
              <a:t> vem do inglês “</a:t>
            </a:r>
            <a:r>
              <a:rPr lang="pt-BR" altLang="pt-BR" sz="4400" err="1">
                <a:solidFill>
                  <a:schemeClr val="tx1"/>
                </a:solidFill>
              </a:rPr>
              <a:t>keyword</a:t>
            </a:r>
            <a:r>
              <a:rPr lang="pt-BR" altLang="pt-BR" sz="4400">
                <a:solidFill>
                  <a:schemeClr val="tx1"/>
                </a:solidFill>
              </a:rPr>
              <a:t> </a:t>
            </a:r>
            <a:r>
              <a:rPr lang="pt-BR" altLang="pt-BR" sz="4400" err="1">
                <a:solidFill>
                  <a:schemeClr val="tx1"/>
                </a:solidFill>
              </a:rPr>
              <a:t>arguments</a:t>
            </a:r>
            <a:r>
              <a:rPr lang="pt-BR" altLang="pt-BR" sz="4400">
                <a:solidFill>
                  <a:schemeClr val="tx1"/>
                </a:solidFill>
              </a:rPr>
              <a:t>” (argumentos nomeados)</a:t>
            </a:r>
          </a:p>
        </p:txBody>
      </p:sp>
    </p:spTree>
    <p:extLst>
      <p:ext uri="{BB962C8B-B14F-4D97-AF65-F5344CB8AC3E}">
        <p14:creationId xmlns:p14="http://schemas.microsoft.com/office/powerpoint/2010/main" val="72076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Funções com múltiplos argumentos </a:t>
            </a:r>
            <a:r>
              <a:rPr lang="pt-BR" altLang="pt-BR" sz="2800">
                <a:solidFill>
                  <a:schemeClr val="tx1"/>
                </a:solidFill>
              </a:rPr>
              <a:t>*</a:t>
            </a:r>
            <a:r>
              <a:rPr lang="pt-BR" altLang="pt-BR" sz="2800" err="1">
                <a:solidFill>
                  <a:schemeClr val="tx1"/>
                </a:solidFill>
              </a:rPr>
              <a:t>args</a:t>
            </a:r>
            <a:r>
              <a:rPr lang="pt-BR" altLang="pt-BR" sz="2800">
                <a:solidFill>
                  <a:schemeClr val="tx1"/>
                </a:solidFill>
              </a:rPr>
              <a:t> **</a:t>
            </a:r>
            <a:r>
              <a:rPr lang="pt-BR" altLang="pt-BR" sz="2800" err="1">
                <a:solidFill>
                  <a:schemeClr val="tx1"/>
                </a:solidFill>
              </a:rPr>
              <a:t>kwargs</a:t>
            </a:r>
            <a:br>
              <a:rPr lang="pt-BR" altLang="pt-BR" sz="2800">
                <a:solidFill>
                  <a:schemeClr val="tx1"/>
                </a:solidFill>
              </a:rPr>
            </a:b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2605"/>
            <a:ext cx="11350832" cy="36344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4400" b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4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argumentos</a:t>
            </a:r>
            <a:r>
              <a:rPr lang="pt-BR" sz="4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4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pt-BR" sz="4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pt-BR" sz="4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t-BR" sz="4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sz="4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print("Primeiro argumento:", </a:t>
            </a:r>
            <a:r>
              <a:rPr lang="pt-BR" sz="4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pt-BR" sz="4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4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4400" b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4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pt-BR" sz="4400" b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4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t-BR" sz="4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sz="4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print("Argumento de *</a:t>
            </a:r>
            <a:r>
              <a:rPr lang="pt-BR" sz="4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t-BR" sz="4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", item)</a:t>
            </a:r>
          </a:p>
          <a:p>
            <a:pPr marL="0" indent="0">
              <a:buNone/>
            </a:pPr>
            <a:br>
              <a:rPr lang="pt-BR" sz="4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pt-BR" sz="4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argumentos</a:t>
            </a:r>
            <a:r>
              <a:rPr lang="pt-BR" sz="4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pt-BR" sz="44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primeiro_argumento</a:t>
            </a:r>
            <a:r>
              <a:rPr lang="pt-BR" sz="4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'banana', 'maça', 'laranja')</a:t>
            </a:r>
          </a:p>
        </p:txBody>
      </p:sp>
    </p:spTree>
    <p:extLst>
      <p:ext uri="{BB962C8B-B14F-4D97-AF65-F5344CB8AC3E}">
        <p14:creationId xmlns:p14="http://schemas.microsoft.com/office/powerpoint/2010/main" val="294636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Funções com múltiplos argumentos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2605"/>
            <a:ext cx="11350832" cy="363448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altLang="pt-BR" sz="4400" err="1">
                <a:solidFill>
                  <a:schemeClr val="tx1"/>
                </a:solidFill>
              </a:rPr>
              <a:t>Argumentos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err="1">
                <a:solidFill>
                  <a:schemeClr val="tx1"/>
                </a:solidFill>
              </a:rPr>
              <a:t>não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err="1">
                <a:solidFill>
                  <a:schemeClr val="tx1"/>
                </a:solidFill>
              </a:rPr>
              <a:t>nomeados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b="1" i="1">
                <a:solidFill>
                  <a:schemeClr val="tx1"/>
                </a:solidFill>
              </a:rPr>
              <a:t>*</a:t>
            </a:r>
            <a:r>
              <a:rPr lang="en-US" altLang="pt-BR" sz="4400" b="1" i="1" err="1">
                <a:solidFill>
                  <a:schemeClr val="tx1"/>
                </a:solidFill>
              </a:rPr>
              <a:t>args</a:t>
            </a:r>
            <a:r>
              <a:rPr lang="en-US" altLang="pt-BR" sz="4400" b="1" i="1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endParaRPr lang="en-US" altLang="pt-BR" sz="4400">
              <a:solidFill>
                <a:schemeClr val="accent2"/>
              </a:solidFill>
            </a:endParaRPr>
          </a:p>
          <a:p>
            <a:pPr marL="0" indent="0" algn="just">
              <a:buNone/>
            </a:pPr>
            <a:r>
              <a:rPr lang="en-US" altLang="pt-BR" sz="4400">
                <a:solidFill>
                  <a:schemeClr val="accent2"/>
                </a:solidFill>
              </a:rPr>
              <a:t>def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err="1">
                <a:solidFill>
                  <a:srgbClr val="FF0000"/>
                </a:solidFill>
              </a:rPr>
              <a:t>world_cup_titles</a:t>
            </a:r>
            <a:r>
              <a:rPr lang="en-US" altLang="pt-BR" sz="4400">
                <a:solidFill>
                  <a:schemeClr val="tx1"/>
                </a:solidFill>
              </a:rPr>
              <a:t>(country, *</a:t>
            </a:r>
            <a:r>
              <a:rPr lang="en-US" altLang="pt-BR" sz="4400" err="1">
                <a:solidFill>
                  <a:schemeClr val="tx1"/>
                </a:solidFill>
              </a:rPr>
              <a:t>args</a:t>
            </a:r>
            <a:r>
              <a:rPr lang="en-US" altLang="pt-BR" sz="4400">
                <a:solidFill>
                  <a:schemeClr val="tx1"/>
                </a:solidFill>
              </a:rPr>
              <a:t>):</a:t>
            </a:r>
          </a:p>
          <a:p>
            <a:pPr marL="0" indent="0" algn="just">
              <a:buNone/>
            </a:pPr>
            <a:r>
              <a:rPr lang="en-US" altLang="pt-BR" sz="4400">
                <a:solidFill>
                  <a:schemeClr val="tx1"/>
                </a:solidFill>
              </a:rPr>
              <a:t>    print('Country: ', country))</a:t>
            </a:r>
          </a:p>
          <a:p>
            <a:pPr marL="0" indent="0" algn="just">
              <a:buNone/>
            </a:pPr>
            <a:r>
              <a:rPr lang="en-US" altLang="pt-BR" sz="4400">
                <a:solidFill>
                  <a:schemeClr val="tx1"/>
                </a:solidFill>
              </a:rPr>
              <a:t>    </a:t>
            </a:r>
            <a:r>
              <a:rPr lang="en-US" altLang="pt-BR" sz="4400">
                <a:solidFill>
                  <a:srgbClr val="7030A0"/>
                </a:solidFill>
              </a:rPr>
              <a:t>for</a:t>
            </a:r>
            <a:r>
              <a:rPr lang="en-US" altLang="pt-BR" sz="4400">
                <a:solidFill>
                  <a:schemeClr val="tx1"/>
                </a:solidFill>
              </a:rPr>
              <a:t> title </a:t>
            </a:r>
            <a:r>
              <a:rPr lang="en-US" altLang="pt-BR" sz="4400">
                <a:solidFill>
                  <a:srgbClr val="7030A0"/>
                </a:solidFill>
              </a:rPr>
              <a:t>in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err="1">
                <a:solidFill>
                  <a:schemeClr val="tx1"/>
                </a:solidFill>
              </a:rPr>
              <a:t>args</a:t>
            </a:r>
            <a:r>
              <a:rPr lang="en-US" altLang="pt-BR" sz="440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altLang="pt-BR" sz="4400">
                <a:solidFill>
                  <a:schemeClr val="tx1"/>
                </a:solidFill>
              </a:rPr>
              <a:t>        print('year: ', title)</a:t>
            </a:r>
            <a:endParaRPr lang="pt-BR" altLang="pt-BR" sz="4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6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79F7-791E-40A0-B191-8A5248EA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Funções com múltiplos argumentos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024EC-D3A4-453A-9A9C-646FEEBD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A064AB-75BB-42F7-A711-0732BC58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13043"/>
            <a:ext cx="11350832" cy="3634486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US" altLang="pt-BR" sz="4400" err="1">
                <a:solidFill>
                  <a:schemeClr val="tx1"/>
                </a:solidFill>
              </a:rPr>
              <a:t>Argumentos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err="1">
                <a:solidFill>
                  <a:schemeClr val="tx1"/>
                </a:solidFill>
              </a:rPr>
              <a:t>não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err="1">
                <a:solidFill>
                  <a:schemeClr val="tx1"/>
                </a:solidFill>
              </a:rPr>
              <a:t>nomeados</a:t>
            </a:r>
            <a:r>
              <a:rPr lang="en-US" altLang="pt-BR" sz="4400">
                <a:solidFill>
                  <a:schemeClr val="tx1"/>
                </a:solidFill>
              </a:rPr>
              <a:t> *</a:t>
            </a:r>
            <a:r>
              <a:rPr lang="en-US" altLang="pt-BR" sz="4400" err="1">
                <a:solidFill>
                  <a:schemeClr val="tx1"/>
                </a:solidFill>
              </a:rPr>
              <a:t>args</a:t>
            </a:r>
            <a:r>
              <a:rPr lang="en-US" altLang="pt-BR" sz="4400">
                <a:solidFill>
                  <a:schemeClr val="tx1"/>
                </a:solidFill>
              </a:rPr>
              <a:t>, o python </a:t>
            </a:r>
            <a:r>
              <a:rPr lang="en-US" altLang="pt-BR" sz="4400" err="1">
                <a:solidFill>
                  <a:schemeClr val="tx1"/>
                </a:solidFill>
              </a:rPr>
              <a:t>recebe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err="1">
                <a:solidFill>
                  <a:schemeClr val="tx1"/>
                </a:solidFill>
              </a:rPr>
              <a:t>os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err="1">
                <a:solidFill>
                  <a:schemeClr val="tx1"/>
                </a:solidFill>
              </a:rPr>
              <a:t>argumentos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err="1">
                <a:solidFill>
                  <a:schemeClr val="tx1"/>
                </a:solidFill>
              </a:rPr>
              <a:t>em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err="1">
                <a:solidFill>
                  <a:schemeClr val="tx1"/>
                </a:solidFill>
              </a:rPr>
              <a:t>uma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err="1">
                <a:solidFill>
                  <a:schemeClr val="tx1"/>
                </a:solidFill>
              </a:rPr>
              <a:t>lista</a:t>
            </a:r>
            <a:r>
              <a:rPr lang="en-US" altLang="pt-BR" sz="4400">
                <a:solidFill>
                  <a:schemeClr val="tx1"/>
                </a:solidFill>
              </a:rPr>
              <a:t>, </a:t>
            </a:r>
            <a:r>
              <a:rPr lang="en-US" altLang="pt-BR" sz="4400" err="1">
                <a:solidFill>
                  <a:schemeClr val="tx1"/>
                </a:solidFill>
              </a:rPr>
              <a:t>na</a:t>
            </a:r>
            <a:r>
              <a:rPr lang="en-US" altLang="pt-BR" sz="4400">
                <a:solidFill>
                  <a:schemeClr val="tx1"/>
                </a:solidFill>
              </a:rPr>
              <a:t> qual </a:t>
            </a:r>
            <a:r>
              <a:rPr lang="en-US" altLang="pt-BR" sz="4400" err="1">
                <a:solidFill>
                  <a:schemeClr val="tx1"/>
                </a:solidFill>
              </a:rPr>
              <a:t>podemos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err="1">
                <a:solidFill>
                  <a:schemeClr val="tx1"/>
                </a:solidFill>
              </a:rPr>
              <a:t>acessar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err="1">
                <a:solidFill>
                  <a:schemeClr val="tx1"/>
                </a:solidFill>
              </a:rPr>
              <a:t>seu</a:t>
            </a:r>
            <a:r>
              <a:rPr lang="en-US" altLang="pt-BR" sz="4400">
                <a:solidFill>
                  <a:schemeClr val="tx1"/>
                </a:solidFill>
              </a:rPr>
              <a:t> valor pela de </a:t>
            </a:r>
            <a:r>
              <a:rPr lang="en-US" altLang="pt-BR" sz="4400" err="1">
                <a:solidFill>
                  <a:schemeClr val="tx1"/>
                </a:solidFill>
              </a:rPr>
              <a:t>acordo</a:t>
            </a:r>
            <a:r>
              <a:rPr lang="en-US" altLang="pt-BR" sz="4400">
                <a:solidFill>
                  <a:schemeClr val="tx1"/>
                </a:solidFill>
              </a:rPr>
              <a:t> com </a:t>
            </a:r>
            <a:r>
              <a:rPr lang="en-US" altLang="pt-BR" sz="4400" err="1">
                <a:solidFill>
                  <a:schemeClr val="tx1"/>
                </a:solidFill>
              </a:rPr>
              <a:t>posição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err="1">
                <a:solidFill>
                  <a:schemeClr val="tx1"/>
                </a:solidFill>
              </a:rPr>
              <a:t>arg</a:t>
            </a:r>
            <a:r>
              <a:rPr lang="en-US" altLang="pt-BR" sz="4400">
                <a:solidFill>
                  <a:schemeClr val="tx1"/>
                </a:solidFill>
              </a:rPr>
              <a:t>[0] </a:t>
            </a:r>
            <a:r>
              <a:rPr lang="en-US" altLang="pt-BR" sz="4400" err="1">
                <a:solidFill>
                  <a:schemeClr val="tx1"/>
                </a:solidFill>
              </a:rPr>
              <a:t>ou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err="1">
                <a:solidFill>
                  <a:schemeClr val="tx1"/>
                </a:solidFill>
              </a:rPr>
              <a:t>em</a:t>
            </a:r>
            <a:r>
              <a:rPr lang="en-US" altLang="pt-BR" sz="4400">
                <a:solidFill>
                  <a:schemeClr val="tx1"/>
                </a:solidFill>
              </a:rPr>
              <a:t> um loop for:</a:t>
            </a:r>
            <a:endParaRPr lang="en-US" altLang="pt-BR" sz="4400">
              <a:solidFill>
                <a:schemeClr val="accent2"/>
              </a:solidFill>
            </a:endParaRPr>
          </a:p>
          <a:p>
            <a:pPr marL="0" indent="0" algn="just">
              <a:buNone/>
            </a:pPr>
            <a:r>
              <a:rPr lang="en-US" altLang="pt-BR" sz="4400">
                <a:solidFill>
                  <a:schemeClr val="accent2"/>
                </a:solidFill>
              </a:rPr>
              <a:t>def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err="1">
                <a:solidFill>
                  <a:srgbClr val="FF0000"/>
                </a:solidFill>
              </a:rPr>
              <a:t>world_cup_titles</a:t>
            </a:r>
            <a:r>
              <a:rPr lang="en-US" altLang="pt-BR" sz="4400">
                <a:solidFill>
                  <a:schemeClr val="tx1"/>
                </a:solidFill>
              </a:rPr>
              <a:t>(country, *</a:t>
            </a:r>
            <a:r>
              <a:rPr lang="en-US" altLang="pt-BR" sz="4400" err="1">
                <a:solidFill>
                  <a:schemeClr val="tx1"/>
                </a:solidFill>
              </a:rPr>
              <a:t>args</a:t>
            </a:r>
            <a:r>
              <a:rPr lang="en-US" altLang="pt-BR" sz="4400">
                <a:solidFill>
                  <a:schemeClr val="tx1"/>
                </a:solidFill>
              </a:rPr>
              <a:t>):</a:t>
            </a:r>
          </a:p>
          <a:p>
            <a:pPr marL="0" indent="0" algn="just">
              <a:buNone/>
            </a:pPr>
            <a:r>
              <a:rPr lang="en-US" altLang="pt-BR" sz="4400">
                <a:solidFill>
                  <a:schemeClr val="tx1"/>
                </a:solidFill>
              </a:rPr>
              <a:t>    print('Country: ', country))</a:t>
            </a:r>
          </a:p>
          <a:p>
            <a:pPr marL="0" indent="0" algn="just">
              <a:buNone/>
            </a:pPr>
            <a:r>
              <a:rPr lang="en-US" altLang="pt-BR" sz="4400">
                <a:solidFill>
                  <a:schemeClr val="tx1"/>
                </a:solidFill>
              </a:rPr>
              <a:t>    </a:t>
            </a:r>
            <a:r>
              <a:rPr lang="en-US" altLang="pt-BR" sz="4400">
                <a:solidFill>
                  <a:srgbClr val="7030A0"/>
                </a:solidFill>
              </a:rPr>
              <a:t>for</a:t>
            </a:r>
            <a:r>
              <a:rPr lang="en-US" altLang="pt-BR" sz="4400">
                <a:solidFill>
                  <a:schemeClr val="tx1"/>
                </a:solidFill>
              </a:rPr>
              <a:t> title </a:t>
            </a:r>
            <a:r>
              <a:rPr lang="en-US" altLang="pt-BR" sz="4400">
                <a:solidFill>
                  <a:srgbClr val="7030A0"/>
                </a:solidFill>
              </a:rPr>
              <a:t>in</a:t>
            </a:r>
            <a:r>
              <a:rPr lang="en-US" altLang="pt-BR" sz="4400">
                <a:solidFill>
                  <a:schemeClr val="tx1"/>
                </a:solidFill>
              </a:rPr>
              <a:t> </a:t>
            </a:r>
            <a:r>
              <a:rPr lang="en-US" altLang="pt-BR" sz="4400" err="1">
                <a:solidFill>
                  <a:schemeClr val="tx1"/>
                </a:solidFill>
              </a:rPr>
              <a:t>args</a:t>
            </a:r>
            <a:r>
              <a:rPr lang="en-US" altLang="pt-BR" sz="440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altLang="pt-BR" sz="4400">
                <a:solidFill>
                  <a:schemeClr val="tx1"/>
                </a:solidFill>
              </a:rPr>
              <a:t>        print('year: ', title)</a:t>
            </a:r>
            <a:endParaRPr lang="en-US" altLang="pt-BR" sz="440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4400" b="0" i="0">
              <a:solidFill>
                <a:srgbClr val="292929"/>
              </a:solidFill>
              <a:effectLst/>
              <a:latin typeface="source-code-pro"/>
            </a:endParaRPr>
          </a:p>
          <a:p>
            <a:pPr marL="0" indent="0">
              <a:buNone/>
            </a:pPr>
            <a:r>
              <a:rPr lang="en-US" sz="4400" b="0" i="0">
                <a:solidFill>
                  <a:srgbClr val="292929"/>
                </a:solidFill>
                <a:effectLst/>
                <a:latin typeface="source-code-pro"/>
              </a:rPr>
              <a:t>&gt;&gt;&gt;</a:t>
            </a:r>
            <a:r>
              <a:rPr lang="en-US" sz="4400" b="0" i="0" err="1">
                <a:solidFill>
                  <a:srgbClr val="292929"/>
                </a:solidFill>
                <a:effectLst/>
                <a:latin typeface="source-code-pro"/>
              </a:rPr>
              <a:t>world_cup_titles</a:t>
            </a:r>
            <a:r>
              <a:rPr lang="en-US" sz="4400" b="0" i="0">
                <a:solidFill>
                  <a:srgbClr val="292929"/>
                </a:solidFill>
                <a:effectLst/>
                <a:latin typeface="source-code-pro"/>
              </a:rPr>
              <a:t>('</a:t>
            </a:r>
            <a:r>
              <a:rPr lang="en-US" sz="4400" b="0" i="0" err="1">
                <a:solidFill>
                  <a:srgbClr val="292929"/>
                </a:solidFill>
                <a:effectLst/>
                <a:latin typeface="source-code-pro"/>
              </a:rPr>
              <a:t>Brasil</a:t>
            </a:r>
            <a:r>
              <a:rPr lang="en-US" sz="4400" b="0" i="0">
                <a:solidFill>
                  <a:srgbClr val="292929"/>
                </a:solidFill>
                <a:effectLst/>
                <a:latin typeface="source-code-pro"/>
              </a:rPr>
              <a:t>', '1958', '1962', '1970', '1994', '2002')</a:t>
            </a:r>
            <a:br>
              <a:rPr lang="en-US" sz="4400"/>
            </a:br>
            <a:endParaRPr lang="pt-BR" altLang="pt-BR" sz="4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669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B9ABD5D056674391FEFDE7F81C4820" ma:contentTypeVersion="4" ma:contentTypeDescription="Create a new document." ma:contentTypeScope="" ma:versionID="6b6ddf8b5b2ed268d5f9417646d09d76">
  <xsd:schema xmlns:xsd="http://www.w3.org/2001/XMLSchema" xmlns:xs="http://www.w3.org/2001/XMLSchema" xmlns:p="http://schemas.microsoft.com/office/2006/metadata/properties" xmlns:ns2="568f3368-d7a5-44de-90b4-deadde484c92" targetNamespace="http://schemas.microsoft.com/office/2006/metadata/properties" ma:root="true" ma:fieldsID="700f447bfcfe24e9878a4215cd02795d" ns2:_="">
    <xsd:import namespace="568f3368-d7a5-44de-90b4-deadde484c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f3368-d7a5-44de-90b4-deadde484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D4B833-5DBE-4C4F-B5BE-7E00E7BB5344}"/>
</file>

<file path=customXml/itemProps2.xml><?xml version="1.0" encoding="utf-8"?>
<ds:datastoreItem xmlns:ds="http://schemas.openxmlformats.org/officeDocument/2006/customXml" ds:itemID="{EF4B741D-A576-4BCC-9482-730ED65C0E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F7C72A-A4D6-43FE-A658-4818C3C4BD45}">
  <ds:schemaRefs>
    <ds:schemaRef ds:uri="a7c000dd-823d-4ae7-97b9-43644e776ca0"/>
    <ds:schemaRef ds:uri="d6344aae-9b51-4d96-b360-08ad106904c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{471FB5D0-AE35-408D-93F8-BE560EBFDCD7}tf33552983_win32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DividendVTI</vt:lpstr>
      <vt:lpstr>PowerPoint Presentation</vt:lpstr>
      <vt:lpstr>Exercícios funções</vt:lpstr>
      <vt:lpstr>Exercícios funções</vt:lpstr>
      <vt:lpstr>Exercícios funções</vt:lpstr>
      <vt:lpstr>Exercícios funções</vt:lpstr>
      <vt:lpstr>Funções com múltiplos argumentos *args **kwargs </vt:lpstr>
      <vt:lpstr>Funções com múltiplos argumentos *args **kwargs </vt:lpstr>
      <vt:lpstr>Funções com múltiplos argumentos</vt:lpstr>
      <vt:lpstr>Funções com múltiplos argumentos</vt:lpstr>
      <vt:lpstr>Funções com múltiplos argumentos</vt:lpstr>
      <vt:lpstr>Funções com múltiplos argumentos</vt:lpstr>
      <vt:lpstr>**kwargs</vt:lpstr>
      <vt:lpstr>**kwargs</vt:lpstr>
      <vt:lpstr>Exercícios funções</vt:lpstr>
      <vt:lpstr>Exercícios funções</vt:lpstr>
      <vt:lpstr>Exercícios funções</vt:lpstr>
      <vt:lpstr>Exercícios funções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Fábrica de software</dc:title>
  <dc:creator>Aline Queiroz Silvério</dc:creator>
  <cp:revision>1</cp:revision>
  <dcterms:created xsi:type="dcterms:W3CDTF">2021-05-21T18:08:59Z</dcterms:created>
  <dcterms:modified xsi:type="dcterms:W3CDTF">2024-08-06T12:32:51Z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0x01010076B9ABD5D056674391FEFDE7F81C4820</vt:lpwstr>
  </property>
  <property fmtid="{D5CDD505-2E9C-101B-9397-08002B2CF9AE}" pid="3" name="MediaServiceImageTags">
    <vt:lpwstr/>
  </property>
</Properties>
</file>