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6858000" cy="9144000"/>
  <p:embeddedFontLst>
    <p:embeddedFont>
      <p:font typeface="Calibri" panose="020F0502020204030204"/>
      <p:regular r:id="rId23"/>
      <p:bold r:id="rId24"/>
      <p:italic r:id="rId25"/>
      <p:boldItalic r:id="rId26"/>
    </p:embeddedFont>
    <p:embeddedFont>
      <p:font typeface="Roboto" panose="0200000000000000000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 name="Google Shape;4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d0d6b41c61_0_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0d6b41c61_0_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20" name="Google Shape;120;g2d0d6b41c61_0_14: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d0d6b41c61_0_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d0d6b41c61_0_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29" name="Google Shape;129;g2d0d6b41c61_0_23: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26b660e92d5_0_6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6b660e92d5_0_6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38" name="Google Shape;138;g26b660e92d5_0_6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701f47a9bb_0_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01f47a9bb_0_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46" name="Google Shape;146;g2701f47a9bb_0_1: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701f47a9bb_0_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01f47a9bb_0_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54" name="Google Shape;154;g2701f47a9bb_0_9: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2701f47a9bb_0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701f47a9bb_0_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62" name="Google Shape;162;g2701f47a9bb_0_17: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26b660e92d5_0_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g26b660e92d5_0_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61" name="Google Shape;61;g26b660e92d5_0_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26b660e92d5_0_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6b660e92d5_0_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68" name="Google Shape;68;g26b660e92d5_0_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6b660e92d5_0_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26b660e92d5_0_2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76" name="Google Shape;76;g26b660e92d5_0_2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6b660e92d5_0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g26b660e92d5_0_4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84" name="Google Shape;84;g26b660e92d5_0_4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26b660e92d5_0_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26b660e92d5_0_5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3" name="Google Shape;93;g26b660e92d5_0_5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6b660e92d5_0_6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26b660e92d5_0_6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02" name="Google Shape;102;g26b660e92d5_0_6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2d0d6b41c61_0_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0d6b41c61_0_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1" name="Google Shape;111;g2d0d6b41c61_0_5: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pic>
        <p:nvPicPr>
          <p:cNvPr id="25" name="Google Shape;25;p5" descr="LOGO.gif"/>
          <p:cNvPicPr preferRelativeResize="0"/>
          <p:nvPr/>
        </p:nvPicPr>
        <p:blipFill rotWithShape="1">
          <a:blip r:embed="rId2"/>
          <a:srcRect b="10714"/>
          <a:stretch>
            <a:fillRect/>
          </a:stretch>
        </p:blipFill>
        <p:spPr>
          <a:xfrm>
            <a:off x="6553200" y="228600"/>
            <a:ext cx="2057400" cy="635000"/>
          </a:xfrm>
          <a:prstGeom prst="rect">
            <a:avLst/>
          </a:prstGeom>
          <a:noFill/>
          <a:ln>
            <a:noFill/>
          </a:ln>
        </p:spPr>
      </p:pic>
      <p:grpSp>
        <p:nvGrpSpPr>
          <p:cNvPr id="26" name="Google Shape;26;p5"/>
          <p:cNvGrpSpPr/>
          <p:nvPr/>
        </p:nvGrpSpPr>
        <p:grpSpPr>
          <a:xfrm>
            <a:off x="6146800" y="0"/>
            <a:ext cx="2997300" cy="876300"/>
            <a:chOff x="6096000" y="3924300"/>
            <a:chExt cx="2997300" cy="876300"/>
          </a:xfrm>
        </p:grpSpPr>
        <p:sp>
          <p:nvSpPr>
            <p:cNvPr id="27" name="Google Shape;27;p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5" descr="LOGO.gif"/>
            <p:cNvPicPr preferRelativeResize="0"/>
            <p:nvPr/>
          </p:nvPicPr>
          <p:blipFill rotWithShape="1">
            <a:blip r:embed="rId2"/>
            <a:srcRect b="10714"/>
            <a:stretch>
              <a:fillRect/>
            </a:stretch>
          </p:blipFill>
          <p:spPr>
            <a:xfrm>
              <a:off x="6502400" y="4152900"/>
              <a:ext cx="2057400" cy="635000"/>
            </a:xfrm>
            <a:prstGeom prst="rect">
              <a:avLst/>
            </a:prstGeom>
            <a:noFill/>
            <a:ln>
              <a:noFill/>
            </a:ln>
          </p:spPr>
        </p:pic>
        <p:sp>
          <p:nvSpPr>
            <p:cNvPr id="29" name="Google Shape;29;p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5" descr="logo.jpg"/>
          <p:cNvPicPr preferRelativeResize="0"/>
          <p:nvPr/>
        </p:nvPicPr>
        <p:blipFill rotWithShape="1">
          <a:blip r:embed="rId3"/>
          <a:srcRect/>
          <a:stretch>
            <a:fillRect/>
          </a:stretch>
        </p:blipFill>
        <p:spPr>
          <a:xfrm>
            <a:off x="6553200" y="228600"/>
            <a:ext cx="1920876" cy="609600"/>
          </a:xfrm>
          <a:prstGeom prst="rect">
            <a:avLst/>
          </a:prstGeom>
          <a:noFill/>
          <a:ln>
            <a:noFill/>
          </a:ln>
        </p:spPr>
      </p:pic>
      <p:sp>
        <p:nvSpPr>
          <p:cNvPr id="31" name="Google Shape;31;p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3" name="Google Shape;33;p5"/>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6"/>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4"/>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4"/>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4" descr="LOGO.gif"/>
          <p:cNvPicPr preferRelativeResize="0"/>
          <p:nvPr/>
        </p:nvPicPr>
        <p:blipFill rotWithShape="1">
          <a:blip r:embed="rId3"/>
          <a:srcRect b="10714"/>
          <a:stretch>
            <a:fillRect/>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3"/>
          <a:srcRect b="10714"/>
          <a:stretch>
            <a:fillRect/>
          </a:stretch>
        </p:blipFill>
        <p:spPr>
          <a:xfrm>
            <a:off x="6553200" y="228600"/>
            <a:ext cx="2057400" cy="635000"/>
          </a:xfrm>
          <a:prstGeom prst="rect">
            <a:avLst/>
          </a:prstGeom>
          <a:noFill/>
          <a:ln>
            <a:noFill/>
          </a:ln>
        </p:spPr>
      </p:pic>
      <p:grpSp>
        <p:nvGrpSpPr>
          <p:cNvPr id="19" name="Google Shape;19;p4"/>
          <p:cNvGrpSpPr/>
          <p:nvPr/>
        </p:nvGrpSpPr>
        <p:grpSpPr>
          <a:xfrm>
            <a:off x="6146800" y="0"/>
            <a:ext cx="2997300" cy="876300"/>
            <a:chOff x="6096000" y="3924300"/>
            <a:chExt cx="2997300" cy="876300"/>
          </a:xfrm>
        </p:grpSpPr>
        <p:sp>
          <p:nvSpPr>
            <p:cNvPr id="20" name="Google Shape;20;p4"/>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4" descr="LOGO.gif"/>
            <p:cNvPicPr preferRelativeResize="0"/>
            <p:nvPr/>
          </p:nvPicPr>
          <p:blipFill rotWithShape="1">
            <a:blip r:embed="rId3"/>
            <a:srcRect b="10714"/>
            <a:stretch>
              <a:fillRect/>
            </a:stretch>
          </p:blipFill>
          <p:spPr>
            <a:xfrm>
              <a:off x="6502400" y="4152900"/>
              <a:ext cx="2057400" cy="635000"/>
            </a:xfrm>
            <a:prstGeom prst="rect">
              <a:avLst/>
            </a:prstGeom>
            <a:noFill/>
            <a:ln>
              <a:noFill/>
            </a:ln>
          </p:spPr>
        </p:pic>
        <p:sp>
          <p:nvSpPr>
            <p:cNvPr id="22" name="Google Shape;22;p4"/>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4" descr="logo.jpg"/>
          <p:cNvPicPr preferRelativeResize="0"/>
          <p:nvPr/>
        </p:nvPicPr>
        <p:blipFill rotWithShape="1">
          <a:blip r:embed="rId4"/>
          <a:srcRect/>
          <a:stretch>
            <a:fillRect/>
          </a:stretch>
        </p:blipFill>
        <p:spPr>
          <a:xfrm>
            <a:off x="6553200" y="228600"/>
            <a:ext cx="1920876"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hyperlink" Target="https://github.com/mui-org/material-ui" TargetMode="External"/><Relationship Id="rId5" Type="http://schemas.openxmlformats.org/officeDocument/2006/relationships/hyperlink" Target="https://mui.com/" TargetMode="External"/><Relationship Id="rId4" Type="http://schemas.openxmlformats.org/officeDocument/2006/relationships/hyperlink" Target="https://github.com/IanLunn/Hover" TargetMode="External"/><Relationship Id="rId3" Type="http://schemas.openxmlformats.org/officeDocument/2006/relationships/hyperlink" Target="https://github.com/facebook/react" TargetMode="External"/><Relationship Id="rId2" Type="http://schemas.openxmlformats.org/officeDocument/2006/relationships/hyperlink" Target="https://github.com/tailwindlabs/tailwindcss" TargetMode="External"/><Relationship Id="rId1" Type="http://schemas.openxmlformats.org/officeDocument/2006/relationships/hyperlink" Target="https://tailwindcss.com/doc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
          <p:cNvSpPr txBox="1"/>
          <p:nvPr/>
        </p:nvSpPr>
        <p:spPr>
          <a:xfrm>
            <a:off x="457200" y="1062525"/>
            <a:ext cx="8229600" cy="20142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4900" b="1">
                <a:solidFill>
                  <a:srgbClr val="3A30FA"/>
                </a:solidFill>
                <a:latin typeface="Calibri" panose="020F0502020204030204"/>
                <a:ea typeface="Calibri" panose="020F0502020204030204"/>
                <a:cs typeface="Calibri" panose="020F0502020204030204"/>
                <a:sym typeface="Calibri" panose="020F0502020204030204"/>
              </a:rPr>
              <a:t>ClickCove - Ecommerce Website</a:t>
            </a:r>
            <a:endParaRPr sz="4900" b="1" i="0" u="none" strike="noStrike" cap="none">
              <a:solidFill>
                <a:srgbClr val="3A30FA"/>
              </a:solidFill>
              <a:latin typeface="Calibri" panose="020F0502020204030204"/>
              <a:ea typeface="Calibri" panose="020F0502020204030204"/>
              <a:cs typeface="Calibri" panose="020F0502020204030204"/>
              <a:sym typeface="Calibri" panose="020F0502020204030204"/>
            </a:endParaRPr>
          </a:p>
        </p:txBody>
      </p:sp>
      <p:sp>
        <p:nvSpPr>
          <p:cNvPr id="47" name="Google Shape;47;p1"/>
          <p:cNvSpPr txBox="1"/>
          <p:nvPr/>
        </p:nvSpPr>
        <p:spPr>
          <a:xfrm>
            <a:off x="442275" y="3284389"/>
            <a:ext cx="4038600" cy="24357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panose="020B0604020202020204"/>
              <a:buNone/>
            </a:pPr>
            <a:r>
              <a:rPr lang="en-US" sz="2800" b="1" i="0" u="sng" strike="noStrike" cap="none">
                <a:solidFill>
                  <a:schemeClr val="dk1"/>
                </a:solidFill>
                <a:latin typeface="Calibri" panose="020F0502020204030204"/>
                <a:ea typeface="Calibri" panose="020F0502020204030204"/>
                <a:cs typeface="Calibri" panose="020F0502020204030204"/>
                <a:sym typeface="Calibri" panose="020F0502020204030204"/>
              </a:rPr>
              <a:t>Submitted by:</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Kartik Arora (2210990486)</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Jatin Jaglan (2210990458)</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Kartikey Bartwal (2210990492)</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Jaskirat Singh (2210990446)</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ctr" rtl="0">
              <a:lnSpc>
                <a:spcPct val="100000"/>
              </a:lnSpc>
              <a:spcBef>
                <a:spcPts val="0"/>
              </a:spcBef>
              <a:spcAft>
                <a:spcPts val="0"/>
              </a:spcAft>
              <a:buClr>
                <a:srgbClr val="000000"/>
              </a:buClr>
              <a:buSzPts val="200"/>
              <a:buFont typeface="Arial" panose="020B0604020202020204"/>
              <a:buNone/>
            </a:pPr>
            <a:endParaRPr sz="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p:nvPr/>
        </p:nvSpPr>
        <p:spPr>
          <a:xfrm>
            <a:off x="5126275" y="3284700"/>
            <a:ext cx="3663000" cy="24351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2800" b="1" i="0" u="sng"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15000"/>
              </a:lnSpc>
              <a:spcBef>
                <a:spcPts val="0"/>
              </a:spcBef>
              <a:spcAft>
                <a:spcPts val="0"/>
              </a:spcAft>
              <a:buClr>
                <a:srgbClr val="000000"/>
              </a:buClr>
              <a:buSzPts val="1800"/>
              <a:buFont typeface="Arial" panose="020B0604020202020204"/>
              <a:buNone/>
            </a:pPr>
            <a:r>
              <a:rPr lang="en-US" sz="2800" b="1" i="0" u="sng" strike="noStrike" cap="none">
                <a:solidFill>
                  <a:schemeClr val="dk1"/>
                </a:solidFill>
                <a:latin typeface="Calibri" panose="020F0502020204030204"/>
                <a:ea typeface="Calibri" panose="020F0502020204030204"/>
                <a:cs typeface="Calibri" panose="020F0502020204030204"/>
                <a:sym typeface="Calibri" panose="020F0502020204030204"/>
              </a:rPr>
              <a:t>Submitted to:</a:t>
            </a:r>
            <a:b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Dr. </a:t>
            </a: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Baljit Kaur</a:t>
            </a:r>
            <a:b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Mr. Vikas Patel</a:t>
            </a:r>
            <a:endParaRPr sz="2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 name="Google Shape;49;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50" name="Google Shape;50;p1"/>
          <p:cNvSpPr txBox="1"/>
          <p:nvPr/>
        </p:nvSpPr>
        <p:spPr>
          <a:xfrm>
            <a:off x="0" y="131250"/>
            <a:ext cx="6254700" cy="7233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panose="020B0604020202020204"/>
              <a:buNone/>
            </a:pPr>
            <a:endParaRPr sz="3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g2d0d6b41c61_0_14"/>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Product Tab</a:t>
            </a:r>
            <a:endParaRPr lang="en-US"/>
          </a:p>
        </p:txBody>
      </p:sp>
      <p:sp>
        <p:nvSpPr>
          <p:cNvPr id="123" name="Google Shape;123;g2d0d6b41c61_0_14"/>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24" name="Google Shape;124;g2d0d6b41c61_0_14"/>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25" name="Google Shape;125;g2d0d6b41c61_0_14"/>
          <p:cNvPicPr preferRelativeResize="0"/>
          <p:nvPr/>
        </p:nvPicPr>
        <p:blipFill>
          <a:blip r:embed="rId1"/>
          <a:stretch>
            <a:fillRect/>
          </a:stretch>
        </p:blipFill>
        <p:spPr>
          <a:xfrm>
            <a:off x="1332777" y="1054000"/>
            <a:ext cx="6133900" cy="554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g2d0d6b41c61_0_23"/>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Checkout Feature</a:t>
            </a:r>
            <a:endParaRPr lang="en-US"/>
          </a:p>
        </p:txBody>
      </p:sp>
      <p:sp>
        <p:nvSpPr>
          <p:cNvPr id="132" name="Google Shape;132;g2d0d6b41c61_0_23"/>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33" name="Google Shape;133;g2d0d6b41c61_0_23"/>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34" name="Google Shape;134;g2d0d6b41c61_0_23"/>
          <p:cNvPicPr preferRelativeResize="0"/>
          <p:nvPr/>
        </p:nvPicPr>
        <p:blipFill>
          <a:blip r:embed="rId1"/>
          <a:stretch>
            <a:fillRect/>
          </a:stretch>
        </p:blipFill>
        <p:spPr>
          <a:xfrm>
            <a:off x="2103925" y="1156023"/>
            <a:ext cx="4274550" cy="53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g26b660e92d5_0_62"/>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Tech Stack</a:t>
            </a:r>
            <a:endParaRPr lang="en-US"/>
          </a:p>
        </p:txBody>
      </p:sp>
      <p:sp>
        <p:nvSpPr>
          <p:cNvPr id="141" name="Google Shape;141;g26b660e92d5_0_62"/>
          <p:cNvSpPr txBox="1"/>
          <p:nvPr>
            <p:ph type="body" idx="1"/>
          </p:nvPr>
        </p:nvSpPr>
        <p:spPr>
          <a:xfrm>
            <a:off x="457200" y="1371600"/>
            <a:ext cx="8229600" cy="48597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360"/>
              </a:spcBef>
              <a:spcAft>
                <a:spcPts val="0"/>
              </a:spcAft>
              <a:buSzPts val="1800"/>
              <a:buNone/>
            </a:pPr>
            <a:r>
              <a:rPr lang="en-US"/>
              <a:t> 	HTML</a:t>
            </a:r>
            <a:endParaRPr lang="en-US"/>
          </a:p>
          <a:p>
            <a:pPr marL="0" lvl="0" indent="457200" algn="l" rtl="0">
              <a:lnSpc>
                <a:spcPct val="100000"/>
              </a:lnSpc>
              <a:spcBef>
                <a:spcPts val="360"/>
              </a:spcBef>
              <a:spcAft>
                <a:spcPts val="0"/>
              </a:spcAft>
              <a:buSzPts val="1800"/>
              <a:buNone/>
            </a:pPr>
            <a:br>
              <a:rPr lang="en-US"/>
            </a:br>
            <a:r>
              <a:rPr lang="en-US"/>
              <a:t>	CSS</a:t>
            </a:r>
            <a:endParaRPr lang="en-US"/>
          </a:p>
          <a:p>
            <a:pPr marL="0" lvl="0" indent="457200" algn="l" rtl="0">
              <a:lnSpc>
                <a:spcPct val="100000"/>
              </a:lnSpc>
              <a:spcBef>
                <a:spcPts val="360"/>
              </a:spcBef>
              <a:spcAft>
                <a:spcPts val="0"/>
              </a:spcAft>
              <a:buSzPts val="1800"/>
              <a:buNone/>
            </a:pPr>
            <a:br>
              <a:rPr lang="en-US"/>
            </a:br>
            <a:r>
              <a:rPr lang="en-US"/>
              <a:t>	JAVASCRIPT</a:t>
            </a:r>
            <a:endParaRPr lang="en-US"/>
          </a:p>
          <a:p>
            <a:pPr marL="0" lvl="0" indent="457200" algn="l" rtl="0">
              <a:lnSpc>
                <a:spcPct val="100000"/>
              </a:lnSpc>
              <a:spcBef>
                <a:spcPts val="360"/>
              </a:spcBef>
              <a:spcAft>
                <a:spcPts val="0"/>
              </a:spcAft>
              <a:buSzPts val="1800"/>
              <a:buNone/>
            </a:pPr>
            <a:br>
              <a:rPr lang="en-US"/>
            </a:br>
            <a:r>
              <a:rPr lang="en-US"/>
              <a:t>	Tailwind</a:t>
            </a:r>
            <a:endParaRPr lang="en-US"/>
          </a:p>
          <a:p>
            <a:pPr marL="0" lvl="0" indent="457200" algn="l" rtl="0">
              <a:lnSpc>
                <a:spcPct val="100000"/>
              </a:lnSpc>
              <a:spcBef>
                <a:spcPts val="360"/>
              </a:spcBef>
              <a:spcAft>
                <a:spcPts val="0"/>
              </a:spcAft>
              <a:buSzPts val="1800"/>
              <a:buNone/>
            </a:pPr>
            <a:r>
              <a:rPr lang="en-US"/>
              <a:t> </a:t>
            </a:r>
            <a:r>
              <a:rPr lang="en-IN" altLang="en-US"/>
              <a:t>     </a:t>
            </a:r>
            <a:endParaRPr lang="en-IN" altLang="en-US"/>
          </a:p>
          <a:p>
            <a:pPr marL="0" lvl="0" indent="457200" algn="l" rtl="0">
              <a:lnSpc>
                <a:spcPct val="100000"/>
              </a:lnSpc>
              <a:spcBef>
                <a:spcPts val="360"/>
              </a:spcBef>
              <a:spcAft>
                <a:spcPts val="0"/>
              </a:spcAft>
              <a:buSzPts val="1800"/>
              <a:buNone/>
            </a:pPr>
            <a:r>
              <a:rPr lang="en-IN" altLang="en-US"/>
              <a:t>     </a:t>
            </a:r>
            <a:r>
              <a:rPr lang="en-US"/>
              <a:t>React</a:t>
            </a:r>
            <a:endParaRPr lang="en-US"/>
          </a:p>
        </p:txBody>
      </p:sp>
      <p:sp>
        <p:nvSpPr>
          <p:cNvPr id="142" name="Google Shape;142;g26b660e92d5_0_62"/>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g2701f47a9bb_0_1"/>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Objective</a:t>
            </a:r>
            <a:endParaRPr lang="en-US"/>
          </a:p>
        </p:txBody>
      </p:sp>
      <p:sp>
        <p:nvSpPr>
          <p:cNvPr id="149" name="Google Shape;149;g2701f47a9bb_0_1"/>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500">
                <a:highlight>
                  <a:schemeClr val="lt1"/>
                </a:highlight>
                <a:latin typeface="Roboto" panose="02000000000000000000"/>
                <a:ea typeface="Roboto" panose="02000000000000000000"/>
                <a:cs typeface="Roboto" panose="02000000000000000000"/>
                <a:sym typeface="Roboto" panose="02000000000000000000"/>
              </a:rPr>
              <a:t>We are in the process of developing an ecommerce platform that provides personalized input and advanced research capabilities tailored to specific target users. </a:t>
            </a:r>
            <a:endParaRPr sz="2500">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endParaRPr sz="2500">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r>
              <a:rPr lang="en-US" sz="2500">
                <a:highlight>
                  <a:schemeClr val="lt1"/>
                </a:highlight>
                <a:latin typeface="Roboto" panose="02000000000000000000"/>
                <a:ea typeface="Roboto" panose="02000000000000000000"/>
                <a:cs typeface="Roboto" panose="02000000000000000000"/>
                <a:sym typeface="Roboto" panose="02000000000000000000"/>
              </a:rPr>
              <a:t>By enabling enhanced customer feedback and review mechanisms, our aim is to bolster overall sales performance.</a:t>
            </a:r>
            <a:endParaRPr sz="2500">
              <a:highlight>
                <a:schemeClr val="lt1"/>
              </a:highlight>
            </a:endParaRPr>
          </a:p>
        </p:txBody>
      </p:sp>
      <p:sp>
        <p:nvSpPr>
          <p:cNvPr id="150" name="Google Shape;150;g2701f47a9bb_0_1"/>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g2701f47a9bb_0_9"/>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lang="en-US"/>
          </a:p>
        </p:txBody>
      </p:sp>
      <p:sp>
        <p:nvSpPr>
          <p:cNvPr id="157" name="Google Shape;157;g2701f47a9bb_0_9"/>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chemeClr val="dk1"/>
              </a:buClr>
              <a:buSzPts val="2000"/>
              <a:buFont typeface="Roboto" panose="02000000000000000000"/>
              <a:buAutoNum type="arabicPeriod"/>
            </a:pPr>
            <a:r>
              <a:rPr lang="en-US" sz="2000">
                <a:highlight>
                  <a:schemeClr val="lt1"/>
                </a:highlight>
                <a:latin typeface="Roboto" panose="02000000000000000000"/>
                <a:ea typeface="Roboto" panose="02000000000000000000"/>
                <a:cs typeface="Roboto" panose="02000000000000000000"/>
                <a:sym typeface="Roboto" panose="02000000000000000000"/>
              </a:rPr>
              <a:t>HTML:</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Official Documentation: HTML Living Standard</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AutoNum type="arabicPeriod"/>
            </a:pPr>
            <a:r>
              <a:rPr lang="en-US" sz="2000">
                <a:highlight>
                  <a:schemeClr val="lt1"/>
                </a:highlight>
                <a:latin typeface="Roboto" panose="02000000000000000000"/>
                <a:ea typeface="Roboto" panose="02000000000000000000"/>
                <a:cs typeface="Roboto" panose="02000000000000000000"/>
                <a:sym typeface="Roboto" panose="02000000000000000000"/>
              </a:rPr>
              <a:t>Tailwind CSS:</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Official Documentation:</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1"/>
              </a:rPr>
              <a:t> Tailwind CSS Documentation</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GitHub Repository:</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2"/>
              </a:rPr>
              <a:t> Tailwind CSS GitHub</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AutoNum type="arabicPeriod"/>
            </a:pPr>
            <a:r>
              <a:rPr lang="en-US" sz="2000">
                <a:highlight>
                  <a:schemeClr val="lt1"/>
                </a:highlight>
                <a:latin typeface="Roboto" panose="02000000000000000000"/>
                <a:ea typeface="Roboto" panose="02000000000000000000"/>
                <a:cs typeface="Roboto" panose="02000000000000000000"/>
                <a:sym typeface="Roboto" panose="02000000000000000000"/>
              </a:rPr>
              <a:t>React:</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Official Documentation: React Documentation</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GitHub Repository:</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3"/>
              </a:rPr>
              <a:t> React GitHub</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AutoNum type="arabicPeriod"/>
            </a:pPr>
            <a:r>
              <a:rPr lang="en-US" sz="2000">
                <a:highlight>
                  <a:schemeClr val="lt1"/>
                </a:highlight>
                <a:latin typeface="Roboto" panose="02000000000000000000"/>
                <a:ea typeface="Roboto" panose="02000000000000000000"/>
                <a:cs typeface="Roboto" panose="02000000000000000000"/>
                <a:sym typeface="Roboto" panose="02000000000000000000"/>
              </a:rPr>
              <a:t>Hover.css (hover.dev):</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Official Documentation: Hover.css Documentation</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GitHub Repository:</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4"/>
              </a:rPr>
              <a:t> Hover.css GitHub</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AutoNum type="arabicPeriod"/>
            </a:pPr>
            <a:r>
              <a:rPr lang="en-US" sz="2000">
                <a:highlight>
                  <a:schemeClr val="lt1"/>
                </a:highlight>
                <a:latin typeface="Roboto" panose="02000000000000000000"/>
                <a:ea typeface="Roboto" panose="02000000000000000000"/>
                <a:cs typeface="Roboto" panose="02000000000000000000"/>
                <a:sym typeface="Roboto" panose="02000000000000000000"/>
              </a:rPr>
              <a:t>Material-UI:</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Official Documentation:</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5"/>
              </a:rPr>
              <a:t> Material-UI Documentation</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914400" lvl="1" indent="-355600" algn="l" rtl="0">
              <a:lnSpc>
                <a:spcPct val="115000"/>
              </a:lnSpc>
              <a:spcBef>
                <a:spcPts val="0"/>
              </a:spcBef>
              <a:spcAft>
                <a:spcPts val="0"/>
              </a:spcAft>
              <a:buClr>
                <a:schemeClr val="dk1"/>
              </a:buClr>
              <a:buSzPts val="2000"/>
              <a:buFont typeface="Roboto" panose="02000000000000000000"/>
              <a:buChar char="●"/>
            </a:pPr>
            <a:r>
              <a:rPr lang="en-US" sz="2000">
                <a:highlight>
                  <a:schemeClr val="lt1"/>
                </a:highlight>
                <a:latin typeface="Roboto" panose="02000000000000000000"/>
                <a:ea typeface="Roboto" panose="02000000000000000000"/>
                <a:cs typeface="Roboto" panose="02000000000000000000"/>
                <a:sym typeface="Roboto" panose="02000000000000000000"/>
              </a:rPr>
              <a:t>GitHub Repository:</a:t>
            </a:r>
            <a:r>
              <a:rPr lang="en-US" sz="2000" u="sng">
                <a:solidFill>
                  <a:schemeClr val="hlink"/>
                </a:solidFill>
                <a:highlight>
                  <a:schemeClr val="lt1"/>
                </a:highlight>
                <a:latin typeface="Roboto" panose="02000000000000000000"/>
                <a:ea typeface="Roboto" panose="02000000000000000000"/>
                <a:cs typeface="Roboto" panose="02000000000000000000"/>
                <a:sym typeface="Roboto" panose="02000000000000000000"/>
                <a:hlinkClick r:id="rId6"/>
              </a:rPr>
              <a:t> Material-UI GitHub</a:t>
            </a:r>
            <a:endParaRPr sz="2000">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endParaRPr sz="2000">
              <a:highlight>
                <a:schemeClr val="lt1"/>
              </a:highlight>
            </a:endParaRPr>
          </a:p>
        </p:txBody>
      </p:sp>
      <p:sp>
        <p:nvSpPr>
          <p:cNvPr id="158" name="Google Shape;158;g2701f47a9bb_0_9"/>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g2701f47a9bb_0_17"/>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Conclusion</a:t>
            </a:r>
            <a:endParaRPr lang="en-US"/>
          </a:p>
        </p:txBody>
      </p:sp>
      <p:sp>
        <p:nvSpPr>
          <p:cNvPr id="165" name="Google Shape;165;g2701f47a9bb_0_17"/>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1500"/>
              </a:spcBef>
              <a:spcAft>
                <a:spcPts val="0"/>
              </a:spcAft>
              <a:buClr>
                <a:schemeClr val="dk1"/>
              </a:buClr>
              <a:buSzPts val="1100"/>
              <a:buFont typeface="Arial" panose="020B0604020202020204"/>
              <a:buNone/>
            </a:pPr>
            <a:r>
              <a:rPr lang="en-US" sz="2600">
                <a:highlight>
                  <a:schemeClr val="lt1"/>
                </a:highlight>
                <a:latin typeface="Roboto" panose="02000000000000000000"/>
                <a:ea typeface="Roboto" panose="02000000000000000000"/>
                <a:cs typeface="Roboto" panose="02000000000000000000"/>
                <a:sym typeface="Roboto" panose="02000000000000000000"/>
              </a:rPr>
              <a:t>Key Takeaways:</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457200" lvl="0" indent="-393700" algn="l" rtl="0">
              <a:lnSpc>
                <a:spcPct val="115000"/>
              </a:lnSpc>
              <a:spcBef>
                <a:spcPts val="1500"/>
              </a:spcBef>
              <a:spcAft>
                <a:spcPts val="0"/>
              </a:spcAft>
              <a:buClr>
                <a:schemeClr val="dk1"/>
              </a:buClr>
              <a:buSzPts val="2600"/>
              <a:buFont typeface="Roboto" panose="02000000000000000000"/>
              <a:buAutoNum type="arabicPeriod"/>
            </a:pPr>
            <a:r>
              <a:rPr lang="en-US" sz="2600">
                <a:highlight>
                  <a:schemeClr val="lt1"/>
                </a:highlight>
                <a:latin typeface="Roboto" panose="02000000000000000000"/>
                <a:ea typeface="Roboto" panose="02000000000000000000"/>
                <a:cs typeface="Roboto" panose="02000000000000000000"/>
                <a:sym typeface="Roboto" panose="02000000000000000000"/>
              </a:rPr>
              <a:t>Emphasize the importance of user experience enhancements.</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457200" lvl="0" indent="-393700" algn="l" rtl="0">
              <a:lnSpc>
                <a:spcPct val="115000"/>
              </a:lnSpc>
              <a:spcBef>
                <a:spcPts val="0"/>
              </a:spcBef>
              <a:spcAft>
                <a:spcPts val="0"/>
              </a:spcAft>
              <a:buClr>
                <a:schemeClr val="dk1"/>
              </a:buClr>
              <a:buSzPts val="2600"/>
              <a:buFont typeface="Roboto" panose="02000000000000000000"/>
              <a:buAutoNum type="arabicPeriod"/>
            </a:pPr>
            <a:r>
              <a:rPr lang="en-US" sz="2600">
                <a:highlight>
                  <a:schemeClr val="lt1"/>
                </a:highlight>
                <a:latin typeface="Roboto" panose="02000000000000000000"/>
                <a:ea typeface="Roboto" panose="02000000000000000000"/>
                <a:cs typeface="Roboto" panose="02000000000000000000"/>
                <a:sym typeface="Roboto" panose="02000000000000000000"/>
              </a:rPr>
              <a:t>Highlight the significance of increasing conversion rates.</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457200" lvl="0" indent="-393700" algn="l" rtl="0">
              <a:lnSpc>
                <a:spcPct val="115000"/>
              </a:lnSpc>
              <a:spcBef>
                <a:spcPts val="0"/>
              </a:spcBef>
              <a:spcAft>
                <a:spcPts val="0"/>
              </a:spcAft>
              <a:buClr>
                <a:schemeClr val="dk1"/>
              </a:buClr>
              <a:buSzPts val="2600"/>
              <a:buFont typeface="Roboto" panose="02000000000000000000"/>
              <a:buAutoNum type="arabicPeriod"/>
            </a:pPr>
            <a:r>
              <a:rPr lang="en-US" sz="2600">
                <a:highlight>
                  <a:schemeClr val="lt1"/>
                </a:highlight>
                <a:latin typeface="Roboto" panose="02000000000000000000"/>
                <a:ea typeface="Roboto" panose="02000000000000000000"/>
                <a:cs typeface="Roboto" panose="02000000000000000000"/>
                <a:sym typeface="Roboto" panose="02000000000000000000"/>
              </a:rPr>
              <a:t>Stress the value of expanding market reach.</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457200" lvl="0" indent="-393700" algn="l" rtl="0">
              <a:lnSpc>
                <a:spcPct val="115000"/>
              </a:lnSpc>
              <a:spcBef>
                <a:spcPts val="0"/>
              </a:spcBef>
              <a:spcAft>
                <a:spcPts val="0"/>
              </a:spcAft>
              <a:buClr>
                <a:schemeClr val="dk1"/>
              </a:buClr>
              <a:buSzPts val="2600"/>
              <a:buFont typeface="Roboto" panose="02000000000000000000"/>
              <a:buAutoNum type="arabicPeriod"/>
            </a:pPr>
            <a:r>
              <a:rPr lang="en-US" sz="2600">
                <a:highlight>
                  <a:schemeClr val="lt1"/>
                </a:highlight>
                <a:latin typeface="Roboto" panose="02000000000000000000"/>
                <a:ea typeface="Roboto" panose="02000000000000000000"/>
                <a:cs typeface="Roboto" panose="02000000000000000000"/>
                <a:sym typeface="Roboto" panose="02000000000000000000"/>
              </a:rPr>
              <a:t>Encourage fostering deeper customer engagement.</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457200" lvl="0" indent="-393700" algn="l" rtl="0">
              <a:lnSpc>
                <a:spcPct val="115000"/>
              </a:lnSpc>
              <a:spcBef>
                <a:spcPts val="0"/>
              </a:spcBef>
              <a:spcAft>
                <a:spcPts val="0"/>
              </a:spcAft>
              <a:buClr>
                <a:schemeClr val="dk1"/>
              </a:buClr>
              <a:buSzPts val="2600"/>
              <a:buFont typeface="Roboto" panose="02000000000000000000"/>
              <a:buAutoNum type="arabicPeriod"/>
            </a:pPr>
            <a:r>
              <a:rPr lang="en-US" sz="2600">
                <a:highlight>
                  <a:schemeClr val="lt1"/>
                </a:highlight>
                <a:latin typeface="Roboto" panose="02000000000000000000"/>
                <a:ea typeface="Roboto" panose="02000000000000000000"/>
                <a:cs typeface="Roboto" panose="02000000000000000000"/>
                <a:sym typeface="Roboto" panose="02000000000000000000"/>
              </a:rPr>
              <a:t>Advocate for improving operational efficiency.</a:t>
            </a:r>
            <a:endParaRPr sz="2600">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endParaRPr sz="2600">
              <a:highlight>
                <a:schemeClr val="lt1"/>
              </a:highlight>
            </a:endParaRPr>
          </a:p>
        </p:txBody>
      </p:sp>
      <p:sp>
        <p:nvSpPr>
          <p:cNvPr id="166" name="Google Shape;166;g2701f47a9bb_0_17"/>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
          <p:cNvSpPr txBox="1"/>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r>
              <a:rPr lang="en-US" sz="11500">
                <a:solidFill>
                  <a:srgbClr val="205867"/>
                </a:solidFill>
                <a:latin typeface="Arial" panose="020B0604020202020204"/>
                <a:ea typeface="Arial" panose="020B0604020202020204"/>
                <a:cs typeface="Arial" panose="020B0604020202020204"/>
                <a:sym typeface="Arial" panose="020B0604020202020204"/>
              </a:rPr>
              <a:t>Thank You</a:t>
            </a:r>
            <a:endParaRPr sz="11500">
              <a:solidFill>
                <a:srgbClr val="205867"/>
              </a:solidFill>
              <a:latin typeface="Arial" panose="020B0604020202020204"/>
              <a:ea typeface="Arial" panose="020B0604020202020204"/>
              <a:cs typeface="Arial" panose="020B0604020202020204"/>
              <a:sym typeface="Arial" panose="020B0604020202020204"/>
            </a:endParaRPr>
          </a:p>
        </p:txBody>
      </p:sp>
      <p:sp>
        <p:nvSpPr>
          <p:cNvPr id="172" name="Google Shape;17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2"/>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latin typeface="Times New Roman" panose="02020603050405020304"/>
                <a:ea typeface="Times New Roman" panose="02020603050405020304"/>
                <a:cs typeface="Times New Roman" panose="02020603050405020304"/>
                <a:sym typeface="Times New Roman" panose="02020603050405020304"/>
              </a:rPr>
              <a:t>Outline</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2"/>
          <p:cNvSpPr txBox="1"/>
          <p:nvPr>
            <p:ph type="body" idx="1"/>
          </p:nvPr>
        </p:nvSpPr>
        <p:spPr>
          <a:xfrm>
            <a:off x="114300" y="1224250"/>
            <a:ext cx="8915400" cy="5132100"/>
          </a:xfrm>
          <a:prstGeom prst="rect">
            <a:avLst/>
          </a:prstGeom>
          <a:noFill/>
          <a:ln>
            <a:noFill/>
          </a:ln>
        </p:spPr>
        <p:txBody>
          <a:bodyPr spcFirstLastPara="1" wrap="square" lIns="91425" tIns="45700" rIns="91425" bIns="45700" anchor="t" anchorCtr="0">
            <a:noAutofit/>
          </a:bodyPr>
          <a:lstStyle/>
          <a:p>
            <a:pPr marL="457200" lvl="0" indent="-393700" algn="l" rtl="0">
              <a:lnSpc>
                <a:spcPct val="115000"/>
              </a:lnSpc>
              <a:spcBef>
                <a:spcPts val="360"/>
              </a:spcBef>
              <a:spcAft>
                <a:spcPts val="0"/>
              </a:spcAft>
              <a:buSzPts val="2600"/>
              <a:buFont typeface="Calibri" panose="020F0502020204030204"/>
              <a:buChar char="•"/>
            </a:pPr>
            <a:r>
              <a:rPr lang="en-US" sz="2600"/>
              <a:t>Introduction</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Overview</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Key Features</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Steps to use it</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Live Demo</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Responsive Nature</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Tech Stack</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Objective</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References</a:t>
            </a:r>
            <a:endParaRPr sz="2600"/>
          </a:p>
          <a:p>
            <a:pPr marL="457200" lvl="0" indent="-393700" algn="l" rtl="0">
              <a:lnSpc>
                <a:spcPct val="115000"/>
              </a:lnSpc>
              <a:spcBef>
                <a:spcPts val="360"/>
              </a:spcBef>
              <a:spcAft>
                <a:spcPts val="0"/>
              </a:spcAft>
              <a:buSzPts val="2600"/>
              <a:buFont typeface="Calibri" panose="020F0502020204030204"/>
              <a:buChar char="•"/>
            </a:pPr>
            <a:r>
              <a:rPr lang="en-US" sz="2600"/>
              <a:t>Conclusion</a:t>
            </a:r>
            <a:endParaRPr sz="2600"/>
          </a:p>
          <a:p>
            <a:pPr marL="457200" lvl="0" indent="0" algn="l" rtl="0">
              <a:lnSpc>
                <a:spcPct val="115000"/>
              </a:lnSpc>
              <a:spcBef>
                <a:spcPts val="360"/>
              </a:spcBef>
              <a:spcAft>
                <a:spcPts val="0"/>
              </a:spcAft>
              <a:buSzPts val="18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lnSpc>
                <a:spcPct val="115000"/>
              </a:lnSpc>
              <a:spcBef>
                <a:spcPts val="400"/>
              </a:spcBef>
              <a:spcAft>
                <a:spcPts val="0"/>
              </a:spcAft>
              <a:buClr>
                <a:schemeClr val="dk1"/>
              </a:buClr>
              <a:buSzPts val="2000"/>
              <a:buNone/>
            </a:pPr>
            <a:endParaRPr sz="26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15000"/>
              </a:lnSpc>
              <a:spcBef>
                <a:spcPts val="400"/>
              </a:spcBef>
              <a:spcAft>
                <a:spcPts val="0"/>
              </a:spcAft>
              <a:buClr>
                <a:schemeClr val="dk1"/>
              </a:buClr>
              <a:buSzPts val="2000"/>
              <a:buNone/>
            </a:pPr>
            <a:endParaRPr sz="26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15000"/>
              </a:lnSpc>
              <a:spcBef>
                <a:spcPts val="560"/>
              </a:spcBef>
              <a:spcAft>
                <a:spcPts val="0"/>
              </a:spcAft>
              <a:buClr>
                <a:schemeClr val="dk1"/>
              </a:buClr>
              <a:buSzPts val="2800"/>
              <a:buNone/>
            </a:pPr>
            <a:endParaRPr sz="3400">
              <a:latin typeface="Times New Roman" panose="02020603050405020304"/>
              <a:ea typeface="Times New Roman" panose="02020603050405020304"/>
              <a:cs typeface="Times New Roman" panose="02020603050405020304"/>
              <a:sym typeface="Times New Roman" panose="02020603050405020304"/>
            </a:endParaRPr>
          </a:p>
        </p:txBody>
      </p:sp>
      <p:sp>
        <p:nvSpPr>
          <p:cNvPr id="57" name="Google Shape;57;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g26b660e92d5_0_3"/>
          <p:cNvSpPr txBox="1"/>
          <p:nvPr/>
        </p:nvSpPr>
        <p:spPr>
          <a:xfrm>
            <a:off x="0" y="1878425"/>
            <a:ext cx="91440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a:solidFill>
                  <a:schemeClr val="dk1"/>
                </a:solidFill>
                <a:highlight>
                  <a:schemeClr val="lt1"/>
                </a:highlight>
                <a:latin typeface="Roboto" panose="02000000000000000000"/>
                <a:ea typeface="Roboto" panose="02000000000000000000"/>
                <a:cs typeface="Roboto" panose="02000000000000000000"/>
                <a:sym typeface="Roboto" panose="02000000000000000000"/>
              </a:rPr>
              <a:t>ClickCove | Ecom Website:</a:t>
            </a:r>
            <a:endParaRPr sz="4800">
              <a:solidFill>
                <a:schemeClr val="dk1"/>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US" sz="4800">
                <a:solidFill>
                  <a:schemeClr val="dk1"/>
                </a:solidFill>
                <a:highlight>
                  <a:schemeClr val="lt1"/>
                </a:highlight>
                <a:latin typeface="Roboto" panose="02000000000000000000"/>
                <a:ea typeface="Roboto" panose="02000000000000000000"/>
                <a:cs typeface="Roboto" panose="02000000000000000000"/>
                <a:sym typeface="Roboto" panose="02000000000000000000"/>
              </a:rPr>
              <a:t> Elevating E-Commerce with AI-Powered Recommendations and Filters</a:t>
            </a:r>
            <a:endParaRPr sz="4800">
              <a:solidFill>
                <a:schemeClr val="dk1"/>
              </a:solidFill>
              <a:highlight>
                <a:schemeClr val="lt1"/>
              </a:highlight>
              <a:latin typeface="Calibri" panose="020F0502020204030204"/>
              <a:ea typeface="Calibri" panose="020F0502020204030204"/>
              <a:cs typeface="Calibri" panose="020F0502020204030204"/>
              <a:sym typeface="Calibri" panose="020F0502020204030204"/>
            </a:endParaRPr>
          </a:p>
        </p:txBody>
      </p:sp>
      <p:sp>
        <p:nvSpPr>
          <p:cNvPr id="64" name="Google Shape;64;g26b660e92d5_0_3"/>
          <p:cNvSpPr txBox="1"/>
          <p:nvPr/>
        </p:nvSpPr>
        <p:spPr>
          <a:xfrm>
            <a:off x="291750" y="90075"/>
            <a:ext cx="8560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Introduction</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g26b660e92d5_0_1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Overview</a:t>
            </a:r>
            <a:endParaRPr lang="en-US"/>
          </a:p>
        </p:txBody>
      </p:sp>
      <p:sp>
        <p:nvSpPr>
          <p:cNvPr id="71" name="Google Shape;71;g26b660e92d5_0_11"/>
          <p:cNvSpPr txBox="1"/>
          <p:nvPr>
            <p:ph type="body" idx="1"/>
          </p:nvPr>
        </p:nvSpPr>
        <p:spPr>
          <a:xfrm>
            <a:off x="243950" y="1155250"/>
            <a:ext cx="8500800" cy="5201100"/>
          </a:xfrm>
          <a:prstGeom prst="rect">
            <a:avLst/>
          </a:prstGeom>
          <a:noFill/>
          <a:ln>
            <a:noFill/>
          </a:ln>
        </p:spPr>
        <p:txBody>
          <a:bodyPr spcFirstLastPara="1" wrap="square" lIns="91425" tIns="45700" rIns="91425" bIns="45700" anchor="t" anchorCtr="0">
            <a:noAutofit/>
          </a:bodyPr>
          <a:lstStyle/>
          <a:p>
            <a:pPr marL="457200" lvl="0" indent="-387350" algn="just" rtl="0">
              <a:lnSpc>
                <a:spcPct val="100000"/>
              </a:lnSpc>
              <a:spcBef>
                <a:spcPts val="1500"/>
              </a:spcBef>
              <a:spcAft>
                <a:spcPts val="0"/>
              </a:spcAft>
              <a:buSzPts val="2500"/>
              <a:buFont typeface="Calibri" panose="020F0502020204030204"/>
              <a:buChar char="•"/>
            </a:pPr>
            <a:r>
              <a:rPr lang="en-US" sz="2500" b="1">
                <a:highlight>
                  <a:schemeClr val="lt1"/>
                </a:highlight>
                <a:latin typeface="Roboto" panose="02000000000000000000"/>
                <a:ea typeface="Roboto" panose="02000000000000000000"/>
                <a:cs typeface="Roboto" panose="02000000000000000000"/>
                <a:sym typeface="Roboto" panose="02000000000000000000"/>
              </a:rPr>
              <a:t>ClickCove </a:t>
            </a:r>
            <a:r>
              <a:rPr lang="en-US" sz="2500">
                <a:highlight>
                  <a:schemeClr val="lt1"/>
                </a:highlight>
                <a:latin typeface="Roboto" panose="02000000000000000000"/>
                <a:ea typeface="Roboto" panose="02000000000000000000"/>
                <a:cs typeface="Roboto" panose="02000000000000000000"/>
                <a:sym typeface="Roboto" panose="02000000000000000000"/>
              </a:rPr>
              <a:t>stands at the forefront of e-commerce innovation, offering a seamless shopping experience enriched with cutting-edge AI technology. </a:t>
            </a:r>
            <a:endParaRPr sz="2500">
              <a:highlight>
                <a:schemeClr val="lt1"/>
              </a:highlight>
              <a:latin typeface="Roboto" panose="02000000000000000000"/>
              <a:ea typeface="Roboto" panose="02000000000000000000"/>
              <a:cs typeface="Roboto" panose="02000000000000000000"/>
              <a:sym typeface="Roboto" panose="02000000000000000000"/>
            </a:endParaRPr>
          </a:p>
          <a:p>
            <a:pPr marL="457200" lvl="0" indent="-387350" algn="just" rtl="0">
              <a:lnSpc>
                <a:spcPct val="100000"/>
              </a:lnSpc>
              <a:spcBef>
                <a:spcPts val="1500"/>
              </a:spcBef>
              <a:spcAft>
                <a:spcPts val="0"/>
              </a:spcAft>
              <a:buSzPts val="2500"/>
              <a:buFont typeface="Calibri" panose="020F0502020204030204"/>
              <a:buChar char="•"/>
            </a:pPr>
            <a:r>
              <a:rPr lang="en-US" sz="2500" b="1">
                <a:highlight>
                  <a:schemeClr val="lt1"/>
                </a:highlight>
                <a:latin typeface="Roboto" panose="02000000000000000000"/>
                <a:ea typeface="Roboto" panose="02000000000000000000"/>
                <a:cs typeface="Roboto" panose="02000000000000000000"/>
                <a:sym typeface="Roboto" panose="02000000000000000000"/>
              </a:rPr>
              <a:t>With a mission</a:t>
            </a:r>
            <a:r>
              <a:rPr lang="en-US" sz="2500">
                <a:highlight>
                  <a:schemeClr val="lt1"/>
                </a:highlight>
                <a:latin typeface="Roboto" panose="02000000000000000000"/>
                <a:ea typeface="Roboto" panose="02000000000000000000"/>
                <a:cs typeface="Roboto" panose="02000000000000000000"/>
                <a:sym typeface="Roboto" panose="02000000000000000000"/>
              </a:rPr>
              <a:t> to redefine the way users discover and engage with products online, ClickCove integrates sophisticated AI algorithms to deliver personalized recommendations and advanced filtering options, ensuring that every user finds exactly what they need with ease.</a:t>
            </a:r>
            <a:endParaRPr sz="2500">
              <a:highlight>
                <a:schemeClr val="lt1"/>
              </a:highlight>
            </a:endParaRPr>
          </a:p>
        </p:txBody>
      </p:sp>
      <p:sp>
        <p:nvSpPr>
          <p:cNvPr id="72" name="Google Shape;72;g26b660e92d5_0_11"/>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g26b660e92d5_0_2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Key Features</a:t>
            </a:r>
            <a:endParaRPr lang="en-US"/>
          </a:p>
        </p:txBody>
      </p:sp>
      <p:sp>
        <p:nvSpPr>
          <p:cNvPr id="79" name="Google Shape;79;g26b660e92d5_0_21"/>
          <p:cNvSpPr txBox="1"/>
          <p:nvPr>
            <p:ph type="body" idx="1"/>
          </p:nvPr>
        </p:nvSpPr>
        <p:spPr>
          <a:xfrm>
            <a:off x="457200" y="1220450"/>
            <a:ext cx="8229600" cy="5036400"/>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SzPts val="2300"/>
              <a:buFont typeface="Calibri" panose="020F0502020204030204"/>
              <a:buAutoNum type="arabicPeriod"/>
            </a:pPr>
            <a:r>
              <a:rPr lang="en-US" sz="2300" b="1">
                <a:highlight>
                  <a:schemeClr val="lt1"/>
                </a:highlight>
              </a:rPr>
              <a:t>Visual Search: </a:t>
            </a:r>
            <a:r>
              <a:rPr lang="en-US" sz="2300">
                <a:highlight>
                  <a:schemeClr val="lt1"/>
                </a:highlight>
              </a:rPr>
              <a:t>Allow users to search for products using images rather than text. AI-powered visual search technology can analyze images to identify similar products in your inventory, making the shopping experience more intuitive and convenient.</a:t>
            </a:r>
            <a:endParaRPr sz="2300">
              <a:highlight>
                <a:schemeClr val="lt1"/>
              </a:highlight>
            </a:endParaRPr>
          </a:p>
          <a:p>
            <a:pPr marL="457200" lvl="0" indent="-374650" algn="l" rtl="0">
              <a:lnSpc>
                <a:spcPct val="115000"/>
              </a:lnSpc>
              <a:spcBef>
                <a:spcPts val="0"/>
              </a:spcBef>
              <a:spcAft>
                <a:spcPts val="0"/>
              </a:spcAft>
              <a:buSzPts val="2300"/>
              <a:buFont typeface="Calibri" panose="020F0502020204030204"/>
              <a:buAutoNum type="arabicPeriod"/>
            </a:pPr>
            <a:r>
              <a:rPr lang="en-US" sz="2300" b="1">
                <a:highlight>
                  <a:schemeClr val="lt1"/>
                </a:highlight>
              </a:rPr>
              <a:t>Sentiment Analysis:</a:t>
            </a:r>
            <a:r>
              <a:rPr lang="en-US" sz="2300">
                <a:highlight>
                  <a:schemeClr val="lt1"/>
                </a:highlight>
              </a:rPr>
              <a:t> Implement sentiment analysis algorithms to analyze customer feedback, reviews, and social media mentions. This helps in understanding customer sentiment, identifying areas for improvement, and enhancing overall customer satisfaction.</a:t>
            </a:r>
            <a:endParaRPr sz="2300">
              <a:highlight>
                <a:schemeClr val="lt1"/>
              </a:highlight>
            </a:endParaRPr>
          </a:p>
          <a:p>
            <a:pPr marL="457200" lvl="0" indent="-374650" algn="just" rtl="0">
              <a:lnSpc>
                <a:spcPct val="115000"/>
              </a:lnSpc>
              <a:spcBef>
                <a:spcPts val="1500"/>
              </a:spcBef>
              <a:spcAft>
                <a:spcPts val="0"/>
              </a:spcAft>
              <a:buSzPts val="2300"/>
              <a:buFont typeface="Calibri" panose="020F0502020204030204"/>
              <a:buAutoNum type="arabicPeriod"/>
            </a:pPr>
            <a:r>
              <a:rPr lang="en-US" sz="2300">
                <a:highlight>
                  <a:schemeClr val="lt1"/>
                </a:highlight>
              </a:rPr>
              <a:t>Visually looks amazing, has different kinds of components used for accessing the interface</a:t>
            </a:r>
            <a:endParaRPr sz="2300">
              <a:highlight>
                <a:schemeClr val="lt1"/>
              </a:highlight>
            </a:endParaRPr>
          </a:p>
          <a:p>
            <a:pPr marL="0" lvl="0" indent="0" algn="just" rtl="0">
              <a:lnSpc>
                <a:spcPct val="115000"/>
              </a:lnSpc>
              <a:spcBef>
                <a:spcPts val="1500"/>
              </a:spcBef>
              <a:spcAft>
                <a:spcPts val="0"/>
              </a:spcAft>
              <a:buSzPts val="1800"/>
              <a:buNone/>
            </a:pPr>
            <a:endParaRPr sz="2300">
              <a:highlight>
                <a:schemeClr val="lt1"/>
              </a:highlight>
            </a:endParaRPr>
          </a:p>
          <a:p>
            <a:pPr marL="0" lvl="0" indent="0" algn="just" rtl="0">
              <a:lnSpc>
                <a:spcPct val="115000"/>
              </a:lnSpc>
              <a:spcBef>
                <a:spcPts val="1500"/>
              </a:spcBef>
              <a:spcAft>
                <a:spcPts val="0"/>
              </a:spcAft>
              <a:buSzPts val="1800"/>
              <a:buNone/>
            </a:pPr>
            <a:endParaRPr sz="2300">
              <a:highlight>
                <a:schemeClr val="lt1"/>
              </a:highlight>
            </a:endParaRPr>
          </a:p>
        </p:txBody>
      </p:sp>
      <p:sp>
        <p:nvSpPr>
          <p:cNvPr id="80" name="Google Shape;80;g26b660e92d5_0_21"/>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g26b660e92d5_0_4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Live Demo</a:t>
            </a:r>
            <a:endParaRPr lang="en-US"/>
          </a:p>
        </p:txBody>
      </p:sp>
      <p:sp>
        <p:nvSpPr>
          <p:cNvPr id="87" name="Google Shape;87;g26b660e92d5_0_45"/>
          <p:cNvSpPr txBox="1"/>
          <p:nvPr>
            <p:ph type="body" idx="1"/>
          </p:nvPr>
        </p:nvSpPr>
        <p:spPr>
          <a:xfrm>
            <a:off x="325950" y="961425"/>
            <a:ext cx="8560800" cy="1709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2700" b="1"/>
              <a:t>Sign up page : </a:t>
            </a:r>
            <a:r>
              <a:rPr lang="en-US" sz="2700"/>
              <a:t>User can login by filling their inputs in the section provided. </a:t>
            </a:r>
            <a:endParaRPr sz="2500"/>
          </a:p>
          <a:p>
            <a:pPr marL="0" lvl="0" indent="0" algn="just" rtl="0">
              <a:lnSpc>
                <a:spcPct val="100000"/>
              </a:lnSpc>
              <a:spcBef>
                <a:spcPts val="360"/>
              </a:spcBef>
              <a:spcAft>
                <a:spcPts val="0"/>
              </a:spcAft>
              <a:buSzPts val="1800"/>
              <a:buNone/>
            </a:pPr>
            <a:endParaRPr sz="2700"/>
          </a:p>
          <a:p>
            <a:pPr marL="0" lvl="0" indent="0" algn="just" rtl="0">
              <a:lnSpc>
                <a:spcPct val="100000"/>
              </a:lnSpc>
              <a:spcBef>
                <a:spcPts val="360"/>
              </a:spcBef>
              <a:spcAft>
                <a:spcPts val="0"/>
              </a:spcAft>
              <a:buSzPts val="1800"/>
              <a:buNone/>
            </a:pPr>
            <a:endParaRPr sz="2700"/>
          </a:p>
        </p:txBody>
      </p:sp>
      <p:sp>
        <p:nvSpPr>
          <p:cNvPr id="88" name="Google Shape;88;g26b660e92d5_0_45"/>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89" name="Google Shape;89;g26b660e92d5_0_45"/>
          <p:cNvPicPr preferRelativeResize="0"/>
          <p:nvPr/>
        </p:nvPicPr>
        <p:blipFill>
          <a:blip r:embed="rId1"/>
          <a:stretch>
            <a:fillRect/>
          </a:stretch>
        </p:blipFill>
        <p:spPr>
          <a:xfrm>
            <a:off x="171325" y="2318250"/>
            <a:ext cx="8801350" cy="364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g26b660e92d5_0_5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96" name="Google Shape;96;g26b660e92d5_0_54"/>
          <p:cNvSpPr txBox="1"/>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2700"/>
              <a:t>Home Page</a:t>
            </a:r>
            <a:endParaRPr sz="2300"/>
          </a:p>
        </p:txBody>
      </p:sp>
      <p:sp>
        <p:nvSpPr>
          <p:cNvPr id="97" name="Google Shape;97;g26b660e92d5_0_5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98" name="Google Shape;98;g26b660e92d5_0_54"/>
          <p:cNvPicPr preferRelativeResize="0"/>
          <p:nvPr/>
        </p:nvPicPr>
        <p:blipFill>
          <a:blip r:embed="rId1"/>
          <a:stretch>
            <a:fillRect/>
          </a:stretch>
        </p:blipFill>
        <p:spPr>
          <a:xfrm>
            <a:off x="0" y="1832264"/>
            <a:ext cx="9143999" cy="42106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g26b660e92d5_0_69"/>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Responsive Nature</a:t>
            </a:r>
            <a:endParaRPr lang="en-US"/>
          </a:p>
        </p:txBody>
      </p:sp>
      <p:sp>
        <p:nvSpPr>
          <p:cNvPr id="105" name="Google Shape;105;g26b660e92d5_0_69"/>
          <p:cNvSpPr txBox="1"/>
          <p:nvPr>
            <p:ph type="body" idx="1"/>
          </p:nvPr>
        </p:nvSpPr>
        <p:spPr>
          <a:xfrm>
            <a:off x="152400" y="1093175"/>
            <a:ext cx="5757600" cy="1606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3000"/>
              <a:t>Home Page Continued.</a:t>
            </a:r>
            <a:endParaRPr sz="3000"/>
          </a:p>
        </p:txBody>
      </p:sp>
      <p:sp>
        <p:nvSpPr>
          <p:cNvPr id="106" name="Google Shape;106;g26b660e92d5_0_69"/>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07" name="Google Shape;107;g26b660e92d5_0_69"/>
          <p:cNvPicPr preferRelativeResize="0"/>
          <p:nvPr/>
        </p:nvPicPr>
        <p:blipFill>
          <a:blip r:embed="rId1"/>
          <a:stretch>
            <a:fillRect/>
          </a:stretch>
        </p:blipFill>
        <p:spPr>
          <a:xfrm>
            <a:off x="152400" y="1929925"/>
            <a:ext cx="8736899" cy="405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g2d0d6b41c61_0_5"/>
          <p:cNvSpPr txBox="1"/>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Product Tab</a:t>
            </a:r>
            <a:endParaRPr lang="en-US"/>
          </a:p>
        </p:txBody>
      </p:sp>
      <p:sp>
        <p:nvSpPr>
          <p:cNvPr id="114" name="Google Shape;114;g2d0d6b41c61_0_5"/>
          <p:cNvSpPr txBox="1"/>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5" name="Google Shape;115;g2d0d6b41c61_0_5"/>
          <p:cNvSpPr txBox="1"/>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16" name="Google Shape;116;g2d0d6b41c61_0_5"/>
          <p:cNvPicPr preferRelativeResize="0"/>
          <p:nvPr/>
        </p:nvPicPr>
        <p:blipFill>
          <a:blip r:embed="rId1"/>
          <a:stretch>
            <a:fillRect/>
          </a:stretch>
        </p:blipFill>
        <p:spPr>
          <a:xfrm>
            <a:off x="457200" y="962662"/>
            <a:ext cx="8229601" cy="53439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2689</Words>
  <Application>WPS Presentation</Application>
  <PresentationFormat/>
  <Paragraphs>144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Calibri</vt:lpstr>
      <vt:lpstr>Times New Roman</vt:lpstr>
      <vt:lpstr>Roboto</vt:lpstr>
      <vt:lpstr>Microsoft YaHei</vt:lpstr>
      <vt:lpstr>Arial Unicode MS</vt:lpstr>
      <vt:lpstr>Office Theme</vt:lpstr>
      <vt:lpstr>PowerPoint 演示文稿</vt:lpstr>
      <vt:lpstr>Outline</vt:lpstr>
      <vt:lpstr>PowerPoint 演示文稿</vt:lpstr>
      <vt:lpstr>Overview</vt:lpstr>
      <vt:lpstr>Key Features</vt:lpstr>
      <vt:lpstr>Live Demo</vt:lpstr>
      <vt:lpstr>PowerPoint 演示文稿</vt:lpstr>
      <vt:lpstr>Responsive Nature</vt:lpstr>
      <vt:lpstr>Product Tab</vt:lpstr>
      <vt:lpstr>Product Tab</vt:lpstr>
      <vt:lpstr>Checkout Feature</vt:lpstr>
      <vt:lpstr>Tech Stack</vt:lpstr>
      <vt:lpstr>Objective</vt:lpstr>
      <vt:lpstr>References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jatin</cp:lastModifiedBy>
  <cp:revision>1</cp:revision>
  <dcterms:created xsi:type="dcterms:W3CDTF">2024-05-04T04:48:41Z</dcterms:created>
  <dcterms:modified xsi:type="dcterms:W3CDTF">2024-05-04T04:48:42Z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1033-12.2.0.13472</vt:lpwstr>
  </property>
</Properties>
</file>