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6" roundtripDataSignature="AMtx7mi/p5bHGhshqOEBk9UURKorO6rJ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4" name="Google Shape;4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0d6b41c61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0d6b41c61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g2d0d6b41c61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0d6b41c61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0d6b41c61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g2d0d6b41c61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b660e92d5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6b660e92d5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8" name="Google Shape;138;g26b660e92d5_0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01f47a9bb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01f47a9bb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g2701f47a9bb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01f47a9bb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01f47a9bb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g2701f47a9bb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01f47a9bb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01f47a9bb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2" name="Google Shape;162;g2701f47a9bb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9" name="Google Shape;16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3" name="Google Shape;5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b660e92d5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g26b660e92d5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1" name="Google Shape;61;g26b660e92d5_0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b660e92d5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g26b660e92d5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8" name="Google Shape;68;g26b660e92d5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b660e92d5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g26b660e92d5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6" name="Google Shape;76;g26b660e92d5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b660e92d5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g26b660e92d5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4" name="Google Shape;84;g26b660e92d5_0_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b660e92d5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g26b660e92d5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3" name="Google Shape;93;g26b660e92d5_0_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b660e92d5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26b660e92d5_0_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2" name="Google Shape;102;g26b660e92d5_0_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0d6b41c61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0d6b41c61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1" name="Google Shape;111;g2d0d6b41c61_0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pic>
        <p:nvPicPr>
          <p:cNvPr descr="LOGO.gif" id="25" name="Google Shape;25;p5"/>
          <p:cNvPicPr preferRelativeResize="0"/>
          <p:nvPr/>
        </p:nvPicPr>
        <p:blipFill rotWithShape="1">
          <a:blip r:embed="rId2">
            <a:alphaModFix/>
          </a:blip>
          <a:srcRect b="10714" l="0" r="0" t="0"/>
          <a:stretch/>
        </p:blipFill>
        <p:spPr>
          <a:xfrm>
            <a:off x="6553200" y="228600"/>
            <a:ext cx="2057400" cy="635000"/>
          </a:xfrm>
          <a:prstGeom prst="rect">
            <a:avLst/>
          </a:prstGeom>
          <a:noFill/>
          <a:ln>
            <a:noFill/>
          </a:ln>
        </p:spPr>
      </p:pic>
      <p:grpSp>
        <p:nvGrpSpPr>
          <p:cNvPr id="26" name="Google Shape;26;p5"/>
          <p:cNvGrpSpPr/>
          <p:nvPr/>
        </p:nvGrpSpPr>
        <p:grpSpPr>
          <a:xfrm>
            <a:off x="6146800" y="0"/>
            <a:ext cx="2997300" cy="876300"/>
            <a:chOff x="6096000" y="3924300"/>
            <a:chExt cx="2997300" cy="876300"/>
          </a:xfrm>
        </p:grpSpPr>
        <p:sp>
          <p:nvSpPr>
            <p:cNvPr id="27" name="Google Shape;27;p5"/>
            <p:cNvSpPr/>
            <p:nvPr/>
          </p:nvSpPr>
          <p:spPr>
            <a:xfrm>
              <a:off x="6096000" y="3924300"/>
              <a:ext cx="29973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8" name="Google Shape;28;p5"/>
            <p:cNvPicPr preferRelativeResize="0"/>
            <p:nvPr/>
          </p:nvPicPr>
          <p:blipFill rotWithShape="1">
            <a:blip r:embed="rId2">
              <a:alphaModFix/>
            </a:blip>
            <a:srcRect b="10714" l="0" r="0" t="0"/>
            <a:stretch/>
          </p:blipFill>
          <p:spPr>
            <a:xfrm>
              <a:off x="6502400" y="4152900"/>
              <a:ext cx="2057400" cy="635000"/>
            </a:xfrm>
            <a:prstGeom prst="rect">
              <a:avLst/>
            </a:prstGeom>
            <a:noFill/>
            <a:ln>
              <a:noFill/>
            </a:ln>
          </p:spPr>
        </p:pic>
        <p:sp>
          <p:nvSpPr>
            <p:cNvPr id="29" name="Google Shape;29;p5"/>
            <p:cNvSpPr/>
            <p:nvPr/>
          </p:nvSpPr>
          <p:spPr>
            <a:xfrm>
              <a:off x="6477000" y="4114800"/>
              <a:ext cx="20766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30" name="Google Shape;30;p5"/>
          <p:cNvPicPr preferRelativeResize="0"/>
          <p:nvPr/>
        </p:nvPicPr>
        <p:blipFill rotWithShape="1">
          <a:blip r:embed="rId3">
            <a:alphaModFix/>
          </a:blip>
          <a:srcRect b="0" l="0" r="0" t="0"/>
          <a:stretch/>
        </p:blipFill>
        <p:spPr>
          <a:xfrm>
            <a:off x="6553200" y="228600"/>
            <a:ext cx="1920876" cy="609600"/>
          </a:xfrm>
          <a:prstGeom prst="rect">
            <a:avLst/>
          </a:prstGeom>
          <a:noFill/>
          <a:ln>
            <a:noFill/>
          </a:ln>
        </p:spPr>
      </p:pic>
      <p:sp>
        <p:nvSpPr>
          <p:cNvPr id="31" name="Google Shape;31;p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5"/>
          <p:cNvSpPr txBox="1"/>
          <p:nvPr>
            <p:ph idx="1" type="body"/>
          </p:nvPr>
        </p:nvSpPr>
        <p:spPr>
          <a:xfrm>
            <a:off x="457200" y="1371600"/>
            <a:ext cx="8229600" cy="452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6"/>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6"/>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9" name="Google Shape;39;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11" name="Google Shape;11;p4"/>
          <p:cNvSpPr txBox="1"/>
          <p:nvPr>
            <p:ph idx="1" type="body"/>
          </p:nvPr>
        </p:nvSpPr>
        <p:spPr>
          <a:xfrm>
            <a:off x="457200" y="13716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4"/>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4"/>
          <p:cNvSpPr/>
          <p:nvPr/>
        </p:nvSpPr>
        <p:spPr>
          <a:xfrm flipH="1" rot="10800000">
            <a:off x="0" y="6705716"/>
            <a:ext cx="9144000" cy="1980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7" name="Google Shape;17;p4"/>
          <p:cNvPicPr preferRelativeResize="0"/>
          <p:nvPr/>
        </p:nvPicPr>
        <p:blipFill rotWithShape="1">
          <a:blip r:embed="rId1">
            <a:alphaModFix/>
          </a:blip>
          <a:srcRect b="10714" l="0" r="0" t="0"/>
          <a:stretch/>
        </p:blipFill>
        <p:spPr>
          <a:xfrm>
            <a:off x="6553200" y="228600"/>
            <a:ext cx="2057400" cy="635000"/>
          </a:xfrm>
          <a:prstGeom prst="rect">
            <a:avLst/>
          </a:prstGeom>
          <a:noFill/>
          <a:ln>
            <a:noFill/>
          </a:ln>
        </p:spPr>
      </p:pic>
      <p:pic>
        <p:nvPicPr>
          <p:cNvPr descr="LOGO.gif" id="18" name="Google Shape;18;p4"/>
          <p:cNvPicPr preferRelativeResize="0"/>
          <p:nvPr/>
        </p:nvPicPr>
        <p:blipFill rotWithShape="1">
          <a:blip r:embed="rId1">
            <a:alphaModFix/>
          </a:blip>
          <a:srcRect b="10714" l="0" r="0" t="0"/>
          <a:stretch/>
        </p:blipFill>
        <p:spPr>
          <a:xfrm>
            <a:off x="6553200" y="228600"/>
            <a:ext cx="2057400" cy="635000"/>
          </a:xfrm>
          <a:prstGeom prst="rect">
            <a:avLst/>
          </a:prstGeom>
          <a:noFill/>
          <a:ln>
            <a:noFill/>
          </a:ln>
        </p:spPr>
      </p:pic>
      <p:grpSp>
        <p:nvGrpSpPr>
          <p:cNvPr id="19" name="Google Shape;19;p4"/>
          <p:cNvGrpSpPr/>
          <p:nvPr/>
        </p:nvGrpSpPr>
        <p:grpSpPr>
          <a:xfrm>
            <a:off x="6146800" y="0"/>
            <a:ext cx="2997300" cy="876300"/>
            <a:chOff x="6096000" y="3924300"/>
            <a:chExt cx="2997300" cy="876300"/>
          </a:xfrm>
        </p:grpSpPr>
        <p:sp>
          <p:nvSpPr>
            <p:cNvPr id="20" name="Google Shape;20;p4"/>
            <p:cNvSpPr/>
            <p:nvPr/>
          </p:nvSpPr>
          <p:spPr>
            <a:xfrm>
              <a:off x="6096000" y="3924300"/>
              <a:ext cx="29973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1" name="Google Shape;21;p4"/>
            <p:cNvPicPr preferRelativeResize="0"/>
            <p:nvPr/>
          </p:nvPicPr>
          <p:blipFill rotWithShape="1">
            <a:blip r:embed="rId1">
              <a:alphaModFix/>
            </a:blip>
            <a:srcRect b="10714" l="0" r="0" t="0"/>
            <a:stretch/>
          </p:blipFill>
          <p:spPr>
            <a:xfrm>
              <a:off x="6502400" y="4152900"/>
              <a:ext cx="2057400" cy="635000"/>
            </a:xfrm>
            <a:prstGeom prst="rect">
              <a:avLst/>
            </a:prstGeom>
            <a:noFill/>
            <a:ln>
              <a:noFill/>
            </a:ln>
          </p:spPr>
        </p:pic>
        <p:sp>
          <p:nvSpPr>
            <p:cNvPr id="22" name="Google Shape;22;p4"/>
            <p:cNvSpPr/>
            <p:nvPr/>
          </p:nvSpPr>
          <p:spPr>
            <a:xfrm>
              <a:off x="6477000" y="4114800"/>
              <a:ext cx="20766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23" name="Google Shape;23;p4"/>
          <p:cNvPicPr preferRelativeResize="0"/>
          <p:nvPr/>
        </p:nvPicPr>
        <p:blipFill rotWithShape="1">
          <a:blip r:embed="rId2">
            <a:alphaModFix/>
          </a:blip>
          <a:srcRect b="0" l="0" r="0" t="0"/>
          <a:stretch/>
        </p:blipFill>
        <p:spPr>
          <a:xfrm>
            <a:off x="6553200" y="228600"/>
            <a:ext cx="1920876"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tailwindcss.com/docs" TargetMode="External"/><Relationship Id="rId4" Type="http://schemas.openxmlformats.org/officeDocument/2006/relationships/hyperlink" Target="https://github.com/tailwindlabs/tailwindcss" TargetMode="External"/><Relationship Id="rId5" Type="http://schemas.openxmlformats.org/officeDocument/2006/relationships/hyperlink" Target="https://github.com/facebook/react" TargetMode="External"/><Relationship Id="rId6" Type="http://schemas.openxmlformats.org/officeDocument/2006/relationships/hyperlink" Target="https://github.com/IanLunn/Hover" TargetMode="External"/><Relationship Id="rId7" Type="http://schemas.openxmlformats.org/officeDocument/2006/relationships/hyperlink" Target="https://mui.com/" TargetMode="External"/><Relationship Id="rId8" Type="http://schemas.openxmlformats.org/officeDocument/2006/relationships/hyperlink" Target="https://github.com/mui-org/material-u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
          <p:cNvSpPr txBox="1"/>
          <p:nvPr/>
        </p:nvSpPr>
        <p:spPr>
          <a:xfrm>
            <a:off x="457200" y="1062525"/>
            <a:ext cx="8229600" cy="2014200"/>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Clr>
                <a:srgbClr val="000000"/>
              </a:buClr>
              <a:buSzPts val="3200"/>
              <a:buFont typeface="Arial"/>
              <a:buNone/>
            </a:pPr>
            <a:r>
              <a:rPr b="1" lang="en-US" sz="4900">
                <a:solidFill>
                  <a:srgbClr val="3A30FA"/>
                </a:solidFill>
                <a:latin typeface="Calibri"/>
                <a:ea typeface="Calibri"/>
                <a:cs typeface="Calibri"/>
                <a:sym typeface="Calibri"/>
              </a:rPr>
              <a:t>ClickCove - Ecommerce Website</a:t>
            </a:r>
            <a:endParaRPr b="1" i="0" sz="4900" u="none" cap="none" strike="noStrike">
              <a:solidFill>
                <a:srgbClr val="3A30FA"/>
              </a:solidFill>
              <a:latin typeface="Calibri"/>
              <a:ea typeface="Calibri"/>
              <a:cs typeface="Calibri"/>
              <a:sym typeface="Calibri"/>
            </a:endParaRPr>
          </a:p>
        </p:txBody>
      </p:sp>
      <p:sp>
        <p:nvSpPr>
          <p:cNvPr id="47" name="Google Shape;47;p1"/>
          <p:cNvSpPr txBox="1"/>
          <p:nvPr/>
        </p:nvSpPr>
        <p:spPr>
          <a:xfrm>
            <a:off x="442275" y="3284389"/>
            <a:ext cx="4038600" cy="24357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800"/>
              <a:buFont typeface="Arial"/>
              <a:buNone/>
            </a:pPr>
            <a:r>
              <a:rPr b="1" i="0" lang="en-US" sz="2800" u="sng" cap="none" strike="noStrike">
                <a:solidFill>
                  <a:schemeClr val="dk1"/>
                </a:solidFill>
                <a:latin typeface="Calibri"/>
                <a:ea typeface="Calibri"/>
                <a:cs typeface="Calibri"/>
                <a:sym typeface="Calibri"/>
              </a:rPr>
              <a:t>Submitted by:</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Kartik Arora (2210990486)</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Jatin Jaglan (2210990458)</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Kartikey Bartwal (2210990492)</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Jaskirat Singh (2210990446)</a:t>
            </a:r>
            <a:endParaRPr b="0" i="0" sz="1800" u="none" cap="none" strike="noStrike">
              <a:solidFill>
                <a:schemeClr val="dk1"/>
              </a:solidFill>
              <a:latin typeface="Calibri"/>
              <a:ea typeface="Calibri"/>
              <a:cs typeface="Calibri"/>
              <a:sym typeface="Calibri"/>
            </a:endParaRPr>
          </a:p>
          <a:p>
            <a:pPr indent="0" lvl="0" marL="457200" marR="0" rtl="0" algn="ctr">
              <a:lnSpc>
                <a:spcPct val="100000"/>
              </a:lnSpc>
              <a:spcBef>
                <a:spcPts val="0"/>
              </a:spcBef>
              <a:spcAft>
                <a:spcPts val="0"/>
              </a:spcAft>
              <a:buClr>
                <a:srgbClr val="000000"/>
              </a:buClr>
              <a:buSzPts val="200"/>
              <a:buFont typeface="Arial"/>
              <a:buNone/>
            </a:pPr>
            <a:r>
              <a:t/>
            </a:r>
            <a:endParaRPr b="0" i="0" sz="200" u="none" cap="none" strike="noStrike">
              <a:solidFill>
                <a:schemeClr val="dk1"/>
              </a:solidFill>
              <a:latin typeface="Calibri"/>
              <a:ea typeface="Calibri"/>
              <a:cs typeface="Calibri"/>
              <a:sym typeface="Calibri"/>
            </a:endParaRPr>
          </a:p>
        </p:txBody>
      </p:sp>
      <p:sp>
        <p:nvSpPr>
          <p:cNvPr id="48" name="Google Shape;48;p1"/>
          <p:cNvSpPr txBox="1"/>
          <p:nvPr/>
        </p:nvSpPr>
        <p:spPr>
          <a:xfrm>
            <a:off x="5126275" y="3284700"/>
            <a:ext cx="3663000" cy="24351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1" i="0" sz="2800" u="sng" cap="none" strike="noStrike">
              <a:solidFill>
                <a:schemeClr val="dk1"/>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800"/>
              <a:buFont typeface="Arial"/>
              <a:buNone/>
            </a:pPr>
            <a:r>
              <a:rPr b="1" i="0" lang="en-US" sz="2800" u="sng" cap="none" strike="noStrike">
                <a:solidFill>
                  <a:schemeClr val="dk1"/>
                </a:solidFill>
                <a:latin typeface="Calibri"/>
                <a:ea typeface="Calibri"/>
                <a:cs typeface="Calibri"/>
                <a:sym typeface="Calibri"/>
              </a:rPr>
              <a:t>Submitted to:</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Dr. </a:t>
            </a:r>
            <a:r>
              <a:rPr b="0" i="0" lang="en-US" sz="3000" u="none" cap="none" strike="noStrike">
                <a:solidFill>
                  <a:schemeClr val="dk1"/>
                </a:solidFill>
                <a:latin typeface="Calibri"/>
                <a:ea typeface="Calibri"/>
                <a:cs typeface="Calibri"/>
                <a:sym typeface="Calibri"/>
              </a:rPr>
              <a:t>Baljit Kaur</a:t>
            </a:r>
            <a:br>
              <a:rPr b="0" i="0" lang="en-US" sz="3000" u="none" cap="none" strike="noStrike">
                <a:solidFill>
                  <a:schemeClr val="dk1"/>
                </a:solidFill>
                <a:latin typeface="Calibri"/>
                <a:ea typeface="Calibri"/>
                <a:cs typeface="Calibri"/>
                <a:sym typeface="Calibri"/>
              </a:rPr>
            </a:br>
            <a:r>
              <a:rPr b="0" i="0" lang="en-US" sz="3000" u="none" cap="none" strike="noStrike">
                <a:solidFill>
                  <a:schemeClr val="dk1"/>
                </a:solidFill>
                <a:latin typeface="Calibri"/>
                <a:ea typeface="Calibri"/>
                <a:cs typeface="Calibri"/>
                <a:sym typeface="Calibri"/>
              </a:rPr>
              <a:t>Mr. Vikas Patel</a:t>
            </a:r>
            <a:endParaRPr b="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300" u="none" cap="none" strike="noStrike">
              <a:solidFill>
                <a:schemeClr val="dk1"/>
              </a:solidFill>
              <a:latin typeface="Calibri"/>
              <a:ea typeface="Calibri"/>
              <a:cs typeface="Calibri"/>
              <a:sym typeface="Calibri"/>
            </a:endParaRPr>
          </a:p>
        </p:txBody>
      </p:sp>
      <p:sp>
        <p:nvSpPr>
          <p:cNvPr id="49" name="Google Shape;49;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0" name="Google Shape;50;p1"/>
          <p:cNvSpPr txBox="1"/>
          <p:nvPr/>
        </p:nvSpPr>
        <p:spPr>
          <a:xfrm>
            <a:off x="0" y="131250"/>
            <a:ext cx="62547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t/>
            </a:r>
            <a:endParaRPr b="0" i="0" sz="3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d0d6b41c61_0_14"/>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Product Tab</a:t>
            </a:r>
            <a:endParaRPr/>
          </a:p>
        </p:txBody>
      </p:sp>
      <p:sp>
        <p:nvSpPr>
          <p:cNvPr id="123" name="Google Shape;123;g2d0d6b41c61_0_14"/>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2d0d6b41c61_0_1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25" name="Google Shape;125;g2d0d6b41c61_0_14"/>
          <p:cNvPicPr preferRelativeResize="0"/>
          <p:nvPr/>
        </p:nvPicPr>
        <p:blipFill>
          <a:blip r:embed="rId3">
            <a:alphaModFix/>
          </a:blip>
          <a:stretch>
            <a:fillRect/>
          </a:stretch>
        </p:blipFill>
        <p:spPr>
          <a:xfrm>
            <a:off x="1332777" y="1054000"/>
            <a:ext cx="6133900" cy="5546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d0d6b41c61_0_23"/>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Checkout Feature</a:t>
            </a:r>
            <a:endParaRPr/>
          </a:p>
        </p:txBody>
      </p:sp>
      <p:sp>
        <p:nvSpPr>
          <p:cNvPr id="132" name="Google Shape;132;g2d0d6b41c61_0_23"/>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g2d0d6b41c61_0_2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34" name="Google Shape;134;g2d0d6b41c61_0_23"/>
          <p:cNvPicPr preferRelativeResize="0"/>
          <p:nvPr/>
        </p:nvPicPr>
        <p:blipFill>
          <a:blip r:embed="rId3">
            <a:alphaModFix/>
          </a:blip>
          <a:stretch>
            <a:fillRect/>
          </a:stretch>
        </p:blipFill>
        <p:spPr>
          <a:xfrm>
            <a:off x="2103925" y="1156023"/>
            <a:ext cx="4274550" cy="53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6b660e92d5_0_6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Tech Stack</a:t>
            </a:r>
            <a:endParaRPr/>
          </a:p>
        </p:txBody>
      </p:sp>
      <p:sp>
        <p:nvSpPr>
          <p:cNvPr id="141" name="Google Shape;141;g26b660e92d5_0_62"/>
          <p:cNvSpPr txBox="1"/>
          <p:nvPr>
            <p:ph idx="1" type="body"/>
          </p:nvPr>
        </p:nvSpPr>
        <p:spPr>
          <a:xfrm>
            <a:off x="457200" y="1371600"/>
            <a:ext cx="8229600" cy="4859700"/>
          </a:xfrm>
          <a:prstGeom prst="rect">
            <a:avLst/>
          </a:prstGeom>
          <a:noFill/>
          <a:ln>
            <a:noFill/>
          </a:ln>
        </p:spPr>
        <p:txBody>
          <a:bodyPr anchorCtr="0" anchor="t" bIns="45700" lIns="91425" spcFirstLastPara="1" rIns="91425" wrap="square" tIns="45700">
            <a:noAutofit/>
          </a:bodyPr>
          <a:lstStyle/>
          <a:p>
            <a:pPr indent="457200" lvl="0" marL="0" rtl="0" algn="l">
              <a:lnSpc>
                <a:spcPct val="100000"/>
              </a:lnSpc>
              <a:spcBef>
                <a:spcPts val="360"/>
              </a:spcBef>
              <a:spcAft>
                <a:spcPts val="0"/>
              </a:spcAft>
              <a:buSzPts val="1800"/>
              <a:buNone/>
            </a:pPr>
            <a:r>
              <a:rPr lang="en-US"/>
              <a:t> 	HTML</a:t>
            </a:r>
            <a:endParaRPr/>
          </a:p>
          <a:p>
            <a:pPr indent="457200" lvl="0" marL="0" rtl="0" algn="l">
              <a:lnSpc>
                <a:spcPct val="100000"/>
              </a:lnSpc>
              <a:spcBef>
                <a:spcPts val="360"/>
              </a:spcBef>
              <a:spcAft>
                <a:spcPts val="0"/>
              </a:spcAft>
              <a:buSzPts val="1800"/>
              <a:buNone/>
            </a:pPr>
            <a:br>
              <a:rPr lang="en-US"/>
            </a:br>
            <a:r>
              <a:rPr lang="en-US"/>
              <a:t>		CSS</a:t>
            </a:r>
            <a:endParaRPr/>
          </a:p>
          <a:p>
            <a:pPr indent="457200" lvl="0" marL="0" rtl="0" algn="l">
              <a:lnSpc>
                <a:spcPct val="100000"/>
              </a:lnSpc>
              <a:spcBef>
                <a:spcPts val="360"/>
              </a:spcBef>
              <a:spcAft>
                <a:spcPts val="0"/>
              </a:spcAft>
              <a:buSzPts val="1800"/>
              <a:buNone/>
            </a:pPr>
            <a:br>
              <a:rPr lang="en-US"/>
            </a:br>
            <a:r>
              <a:rPr lang="en-US"/>
              <a:t>		JAVASCRIPT</a:t>
            </a:r>
            <a:endParaRPr/>
          </a:p>
          <a:p>
            <a:pPr indent="457200" lvl="0" marL="0" rtl="0" algn="l">
              <a:lnSpc>
                <a:spcPct val="100000"/>
              </a:lnSpc>
              <a:spcBef>
                <a:spcPts val="360"/>
              </a:spcBef>
              <a:spcAft>
                <a:spcPts val="0"/>
              </a:spcAft>
              <a:buSzPts val="1800"/>
              <a:buNone/>
            </a:pPr>
            <a:br>
              <a:rPr lang="en-US"/>
            </a:br>
            <a:r>
              <a:rPr lang="en-US"/>
              <a:t>		Tailwind</a:t>
            </a:r>
            <a:endParaRPr/>
          </a:p>
          <a:p>
            <a:pPr indent="45720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US"/>
              <a:t>		 React</a:t>
            </a:r>
            <a:endParaRPr/>
          </a:p>
        </p:txBody>
      </p:sp>
      <p:sp>
        <p:nvSpPr>
          <p:cNvPr id="142" name="Google Shape;142;g26b660e92d5_0_6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701f47a9bb_0_1"/>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Objective</a:t>
            </a:r>
            <a:endParaRPr/>
          </a:p>
        </p:txBody>
      </p:sp>
      <p:sp>
        <p:nvSpPr>
          <p:cNvPr id="149" name="Google Shape;149;g2701f47a9bb_0_1"/>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500">
                <a:highlight>
                  <a:schemeClr val="lt1"/>
                </a:highlight>
                <a:latin typeface="Roboto"/>
                <a:ea typeface="Roboto"/>
                <a:cs typeface="Roboto"/>
                <a:sym typeface="Roboto"/>
              </a:rPr>
              <a:t>We are in the process of developing an ecommerce platform that provides personalized input and advanced research capabilities tailored to specific target users. </a:t>
            </a:r>
            <a:endParaRPr sz="2500">
              <a:highlight>
                <a:schemeClr val="lt1"/>
              </a:highlight>
              <a:latin typeface="Roboto"/>
              <a:ea typeface="Roboto"/>
              <a:cs typeface="Roboto"/>
              <a:sym typeface="Roboto"/>
            </a:endParaRPr>
          </a:p>
          <a:p>
            <a:pPr indent="0" lvl="0" marL="0" rtl="0" algn="l">
              <a:spcBef>
                <a:spcPts val="360"/>
              </a:spcBef>
              <a:spcAft>
                <a:spcPts val="0"/>
              </a:spcAft>
              <a:buNone/>
            </a:pPr>
            <a:r>
              <a:t/>
            </a:r>
            <a:endParaRPr sz="2500">
              <a:highlight>
                <a:schemeClr val="lt1"/>
              </a:highlight>
              <a:latin typeface="Roboto"/>
              <a:ea typeface="Roboto"/>
              <a:cs typeface="Roboto"/>
              <a:sym typeface="Roboto"/>
            </a:endParaRPr>
          </a:p>
          <a:p>
            <a:pPr indent="0" lvl="0" marL="0" rtl="0" algn="l">
              <a:spcBef>
                <a:spcPts val="360"/>
              </a:spcBef>
              <a:spcAft>
                <a:spcPts val="0"/>
              </a:spcAft>
              <a:buNone/>
            </a:pPr>
            <a:r>
              <a:rPr lang="en-US" sz="2500">
                <a:highlight>
                  <a:schemeClr val="lt1"/>
                </a:highlight>
                <a:latin typeface="Roboto"/>
                <a:ea typeface="Roboto"/>
                <a:cs typeface="Roboto"/>
                <a:sym typeface="Roboto"/>
              </a:rPr>
              <a:t>By enabling enhanced customer feedback and review mechanisms, our aim is to bolster overall sales performance.</a:t>
            </a:r>
            <a:endParaRPr sz="2500">
              <a:highlight>
                <a:schemeClr val="lt1"/>
              </a:highlight>
            </a:endParaRPr>
          </a:p>
        </p:txBody>
      </p:sp>
      <p:sp>
        <p:nvSpPr>
          <p:cNvPr id="150" name="Google Shape;150;g2701f47a9bb_0_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701f47a9bb_0_9"/>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References</a:t>
            </a:r>
            <a:endParaRPr/>
          </a:p>
        </p:txBody>
      </p:sp>
      <p:sp>
        <p:nvSpPr>
          <p:cNvPr id="157" name="Google Shape;157;g2701f47a9bb_0_9"/>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chemeClr val="dk1"/>
              </a:buClr>
              <a:buSzPts val="2000"/>
              <a:buFont typeface="Roboto"/>
              <a:buAutoNum type="arabicPeriod"/>
            </a:pPr>
            <a:r>
              <a:rPr lang="en-US" sz="2000">
                <a:highlight>
                  <a:schemeClr val="lt1"/>
                </a:highlight>
                <a:latin typeface="Roboto"/>
                <a:ea typeface="Roboto"/>
                <a:cs typeface="Roboto"/>
                <a:sym typeface="Roboto"/>
              </a:rPr>
              <a:t>HTML:</a:t>
            </a:r>
            <a:endParaRPr sz="2000">
              <a:highlight>
                <a:schemeClr val="lt1"/>
              </a:highlight>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highlight>
                  <a:schemeClr val="lt1"/>
                </a:highlight>
                <a:latin typeface="Roboto"/>
                <a:ea typeface="Roboto"/>
                <a:cs typeface="Roboto"/>
                <a:sym typeface="Roboto"/>
              </a:rPr>
              <a:t>Official Documentation: HTML Living Standard</a:t>
            </a:r>
            <a:endParaRPr sz="2000">
              <a:highlight>
                <a:schemeClr val="lt1"/>
              </a:highlight>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AutoNum type="arabicPeriod"/>
            </a:pPr>
            <a:r>
              <a:rPr lang="en-US" sz="2000">
                <a:highlight>
                  <a:schemeClr val="lt1"/>
                </a:highlight>
                <a:latin typeface="Roboto"/>
                <a:ea typeface="Roboto"/>
                <a:cs typeface="Roboto"/>
                <a:sym typeface="Roboto"/>
              </a:rPr>
              <a:t>Tailwind CSS:</a:t>
            </a:r>
            <a:endParaRPr sz="2000">
              <a:highlight>
                <a:schemeClr val="lt1"/>
              </a:highlight>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highlight>
                  <a:schemeClr val="lt1"/>
                </a:highlight>
                <a:latin typeface="Roboto"/>
                <a:ea typeface="Roboto"/>
                <a:cs typeface="Roboto"/>
                <a:sym typeface="Roboto"/>
              </a:rPr>
              <a:t>Official Documentation:</a:t>
            </a:r>
            <a:r>
              <a:rPr lang="en-US" sz="2000" u="sng">
                <a:solidFill>
                  <a:schemeClr val="hlink"/>
                </a:solidFill>
                <a:highlight>
                  <a:schemeClr val="lt1"/>
                </a:highlight>
                <a:latin typeface="Roboto"/>
                <a:ea typeface="Roboto"/>
                <a:cs typeface="Roboto"/>
                <a:sym typeface="Roboto"/>
                <a:hlinkClick r:id="rId3"/>
              </a:rPr>
              <a:t> Tailwind CSS Documentation</a:t>
            </a:r>
            <a:endParaRPr sz="2000">
              <a:highlight>
                <a:schemeClr val="lt1"/>
              </a:highlight>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highlight>
                  <a:schemeClr val="lt1"/>
                </a:highlight>
                <a:latin typeface="Roboto"/>
                <a:ea typeface="Roboto"/>
                <a:cs typeface="Roboto"/>
                <a:sym typeface="Roboto"/>
              </a:rPr>
              <a:t>GitHub Repository:</a:t>
            </a:r>
            <a:r>
              <a:rPr lang="en-US" sz="2000" u="sng">
                <a:solidFill>
                  <a:schemeClr val="hlink"/>
                </a:solidFill>
                <a:highlight>
                  <a:schemeClr val="lt1"/>
                </a:highlight>
                <a:latin typeface="Roboto"/>
                <a:ea typeface="Roboto"/>
                <a:cs typeface="Roboto"/>
                <a:sym typeface="Roboto"/>
                <a:hlinkClick r:id="rId4"/>
              </a:rPr>
              <a:t> Tailwind CSS GitHub</a:t>
            </a:r>
            <a:endParaRPr sz="2000">
              <a:highlight>
                <a:schemeClr val="lt1"/>
              </a:highlight>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AutoNum type="arabicPeriod"/>
            </a:pPr>
            <a:r>
              <a:rPr lang="en-US" sz="2000">
                <a:highlight>
                  <a:schemeClr val="lt1"/>
                </a:highlight>
                <a:latin typeface="Roboto"/>
                <a:ea typeface="Roboto"/>
                <a:cs typeface="Roboto"/>
                <a:sym typeface="Roboto"/>
              </a:rPr>
              <a:t>React:</a:t>
            </a:r>
            <a:endParaRPr sz="2000">
              <a:highlight>
                <a:schemeClr val="lt1"/>
              </a:highlight>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highlight>
                  <a:schemeClr val="lt1"/>
                </a:highlight>
                <a:latin typeface="Roboto"/>
                <a:ea typeface="Roboto"/>
                <a:cs typeface="Roboto"/>
                <a:sym typeface="Roboto"/>
              </a:rPr>
              <a:t>Official Documentation: React Documentation</a:t>
            </a:r>
            <a:endParaRPr sz="2000">
              <a:highlight>
                <a:schemeClr val="lt1"/>
              </a:highlight>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highlight>
                  <a:schemeClr val="lt1"/>
                </a:highlight>
                <a:latin typeface="Roboto"/>
                <a:ea typeface="Roboto"/>
                <a:cs typeface="Roboto"/>
                <a:sym typeface="Roboto"/>
              </a:rPr>
              <a:t>GitHub Repository:</a:t>
            </a:r>
            <a:r>
              <a:rPr lang="en-US" sz="2000" u="sng">
                <a:solidFill>
                  <a:schemeClr val="hlink"/>
                </a:solidFill>
                <a:highlight>
                  <a:schemeClr val="lt1"/>
                </a:highlight>
                <a:latin typeface="Roboto"/>
                <a:ea typeface="Roboto"/>
                <a:cs typeface="Roboto"/>
                <a:sym typeface="Roboto"/>
                <a:hlinkClick r:id="rId5"/>
              </a:rPr>
              <a:t> React GitHub</a:t>
            </a:r>
            <a:endParaRPr sz="2000">
              <a:highlight>
                <a:schemeClr val="lt1"/>
              </a:highlight>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AutoNum type="arabicPeriod"/>
            </a:pPr>
            <a:r>
              <a:rPr lang="en-US" sz="2000">
                <a:highlight>
                  <a:schemeClr val="lt1"/>
                </a:highlight>
                <a:latin typeface="Roboto"/>
                <a:ea typeface="Roboto"/>
                <a:cs typeface="Roboto"/>
                <a:sym typeface="Roboto"/>
              </a:rPr>
              <a:t>Hover.css (hover.dev):</a:t>
            </a:r>
            <a:endParaRPr sz="2000">
              <a:highlight>
                <a:schemeClr val="lt1"/>
              </a:highlight>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highlight>
                  <a:schemeClr val="lt1"/>
                </a:highlight>
                <a:latin typeface="Roboto"/>
                <a:ea typeface="Roboto"/>
                <a:cs typeface="Roboto"/>
                <a:sym typeface="Roboto"/>
              </a:rPr>
              <a:t>Official Documentation: Hover.css Documentation</a:t>
            </a:r>
            <a:endParaRPr sz="2000">
              <a:highlight>
                <a:schemeClr val="lt1"/>
              </a:highlight>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highlight>
                  <a:schemeClr val="lt1"/>
                </a:highlight>
                <a:latin typeface="Roboto"/>
                <a:ea typeface="Roboto"/>
                <a:cs typeface="Roboto"/>
                <a:sym typeface="Roboto"/>
              </a:rPr>
              <a:t>GitHub Repository:</a:t>
            </a:r>
            <a:r>
              <a:rPr lang="en-US" sz="2000" u="sng">
                <a:solidFill>
                  <a:schemeClr val="hlink"/>
                </a:solidFill>
                <a:highlight>
                  <a:schemeClr val="lt1"/>
                </a:highlight>
                <a:latin typeface="Roboto"/>
                <a:ea typeface="Roboto"/>
                <a:cs typeface="Roboto"/>
                <a:sym typeface="Roboto"/>
                <a:hlinkClick r:id="rId6"/>
              </a:rPr>
              <a:t> Hover.css GitHub</a:t>
            </a:r>
            <a:endParaRPr sz="2000">
              <a:highlight>
                <a:schemeClr val="lt1"/>
              </a:highlight>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AutoNum type="arabicPeriod"/>
            </a:pPr>
            <a:r>
              <a:rPr lang="en-US" sz="2000">
                <a:highlight>
                  <a:schemeClr val="lt1"/>
                </a:highlight>
                <a:latin typeface="Roboto"/>
                <a:ea typeface="Roboto"/>
                <a:cs typeface="Roboto"/>
                <a:sym typeface="Roboto"/>
              </a:rPr>
              <a:t>Material-UI:</a:t>
            </a:r>
            <a:endParaRPr sz="2000">
              <a:highlight>
                <a:schemeClr val="lt1"/>
              </a:highlight>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highlight>
                  <a:schemeClr val="lt1"/>
                </a:highlight>
                <a:latin typeface="Roboto"/>
                <a:ea typeface="Roboto"/>
                <a:cs typeface="Roboto"/>
                <a:sym typeface="Roboto"/>
              </a:rPr>
              <a:t>Official Documentation:</a:t>
            </a:r>
            <a:r>
              <a:rPr lang="en-US" sz="2000" u="sng">
                <a:solidFill>
                  <a:schemeClr val="hlink"/>
                </a:solidFill>
                <a:highlight>
                  <a:schemeClr val="lt1"/>
                </a:highlight>
                <a:latin typeface="Roboto"/>
                <a:ea typeface="Roboto"/>
                <a:cs typeface="Roboto"/>
                <a:sym typeface="Roboto"/>
                <a:hlinkClick r:id="rId7"/>
              </a:rPr>
              <a:t> Material-UI Documentation</a:t>
            </a:r>
            <a:endParaRPr sz="2000">
              <a:highlight>
                <a:schemeClr val="lt1"/>
              </a:highlight>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highlight>
                  <a:schemeClr val="lt1"/>
                </a:highlight>
                <a:latin typeface="Roboto"/>
                <a:ea typeface="Roboto"/>
                <a:cs typeface="Roboto"/>
                <a:sym typeface="Roboto"/>
              </a:rPr>
              <a:t>GitHub Repository:</a:t>
            </a:r>
            <a:r>
              <a:rPr lang="en-US" sz="2000" u="sng">
                <a:solidFill>
                  <a:schemeClr val="hlink"/>
                </a:solidFill>
                <a:highlight>
                  <a:schemeClr val="lt1"/>
                </a:highlight>
                <a:latin typeface="Roboto"/>
                <a:ea typeface="Roboto"/>
                <a:cs typeface="Roboto"/>
                <a:sym typeface="Roboto"/>
                <a:hlinkClick r:id="rId8"/>
              </a:rPr>
              <a:t> Material-UI GitHub</a:t>
            </a:r>
            <a:endParaRPr sz="2000">
              <a:highlight>
                <a:schemeClr val="lt1"/>
              </a:highlight>
              <a:latin typeface="Roboto"/>
              <a:ea typeface="Roboto"/>
              <a:cs typeface="Roboto"/>
              <a:sym typeface="Roboto"/>
            </a:endParaRPr>
          </a:p>
          <a:p>
            <a:pPr indent="0" lvl="0" marL="0" rtl="0" algn="l">
              <a:spcBef>
                <a:spcPts val="360"/>
              </a:spcBef>
              <a:spcAft>
                <a:spcPts val="0"/>
              </a:spcAft>
              <a:buNone/>
            </a:pPr>
            <a:r>
              <a:t/>
            </a:r>
            <a:endParaRPr sz="2000">
              <a:highlight>
                <a:schemeClr val="lt1"/>
              </a:highlight>
            </a:endParaRPr>
          </a:p>
        </p:txBody>
      </p:sp>
      <p:sp>
        <p:nvSpPr>
          <p:cNvPr id="158" name="Google Shape;158;g2701f47a9bb_0_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701f47a9bb_0_17"/>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Conclusion</a:t>
            </a:r>
            <a:endParaRPr/>
          </a:p>
        </p:txBody>
      </p:sp>
      <p:sp>
        <p:nvSpPr>
          <p:cNvPr id="165" name="Google Shape;165;g2701f47a9bb_0_17"/>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1500"/>
              </a:spcBef>
              <a:spcAft>
                <a:spcPts val="0"/>
              </a:spcAft>
              <a:buClr>
                <a:schemeClr val="dk1"/>
              </a:buClr>
              <a:buSzPts val="1100"/>
              <a:buFont typeface="Arial"/>
              <a:buNone/>
            </a:pPr>
            <a:r>
              <a:rPr lang="en-US" sz="2600">
                <a:highlight>
                  <a:schemeClr val="lt1"/>
                </a:highlight>
                <a:latin typeface="Roboto"/>
                <a:ea typeface="Roboto"/>
                <a:cs typeface="Roboto"/>
                <a:sym typeface="Roboto"/>
              </a:rPr>
              <a:t>Key Takeaways:</a:t>
            </a:r>
            <a:endParaRPr sz="2600">
              <a:highlight>
                <a:schemeClr val="lt1"/>
              </a:highlight>
              <a:latin typeface="Roboto"/>
              <a:ea typeface="Roboto"/>
              <a:cs typeface="Roboto"/>
              <a:sym typeface="Roboto"/>
            </a:endParaRPr>
          </a:p>
          <a:p>
            <a:pPr indent="-393700" lvl="0" marL="457200" rtl="0" algn="l">
              <a:lnSpc>
                <a:spcPct val="115000"/>
              </a:lnSpc>
              <a:spcBef>
                <a:spcPts val="1500"/>
              </a:spcBef>
              <a:spcAft>
                <a:spcPts val="0"/>
              </a:spcAft>
              <a:buClr>
                <a:schemeClr val="dk1"/>
              </a:buClr>
              <a:buSzPts val="2600"/>
              <a:buFont typeface="Roboto"/>
              <a:buAutoNum type="arabicPeriod"/>
            </a:pPr>
            <a:r>
              <a:rPr lang="en-US" sz="2600">
                <a:highlight>
                  <a:schemeClr val="lt1"/>
                </a:highlight>
                <a:latin typeface="Roboto"/>
                <a:ea typeface="Roboto"/>
                <a:cs typeface="Roboto"/>
                <a:sym typeface="Roboto"/>
              </a:rPr>
              <a:t>Emphasize the importance of user experience enhancements.</a:t>
            </a:r>
            <a:endParaRPr sz="2600">
              <a:highlight>
                <a:schemeClr val="lt1"/>
              </a:highlight>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AutoNum type="arabicPeriod"/>
            </a:pPr>
            <a:r>
              <a:rPr lang="en-US" sz="2600">
                <a:highlight>
                  <a:schemeClr val="lt1"/>
                </a:highlight>
                <a:latin typeface="Roboto"/>
                <a:ea typeface="Roboto"/>
                <a:cs typeface="Roboto"/>
                <a:sym typeface="Roboto"/>
              </a:rPr>
              <a:t>Highlight the significance of increasing conversion rates.</a:t>
            </a:r>
            <a:endParaRPr sz="2600">
              <a:highlight>
                <a:schemeClr val="lt1"/>
              </a:highlight>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AutoNum type="arabicPeriod"/>
            </a:pPr>
            <a:r>
              <a:rPr lang="en-US" sz="2600">
                <a:highlight>
                  <a:schemeClr val="lt1"/>
                </a:highlight>
                <a:latin typeface="Roboto"/>
                <a:ea typeface="Roboto"/>
                <a:cs typeface="Roboto"/>
                <a:sym typeface="Roboto"/>
              </a:rPr>
              <a:t>Stress the value of expanding market reach.</a:t>
            </a:r>
            <a:endParaRPr sz="2600">
              <a:highlight>
                <a:schemeClr val="lt1"/>
              </a:highlight>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AutoNum type="arabicPeriod"/>
            </a:pPr>
            <a:r>
              <a:rPr lang="en-US" sz="2600">
                <a:highlight>
                  <a:schemeClr val="lt1"/>
                </a:highlight>
                <a:latin typeface="Roboto"/>
                <a:ea typeface="Roboto"/>
                <a:cs typeface="Roboto"/>
                <a:sym typeface="Roboto"/>
              </a:rPr>
              <a:t>Encourage fostering deeper customer engagement.</a:t>
            </a:r>
            <a:endParaRPr sz="2600">
              <a:highlight>
                <a:schemeClr val="lt1"/>
              </a:highlight>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AutoNum type="arabicPeriod"/>
            </a:pPr>
            <a:r>
              <a:rPr lang="en-US" sz="2600">
                <a:highlight>
                  <a:schemeClr val="lt1"/>
                </a:highlight>
                <a:latin typeface="Roboto"/>
                <a:ea typeface="Roboto"/>
                <a:cs typeface="Roboto"/>
                <a:sym typeface="Roboto"/>
              </a:rPr>
              <a:t>Advocate for improving operational efficiency.</a:t>
            </a:r>
            <a:endParaRPr sz="2600">
              <a:highlight>
                <a:schemeClr val="lt1"/>
              </a:highlight>
              <a:latin typeface="Roboto"/>
              <a:ea typeface="Roboto"/>
              <a:cs typeface="Roboto"/>
              <a:sym typeface="Roboto"/>
            </a:endParaRPr>
          </a:p>
          <a:p>
            <a:pPr indent="0" lvl="0" marL="0" rtl="0" algn="l">
              <a:spcBef>
                <a:spcPts val="360"/>
              </a:spcBef>
              <a:spcAft>
                <a:spcPts val="0"/>
              </a:spcAft>
              <a:buNone/>
            </a:pPr>
            <a:r>
              <a:t/>
            </a:r>
            <a:endParaRPr sz="2600">
              <a:highlight>
                <a:schemeClr val="lt1"/>
              </a:highlight>
            </a:endParaRPr>
          </a:p>
        </p:txBody>
      </p:sp>
      <p:sp>
        <p:nvSpPr>
          <p:cNvPr id="166" name="Google Shape;166;g2701f47a9bb_0_1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
          <p:cNvSpPr txBox="1"/>
          <p:nvPr>
            <p:ph idx="1" type="body"/>
          </p:nvPr>
        </p:nvSpPr>
        <p:spPr>
          <a:xfrm>
            <a:off x="152400" y="914400"/>
            <a:ext cx="8915400" cy="5638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05867"/>
              </a:buClr>
              <a:buSzPts val="11500"/>
              <a:buNone/>
            </a:pPr>
            <a:r>
              <a:rPr lang="en-US" sz="11500">
                <a:solidFill>
                  <a:srgbClr val="205867"/>
                </a:solidFill>
                <a:latin typeface="Arial"/>
                <a:ea typeface="Arial"/>
                <a:cs typeface="Arial"/>
                <a:sym typeface="Arial"/>
              </a:rPr>
              <a:t>Thank You</a:t>
            </a:r>
            <a:endParaRPr sz="11500">
              <a:solidFill>
                <a:srgbClr val="205867"/>
              </a:solidFill>
              <a:latin typeface="Arial"/>
              <a:ea typeface="Arial"/>
              <a:cs typeface="Arial"/>
              <a:sym typeface="Arial"/>
            </a:endParaRPr>
          </a:p>
        </p:txBody>
      </p:sp>
      <p:sp>
        <p:nvSpPr>
          <p:cNvPr id="172" name="Google Shape;17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200">
                <a:latin typeface="Times New Roman"/>
                <a:ea typeface="Times New Roman"/>
                <a:cs typeface="Times New Roman"/>
                <a:sym typeface="Times New Roman"/>
              </a:rPr>
              <a:t>Outline</a:t>
            </a:r>
            <a:endParaRPr sz="3200">
              <a:latin typeface="Times New Roman"/>
              <a:ea typeface="Times New Roman"/>
              <a:cs typeface="Times New Roman"/>
              <a:sym typeface="Times New Roman"/>
            </a:endParaRPr>
          </a:p>
        </p:txBody>
      </p:sp>
      <p:sp>
        <p:nvSpPr>
          <p:cNvPr id="56" name="Google Shape;56;p2"/>
          <p:cNvSpPr txBox="1"/>
          <p:nvPr>
            <p:ph idx="1" type="body"/>
          </p:nvPr>
        </p:nvSpPr>
        <p:spPr>
          <a:xfrm>
            <a:off x="114300" y="1224250"/>
            <a:ext cx="8915400" cy="51321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360"/>
              </a:spcBef>
              <a:spcAft>
                <a:spcPts val="0"/>
              </a:spcAft>
              <a:buSzPts val="2600"/>
              <a:buFont typeface="Calibri"/>
              <a:buChar char="•"/>
            </a:pPr>
            <a:r>
              <a:rPr lang="en-US" sz="2600"/>
              <a:t>Introduction</a:t>
            </a:r>
            <a:endParaRPr sz="2600"/>
          </a:p>
          <a:p>
            <a:pPr indent="-393700" lvl="0" marL="457200" rtl="0" algn="l">
              <a:lnSpc>
                <a:spcPct val="115000"/>
              </a:lnSpc>
              <a:spcBef>
                <a:spcPts val="360"/>
              </a:spcBef>
              <a:spcAft>
                <a:spcPts val="0"/>
              </a:spcAft>
              <a:buSzPts val="2600"/>
              <a:buFont typeface="Calibri"/>
              <a:buChar char="•"/>
            </a:pPr>
            <a:r>
              <a:rPr lang="en-US" sz="2600"/>
              <a:t>Overview</a:t>
            </a:r>
            <a:endParaRPr sz="2600"/>
          </a:p>
          <a:p>
            <a:pPr indent="-393700" lvl="0" marL="457200" rtl="0" algn="l">
              <a:lnSpc>
                <a:spcPct val="115000"/>
              </a:lnSpc>
              <a:spcBef>
                <a:spcPts val="360"/>
              </a:spcBef>
              <a:spcAft>
                <a:spcPts val="0"/>
              </a:spcAft>
              <a:buSzPts val="2600"/>
              <a:buFont typeface="Calibri"/>
              <a:buChar char="•"/>
            </a:pPr>
            <a:r>
              <a:rPr lang="en-US" sz="2600"/>
              <a:t>Key Features</a:t>
            </a:r>
            <a:endParaRPr sz="2600"/>
          </a:p>
          <a:p>
            <a:pPr indent="-393700" lvl="0" marL="457200" rtl="0" algn="l">
              <a:lnSpc>
                <a:spcPct val="115000"/>
              </a:lnSpc>
              <a:spcBef>
                <a:spcPts val="360"/>
              </a:spcBef>
              <a:spcAft>
                <a:spcPts val="0"/>
              </a:spcAft>
              <a:buSzPts val="2600"/>
              <a:buFont typeface="Calibri"/>
              <a:buChar char="•"/>
            </a:pPr>
            <a:r>
              <a:rPr lang="en-US" sz="2600"/>
              <a:t>Steps to use it</a:t>
            </a:r>
            <a:endParaRPr sz="2600"/>
          </a:p>
          <a:p>
            <a:pPr indent="-393700" lvl="0" marL="457200" rtl="0" algn="l">
              <a:lnSpc>
                <a:spcPct val="115000"/>
              </a:lnSpc>
              <a:spcBef>
                <a:spcPts val="360"/>
              </a:spcBef>
              <a:spcAft>
                <a:spcPts val="0"/>
              </a:spcAft>
              <a:buSzPts val="2600"/>
              <a:buFont typeface="Calibri"/>
              <a:buChar char="•"/>
            </a:pPr>
            <a:r>
              <a:rPr lang="en-US" sz="2600"/>
              <a:t>Live Demo</a:t>
            </a:r>
            <a:endParaRPr sz="2600"/>
          </a:p>
          <a:p>
            <a:pPr indent="-393700" lvl="0" marL="457200" rtl="0" algn="l">
              <a:lnSpc>
                <a:spcPct val="115000"/>
              </a:lnSpc>
              <a:spcBef>
                <a:spcPts val="360"/>
              </a:spcBef>
              <a:spcAft>
                <a:spcPts val="0"/>
              </a:spcAft>
              <a:buSzPts val="2600"/>
              <a:buFont typeface="Calibri"/>
              <a:buChar char="•"/>
            </a:pPr>
            <a:r>
              <a:rPr lang="en-US" sz="2600"/>
              <a:t>Responsive Nature</a:t>
            </a:r>
            <a:endParaRPr sz="2600"/>
          </a:p>
          <a:p>
            <a:pPr indent="-393700" lvl="0" marL="457200" rtl="0" algn="l">
              <a:lnSpc>
                <a:spcPct val="115000"/>
              </a:lnSpc>
              <a:spcBef>
                <a:spcPts val="360"/>
              </a:spcBef>
              <a:spcAft>
                <a:spcPts val="0"/>
              </a:spcAft>
              <a:buSzPts val="2600"/>
              <a:buFont typeface="Calibri"/>
              <a:buChar char="•"/>
            </a:pPr>
            <a:r>
              <a:rPr lang="en-US" sz="2600"/>
              <a:t>Tech Stack</a:t>
            </a:r>
            <a:endParaRPr sz="2600"/>
          </a:p>
          <a:p>
            <a:pPr indent="-393700" lvl="0" marL="457200" rtl="0" algn="l">
              <a:lnSpc>
                <a:spcPct val="115000"/>
              </a:lnSpc>
              <a:spcBef>
                <a:spcPts val="360"/>
              </a:spcBef>
              <a:spcAft>
                <a:spcPts val="0"/>
              </a:spcAft>
              <a:buSzPts val="2600"/>
              <a:buFont typeface="Calibri"/>
              <a:buChar char="•"/>
            </a:pPr>
            <a:r>
              <a:rPr lang="en-US" sz="2600"/>
              <a:t>Objective</a:t>
            </a:r>
            <a:endParaRPr sz="2600"/>
          </a:p>
          <a:p>
            <a:pPr indent="-393700" lvl="0" marL="457200" rtl="0" algn="l">
              <a:lnSpc>
                <a:spcPct val="115000"/>
              </a:lnSpc>
              <a:spcBef>
                <a:spcPts val="360"/>
              </a:spcBef>
              <a:spcAft>
                <a:spcPts val="0"/>
              </a:spcAft>
              <a:buSzPts val="2600"/>
              <a:buFont typeface="Calibri"/>
              <a:buChar char="•"/>
            </a:pPr>
            <a:r>
              <a:rPr lang="en-US" sz="2600"/>
              <a:t>References</a:t>
            </a:r>
            <a:endParaRPr sz="2600"/>
          </a:p>
          <a:p>
            <a:pPr indent="-393700" lvl="0" marL="457200" rtl="0" algn="l">
              <a:lnSpc>
                <a:spcPct val="115000"/>
              </a:lnSpc>
              <a:spcBef>
                <a:spcPts val="360"/>
              </a:spcBef>
              <a:spcAft>
                <a:spcPts val="0"/>
              </a:spcAft>
              <a:buSzPts val="2600"/>
              <a:buFont typeface="Calibri"/>
              <a:buChar char="•"/>
            </a:pPr>
            <a:r>
              <a:rPr lang="en-US" sz="2600"/>
              <a:t>Conclusion</a:t>
            </a:r>
            <a:endParaRPr sz="2600"/>
          </a:p>
          <a:p>
            <a:pPr indent="0" lvl="0" marL="457200" rtl="0" algn="l">
              <a:lnSpc>
                <a:spcPct val="115000"/>
              </a:lnSpc>
              <a:spcBef>
                <a:spcPts val="360"/>
              </a:spcBef>
              <a:spcAft>
                <a:spcPts val="0"/>
              </a:spcAft>
              <a:buSzPts val="1800"/>
              <a:buNone/>
            </a:pPr>
            <a:r>
              <a:t/>
            </a:r>
            <a:endParaRPr sz="2400">
              <a:latin typeface="Times New Roman"/>
              <a:ea typeface="Times New Roman"/>
              <a:cs typeface="Times New Roman"/>
              <a:sym typeface="Times New Roman"/>
            </a:endParaRPr>
          </a:p>
          <a:p>
            <a:pPr indent="-215900" lvl="0" marL="342900" rtl="0" algn="l">
              <a:lnSpc>
                <a:spcPct val="115000"/>
              </a:lnSpc>
              <a:spcBef>
                <a:spcPts val="400"/>
              </a:spcBef>
              <a:spcAft>
                <a:spcPts val="0"/>
              </a:spcAft>
              <a:buClr>
                <a:schemeClr val="dk1"/>
              </a:buClr>
              <a:buSzPts val="2000"/>
              <a:buNone/>
            </a:pPr>
            <a:r>
              <a:t/>
            </a:r>
            <a:endParaRPr sz="2600">
              <a:latin typeface="Times New Roman"/>
              <a:ea typeface="Times New Roman"/>
              <a:cs typeface="Times New Roman"/>
              <a:sym typeface="Times New Roman"/>
            </a:endParaRPr>
          </a:p>
          <a:p>
            <a:pPr indent="0" lvl="0" marL="127000" rtl="0" algn="l">
              <a:lnSpc>
                <a:spcPct val="115000"/>
              </a:lnSpc>
              <a:spcBef>
                <a:spcPts val="400"/>
              </a:spcBef>
              <a:spcAft>
                <a:spcPts val="0"/>
              </a:spcAft>
              <a:buClr>
                <a:schemeClr val="dk1"/>
              </a:buClr>
              <a:buSzPts val="2000"/>
              <a:buNone/>
            </a:pPr>
            <a:r>
              <a:t/>
            </a:r>
            <a:endParaRPr sz="2600">
              <a:latin typeface="Times New Roman"/>
              <a:ea typeface="Times New Roman"/>
              <a:cs typeface="Times New Roman"/>
              <a:sym typeface="Times New Roman"/>
            </a:endParaRPr>
          </a:p>
          <a:p>
            <a:pPr indent="-165100" lvl="0" marL="342900" rtl="0" algn="l">
              <a:lnSpc>
                <a:spcPct val="115000"/>
              </a:lnSpc>
              <a:spcBef>
                <a:spcPts val="560"/>
              </a:spcBef>
              <a:spcAft>
                <a:spcPts val="0"/>
              </a:spcAft>
              <a:buClr>
                <a:schemeClr val="dk1"/>
              </a:buClr>
              <a:buSzPts val="2800"/>
              <a:buNone/>
            </a:pPr>
            <a:r>
              <a:t/>
            </a:r>
            <a:endParaRPr sz="3400">
              <a:latin typeface="Times New Roman"/>
              <a:ea typeface="Times New Roman"/>
              <a:cs typeface="Times New Roman"/>
              <a:sym typeface="Times New Roman"/>
            </a:endParaRPr>
          </a:p>
          <a:p>
            <a:pPr indent="-165100" lvl="0" marL="342900" rtl="0" algn="l">
              <a:lnSpc>
                <a:spcPct val="115000"/>
              </a:lnSpc>
              <a:spcBef>
                <a:spcPts val="560"/>
              </a:spcBef>
              <a:spcAft>
                <a:spcPts val="0"/>
              </a:spcAft>
              <a:buClr>
                <a:schemeClr val="dk1"/>
              </a:buClr>
              <a:buSzPts val="2800"/>
              <a:buNone/>
            </a:pPr>
            <a:r>
              <a:t/>
            </a:r>
            <a:endParaRPr sz="3400">
              <a:latin typeface="Times New Roman"/>
              <a:ea typeface="Times New Roman"/>
              <a:cs typeface="Times New Roman"/>
              <a:sym typeface="Times New Roman"/>
            </a:endParaRPr>
          </a:p>
          <a:p>
            <a:pPr indent="-165100" lvl="0" marL="342900" rtl="0" algn="l">
              <a:lnSpc>
                <a:spcPct val="115000"/>
              </a:lnSpc>
              <a:spcBef>
                <a:spcPts val="560"/>
              </a:spcBef>
              <a:spcAft>
                <a:spcPts val="0"/>
              </a:spcAft>
              <a:buClr>
                <a:schemeClr val="dk1"/>
              </a:buClr>
              <a:buSzPts val="2800"/>
              <a:buNone/>
            </a:pPr>
            <a:r>
              <a:t/>
            </a:r>
            <a:endParaRPr sz="3400">
              <a:latin typeface="Times New Roman"/>
              <a:ea typeface="Times New Roman"/>
              <a:cs typeface="Times New Roman"/>
              <a:sym typeface="Times New Roman"/>
            </a:endParaRPr>
          </a:p>
          <a:p>
            <a:pPr indent="-165100" lvl="0" marL="342900" rtl="0" algn="l">
              <a:lnSpc>
                <a:spcPct val="115000"/>
              </a:lnSpc>
              <a:spcBef>
                <a:spcPts val="560"/>
              </a:spcBef>
              <a:spcAft>
                <a:spcPts val="0"/>
              </a:spcAft>
              <a:buClr>
                <a:schemeClr val="dk1"/>
              </a:buClr>
              <a:buSzPts val="2800"/>
              <a:buNone/>
            </a:pPr>
            <a:r>
              <a:t/>
            </a:r>
            <a:endParaRPr sz="3400">
              <a:latin typeface="Times New Roman"/>
              <a:ea typeface="Times New Roman"/>
              <a:cs typeface="Times New Roman"/>
              <a:sym typeface="Times New Roman"/>
            </a:endParaRPr>
          </a:p>
          <a:p>
            <a:pPr indent="-165100" lvl="0" marL="342900" rtl="0" algn="l">
              <a:lnSpc>
                <a:spcPct val="115000"/>
              </a:lnSpc>
              <a:spcBef>
                <a:spcPts val="560"/>
              </a:spcBef>
              <a:spcAft>
                <a:spcPts val="0"/>
              </a:spcAft>
              <a:buClr>
                <a:schemeClr val="dk1"/>
              </a:buClr>
              <a:buSzPts val="2800"/>
              <a:buNone/>
            </a:pPr>
            <a:r>
              <a:t/>
            </a:r>
            <a:endParaRPr sz="3400">
              <a:latin typeface="Times New Roman"/>
              <a:ea typeface="Times New Roman"/>
              <a:cs typeface="Times New Roman"/>
              <a:sym typeface="Times New Roman"/>
            </a:endParaRPr>
          </a:p>
          <a:p>
            <a:pPr indent="-165100" lvl="0" marL="342900" rtl="0" algn="l">
              <a:lnSpc>
                <a:spcPct val="115000"/>
              </a:lnSpc>
              <a:spcBef>
                <a:spcPts val="560"/>
              </a:spcBef>
              <a:spcAft>
                <a:spcPts val="0"/>
              </a:spcAft>
              <a:buClr>
                <a:schemeClr val="dk1"/>
              </a:buClr>
              <a:buSzPts val="2800"/>
              <a:buNone/>
            </a:pPr>
            <a:r>
              <a:t/>
            </a:r>
            <a:endParaRPr sz="3400">
              <a:latin typeface="Times New Roman"/>
              <a:ea typeface="Times New Roman"/>
              <a:cs typeface="Times New Roman"/>
              <a:sym typeface="Times New Roman"/>
            </a:endParaRPr>
          </a:p>
          <a:p>
            <a:pPr indent="-165100" lvl="0" marL="342900" rtl="0" algn="l">
              <a:lnSpc>
                <a:spcPct val="115000"/>
              </a:lnSpc>
              <a:spcBef>
                <a:spcPts val="560"/>
              </a:spcBef>
              <a:spcAft>
                <a:spcPts val="0"/>
              </a:spcAft>
              <a:buClr>
                <a:schemeClr val="dk1"/>
              </a:buClr>
              <a:buSzPts val="2800"/>
              <a:buNone/>
            </a:pPr>
            <a:r>
              <a:t/>
            </a:r>
            <a:endParaRPr sz="3400">
              <a:latin typeface="Times New Roman"/>
              <a:ea typeface="Times New Roman"/>
              <a:cs typeface="Times New Roman"/>
              <a:sym typeface="Times New Roman"/>
            </a:endParaRPr>
          </a:p>
          <a:p>
            <a:pPr indent="-165100" lvl="0" marL="342900" rtl="0" algn="l">
              <a:lnSpc>
                <a:spcPct val="115000"/>
              </a:lnSpc>
              <a:spcBef>
                <a:spcPts val="560"/>
              </a:spcBef>
              <a:spcAft>
                <a:spcPts val="0"/>
              </a:spcAft>
              <a:buClr>
                <a:schemeClr val="dk1"/>
              </a:buClr>
              <a:buSzPts val="2800"/>
              <a:buNone/>
            </a:pPr>
            <a:r>
              <a:t/>
            </a:r>
            <a:endParaRPr sz="3400">
              <a:latin typeface="Times New Roman"/>
              <a:ea typeface="Times New Roman"/>
              <a:cs typeface="Times New Roman"/>
              <a:sym typeface="Times New Roman"/>
            </a:endParaRPr>
          </a:p>
          <a:p>
            <a:pPr indent="-165100" lvl="0" marL="342900" rtl="0" algn="l">
              <a:lnSpc>
                <a:spcPct val="115000"/>
              </a:lnSpc>
              <a:spcBef>
                <a:spcPts val="560"/>
              </a:spcBef>
              <a:spcAft>
                <a:spcPts val="0"/>
              </a:spcAft>
              <a:buClr>
                <a:schemeClr val="dk1"/>
              </a:buClr>
              <a:buSzPts val="2800"/>
              <a:buNone/>
            </a:pPr>
            <a:r>
              <a:t/>
            </a:r>
            <a:endParaRPr sz="3400">
              <a:latin typeface="Times New Roman"/>
              <a:ea typeface="Times New Roman"/>
              <a:cs typeface="Times New Roman"/>
              <a:sym typeface="Times New Roman"/>
            </a:endParaRPr>
          </a:p>
        </p:txBody>
      </p:sp>
      <p:sp>
        <p:nvSpPr>
          <p:cNvPr id="57" name="Google Shape;57;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26b660e92d5_0_3"/>
          <p:cNvSpPr txBox="1"/>
          <p:nvPr/>
        </p:nvSpPr>
        <p:spPr>
          <a:xfrm>
            <a:off x="0" y="1878425"/>
            <a:ext cx="91440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solidFill>
                  <a:schemeClr val="dk1"/>
                </a:solidFill>
                <a:highlight>
                  <a:schemeClr val="lt1"/>
                </a:highlight>
                <a:latin typeface="Roboto"/>
                <a:ea typeface="Roboto"/>
                <a:cs typeface="Roboto"/>
                <a:sym typeface="Roboto"/>
              </a:rPr>
              <a:t>ClickCove | Ecom Website:</a:t>
            </a:r>
            <a:endParaRPr sz="48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US" sz="4800">
                <a:solidFill>
                  <a:schemeClr val="dk1"/>
                </a:solidFill>
                <a:highlight>
                  <a:schemeClr val="lt1"/>
                </a:highlight>
                <a:latin typeface="Roboto"/>
                <a:ea typeface="Roboto"/>
                <a:cs typeface="Roboto"/>
                <a:sym typeface="Roboto"/>
              </a:rPr>
              <a:t> Elevating E-Commerce with AI-Powered Recommendations and Filters</a:t>
            </a:r>
            <a:endParaRPr sz="4800">
              <a:solidFill>
                <a:schemeClr val="dk1"/>
              </a:solidFill>
              <a:highlight>
                <a:schemeClr val="lt1"/>
              </a:highlight>
              <a:latin typeface="Calibri"/>
              <a:ea typeface="Calibri"/>
              <a:cs typeface="Calibri"/>
              <a:sym typeface="Calibri"/>
            </a:endParaRPr>
          </a:p>
        </p:txBody>
      </p:sp>
      <p:sp>
        <p:nvSpPr>
          <p:cNvPr id="64" name="Google Shape;64;g26b660e92d5_0_3"/>
          <p:cNvSpPr txBox="1"/>
          <p:nvPr/>
        </p:nvSpPr>
        <p:spPr>
          <a:xfrm>
            <a:off x="291750" y="90075"/>
            <a:ext cx="8560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200">
                <a:solidFill>
                  <a:schemeClr val="dk1"/>
                </a:solidFill>
                <a:latin typeface="Calibri"/>
                <a:ea typeface="Calibri"/>
                <a:cs typeface="Calibri"/>
                <a:sym typeface="Calibri"/>
              </a:rPr>
              <a:t>Introduction</a:t>
            </a:r>
            <a:endParaRPr sz="3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26b660e92d5_0_1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Overview</a:t>
            </a:r>
            <a:endParaRPr/>
          </a:p>
        </p:txBody>
      </p:sp>
      <p:sp>
        <p:nvSpPr>
          <p:cNvPr id="71" name="Google Shape;71;g26b660e92d5_0_11"/>
          <p:cNvSpPr txBox="1"/>
          <p:nvPr>
            <p:ph idx="1" type="body"/>
          </p:nvPr>
        </p:nvSpPr>
        <p:spPr>
          <a:xfrm>
            <a:off x="243950" y="1155250"/>
            <a:ext cx="8500800" cy="5201100"/>
          </a:xfrm>
          <a:prstGeom prst="rect">
            <a:avLst/>
          </a:prstGeom>
          <a:noFill/>
          <a:ln>
            <a:noFill/>
          </a:ln>
        </p:spPr>
        <p:txBody>
          <a:bodyPr anchorCtr="0" anchor="t" bIns="45700" lIns="91425" spcFirstLastPara="1" rIns="91425" wrap="square" tIns="45700">
            <a:noAutofit/>
          </a:bodyPr>
          <a:lstStyle/>
          <a:p>
            <a:pPr indent="-387350" lvl="0" marL="457200" rtl="0" algn="just">
              <a:lnSpc>
                <a:spcPct val="100000"/>
              </a:lnSpc>
              <a:spcBef>
                <a:spcPts val="1500"/>
              </a:spcBef>
              <a:spcAft>
                <a:spcPts val="0"/>
              </a:spcAft>
              <a:buSzPts val="2500"/>
              <a:buFont typeface="Calibri"/>
              <a:buChar char="•"/>
            </a:pPr>
            <a:r>
              <a:rPr b="1" lang="en-US" sz="2500">
                <a:highlight>
                  <a:schemeClr val="lt1"/>
                </a:highlight>
                <a:latin typeface="Roboto"/>
                <a:ea typeface="Roboto"/>
                <a:cs typeface="Roboto"/>
                <a:sym typeface="Roboto"/>
              </a:rPr>
              <a:t>ClickCove </a:t>
            </a:r>
            <a:r>
              <a:rPr lang="en-US" sz="2500">
                <a:highlight>
                  <a:schemeClr val="lt1"/>
                </a:highlight>
                <a:latin typeface="Roboto"/>
                <a:ea typeface="Roboto"/>
                <a:cs typeface="Roboto"/>
                <a:sym typeface="Roboto"/>
              </a:rPr>
              <a:t>stands at the forefront of e-commerce innovation, offering a seamless shopping experience enriched with cutting-edge AI technology. </a:t>
            </a:r>
            <a:endParaRPr sz="2500">
              <a:highlight>
                <a:schemeClr val="lt1"/>
              </a:highlight>
              <a:latin typeface="Roboto"/>
              <a:ea typeface="Roboto"/>
              <a:cs typeface="Roboto"/>
              <a:sym typeface="Roboto"/>
            </a:endParaRPr>
          </a:p>
          <a:p>
            <a:pPr indent="-387350" lvl="0" marL="457200" rtl="0" algn="just">
              <a:lnSpc>
                <a:spcPct val="100000"/>
              </a:lnSpc>
              <a:spcBef>
                <a:spcPts val="1500"/>
              </a:spcBef>
              <a:spcAft>
                <a:spcPts val="0"/>
              </a:spcAft>
              <a:buSzPts val="2500"/>
              <a:buFont typeface="Calibri"/>
              <a:buChar char="•"/>
            </a:pPr>
            <a:r>
              <a:rPr b="1" lang="en-US" sz="2500">
                <a:highlight>
                  <a:schemeClr val="lt1"/>
                </a:highlight>
                <a:latin typeface="Roboto"/>
                <a:ea typeface="Roboto"/>
                <a:cs typeface="Roboto"/>
                <a:sym typeface="Roboto"/>
              </a:rPr>
              <a:t>With a mission</a:t>
            </a:r>
            <a:r>
              <a:rPr lang="en-US" sz="2500">
                <a:highlight>
                  <a:schemeClr val="lt1"/>
                </a:highlight>
                <a:latin typeface="Roboto"/>
                <a:ea typeface="Roboto"/>
                <a:cs typeface="Roboto"/>
                <a:sym typeface="Roboto"/>
              </a:rPr>
              <a:t> to redefine the way users discover and engage with products online, ClickCove integrates sophisticated AI algorithms to deliver personalized recommendations and advanced filtering options, ensuring that every user finds exactly what they need with ease.</a:t>
            </a:r>
            <a:endParaRPr sz="2500">
              <a:highlight>
                <a:schemeClr val="lt1"/>
              </a:highlight>
            </a:endParaRPr>
          </a:p>
        </p:txBody>
      </p:sp>
      <p:sp>
        <p:nvSpPr>
          <p:cNvPr id="72" name="Google Shape;72;g26b660e92d5_0_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6b660e92d5_0_2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Key Features</a:t>
            </a:r>
            <a:endParaRPr/>
          </a:p>
        </p:txBody>
      </p:sp>
      <p:sp>
        <p:nvSpPr>
          <p:cNvPr id="79" name="Google Shape;79;g26b660e92d5_0_21"/>
          <p:cNvSpPr txBox="1"/>
          <p:nvPr>
            <p:ph idx="1" type="body"/>
          </p:nvPr>
        </p:nvSpPr>
        <p:spPr>
          <a:xfrm>
            <a:off x="457200" y="1220450"/>
            <a:ext cx="8229600" cy="5036400"/>
          </a:xfrm>
          <a:prstGeom prst="rect">
            <a:avLst/>
          </a:prstGeom>
          <a:noFill/>
          <a:ln>
            <a:noFill/>
          </a:ln>
        </p:spPr>
        <p:txBody>
          <a:bodyPr anchorCtr="0" anchor="t" bIns="45700" lIns="91425" spcFirstLastPara="1" rIns="91425" wrap="square" tIns="45700">
            <a:noAutofit/>
          </a:bodyPr>
          <a:lstStyle/>
          <a:p>
            <a:pPr indent="-374650" lvl="0" marL="457200" rtl="0" algn="l">
              <a:lnSpc>
                <a:spcPct val="115000"/>
              </a:lnSpc>
              <a:spcBef>
                <a:spcPts val="0"/>
              </a:spcBef>
              <a:spcAft>
                <a:spcPts val="0"/>
              </a:spcAft>
              <a:buSzPts val="2300"/>
              <a:buFont typeface="Calibri"/>
              <a:buAutoNum type="arabicPeriod"/>
            </a:pPr>
            <a:r>
              <a:rPr b="1" lang="en-US" sz="2300">
                <a:highlight>
                  <a:schemeClr val="lt1"/>
                </a:highlight>
              </a:rPr>
              <a:t>Visual Search: </a:t>
            </a:r>
            <a:r>
              <a:rPr lang="en-US" sz="2300">
                <a:highlight>
                  <a:schemeClr val="lt1"/>
                </a:highlight>
              </a:rPr>
              <a:t>Allow users to search for products using images rather than text. AI-powered visual search technology can analyze images to identify similar products in your inventory, making the shopping experience more intuitive and convenient.</a:t>
            </a:r>
            <a:endParaRPr sz="2300">
              <a:highlight>
                <a:schemeClr val="lt1"/>
              </a:highlight>
            </a:endParaRPr>
          </a:p>
          <a:p>
            <a:pPr indent="-374650" lvl="0" marL="457200" rtl="0" algn="l">
              <a:lnSpc>
                <a:spcPct val="115000"/>
              </a:lnSpc>
              <a:spcBef>
                <a:spcPts val="0"/>
              </a:spcBef>
              <a:spcAft>
                <a:spcPts val="0"/>
              </a:spcAft>
              <a:buSzPts val="2300"/>
              <a:buFont typeface="Calibri"/>
              <a:buAutoNum type="arabicPeriod"/>
            </a:pPr>
            <a:r>
              <a:rPr b="1" lang="en-US" sz="2300">
                <a:highlight>
                  <a:schemeClr val="lt1"/>
                </a:highlight>
              </a:rPr>
              <a:t>Sentiment Analysis:</a:t>
            </a:r>
            <a:r>
              <a:rPr lang="en-US" sz="2300">
                <a:highlight>
                  <a:schemeClr val="lt1"/>
                </a:highlight>
              </a:rPr>
              <a:t> Implement sentiment analysis algorithms to analyze customer feedback, reviews, and social media mentions. This helps in understanding customer sentiment, identifying areas for improvement, and enhancing overall customer satisfaction.</a:t>
            </a:r>
            <a:endParaRPr sz="2300">
              <a:highlight>
                <a:schemeClr val="lt1"/>
              </a:highlight>
            </a:endParaRPr>
          </a:p>
          <a:p>
            <a:pPr indent="-374650" lvl="0" marL="457200" rtl="0" algn="just">
              <a:lnSpc>
                <a:spcPct val="115000"/>
              </a:lnSpc>
              <a:spcBef>
                <a:spcPts val="1500"/>
              </a:spcBef>
              <a:spcAft>
                <a:spcPts val="0"/>
              </a:spcAft>
              <a:buSzPts val="2300"/>
              <a:buFont typeface="Calibri"/>
              <a:buAutoNum type="arabicPeriod"/>
            </a:pPr>
            <a:r>
              <a:rPr lang="en-US" sz="2300">
                <a:highlight>
                  <a:schemeClr val="lt1"/>
                </a:highlight>
              </a:rPr>
              <a:t>Visually looks amazing, has different kinds of components used for accessing the interface</a:t>
            </a:r>
            <a:endParaRPr sz="2300">
              <a:highlight>
                <a:schemeClr val="lt1"/>
              </a:highlight>
            </a:endParaRPr>
          </a:p>
          <a:p>
            <a:pPr indent="0" lvl="0" marL="0" rtl="0" algn="just">
              <a:lnSpc>
                <a:spcPct val="115000"/>
              </a:lnSpc>
              <a:spcBef>
                <a:spcPts val="1500"/>
              </a:spcBef>
              <a:spcAft>
                <a:spcPts val="0"/>
              </a:spcAft>
              <a:buSzPts val="1800"/>
              <a:buNone/>
            </a:pPr>
            <a:r>
              <a:t/>
            </a:r>
            <a:endParaRPr sz="2300">
              <a:highlight>
                <a:schemeClr val="lt1"/>
              </a:highlight>
            </a:endParaRPr>
          </a:p>
          <a:p>
            <a:pPr indent="0" lvl="0" marL="0" rtl="0" algn="just">
              <a:lnSpc>
                <a:spcPct val="115000"/>
              </a:lnSpc>
              <a:spcBef>
                <a:spcPts val="1500"/>
              </a:spcBef>
              <a:spcAft>
                <a:spcPts val="0"/>
              </a:spcAft>
              <a:buSzPts val="1800"/>
              <a:buNone/>
            </a:pPr>
            <a:r>
              <a:t/>
            </a:r>
            <a:endParaRPr sz="2300">
              <a:highlight>
                <a:schemeClr val="lt1"/>
              </a:highlight>
            </a:endParaRPr>
          </a:p>
        </p:txBody>
      </p:sp>
      <p:sp>
        <p:nvSpPr>
          <p:cNvPr id="80" name="Google Shape;80;g26b660e92d5_0_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6b660e92d5_0_4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Live Demo</a:t>
            </a:r>
            <a:endParaRPr/>
          </a:p>
        </p:txBody>
      </p:sp>
      <p:sp>
        <p:nvSpPr>
          <p:cNvPr id="87" name="Google Shape;87;g26b660e92d5_0_45"/>
          <p:cNvSpPr txBox="1"/>
          <p:nvPr>
            <p:ph idx="1" type="body"/>
          </p:nvPr>
        </p:nvSpPr>
        <p:spPr>
          <a:xfrm>
            <a:off x="325950" y="961425"/>
            <a:ext cx="8560800" cy="1709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360"/>
              </a:spcBef>
              <a:spcAft>
                <a:spcPts val="0"/>
              </a:spcAft>
              <a:buSzPts val="1800"/>
              <a:buNone/>
            </a:pPr>
            <a:r>
              <a:rPr b="1" lang="en-US" sz="2700"/>
              <a:t>Sign up page : </a:t>
            </a:r>
            <a:r>
              <a:rPr lang="en-US" sz="2700"/>
              <a:t>User can login by filling their inputs in the section provided. </a:t>
            </a:r>
            <a:endParaRPr sz="2500"/>
          </a:p>
          <a:p>
            <a:pPr indent="0" lvl="0" marL="0" rtl="0" algn="just">
              <a:lnSpc>
                <a:spcPct val="100000"/>
              </a:lnSpc>
              <a:spcBef>
                <a:spcPts val="360"/>
              </a:spcBef>
              <a:spcAft>
                <a:spcPts val="0"/>
              </a:spcAft>
              <a:buSzPts val="1800"/>
              <a:buNone/>
            </a:pPr>
            <a:r>
              <a:t/>
            </a:r>
            <a:endParaRPr sz="2700"/>
          </a:p>
          <a:p>
            <a:pPr indent="0" lvl="0" marL="0" rtl="0" algn="just">
              <a:lnSpc>
                <a:spcPct val="100000"/>
              </a:lnSpc>
              <a:spcBef>
                <a:spcPts val="360"/>
              </a:spcBef>
              <a:spcAft>
                <a:spcPts val="0"/>
              </a:spcAft>
              <a:buSzPts val="1800"/>
              <a:buNone/>
            </a:pPr>
            <a:r>
              <a:t/>
            </a:r>
            <a:endParaRPr sz="2700"/>
          </a:p>
        </p:txBody>
      </p:sp>
      <p:sp>
        <p:nvSpPr>
          <p:cNvPr id="88" name="Google Shape;88;g26b660e92d5_0_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89" name="Google Shape;89;g26b660e92d5_0_45"/>
          <p:cNvPicPr preferRelativeResize="0"/>
          <p:nvPr/>
        </p:nvPicPr>
        <p:blipFill>
          <a:blip r:embed="rId3">
            <a:alphaModFix/>
          </a:blip>
          <a:stretch>
            <a:fillRect/>
          </a:stretch>
        </p:blipFill>
        <p:spPr>
          <a:xfrm>
            <a:off x="171325" y="2318250"/>
            <a:ext cx="8801350" cy="3642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6b660e92d5_0_5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96" name="Google Shape;96;g26b660e92d5_0_54"/>
          <p:cNvSpPr txBox="1"/>
          <p:nvPr>
            <p:ph idx="1" type="body"/>
          </p:nvPr>
        </p:nvSpPr>
        <p:spPr>
          <a:xfrm>
            <a:off x="457200" y="1165950"/>
            <a:ext cx="8229600" cy="4526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360"/>
              </a:spcBef>
              <a:spcAft>
                <a:spcPts val="0"/>
              </a:spcAft>
              <a:buSzPts val="1800"/>
              <a:buNone/>
            </a:pPr>
            <a:r>
              <a:rPr lang="en-US" sz="2700"/>
              <a:t>Home Page</a:t>
            </a:r>
            <a:endParaRPr sz="2300"/>
          </a:p>
        </p:txBody>
      </p:sp>
      <p:sp>
        <p:nvSpPr>
          <p:cNvPr id="97" name="Google Shape;97;g26b660e92d5_0_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98" name="Google Shape;98;g26b660e92d5_0_54"/>
          <p:cNvPicPr preferRelativeResize="0"/>
          <p:nvPr/>
        </p:nvPicPr>
        <p:blipFill>
          <a:blip r:embed="rId3">
            <a:alphaModFix/>
          </a:blip>
          <a:stretch>
            <a:fillRect/>
          </a:stretch>
        </p:blipFill>
        <p:spPr>
          <a:xfrm>
            <a:off x="0" y="1832264"/>
            <a:ext cx="9143999" cy="42106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6b660e92d5_0_69"/>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Responsive Nature</a:t>
            </a:r>
            <a:endParaRPr/>
          </a:p>
        </p:txBody>
      </p:sp>
      <p:sp>
        <p:nvSpPr>
          <p:cNvPr id="105" name="Google Shape;105;g26b660e92d5_0_69"/>
          <p:cNvSpPr txBox="1"/>
          <p:nvPr>
            <p:ph idx="1" type="body"/>
          </p:nvPr>
        </p:nvSpPr>
        <p:spPr>
          <a:xfrm>
            <a:off x="152400" y="1093175"/>
            <a:ext cx="5757600" cy="16065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360"/>
              </a:spcBef>
              <a:spcAft>
                <a:spcPts val="0"/>
              </a:spcAft>
              <a:buSzPts val="1800"/>
              <a:buNone/>
            </a:pPr>
            <a:r>
              <a:rPr lang="en-US" sz="3000"/>
              <a:t>Home Page Continued.</a:t>
            </a:r>
            <a:endParaRPr sz="3000"/>
          </a:p>
        </p:txBody>
      </p:sp>
      <p:sp>
        <p:nvSpPr>
          <p:cNvPr id="106" name="Google Shape;106;g26b660e92d5_0_6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07" name="Google Shape;107;g26b660e92d5_0_69"/>
          <p:cNvPicPr preferRelativeResize="0"/>
          <p:nvPr/>
        </p:nvPicPr>
        <p:blipFill>
          <a:blip r:embed="rId3">
            <a:alphaModFix/>
          </a:blip>
          <a:stretch>
            <a:fillRect/>
          </a:stretch>
        </p:blipFill>
        <p:spPr>
          <a:xfrm>
            <a:off x="152400" y="1929925"/>
            <a:ext cx="8736899" cy="4050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d0d6b41c61_0_5"/>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Product Tab</a:t>
            </a:r>
            <a:endParaRPr/>
          </a:p>
        </p:txBody>
      </p:sp>
      <p:sp>
        <p:nvSpPr>
          <p:cNvPr id="114" name="Google Shape;114;g2d0d6b41c61_0_5"/>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 name="Google Shape;115;g2d0d6b41c61_0_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6" name="Google Shape;116;g2d0d6b41c61_0_5"/>
          <p:cNvPicPr preferRelativeResize="0"/>
          <p:nvPr/>
        </p:nvPicPr>
        <p:blipFill>
          <a:blip r:embed="rId3">
            <a:alphaModFix/>
          </a:blip>
          <a:stretch>
            <a:fillRect/>
          </a:stretch>
        </p:blipFill>
        <p:spPr>
          <a:xfrm>
            <a:off x="457200" y="962662"/>
            <a:ext cx="8229601" cy="53439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84C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2022-11-30T04:57:23Z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CD6E254D00B44B399858679B5C752696</vt:lpwstr>
  </property>
  <property fmtid="{D5CDD505-2E9C-101B-9397-08002B2CF9AE}" pid="3" name="KSOProductBuildVer">
    <vt:lpwstr>1033-11.2.0.11417</vt:lpwstr>
  </property>
</Properties>
</file>