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a:xfrm>
            <a:off x="5332412" y="5883275"/>
            <a:ext cx="4324044" cy="365125"/>
          </a:xfrm>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25958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241342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119236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241107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133231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2044153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434721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03153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67800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10951856" y="5867131"/>
            <a:ext cx="551167" cy="365125"/>
          </a:xfrm>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10973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68827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68535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315513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64857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21939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139329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E34-156E-47A2-ADB0-26D4F8982DCF}" type="datetimeFigureOut">
              <a:rPr lang="he-IL" smtClean="0"/>
              <a:t>כ"ח/טבת/תשפ"ב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550383E-A2A7-434F-B69A-DE173D3E3EC9}" type="slidenum">
              <a:rPr lang="he-IL" smtClean="0"/>
              <a:t>‹#›</a:t>
            </a:fld>
            <a:endParaRPr lang="he-IL"/>
          </a:p>
        </p:txBody>
      </p:sp>
    </p:spTree>
    <p:extLst>
      <p:ext uri="{BB962C8B-B14F-4D97-AF65-F5344CB8AC3E}">
        <p14:creationId xmlns:p14="http://schemas.microsoft.com/office/powerpoint/2010/main" val="64560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A9DE34-156E-47A2-ADB0-26D4F8982DCF}" type="datetimeFigureOut">
              <a:rPr lang="he-IL" smtClean="0"/>
              <a:t>כ"ח/טבת/תשפ"ב</a:t>
            </a:fld>
            <a:endParaRPr lang="he-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50383E-A2A7-434F-B69A-DE173D3E3EC9}" type="slidenum">
              <a:rPr lang="he-IL" smtClean="0"/>
              <a:t>‹#›</a:t>
            </a:fld>
            <a:endParaRPr lang="he-IL"/>
          </a:p>
        </p:txBody>
      </p:sp>
    </p:spTree>
    <p:extLst>
      <p:ext uri="{BB962C8B-B14F-4D97-AF65-F5344CB8AC3E}">
        <p14:creationId xmlns:p14="http://schemas.microsoft.com/office/powerpoint/2010/main" val="1546275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internetwache/GitToo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4AD2-C773-4021-AED1-08E4801753A0}"/>
              </a:ext>
            </a:extLst>
          </p:cNvPr>
          <p:cNvSpPr>
            <a:spLocks noGrp="1"/>
          </p:cNvSpPr>
          <p:nvPr>
            <p:ph type="ctrTitle"/>
          </p:nvPr>
        </p:nvSpPr>
        <p:spPr/>
        <p:txBody>
          <a:bodyPr/>
          <a:lstStyle/>
          <a:p>
            <a:pPr algn="ctr"/>
            <a:r>
              <a:rPr lang="en-US" dirty="0">
                <a:latin typeface="Arial Rounded MT Bold" panose="020F0704030504030204" pitchFamily="34" charset="0"/>
                <a:cs typeface="Arial" panose="020B0604020202020204" pitchFamily="34" charset="0"/>
              </a:rPr>
              <a:t>                 Secret - HTB</a:t>
            </a:r>
            <a:endParaRPr lang="he-IL" dirty="0">
              <a:latin typeface="Arial Rounded MT Bold" panose="020F07040305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2335ECD-2FCA-4141-8D5E-C5372AFA1BDA}"/>
              </a:ext>
            </a:extLst>
          </p:cNvPr>
          <p:cNvSpPr>
            <a:spLocks noGrp="1"/>
          </p:cNvSpPr>
          <p:nvPr>
            <p:ph type="subTitle" idx="1"/>
          </p:nvPr>
        </p:nvSpPr>
        <p:spPr/>
        <p:txBody>
          <a:bodyPr/>
          <a:lstStyle/>
          <a:p>
            <a:pPr algn="l"/>
            <a:r>
              <a:rPr lang="en-US" dirty="0">
                <a:latin typeface="DejaVu Sans Mono" panose="020B0609030804020204" pitchFamily="49" charset="0"/>
                <a:ea typeface="DejaVu Sans Mono" panose="020B0609030804020204" pitchFamily="49" charset="0"/>
                <a:cs typeface="DejaVu Sans Mono" panose="020B0609030804020204" pitchFamily="49" charset="0"/>
              </a:rPr>
              <a:t>Level : easy</a:t>
            </a:r>
          </a:p>
          <a:p>
            <a:pPr algn="l"/>
            <a:r>
              <a:rPr lang="en-US" dirty="0">
                <a:latin typeface="DejaVu Sans Mono" panose="020B0609030804020204" pitchFamily="49" charset="0"/>
                <a:ea typeface="DejaVu Sans Mono" panose="020B0609030804020204" pitchFamily="49" charset="0"/>
                <a:cs typeface="DejaVu Sans Mono" panose="020B0609030804020204" pitchFamily="49" charset="0"/>
              </a:rPr>
              <a:t>Target : 10.10.11.120</a:t>
            </a:r>
          </a:p>
          <a:p>
            <a:pPr algn="l"/>
            <a:r>
              <a:rPr lang="en-US" dirty="0">
                <a:latin typeface="DejaVu Sans Mono" panose="020B0609030804020204" pitchFamily="49" charset="0"/>
                <a:ea typeface="DejaVu Sans Mono" panose="020B0609030804020204" pitchFamily="49" charset="0"/>
                <a:cs typeface="DejaVu Sans Mono" panose="020B0609030804020204" pitchFamily="49" charset="0"/>
              </a:rPr>
              <a:t>By: Daniel</a:t>
            </a:r>
            <a:endParaRPr lang="he-IL" dirty="0">
              <a:latin typeface="DejaVu Sans Mono" panose="020B0609030804020204" pitchFamily="49" charset="0"/>
              <a:ea typeface="DejaVu Sans Mono" panose="020B0609030804020204" pitchFamily="49" charset="0"/>
            </a:endParaRPr>
          </a:p>
        </p:txBody>
      </p:sp>
      <p:pic>
        <p:nvPicPr>
          <p:cNvPr id="5" name="Picture 4">
            <a:extLst>
              <a:ext uri="{FF2B5EF4-FFF2-40B4-BE49-F238E27FC236}">
                <a16:creationId xmlns:a16="http://schemas.microsoft.com/office/drawing/2014/main" id="{DBB07029-9C51-4118-A62C-198AC068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01" y="1493574"/>
            <a:ext cx="2389188" cy="2389188"/>
          </a:xfrm>
          <a:prstGeom prst="rect">
            <a:avLst/>
          </a:prstGeom>
        </p:spPr>
      </p:pic>
    </p:spTree>
    <p:extLst>
      <p:ext uri="{BB962C8B-B14F-4D97-AF65-F5344CB8AC3E}">
        <p14:creationId xmlns:p14="http://schemas.microsoft.com/office/powerpoint/2010/main" val="3325100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 calcmode="lin" valueType="num">
                                      <p:cBhvr>
                                        <p:cTn id="3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3">
                                            <p:txEl>
                                              <p:pRg st="0" end="0"/>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 calcmode="lin" valueType="num">
                                      <p:cBhvr>
                                        <p:cTn id="3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40" dur="500"/>
                                        <p:tgtEl>
                                          <p:spTgt spid="3">
                                            <p:txEl>
                                              <p:pRg st="1" end="1"/>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F94A-E118-483B-8263-F71B3CFBCB7F}"/>
              </a:ext>
            </a:extLst>
          </p:cNvPr>
          <p:cNvSpPr>
            <a:spLocks noGrp="1"/>
          </p:cNvSpPr>
          <p:nvPr>
            <p:ph type="title"/>
          </p:nvPr>
        </p:nvSpPr>
        <p:spPr/>
        <p:txBody>
          <a:bodyPr/>
          <a:lstStyle/>
          <a:p>
            <a:r>
              <a:rPr lang="en-US" dirty="0"/>
              <a:t>Gain Access</a:t>
            </a:r>
            <a:endParaRPr lang="he-IL" dirty="0"/>
          </a:p>
        </p:txBody>
      </p:sp>
      <p:sp>
        <p:nvSpPr>
          <p:cNvPr id="3" name="Content Placeholder 2">
            <a:extLst>
              <a:ext uri="{FF2B5EF4-FFF2-40B4-BE49-F238E27FC236}">
                <a16:creationId xmlns:a16="http://schemas.microsoft.com/office/drawing/2014/main" id="{1CE9FDB1-4894-4994-A2C3-6695253BF109}"/>
              </a:ext>
            </a:extLst>
          </p:cNvPr>
          <p:cNvSpPr>
            <a:spLocks noGrp="1"/>
          </p:cNvSpPr>
          <p:nvPr>
            <p:ph idx="1"/>
          </p:nvPr>
        </p:nvSpPr>
        <p:spPr/>
        <p:txBody>
          <a:bodyPr/>
          <a:lstStyle/>
          <a:p>
            <a:pPr algn="l"/>
            <a:r>
              <a:rPr lang="en-US" dirty="0"/>
              <a:t>Now try to access a route saved only for the username "</a:t>
            </a:r>
            <a:r>
              <a:rPr lang="en-US" dirty="0" err="1"/>
              <a:t>theadmin</a:t>
            </a:r>
            <a:r>
              <a:rPr lang="en-US" dirty="0"/>
              <a:t>" and we will see in image B that we have access to the route</a:t>
            </a:r>
          </a:p>
          <a:p>
            <a:pPr algn="l"/>
            <a:endParaRPr lang="en-US" dirty="0"/>
          </a:p>
          <a:p>
            <a:pPr algn="l"/>
            <a:endParaRPr lang="en-US" dirty="0"/>
          </a:p>
          <a:p>
            <a:pPr algn="l"/>
            <a:endParaRPr lang="en-US" dirty="0"/>
          </a:p>
          <a:p>
            <a:pPr algn="l"/>
            <a:endParaRPr lang="he-IL" dirty="0"/>
          </a:p>
        </p:txBody>
      </p:sp>
    </p:spTree>
    <p:extLst>
      <p:ext uri="{BB962C8B-B14F-4D97-AF65-F5344CB8AC3E}">
        <p14:creationId xmlns:p14="http://schemas.microsoft.com/office/powerpoint/2010/main" val="658073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5C5E-5813-426E-BB90-A4BE2416A429}"/>
              </a:ext>
            </a:extLst>
          </p:cNvPr>
          <p:cNvSpPr>
            <a:spLocks noGrp="1"/>
          </p:cNvSpPr>
          <p:nvPr>
            <p:ph type="title"/>
          </p:nvPr>
        </p:nvSpPr>
        <p:spPr/>
        <p:txBody>
          <a:bodyPr/>
          <a:lstStyle/>
          <a:p>
            <a:r>
              <a:rPr lang="en-US" b="1" dirty="0"/>
              <a:t>Reconnaissance</a:t>
            </a:r>
            <a:endParaRPr lang="he-IL" dirty="0"/>
          </a:p>
        </p:txBody>
      </p:sp>
      <p:sp>
        <p:nvSpPr>
          <p:cNvPr id="3" name="Content Placeholder 2">
            <a:extLst>
              <a:ext uri="{FF2B5EF4-FFF2-40B4-BE49-F238E27FC236}">
                <a16:creationId xmlns:a16="http://schemas.microsoft.com/office/drawing/2014/main" id="{18A31F98-94CC-4201-B89E-E307ADEEF400}"/>
              </a:ext>
            </a:extLst>
          </p:cNvPr>
          <p:cNvSpPr>
            <a:spLocks noGrp="1"/>
          </p:cNvSpPr>
          <p:nvPr>
            <p:ph idx="1"/>
          </p:nvPr>
        </p:nvSpPr>
        <p:spPr/>
        <p:txBody>
          <a:bodyPr/>
          <a:lstStyle/>
          <a:p>
            <a:pPr marL="0" indent="0" algn="ctr">
              <a:buNone/>
            </a:pPr>
            <a:r>
              <a:rPr lang="en-US" dirty="0"/>
              <a:t>Nmap Ports </a:t>
            </a:r>
          </a:p>
          <a:p>
            <a:pPr marL="0" indent="0" algn="ctr">
              <a:buNone/>
            </a:pPr>
            <a:endParaRPr lang="en-US" dirty="0"/>
          </a:p>
          <a:p>
            <a:pPr marL="0" indent="0" algn="ctr">
              <a:buNone/>
            </a:pPr>
            <a:endParaRPr lang="he-IL" dirty="0"/>
          </a:p>
          <a:p>
            <a:pPr marL="0" indent="0" algn="ctr">
              <a:buNone/>
            </a:pPr>
            <a:endParaRPr lang="he-IL" dirty="0"/>
          </a:p>
          <a:p>
            <a:pPr marL="0" indent="0" algn="ctr">
              <a:buNone/>
            </a:pPr>
            <a:endParaRPr lang="en-US" dirty="0"/>
          </a:p>
          <a:p>
            <a:pPr marL="0" indent="0" algn="ctr">
              <a:buNone/>
            </a:pPr>
            <a:endParaRPr lang="en-US" dirty="0"/>
          </a:p>
          <a:p>
            <a:pPr marL="0" indent="0" algn="ctr">
              <a:buNone/>
            </a:pPr>
            <a:endParaRPr lang="en-US" dirty="0"/>
          </a:p>
        </p:txBody>
      </p:sp>
      <p:pic>
        <p:nvPicPr>
          <p:cNvPr id="5" name="Picture 4">
            <a:extLst>
              <a:ext uri="{FF2B5EF4-FFF2-40B4-BE49-F238E27FC236}">
                <a16:creationId xmlns:a16="http://schemas.microsoft.com/office/drawing/2014/main" id="{37F667BE-E738-40A8-94B5-43BB0ABF2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166" y="2941914"/>
            <a:ext cx="7239000" cy="2219325"/>
          </a:xfrm>
          <a:prstGeom prst="rect">
            <a:avLst/>
          </a:prstGeom>
        </p:spPr>
      </p:pic>
      <p:sp>
        <p:nvSpPr>
          <p:cNvPr id="6" name="Rectangle 5">
            <a:extLst>
              <a:ext uri="{FF2B5EF4-FFF2-40B4-BE49-F238E27FC236}">
                <a16:creationId xmlns:a16="http://schemas.microsoft.com/office/drawing/2014/main" id="{5F95690E-C8D9-4E3B-B431-70F5A16DDB8A}"/>
              </a:ext>
            </a:extLst>
          </p:cNvPr>
          <p:cNvSpPr/>
          <p:nvPr/>
        </p:nvSpPr>
        <p:spPr>
          <a:xfrm>
            <a:off x="3412412" y="5250359"/>
            <a:ext cx="5367175" cy="769441"/>
          </a:xfrm>
          <a:prstGeom prst="rect">
            <a:avLst/>
          </a:prstGeom>
          <a:noFill/>
        </p:spPr>
        <p:txBody>
          <a:bodyPr wrap="none" lIns="91440" tIns="45720" rIns="91440" bIns="45720">
            <a:spAutoFit/>
          </a:bodyPr>
          <a:lstStyle/>
          <a:p>
            <a:pPr algn="l"/>
            <a:r>
              <a:rPr lang="en-US" sz="2400" dirty="0"/>
              <a:t>Detection of vulnerabilities in ports 3000 </a:t>
            </a:r>
          </a:p>
          <a:p>
            <a:pPr algn="l"/>
            <a:r>
              <a:rPr lang="en-US" sz="2000" dirty="0"/>
              <a:t>	(site in 3000 and 80 is same like service)</a:t>
            </a:r>
            <a:endParaRPr lang="he-IL" sz="2000" dirty="0"/>
          </a:p>
        </p:txBody>
      </p:sp>
    </p:spTree>
    <p:extLst>
      <p:ext uri="{BB962C8B-B14F-4D97-AF65-F5344CB8AC3E}">
        <p14:creationId xmlns:p14="http://schemas.microsoft.com/office/powerpoint/2010/main" val="185493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down)">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644E-D852-42C4-A366-A97FEAB92845}"/>
              </a:ext>
            </a:extLst>
          </p:cNvPr>
          <p:cNvSpPr>
            <a:spLocks noGrp="1"/>
          </p:cNvSpPr>
          <p:nvPr>
            <p:ph type="title"/>
          </p:nvPr>
        </p:nvSpPr>
        <p:spPr/>
        <p:txBody>
          <a:bodyPr/>
          <a:lstStyle/>
          <a:p>
            <a:r>
              <a:rPr lang="en-US" b="1" dirty="0"/>
              <a:t>Reconnaissance</a:t>
            </a:r>
            <a:endParaRPr lang="he-IL" dirty="0"/>
          </a:p>
        </p:txBody>
      </p:sp>
      <p:sp>
        <p:nvSpPr>
          <p:cNvPr id="3" name="Content Placeholder 2">
            <a:extLst>
              <a:ext uri="{FF2B5EF4-FFF2-40B4-BE49-F238E27FC236}">
                <a16:creationId xmlns:a16="http://schemas.microsoft.com/office/drawing/2014/main" id="{CE42BC25-D5DF-40DF-8D1E-4BF37B5AF532}"/>
              </a:ext>
            </a:extLst>
          </p:cNvPr>
          <p:cNvSpPr>
            <a:spLocks noGrp="1"/>
          </p:cNvSpPr>
          <p:nvPr>
            <p:ph idx="1"/>
          </p:nvPr>
        </p:nvSpPr>
        <p:spPr/>
        <p:txBody>
          <a:bodyPr>
            <a:normAutofit/>
          </a:bodyPr>
          <a:lstStyle/>
          <a:p>
            <a:pPr algn="ctr"/>
            <a:r>
              <a:rPr lang="en-US" sz="2000" dirty="0"/>
              <a:t>Download The Source Code</a:t>
            </a:r>
          </a:p>
          <a:p>
            <a:pPr algn="ctr"/>
            <a:endParaRPr lang="he-IL"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he-IL" sz="2000" dirty="0"/>
          </a:p>
        </p:txBody>
      </p:sp>
      <p:pic>
        <p:nvPicPr>
          <p:cNvPr id="5" name="Picture 4">
            <a:extLst>
              <a:ext uri="{FF2B5EF4-FFF2-40B4-BE49-F238E27FC236}">
                <a16:creationId xmlns:a16="http://schemas.microsoft.com/office/drawing/2014/main" id="{69A20139-39FD-4037-8F10-BE0955297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332" y="2963590"/>
            <a:ext cx="8066667" cy="3718563"/>
          </a:xfrm>
          <a:prstGeom prst="rect">
            <a:avLst/>
          </a:prstGeom>
        </p:spPr>
      </p:pic>
    </p:spTree>
    <p:extLst>
      <p:ext uri="{BB962C8B-B14F-4D97-AF65-F5344CB8AC3E}">
        <p14:creationId xmlns:p14="http://schemas.microsoft.com/office/powerpoint/2010/main" val="2025036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7B7F-4AED-4B74-94DF-3207055F00A0}"/>
              </a:ext>
            </a:extLst>
          </p:cNvPr>
          <p:cNvSpPr>
            <a:spLocks noGrp="1"/>
          </p:cNvSpPr>
          <p:nvPr>
            <p:ph type="title"/>
          </p:nvPr>
        </p:nvSpPr>
        <p:spPr/>
        <p:txBody>
          <a:bodyPr>
            <a:normAutofit fontScale="90000"/>
          </a:bodyPr>
          <a:lstStyle/>
          <a:p>
            <a:r>
              <a:rPr lang="en-US" b="1" dirty="0"/>
              <a:t>Reconnaissance</a:t>
            </a:r>
            <a:br>
              <a:rPr lang="he-IL" b="1" dirty="0"/>
            </a:br>
            <a:br>
              <a:rPr lang="he-IL" b="1" dirty="0"/>
            </a:br>
            <a:endParaRPr lang="he-IL" dirty="0"/>
          </a:p>
        </p:txBody>
      </p:sp>
      <p:sp>
        <p:nvSpPr>
          <p:cNvPr id="3" name="Content Placeholder 2">
            <a:extLst>
              <a:ext uri="{FF2B5EF4-FFF2-40B4-BE49-F238E27FC236}">
                <a16:creationId xmlns:a16="http://schemas.microsoft.com/office/drawing/2014/main" id="{3334490D-2405-4E37-853D-48DC7E9DE830}"/>
              </a:ext>
            </a:extLst>
          </p:cNvPr>
          <p:cNvSpPr>
            <a:spLocks noGrp="1"/>
          </p:cNvSpPr>
          <p:nvPr>
            <p:ph idx="1"/>
          </p:nvPr>
        </p:nvSpPr>
        <p:spPr/>
        <p:txBody>
          <a:bodyPr/>
          <a:lstStyle/>
          <a:p>
            <a:pPr algn="l"/>
            <a:r>
              <a:rPr lang="en-US" dirty="0"/>
              <a:t>It's time to research the source code I downloaded</a:t>
            </a:r>
          </a:p>
          <a:p>
            <a:pPr algn="l"/>
            <a:r>
              <a:rPr lang="en-US" dirty="0"/>
              <a:t>And find the possible exploitation for hacking into the machine and obtaining a base shell this site write by node.js I found the file : private.js</a:t>
            </a:r>
          </a:p>
          <a:p>
            <a:pPr algn="l"/>
            <a:r>
              <a:rPr lang="en-US" dirty="0"/>
              <a:t>Is look like RCE (Remote Code Execution) </a:t>
            </a:r>
            <a:endParaRPr lang="he-IL" dirty="0"/>
          </a:p>
          <a:p>
            <a:pPr algn="l"/>
            <a:endParaRPr lang="he-IL" dirty="0"/>
          </a:p>
          <a:p>
            <a:pPr algn="l"/>
            <a:endParaRPr lang="he-IL" dirty="0"/>
          </a:p>
          <a:p>
            <a:pPr algn="l"/>
            <a:endParaRPr lang="he-IL" dirty="0"/>
          </a:p>
          <a:p>
            <a:pPr algn="l"/>
            <a:endParaRPr lang="he-IL" dirty="0"/>
          </a:p>
          <a:p>
            <a:pPr algn="l"/>
            <a:endParaRPr lang="he-IL" dirty="0"/>
          </a:p>
          <a:p>
            <a:pPr algn="l"/>
            <a:endParaRPr lang="he-IL" dirty="0"/>
          </a:p>
          <a:p>
            <a:pPr algn="l"/>
            <a:endParaRPr lang="en-US" dirty="0"/>
          </a:p>
        </p:txBody>
      </p:sp>
      <p:pic>
        <p:nvPicPr>
          <p:cNvPr id="5" name="Picture 4">
            <a:extLst>
              <a:ext uri="{FF2B5EF4-FFF2-40B4-BE49-F238E27FC236}">
                <a16:creationId xmlns:a16="http://schemas.microsoft.com/office/drawing/2014/main" id="{FA0EEE0F-605E-4535-BBE5-C8E500B5A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0" y="3429000"/>
            <a:ext cx="7571768" cy="3342953"/>
          </a:xfrm>
          <a:prstGeom prst="rect">
            <a:avLst/>
          </a:prstGeom>
        </p:spPr>
      </p:pic>
    </p:spTree>
    <p:extLst>
      <p:ext uri="{BB962C8B-B14F-4D97-AF65-F5344CB8AC3E}">
        <p14:creationId xmlns:p14="http://schemas.microsoft.com/office/powerpoint/2010/main" val="41116832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B659-E91C-43A0-9B51-D78D61A02129}"/>
              </a:ext>
            </a:extLst>
          </p:cNvPr>
          <p:cNvSpPr>
            <a:spLocks noGrp="1"/>
          </p:cNvSpPr>
          <p:nvPr>
            <p:ph type="title"/>
          </p:nvPr>
        </p:nvSpPr>
        <p:spPr/>
        <p:txBody>
          <a:bodyPr/>
          <a:lstStyle/>
          <a:p>
            <a:r>
              <a:rPr lang="en-US" b="1" dirty="0"/>
              <a:t>Reconnaissance</a:t>
            </a:r>
            <a:endParaRPr lang="he-IL" dirty="0"/>
          </a:p>
        </p:txBody>
      </p:sp>
      <p:sp>
        <p:nvSpPr>
          <p:cNvPr id="3" name="Content Placeholder 2">
            <a:extLst>
              <a:ext uri="{FF2B5EF4-FFF2-40B4-BE49-F238E27FC236}">
                <a16:creationId xmlns:a16="http://schemas.microsoft.com/office/drawing/2014/main" id="{B941C964-4814-4EB6-A103-533D8D65DCF3}"/>
              </a:ext>
            </a:extLst>
          </p:cNvPr>
          <p:cNvSpPr>
            <a:spLocks noGrp="1"/>
          </p:cNvSpPr>
          <p:nvPr>
            <p:ph idx="1"/>
          </p:nvPr>
        </p:nvSpPr>
        <p:spPr/>
        <p:txBody>
          <a:bodyPr>
            <a:normAutofit/>
          </a:bodyPr>
          <a:lstStyle/>
          <a:p>
            <a:pPr algn="l"/>
            <a:r>
              <a:rPr lang="en-US" sz="2000" dirty="0"/>
              <a:t>If we look at the block carefully we will notice that we must be registered under the username "</a:t>
            </a:r>
            <a:r>
              <a:rPr lang="en-US" sz="2000" dirty="0" err="1"/>
              <a:t>theadmin</a:t>
            </a:r>
            <a:r>
              <a:rPr lang="en-US" sz="2000" dirty="0"/>
              <a:t>" if we try to register using this username via REST API we will get the following error i.e. the user already exists so first I tried NOSQL injection but they activated good protection so I looked for the verification token maybe We'll be able to break it. Let's look at the auth.js file</a:t>
            </a:r>
          </a:p>
          <a:p>
            <a:pPr algn="l"/>
            <a:endParaRPr lang="he-IL" sz="2000" dirty="0"/>
          </a:p>
          <a:p>
            <a:pPr algn="l"/>
            <a:endParaRPr lang="he-IL" sz="2000" dirty="0"/>
          </a:p>
          <a:p>
            <a:pPr algn="l"/>
            <a:endParaRPr lang="he-IL" sz="2000" dirty="0"/>
          </a:p>
          <a:p>
            <a:pPr algn="l"/>
            <a:endParaRPr lang="he-IL" sz="2000" dirty="0"/>
          </a:p>
          <a:p>
            <a:pPr algn="l"/>
            <a:endParaRPr lang="he-IL" sz="2000" dirty="0"/>
          </a:p>
          <a:p>
            <a:pPr algn="l"/>
            <a:endParaRPr lang="he-IL" sz="2000" dirty="0"/>
          </a:p>
        </p:txBody>
      </p:sp>
      <p:pic>
        <p:nvPicPr>
          <p:cNvPr id="5" name="Picture 4">
            <a:extLst>
              <a:ext uri="{FF2B5EF4-FFF2-40B4-BE49-F238E27FC236}">
                <a16:creationId xmlns:a16="http://schemas.microsoft.com/office/drawing/2014/main" id="{A098CC10-18F6-4D2D-A371-2F9BAB9DF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7" y="3800182"/>
            <a:ext cx="8467725" cy="2121144"/>
          </a:xfrm>
          <a:prstGeom prst="rect">
            <a:avLst/>
          </a:prstGeom>
        </p:spPr>
      </p:pic>
    </p:spTree>
    <p:extLst>
      <p:ext uri="{BB962C8B-B14F-4D97-AF65-F5344CB8AC3E}">
        <p14:creationId xmlns:p14="http://schemas.microsoft.com/office/powerpoint/2010/main" val="2704838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89E4-ED9B-4688-A7A4-CA89A3028161}"/>
              </a:ext>
            </a:extLst>
          </p:cNvPr>
          <p:cNvSpPr>
            <a:spLocks noGrp="1"/>
          </p:cNvSpPr>
          <p:nvPr>
            <p:ph type="title"/>
          </p:nvPr>
        </p:nvSpPr>
        <p:spPr/>
        <p:txBody>
          <a:bodyPr/>
          <a:lstStyle/>
          <a:p>
            <a:r>
              <a:rPr lang="en-US" b="1" dirty="0"/>
              <a:t>Reconnaissance</a:t>
            </a:r>
            <a:endParaRPr lang="he-IL" dirty="0"/>
          </a:p>
        </p:txBody>
      </p:sp>
      <p:sp>
        <p:nvSpPr>
          <p:cNvPr id="3" name="Content Placeholder 2">
            <a:extLst>
              <a:ext uri="{FF2B5EF4-FFF2-40B4-BE49-F238E27FC236}">
                <a16:creationId xmlns:a16="http://schemas.microsoft.com/office/drawing/2014/main" id="{DC4FD85B-5F9C-45B5-9120-44A5027613D8}"/>
              </a:ext>
            </a:extLst>
          </p:cNvPr>
          <p:cNvSpPr>
            <a:spLocks noGrp="1"/>
          </p:cNvSpPr>
          <p:nvPr>
            <p:ph idx="1"/>
          </p:nvPr>
        </p:nvSpPr>
        <p:spPr/>
        <p:txBody>
          <a:bodyPr>
            <a:normAutofit/>
          </a:bodyPr>
          <a:lstStyle/>
          <a:p>
            <a:pPr algn="l"/>
            <a:r>
              <a:rPr lang="en-US" dirty="0"/>
              <a:t>Note The authentication is performed using JWT (Json Web Token)</a:t>
            </a:r>
          </a:p>
          <a:p>
            <a:pPr algn="l"/>
            <a:r>
              <a:rPr lang="en-US" dirty="0"/>
              <a:t>If we you notice that they keep the password in environmental variables, let's check maybe the password in the env file is right for us</a:t>
            </a:r>
          </a:p>
          <a:p>
            <a:pPr algn="l"/>
            <a:endParaRPr lang="en-US" dirty="0"/>
          </a:p>
          <a:p>
            <a:pPr algn="l"/>
            <a:endParaRPr lang="en-US" dirty="0"/>
          </a:p>
          <a:p>
            <a:pPr algn="l"/>
            <a:endParaRPr lang="he-IL" dirty="0"/>
          </a:p>
        </p:txBody>
      </p:sp>
      <p:pic>
        <p:nvPicPr>
          <p:cNvPr id="5" name="Picture 4">
            <a:extLst>
              <a:ext uri="{FF2B5EF4-FFF2-40B4-BE49-F238E27FC236}">
                <a16:creationId xmlns:a16="http://schemas.microsoft.com/office/drawing/2014/main" id="{02F7FED2-38F5-4177-BD26-F20579D43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816" y="4111943"/>
            <a:ext cx="4133850" cy="2060257"/>
          </a:xfrm>
          <a:prstGeom prst="rect">
            <a:avLst/>
          </a:prstGeom>
        </p:spPr>
      </p:pic>
    </p:spTree>
    <p:extLst>
      <p:ext uri="{BB962C8B-B14F-4D97-AF65-F5344CB8AC3E}">
        <p14:creationId xmlns:p14="http://schemas.microsoft.com/office/powerpoint/2010/main" val="29744529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D56C-349D-4DF8-9256-721316BE982F}"/>
              </a:ext>
            </a:extLst>
          </p:cNvPr>
          <p:cNvSpPr>
            <a:spLocks noGrp="1"/>
          </p:cNvSpPr>
          <p:nvPr>
            <p:ph type="title"/>
          </p:nvPr>
        </p:nvSpPr>
        <p:spPr/>
        <p:txBody>
          <a:bodyPr/>
          <a:lstStyle/>
          <a:p>
            <a:r>
              <a:rPr lang="en-US" b="1" dirty="0"/>
              <a:t>Reconnaissance</a:t>
            </a:r>
            <a:endParaRPr lang="he-IL" dirty="0"/>
          </a:p>
        </p:txBody>
      </p:sp>
      <p:sp>
        <p:nvSpPr>
          <p:cNvPr id="3" name="Content Placeholder 2">
            <a:extLst>
              <a:ext uri="{FF2B5EF4-FFF2-40B4-BE49-F238E27FC236}">
                <a16:creationId xmlns:a16="http://schemas.microsoft.com/office/drawing/2014/main" id="{28F181BA-4967-4C11-B0D3-486E9CBB20DE}"/>
              </a:ext>
            </a:extLst>
          </p:cNvPr>
          <p:cNvSpPr>
            <a:spLocks noGrp="1"/>
          </p:cNvSpPr>
          <p:nvPr>
            <p:ph idx="1"/>
          </p:nvPr>
        </p:nvSpPr>
        <p:spPr/>
        <p:txBody>
          <a:bodyPr>
            <a:normAutofit/>
          </a:bodyPr>
          <a:lstStyle/>
          <a:p>
            <a:r>
              <a:rPr lang="en-US" dirty="0"/>
              <a:t>If we try to sign a new token using the "secret" password we will find that it is not valid we need to search deeper if we concentrate we will seem to have the dev forgotten the folder .git Then we will try to recover the old source code from ".git" using </a:t>
            </a:r>
            <a:r>
              <a:rPr lang="en-US" dirty="0">
                <a:solidFill>
                  <a:schemeClr val="accent6"/>
                </a:solidFill>
                <a:hlinkClick r:id="rId2"/>
              </a:rPr>
              <a:t>https://github.com/internetwache/GitTools/</a:t>
            </a:r>
            <a:endParaRPr lang="en-US" dirty="0">
              <a:solidFill>
                <a:schemeClr val="accent6"/>
              </a:solidFill>
            </a:endParaRPr>
          </a:p>
          <a:p>
            <a:endParaRPr lang="en-US" dirty="0">
              <a:solidFill>
                <a:schemeClr val="accent6"/>
              </a:solidFill>
            </a:endParaRPr>
          </a:p>
          <a:p>
            <a:endParaRPr lang="en-US" dirty="0">
              <a:solidFill>
                <a:schemeClr val="accent6"/>
              </a:solidFill>
            </a:endParaRPr>
          </a:p>
          <a:p>
            <a:endParaRPr lang="en-US" dirty="0">
              <a:solidFill>
                <a:schemeClr val="accent6"/>
              </a:solidFill>
            </a:endParaRPr>
          </a:p>
          <a:p>
            <a:endParaRPr lang="en-US" dirty="0">
              <a:solidFill>
                <a:schemeClr val="accent6"/>
              </a:solidFill>
            </a:endParaRPr>
          </a:p>
          <a:p>
            <a:endParaRPr lang="he-IL" dirty="0"/>
          </a:p>
        </p:txBody>
      </p:sp>
      <p:pic>
        <p:nvPicPr>
          <p:cNvPr id="5" name="Picture 4">
            <a:extLst>
              <a:ext uri="{FF2B5EF4-FFF2-40B4-BE49-F238E27FC236}">
                <a16:creationId xmlns:a16="http://schemas.microsoft.com/office/drawing/2014/main" id="{AE443839-B167-4866-9787-C4B6A2E43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720" y="3710353"/>
            <a:ext cx="7764621" cy="2915529"/>
          </a:xfrm>
          <a:prstGeom prst="rect">
            <a:avLst/>
          </a:prstGeom>
        </p:spPr>
      </p:pic>
    </p:spTree>
    <p:extLst>
      <p:ext uri="{BB962C8B-B14F-4D97-AF65-F5344CB8AC3E}">
        <p14:creationId xmlns:p14="http://schemas.microsoft.com/office/powerpoint/2010/main" val="42641610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1989-1678-4B63-B91F-4E0C2514598F}"/>
              </a:ext>
            </a:extLst>
          </p:cNvPr>
          <p:cNvSpPr>
            <a:spLocks noGrp="1"/>
          </p:cNvSpPr>
          <p:nvPr>
            <p:ph type="title"/>
          </p:nvPr>
        </p:nvSpPr>
        <p:spPr/>
        <p:txBody>
          <a:bodyPr/>
          <a:lstStyle/>
          <a:p>
            <a:r>
              <a:rPr lang="en-US" b="1" dirty="0"/>
              <a:t>Reconnaissance</a:t>
            </a:r>
            <a:endParaRPr lang="he-IL" dirty="0"/>
          </a:p>
        </p:txBody>
      </p:sp>
      <p:sp>
        <p:nvSpPr>
          <p:cNvPr id="3" name="Content Placeholder 2">
            <a:extLst>
              <a:ext uri="{FF2B5EF4-FFF2-40B4-BE49-F238E27FC236}">
                <a16:creationId xmlns:a16="http://schemas.microsoft.com/office/drawing/2014/main" id="{3E1CB323-9AAB-4108-9A67-E4089D8FC43C}"/>
              </a:ext>
            </a:extLst>
          </p:cNvPr>
          <p:cNvSpPr>
            <a:spLocks noGrp="1"/>
          </p:cNvSpPr>
          <p:nvPr>
            <p:ph idx="1"/>
          </p:nvPr>
        </p:nvSpPr>
        <p:spPr/>
        <p:txBody>
          <a:bodyPr/>
          <a:lstStyle/>
          <a:p>
            <a:pPr algn="l"/>
            <a:r>
              <a:rPr lang="en-US" dirty="0"/>
              <a:t>Source code recovery successfully done if we check the file we wanted to see the token there is different and very long it looks like the real token</a:t>
            </a:r>
          </a:p>
          <a:p>
            <a:pPr algn="l"/>
            <a:endParaRPr lang="en-US" dirty="0"/>
          </a:p>
          <a:p>
            <a:pPr algn="l"/>
            <a:endParaRPr lang="en-US" dirty="0"/>
          </a:p>
          <a:p>
            <a:pPr algn="l"/>
            <a:endParaRPr lang="en-US" dirty="0"/>
          </a:p>
          <a:p>
            <a:pPr algn="l"/>
            <a:endParaRPr lang="he-IL" dirty="0"/>
          </a:p>
        </p:txBody>
      </p:sp>
      <p:pic>
        <p:nvPicPr>
          <p:cNvPr id="5" name="Picture 4">
            <a:extLst>
              <a:ext uri="{FF2B5EF4-FFF2-40B4-BE49-F238E27FC236}">
                <a16:creationId xmlns:a16="http://schemas.microsoft.com/office/drawing/2014/main" id="{7063A2B5-0328-4517-AC00-D492B89E2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740" y="3699804"/>
            <a:ext cx="7787950" cy="2940146"/>
          </a:xfrm>
          <a:prstGeom prst="rect">
            <a:avLst/>
          </a:prstGeom>
        </p:spPr>
      </p:pic>
    </p:spTree>
    <p:extLst>
      <p:ext uri="{BB962C8B-B14F-4D97-AF65-F5344CB8AC3E}">
        <p14:creationId xmlns:p14="http://schemas.microsoft.com/office/powerpoint/2010/main" val="350526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6F0F-4CD1-4E16-9EA1-0C5D7B35861C}"/>
              </a:ext>
            </a:extLst>
          </p:cNvPr>
          <p:cNvSpPr>
            <a:spLocks noGrp="1"/>
          </p:cNvSpPr>
          <p:nvPr>
            <p:ph type="title"/>
          </p:nvPr>
        </p:nvSpPr>
        <p:spPr/>
        <p:txBody>
          <a:bodyPr/>
          <a:lstStyle/>
          <a:p>
            <a:r>
              <a:rPr lang="en-US" dirty="0"/>
              <a:t>Gain Access</a:t>
            </a:r>
            <a:br>
              <a:rPr lang="en-US" dirty="0"/>
            </a:br>
            <a:endParaRPr lang="he-IL" dirty="0"/>
          </a:p>
        </p:txBody>
      </p:sp>
      <p:sp>
        <p:nvSpPr>
          <p:cNvPr id="3" name="Content Placeholder 2">
            <a:extLst>
              <a:ext uri="{FF2B5EF4-FFF2-40B4-BE49-F238E27FC236}">
                <a16:creationId xmlns:a16="http://schemas.microsoft.com/office/drawing/2014/main" id="{B3888941-2853-4185-8F15-B9EC2CA975B6}"/>
              </a:ext>
            </a:extLst>
          </p:cNvPr>
          <p:cNvSpPr>
            <a:spLocks noGrp="1"/>
          </p:cNvSpPr>
          <p:nvPr>
            <p:ph idx="1"/>
          </p:nvPr>
        </p:nvSpPr>
        <p:spPr/>
        <p:txBody>
          <a:bodyPr/>
          <a:lstStyle/>
          <a:p>
            <a:pPr algn="l"/>
            <a:r>
              <a:rPr lang="en-US" dirty="0"/>
              <a:t>It's time and try to forge the token again we will register via the REST API and throw the token into the jwt.io website and we will change the values ​​we want and fill in the signature password we obtained from an old source code</a:t>
            </a:r>
          </a:p>
          <a:p>
            <a:pPr algn="l"/>
            <a:endParaRPr lang="en-US" dirty="0"/>
          </a:p>
          <a:p>
            <a:pPr algn="l"/>
            <a:endParaRPr lang="en-US" dirty="0"/>
          </a:p>
          <a:p>
            <a:pPr algn="l"/>
            <a:endParaRPr lang="en-US" dirty="0"/>
          </a:p>
          <a:p>
            <a:pPr algn="l"/>
            <a:endParaRPr lang="en-US" dirty="0"/>
          </a:p>
          <a:p>
            <a:pPr algn="l"/>
            <a:endParaRPr lang="en-US" dirty="0"/>
          </a:p>
          <a:p>
            <a:pPr algn="l"/>
            <a:endParaRPr lang="he-IL" dirty="0"/>
          </a:p>
        </p:txBody>
      </p:sp>
      <p:pic>
        <p:nvPicPr>
          <p:cNvPr id="5" name="Picture 4">
            <a:extLst>
              <a:ext uri="{FF2B5EF4-FFF2-40B4-BE49-F238E27FC236}">
                <a16:creationId xmlns:a16="http://schemas.microsoft.com/office/drawing/2014/main" id="{B7659576-BC09-4878-94D8-8F67B10E6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68" y="3169036"/>
            <a:ext cx="7723163" cy="3344305"/>
          </a:xfrm>
          <a:prstGeom prst="rect">
            <a:avLst/>
          </a:prstGeom>
        </p:spPr>
      </p:pic>
    </p:spTree>
    <p:extLst>
      <p:ext uri="{BB962C8B-B14F-4D97-AF65-F5344CB8AC3E}">
        <p14:creationId xmlns:p14="http://schemas.microsoft.com/office/powerpoint/2010/main" val="915844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80">
                                          <p:stCondLst>
                                            <p:cond delay="0"/>
                                          </p:stCondLst>
                                        </p:cTn>
                                        <p:tgtEl>
                                          <p:spTgt spid="5"/>
                                        </p:tgtEl>
                                      </p:cBhvr>
                                    </p:animEffect>
                                    <p:anim calcmode="lin" valueType="num">
                                      <p:cBhvr>
                                        <p:cTn id="1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4" dur="26">
                                          <p:stCondLst>
                                            <p:cond delay="650"/>
                                          </p:stCondLst>
                                        </p:cTn>
                                        <p:tgtEl>
                                          <p:spTgt spid="5"/>
                                        </p:tgtEl>
                                      </p:cBhvr>
                                      <p:to x="100000" y="60000"/>
                                    </p:animScale>
                                    <p:animScale>
                                      <p:cBhvr>
                                        <p:cTn id="25" dur="166" decel="50000">
                                          <p:stCondLst>
                                            <p:cond delay="676"/>
                                          </p:stCondLst>
                                        </p:cTn>
                                        <p:tgtEl>
                                          <p:spTgt spid="5"/>
                                        </p:tgtEl>
                                      </p:cBhvr>
                                      <p:to x="100000" y="100000"/>
                                    </p:animScale>
                                    <p:animScale>
                                      <p:cBhvr>
                                        <p:cTn id="26" dur="26">
                                          <p:stCondLst>
                                            <p:cond delay="1312"/>
                                          </p:stCondLst>
                                        </p:cTn>
                                        <p:tgtEl>
                                          <p:spTgt spid="5"/>
                                        </p:tgtEl>
                                      </p:cBhvr>
                                      <p:to x="100000" y="80000"/>
                                    </p:animScale>
                                    <p:animScale>
                                      <p:cBhvr>
                                        <p:cTn id="27" dur="166" decel="50000">
                                          <p:stCondLst>
                                            <p:cond delay="1338"/>
                                          </p:stCondLst>
                                        </p:cTn>
                                        <p:tgtEl>
                                          <p:spTgt spid="5"/>
                                        </p:tgtEl>
                                      </p:cBhvr>
                                      <p:to x="100000" y="100000"/>
                                    </p:animScale>
                                    <p:animScale>
                                      <p:cBhvr>
                                        <p:cTn id="28" dur="26">
                                          <p:stCondLst>
                                            <p:cond delay="1642"/>
                                          </p:stCondLst>
                                        </p:cTn>
                                        <p:tgtEl>
                                          <p:spTgt spid="5"/>
                                        </p:tgtEl>
                                      </p:cBhvr>
                                      <p:to x="100000" y="90000"/>
                                    </p:animScale>
                                    <p:animScale>
                                      <p:cBhvr>
                                        <p:cTn id="29" dur="166" decel="50000">
                                          <p:stCondLst>
                                            <p:cond delay="1668"/>
                                          </p:stCondLst>
                                        </p:cTn>
                                        <p:tgtEl>
                                          <p:spTgt spid="5"/>
                                        </p:tgtEl>
                                      </p:cBhvr>
                                      <p:to x="100000" y="100000"/>
                                    </p:animScale>
                                    <p:animScale>
                                      <p:cBhvr>
                                        <p:cTn id="30" dur="26">
                                          <p:stCondLst>
                                            <p:cond delay="1808"/>
                                          </p:stCondLst>
                                        </p:cTn>
                                        <p:tgtEl>
                                          <p:spTgt spid="5"/>
                                        </p:tgtEl>
                                      </p:cBhvr>
                                      <p:to x="100000" y="95000"/>
                                    </p:animScale>
                                    <p:animScale>
                                      <p:cBhvr>
                                        <p:cTn id="3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1320</TotalTime>
  <Words>388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Corbel</vt:lpstr>
      <vt:lpstr>DejaVu Sans Mono</vt:lpstr>
      <vt:lpstr>Parallax</vt:lpstr>
      <vt:lpstr>                 Secret - HTB</vt:lpstr>
      <vt:lpstr>Reconnaissance</vt:lpstr>
      <vt:lpstr>Reconnaissance</vt:lpstr>
      <vt:lpstr>Reconnaissance  </vt:lpstr>
      <vt:lpstr>Reconnaissance</vt:lpstr>
      <vt:lpstr>Reconnaissance</vt:lpstr>
      <vt:lpstr>Reconnaissance</vt:lpstr>
      <vt:lpstr>Reconnaissance</vt:lpstr>
      <vt:lpstr>Gain Access </vt:lpstr>
      <vt:lpstr>Gain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dc:title>
  <dc:creator>lol</dc:creator>
  <cp:lastModifiedBy>lol</cp:lastModifiedBy>
  <cp:revision>5</cp:revision>
  <dcterms:created xsi:type="dcterms:W3CDTF">2022-01-01T17:10:53Z</dcterms:created>
  <dcterms:modified xsi:type="dcterms:W3CDTF">2022-01-02T15:11:23Z</dcterms:modified>
</cp:coreProperties>
</file>