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d9EXOQTSD+iLfI6Rfr+da21P1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4"/>
          <p:cNvPicPr preferRelativeResize="0"/>
          <p:nvPr/>
        </p:nvPicPr>
        <p:blipFill rotWithShape="1">
          <a:blip r:embed="rId2">
            <a:alphaModFix/>
          </a:blip>
          <a:srcRect b="38779" l="31827" r="21452" t="15121"/>
          <a:stretch/>
        </p:blipFill>
        <p:spPr>
          <a:xfrm>
            <a:off x="1" y="-1"/>
            <a:ext cx="12191206" cy="67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3">
            <a:alphaModFix/>
          </a:blip>
          <a:srcRect b="17450" l="31066" r="45405" t="35492"/>
          <a:stretch/>
        </p:blipFill>
        <p:spPr>
          <a:xfrm>
            <a:off x="12191206" y="446"/>
            <a:ext cx="12191208" cy="13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727868" y="11520000"/>
            <a:ext cx="7445378" cy="1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51975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34"/>
          <p:cNvSpPr txBox="1"/>
          <p:nvPr>
            <p:ph type="ctrTitle"/>
          </p:nvPr>
        </p:nvSpPr>
        <p:spPr>
          <a:xfrm>
            <a:off x="727868" y="7496175"/>
            <a:ext cx="10741821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0" i="0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68" y="4088653"/>
            <a:ext cx="22926678" cy="267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800" y="698400"/>
            <a:ext cx="6405196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>
            <p:ph idx="2" type="pic"/>
          </p:nvPr>
        </p:nvSpPr>
        <p:spPr>
          <a:xfrm>
            <a:off x="8894763" y="11522645"/>
            <a:ext cx="2574926" cy="14605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4"/>
          <p:cNvSpPr txBox="1"/>
          <p:nvPr/>
        </p:nvSpPr>
        <p:spPr>
          <a:xfrm>
            <a:off x="16339345" y="7496175"/>
            <a:ext cx="7315199" cy="725488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Бэкенд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объекта и текст">
  <p:cSld name="2 объекта и текст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43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" type="body"/>
          </p:nvPr>
        </p:nvSpPr>
        <p:spPr>
          <a:xfrm>
            <a:off x="1587500" y="10050462"/>
            <a:ext cx="17565688" cy="2198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3"/>
          <p:cNvSpPr/>
          <p:nvPr>
            <p:ph idx="2" type="body"/>
          </p:nvPr>
        </p:nvSpPr>
        <p:spPr>
          <a:xfrm>
            <a:off x="1587600" y="3455988"/>
            <a:ext cx="10239275" cy="623021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3"/>
          <p:cNvSpPr/>
          <p:nvPr>
            <p:ph idx="3" type="body"/>
          </p:nvPr>
        </p:nvSpPr>
        <p:spPr>
          <a:xfrm>
            <a:off x="12571200" y="3455988"/>
            <a:ext cx="10239275" cy="623021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объекта и текст">
  <p:cSld name="3 объекта и текст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4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/>
          <p:nvPr>
            <p:ph idx="1" type="body"/>
          </p:nvPr>
        </p:nvSpPr>
        <p:spPr>
          <a:xfrm>
            <a:off x="1587600" y="3455988"/>
            <a:ext cx="6584850" cy="6223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2" type="body"/>
          </p:nvPr>
        </p:nvSpPr>
        <p:spPr>
          <a:xfrm>
            <a:off x="1587500" y="10050462"/>
            <a:ext cx="17565688" cy="2198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4"/>
          <p:cNvSpPr/>
          <p:nvPr>
            <p:ph idx="3" type="body"/>
          </p:nvPr>
        </p:nvSpPr>
        <p:spPr>
          <a:xfrm>
            <a:off x="8898781" y="3455988"/>
            <a:ext cx="6584850" cy="6223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4"/>
          <p:cNvSpPr/>
          <p:nvPr>
            <p:ph idx="4" type="body"/>
          </p:nvPr>
        </p:nvSpPr>
        <p:spPr>
          <a:xfrm>
            <a:off x="16225200" y="3455988"/>
            <a:ext cx="6584850" cy="6223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5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45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5"/>
          <p:cNvSpPr/>
          <p:nvPr>
            <p:ph idx="1" type="body"/>
          </p:nvPr>
        </p:nvSpPr>
        <p:spPr>
          <a:xfrm>
            <a:off x="1587600" y="5299075"/>
            <a:ext cx="10239275" cy="6950075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5"/>
          <p:cNvSpPr/>
          <p:nvPr>
            <p:ph idx="2" type="body"/>
          </p:nvPr>
        </p:nvSpPr>
        <p:spPr>
          <a:xfrm>
            <a:off x="12571200" y="5299075"/>
            <a:ext cx="10239275" cy="6950075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3" type="body"/>
          </p:nvPr>
        </p:nvSpPr>
        <p:spPr>
          <a:xfrm>
            <a:off x="1587500" y="3455987"/>
            <a:ext cx="10222107" cy="1494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4" type="body"/>
          </p:nvPr>
        </p:nvSpPr>
        <p:spPr>
          <a:xfrm>
            <a:off x="12572807" y="3455986"/>
            <a:ext cx="10247606" cy="14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и подпись">
  <p:cSld name="Объект и подпись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6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4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6"/>
          <p:cNvSpPr/>
          <p:nvPr>
            <p:ph idx="1" type="body"/>
          </p:nvPr>
        </p:nvSpPr>
        <p:spPr>
          <a:xfrm>
            <a:off x="1587601" y="3455988"/>
            <a:ext cx="21222000" cy="733321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2" type="body"/>
          </p:nvPr>
        </p:nvSpPr>
        <p:spPr>
          <a:xfrm>
            <a:off x="1587500" y="11153775"/>
            <a:ext cx="17565688" cy="1095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цифра и текст">
  <p:cSld name="1 цифра и текст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4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1" type="body"/>
          </p:nvPr>
        </p:nvSpPr>
        <p:spPr>
          <a:xfrm>
            <a:off x="1587600" y="6762750"/>
            <a:ext cx="102392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2" type="body"/>
          </p:nvPr>
        </p:nvSpPr>
        <p:spPr>
          <a:xfrm>
            <a:off x="1587600" y="3481919"/>
            <a:ext cx="10239275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цифры и текст">
  <p:cSld name="2 цифры и текст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8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48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8"/>
          <p:cNvSpPr txBox="1"/>
          <p:nvPr>
            <p:ph idx="1" type="body"/>
          </p:nvPr>
        </p:nvSpPr>
        <p:spPr>
          <a:xfrm>
            <a:off x="1587600" y="6762750"/>
            <a:ext cx="102392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8"/>
          <p:cNvSpPr txBox="1"/>
          <p:nvPr>
            <p:ph idx="2" type="body"/>
          </p:nvPr>
        </p:nvSpPr>
        <p:spPr>
          <a:xfrm>
            <a:off x="1587600" y="3481919"/>
            <a:ext cx="10239275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8"/>
          <p:cNvSpPr txBox="1"/>
          <p:nvPr>
            <p:ph idx="3" type="body"/>
          </p:nvPr>
        </p:nvSpPr>
        <p:spPr>
          <a:xfrm>
            <a:off x="12581137" y="6762750"/>
            <a:ext cx="102392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4" type="body"/>
          </p:nvPr>
        </p:nvSpPr>
        <p:spPr>
          <a:xfrm>
            <a:off x="12581137" y="3481919"/>
            <a:ext cx="10239275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цифры и текст">
  <p:cSld name="3 цифры и текст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4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" type="body"/>
          </p:nvPr>
        </p:nvSpPr>
        <p:spPr>
          <a:xfrm>
            <a:off x="8905224" y="6762750"/>
            <a:ext cx="6579251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9"/>
          <p:cNvSpPr txBox="1"/>
          <p:nvPr>
            <p:ph idx="2" type="body"/>
          </p:nvPr>
        </p:nvSpPr>
        <p:spPr>
          <a:xfrm>
            <a:off x="16229783" y="6762750"/>
            <a:ext cx="6590630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3" type="body"/>
          </p:nvPr>
        </p:nvSpPr>
        <p:spPr>
          <a:xfrm>
            <a:off x="1587600" y="6762750"/>
            <a:ext cx="6579251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4" type="body"/>
          </p:nvPr>
        </p:nvSpPr>
        <p:spPr>
          <a:xfrm>
            <a:off x="1587600" y="3481919"/>
            <a:ext cx="6579251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5" type="body"/>
          </p:nvPr>
        </p:nvSpPr>
        <p:spPr>
          <a:xfrm>
            <a:off x="8906400" y="3481919"/>
            <a:ext cx="6579251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9"/>
          <p:cNvSpPr txBox="1"/>
          <p:nvPr>
            <p:ph idx="6" type="body"/>
          </p:nvPr>
        </p:nvSpPr>
        <p:spPr>
          <a:xfrm>
            <a:off x="16228800" y="3481919"/>
            <a:ext cx="6579251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цифры и текст">
  <p:cSld name="4 цифры и текст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5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0"/>
          <p:cNvSpPr txBox="1"/>
          <p:nvPr>
            <p:ph idx="1" type="body"/>
          </p:nvPr>
        </p:nvSpPr>
        <p:spPr>
          <a:xfrm>
            <a:off x="1587600" y="6762750"/>
            <a:ext cx="47528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50"/>
          <p:cNvSpPr txBox="1"/>
          <p:nvPr>
            <p:ph idx="2" type="body"/>
          </p:nvPr>
        </p:nvSpPr>
        <p:spPr>
          <a:xfrm>
            <a:off x="7077538" y="6762750"/>
            <a:ext cx="47528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0"/>
          <p:cNvSpPr txBox="1"/>
          <p:nvPr>
            <p:ph idx="3" type="body"/>
          </p:nvPr>
        </p:nvSpPr>
        <p:spPr>
          <a:xfrm>
            <a:off x="12567476" y="6762750"/>
            <a:ext cx="47528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0"/>
          <p:cNvSpPr txBox="1"/>
          <p:nvPr>
            <p:ph idx="4" type="body"/>
          </p:nvPr>
        </p:nvSpPr>
        <p:spPr>
          <a:xfrm>
            <a:off x="18098355" y="6762750"/>
            <a:ext cx="4696459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0"/>
          <p:cNvSpPr txBox="1"/>
          <p:nvPr>
            <p:ph idx="5" type="body"/>
          </p:nvPr>
        </p:nvSpPr>
        <p:spPr>
          <a:xfrm>
            <a:off x="1587600" y="3481919"/>
            <a:ext cx="4752875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6" type="body"/>
          </p:nvPr>
        </p:nvSpPr>
        <p:spPr>
          <a:xfrm>
            <a:off x="7077538" y="3481919"/>
            <a:ext cx="4752875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7" type="body"/>
          </p:nvPr>
        </p:nvSpPr>
        <p:spPr>
          <a:xfrm>
            <a:off x="12567475" y="3481919"/>
            <a:ext cx="4752875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8" type="body"/>
          </p:nvPr>
        </p:nvSpPr>
        <p:spPr>
          <a:xfrm>
            <a:off x="18097200" y="3481919"/>
            <a:ext cx="4752875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цифр и текст">
  <p:cSld name="5 цифр и текст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1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51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1"/>
          <p:cNvSpPr txBox="1"/>
          <p:nvPr>
            <p:ph idx="1" type="body"/>
          </p:nvPr>
        </p:nvSpPr>
        <p:spPr>
          <a:xfrm>
            <a:off x="1587600" y="6762750"/>
            <a:ext cx="364956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51"/>
          <p:cNvSpPr txBox="1"/>
          <p:nvPr>
            <p:ph idx="2" type="body"/>
          </p:nvPr>
        </p:nvSpPr>
        <p:spPr>
          <a:xfrm>
            <a:off x="6004364" y="6762750"/>
            <a:ext cx="3618964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51"/>
          <p:cNvSpPr txBox="1"/>
          <p:nvPr>
            <p:ph idx="3" type="body"/>
          </p:nvPr>
        </p:nvSpPr>
        <p:spPr>
          <a:xfrm>
            <a:off x="10390528" y="6762750"/>
            <a:ext cx="3630729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51"/>
          <p:cNvSpPr txBox="1"/>
          <p:nvPr>
            <p:ph idx="4" type="body"/>
          </p:nvPr>
        </p:nvSpPr>
        <p:spPr>
          <a:xfrm>
            <a:off x="14789686" y="6762750"/>
            <a:ext cx="361896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51"/>
          <p:cNvSpPr txBox="1"/>
          <p:nvPr>
            <p:ph idx="5" type="body"/>
          </p:nvPr>
        </p:nvSpPr>
        <p:spPr>
          <a:xfrm>
            <a:off x="19175850" y="6769334"/>
            <a:ext cx="361896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1"/>
          <p:cNvSpPr txBox="1"/>
          <p:nvPr>
            <p:ph idx="6" type="body"/>
          </p:nvPr>
        </p:nvSpPr>
        <p:spPr>
          <a:xfrm>
            <a:off x="1587600" y="3481919"/>
            <a:ext cx="3649563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1"/>
          <p:cNvSpPr txBox="1"/>
          <p:nvPr>
            <p:ph idx="7" type="body"/>
          </p:nvPr>
        </p:nvSpPr>
        <p:spPr>
          <a:xfrm>
            <a:off x="6004364" y="3481919"/>
            <a:ext cx="3649563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1"/>
          <p:cNvSpPr txBox="1"/>
          <p:nvPr>
            <p:ph idx="8" type="body"/>
          </p:nvPr>
        </p:nvSpPr>
        <p:spPr>
          <a:xfrm>
            <a:off x="10366424" y="3481919"/>
            <a:ext cx="3649563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1"/>
          <p:cNvSpPr txBox="1"/>
          <p:nvPr>
            <p:ph idx="9" type="body"/>
          </p:nvPr>
        </p:nvSpPr>
        <p:spPr>
          <a:xfrm>
            <a:off x="14789686" y="3481919"/>
            <a:ext cx="3649563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13" type="body"/>
          </p:nvPr>
        </p:nvSpPr>
        <p:spPr>
          <a:xfrm>
            <a:off x="19175850" y="3481919"/>
            <a:ext cx="3649563" cy="2544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иктограмма и текст/объект">
  <p:cSld name="Пиктограмма и текст/объект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2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2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52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2"/>
          <p:cNvSpPr txBox="1"/>
          <p:nvPr>
            <p:ph idx="1" type="body"/>
          </p:nvPr>
        </p:nvSpPr>
        <p:spPr>
          <a:xfrm>
            <a:off x="8894763" y="3455989"/>
            <a:ext cx="13925550" cy="80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840"/>
              <a:buNone/>
              <a:defRPr>
                <a:solidFill>
                  <a:schemeClr val="lt2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AutoNum type="arabicPeriod"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52"/>
          <p:cNvSpPr/>
          <p:nvPr>
            <p:ph idx="2" type="pic"/>
          </p:nvPr>
        </p:nvSpPr>
        <p:spPr>
          <a:xfrm>
            <a:off x="3050082" y="5655728"/>
            <a:ext cx="2908800" cy="254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5241600" y="3824935"/>
            <a:ext cx="6577044" cy="739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type="title"/>
          </p:nvPr>
        </p:nvSpPr>
        <p:spPr>
          <a:xfrm>
            <a:off x="3042000" y="1638112"/>
            <a:ext cx="18308288" cy="146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3" type="body"/>
          </p:nvPr>
        </p:nvSpPr>
        <p:spPr>
          <a:xfrm>
            <a:off x="5243044" y="5304692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4" type="body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5" type="body"/>
          </p:nvPr>
        </p:nvSpPr>
        <p:spPr>
          <a:xfrm>
            <a:off x="5243044" y="6767696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6" type="body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7" type="body"/>
          </p:nvPr>
        </p:nvSpPr>
        <p:spPr>
          <a:xfrm>
            <a:off x="5243044" y="8226447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8" type="body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9" type="body"/>
          </p:nvPr>
        </p:nvSpPr>
        <p:spPr>
          <a:xfrm>
            <a:off x="5243044" y="9689734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3" type="body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4" type="body"/>
          </p:nvPr>
        </p:nvSpPr>
        <p:spPr>
          <a:xfrm>
            <a:off x="5243044" y="11155988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5" type="body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6" type="body"/>
          </p:nvPr>
        </p:nvSpPr>
        <p:spPr>
          <a:xfrm>
            <a:off x="14772406" y="3824935"/>
            <a:ext cx="6577044" cy="739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7" type="body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8" type="body"/>
          </p:nvPr>
        </p:nvSpPr>
        <p:spPr>
          <a:xfrm>
            <a:off x="14773852" y="5304692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9" type="body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20" type="body"/>
          </p:nvPr>
        </p:nvSpPr>
        <p:spPr>
          <a:xfrm>
            <a:off x="14773852" y="6767696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21" type="body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22" type="body"/>
          </p:nvPr>
        </p:nvSpPr>
        <p:spPr>
          <a:xfrm>
            <a:off x="14773852" y="8226447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23" type="body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24" type="body"/>
          </p:nvPr>
        </p:nvSpPr>
        <p:spPr>
          <a:xfrm>
            <a:off x="14773852" y="9689734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25" type="body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26" type="body"/>
          </p:nvPr>
        </p:nvSpPr>
        <p:spPr>
          <a:xfrm>
            <a:off x="14773852" y="11155988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27" type="body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18588" y="11515725"/>
            <a:ext cx="1098550" cy="1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пиктограммы и текст">
  <p:cSld name="3 пиктограммы и текст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3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53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3"/>
          <p:cNvSpPr/>
          <p:nvPr>
            <p:ph idx="2" type="pic"/>
          </p:nvPr>
        </p:nvSpPr>
        <p:spPr>
          <a:xfrm>
            <a:off x="1588989" y="3481918"/>
            <a:ext cx="2911574" cy="2544232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3"/>
          <p:cNvSpPr/>
          <p:nvPr>
            <p:ph idx="3" type="pic"/>
          </p:nvPr>
        </p:nvSpPr>
        <p:spPr>
          <a:xfrm>
            <a:off x="8915302" y="3481918"/>
            <a:ext cx="2911574" cy="2544232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53"/>
          <p:cNvSpPr/>
          <p:nvPr>
            <p:ph idx="4" type="pic"/>
          </p:nvPr>
        </p:nvSpPr>
        <p:spPr>
          <a:xfrm>
            <a:off x="16230309" y="3481918"/>
            <a:ext cx="2922878" cy="2544232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3"/>
          <p:cNvSpPr txBox="1"/>
          <p:nvPr>
            <p:ph idx="1" type="body"/>
          </p:nvPr>
        </p:nvSpPr>
        <p:spPr>
          <a:xfrm>
            <a:off x="8905224" y="6762750"/>
            <a:ext cx="6579251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3"/>
          <p:cNvSpPr txBox="1"/>
          <p:nvPr>
            <p:ph idx="5" type="body"/>
          </p:nvPr>
        </p:nvSpPr>
        <p:spPr>
          <a:xfrm>
            <a:off x="16229783" y="6762750"/>
            <a:ext cx="6590630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53"/>
          <p:cNvSpPr txBox="1"/>
          <p:nvPr>
            <p:ph idx="6" type="body"/>
          </p:nvPr>
        </p:nvSpPr>
        <p:spPr>
          <a:xfrm>
            <a:off x="1587600" y="6762750"/>
            <a:ext cx="6579251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пиктограммы и текст">
  <p:cSld name="4 пиктограммы и текст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54"/>
          <p:cNvSpPr/>
          <p:nvPr>
            <p:ph idx="2" type="pic"/>
          </p:nvPr>
        </p:nvSpPr>
        <p:spPr>
          <a:xfrm>
            <a:off x="1588989" y="3481918"/>
            <a:ext cx="2911574" cy="2544232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54"/>
          <p:cNvSpPr/>
          <p:nvPr>
            <p:ph idx="3" type="pic"/>
          </p:nvPr>
        </p:nvSpPr>
        <p:spPr>
          <a:xfrm>
            <a:off x="7075635" y="3481918"/>
            <a:ext cx="2911574" cy="2544232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54"/>
          <p:cNvSpPr/>
          <p:nvPr>
            <p:ph idx="4" type="pic"/>
          </p:nvPr>
        </p:nvSpPr>
        <p:spPr>
          <a:xfrm>
            <a:off x="12565718" y="3481918"/>
            <a:ext cx="2911574" cy="2544232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54"/>
          <p:cNvSpPr/>
          <p:nvPr>
            <p:ph idx="5" type="pic"/>
          </p:nvPr>
        </p:nvSpPr>
        <p:spPr>
          <a:xfrm>
            <a:off x="18054031" y="3481918"/>
            <a:ext cx="2911574" cy="2544232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5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4"/>
          <p:cNvSpPr txBox="1"/>
          <p:nvPr>
            <p:ph idx="1" type="body"/>
          </p:nvPr>
        </p:nvSpPr>
        <p:spPr>
          <a:xfrm>
            <a:off x="1587600" y="6762750"/>
            <a:ext cx="47528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54"/>
          <p:cNvSpPr txBox="1"/>
          <p:nvPr>
            <p:ph idx="6" type="body"/>
          </p:nvPr>
        </p:nvSpPr>
        <p:spPr>
          <a:xfrm>
            <a:off x="7077538" y="6762750"/>
            <a:ext cx="47528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54"/>
          <p:cNvSpPr txBox="1"/>
          <p:nvPr>
            <p:ph idx="7" type="body"/>
          </p:nvPr>
        </p:nvSpPr>
        <p:spPr>
          <a:xfrm>
            <a:off x="12567476" y="6762750"/>
            <a:ext cx="4752875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4"/>
          <p:cNvSpPr txBox="1"/>
          <p:nvPr>
            <p:ph idx="8" type="body"/>
          </p:nvPr>
        </p:nvSpPr>
        <p:spPr>
          <a:xfrm>
            <a:off x="18098355" y="6762750"/>
            <a:ext cx="4696459" cy="47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пиктограмм и текст">
  <p:cSld name="5 пиктограмм и текст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5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55"/>
          <p:cNvSpPr/>
          <p:nvPr>
            <p:ph idx="2" type="pic"/>
          </p:nvPr>
        </p:nvSpPr>
        <p:spPr>
          <a:xfrm>
            <a:off x="1588989" y="3840595"/>
            <a:ext cx="2555974" cy="2185556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55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5"/>
          <p:cNvSpPr/>
          <p:nvPr>
            <p:ph idx="3" type="pic"/>
          </p:nvPr>
        </p:nvSpPr>
        <p:spPr>
          <a:xfrm>
            <a:off x="5985590" y="3840595"/>
            <a:ext cx="2555974" cy="2185556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55"/>
          <p:cNvSpPr/>
          <p:nvPr>
            <p:ph idx="4" type="pic"/>
          </p:nvPr>
        </p:nvSpPr>
        <p:spPr>
          <a:xfrm>
            <a:off x="10375801" y="3840595"/>
            <a:ext cx="2555974" cy="2185556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55"/>
          <p:cNvSpPr/>
          <p:nvPr>
            <p:ph idx="5" type="pic"/>
          </p:nvPr>
        </p:nvSpPr>
        <p:spPr>
          <a:xfrm>
            <a:off x="14768738" y="3840595"/>
            <a:ext cx="2555974" cy="2185556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55"/>
          <p:cNvSpPr/>
          <p:nvPr>
            <p:ph idx="6" type="pic"/>
          </p:nvPr>
        </p:nvSpPr>
        <p:spPr>
          <a:xfrm>
            <a:off x="19161605" y="3840595"/>
            <a:ext cx="2555974" cy="2185556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55"/>
          <p:cNvSpPr txBox="1"/>
          <p:nvPr>
            <p:ph idx="1" type="body"/>
          </p:nvPr>
        </p:nvSpPr>
        <p:spPr>
          <a:xfrm>
            <a:off x="1587600" y="6762750"/>
            <a:ext cx="364956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55"/>
          <p:cNvSpPr txBox="1"/>
          <p:nvPr>
            <p:ph idx="7" type="body"/>
          </p:nvPr>
        </p:nvSpPr>
        <p:spPr>
          <a:xfrm>
            <a:off x="6004364" y="6762750"/>
            <a:ext cx="3618964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5"/>
          <p:cNvSpPr txBox="1"/>
          <p:nvPr>
            <p:ph idx="8" type="body"/>
          </p:nvPr>
        </p:nvSpPr>
        <p:spPr>
          <a:xfrm>
            <a:off x="10390528" y="6762750"/>
            <a:ext cx="3630729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55"/>
          <p:cNvSpPr txBox="1"/>
          <p:nvPr>
            <p:ph idx="9" type="body"/>
          </p:nvPr>
        </p:nvSpPr>
        <p:spPr>
          <a:xfrm>
            <a:off x="14789686" y="6762750"/>
            <a:ext cx="361896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5"/>
          <p:cNvSpPr txBox="1"/>
          <p:nvPr>
            <p:ph idx="13" type="body"/>
          </p:nvPr>
        </p:nvSpPr>
        <p:spPr>
          <a:xfrm>
            <a:off x="19175850" y="6769334"/>
            <a:ext cx="3618963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и большое изображение">
  <p:cSld name="Текст и большое изображение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6"/>
          <p:cNvSpPr txBox="1"/>
          <p:nvPr>
            <p:ph idx="11" type="ftr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56"/>
          <p:cNvSpPr txBox="1"/>
          <p:nvPr>
            <p:ph type="title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6"/>
          <p:cNvSpPr/>
          <p:nvPr>
            <p:ph idx="2" type="pic"/>
          </p:nvPr>
        </p:nvSpPr>
        <p:spPr>
          <a:xfrm>
            <a:off x="12572049" y="0"/>
            <a:ext cx="11810364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56"/>
          <p:cNvSpPr txBox="1"/>
          <p:nvPr>
            <p:ph idx="1" type="body"/>
          </p:nvPr>
        </p:nvSpPr>
        <p:spPr>
          <a:xfrm>
            <a:off x="1587601" y="3441600"/>
            <a:ext cx="10239274" cy="880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>
                <a:solidFill>
                  <a:schemeClr val="lt1"/>
                </a:solidFill>
              </a:defRPr>
            </a:lvl2pPr>
            <a:lvl3pPr indent="-431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>
                <a:solidFill>
                  <a:schemeClr val="lt1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изображение и текст">
  <p:cSld name="Большое изображение и текст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7"/>
          <p:cNvSpPr txBox="1"/>
          <p:nvPr>
            <p:ph idx="11" type="ftr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57"/>
          <p:cNvSpPr txBox="1"/>
          <p:nvPr>
            <p:ph type="title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7"/>
          <p:cNvSpPr/>
          <p:nvPr>
            <p:ph idx="2" type="pic"/>
          </p:nvPr>
        </p:nvSpPr>
        <p:spPr>
          <a:xfrm>
            <a:off x="0" y="0"/>
            <a:ext cx="817245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7"/>
          <p:cNvSpPr txBox="1"/>
          <p:nvPr>
            <p:ph idx="1" type="body"/>
          </p:nvPr>
        </p:nvSpPr>
        <p:spPr>
          <a:xfrm>
            <a:off x="8906399" y="3441600"/>
            <a:ext cx="13905975" cy="880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/>
            </a:lvl2pPr>
            <a:lvl3pPr indent="-431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и изображение">
  <p:cSld name="Текст и изображение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8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8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58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8"/>
          <p:cNvSpPr txBox="1"/>
          <p:nvPr>
            <p:ph idx="1" type="body"/>
          </p:nvPr>
        </p:nvSpPr>
        <p:spPr>
          <a:xfrm>
            <a:off x="1587601" y="3441600"/>
            <a:ext cx="13896874" cy="880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>
                <a:solidFill>
                  <a:schemeClr val="lt1"/>
                </a:solidFill>
              </a:defRPr>
            </a:lvl2pPr>
            <a:lvl3pPr indent="-431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>
                <a:solidFill>
                  <a:schemeClr val="lt1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8"/>
          <p:cNvSpPr/>
          <p:nvPr>
            <p:ph idx="2" type="pic"/>
          </p:nvPr>
        </p:nvSpPr>
        <p:spPr>
          <a:xfrm>
            <a:off x="16228800" y="3455988"/>
            <a:ext cx="6584851" cy="879307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зображение и текст">
  <p:cSld name="Изображение и текст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9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5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9"/>
          <p:cNvSpPr txBox="1"/>
          <p:nvPr>
            <p:ph idx="1" type="body"/>
          </p:nvPr>
        </p:nvSpPr>
        <p:spPr>
          <a:xfrm>
            <a:off x="16228800" y="3441600"/>
            <a:ext cx="6583575" cy="880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>
                <a:solidFill>
                  <a:schemeClr val="lt1"/>
                </a:solidFill>
              </a:defRPr>
            </a:lvl2pPr>
            <a:lvl3pPr indent="-431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>
                <a:solidFill>
                  <a:schemeClr val="lt1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9"/>
          <p:cNvSpPr/>
          <p:nvPr>
            <p:ph idx="2" type="pic"/>
          </p:nvPr>
        </p:nvSpPr>
        <p:spPr>
          <a:xfrm>
            <a:off x="1587599" y="3455988"/>
            <a:ext cx="13896875" cy="879316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изображение">
  <p:cSld name="1 изображение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6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0"/>
          <p:cNvSpPr/>
          <p:nvPr>
            <p:ph idx="2" type="pic"/>
          </p:nvPr>
        </p:nvSpPr>
        <p:spPr>
          <a:xfrm>
            <a:off x="1587599" y="3455988"/>
            <a:ext cx="21224776" cy="879316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изображения">
  <p:cSld name="2 изображения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1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61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/>
          <p:nvPr>
            <p:ph idx="2" type="pic"/>
          </p:nvPr>
        </p:nvSpPr>
        <p:spPr>
          <a:xfrm>
            <a:off x="1587599" y="3455988"/>
            <a:ext cx="10239276" cy="879316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51" name="Google Shape;251;p61"/>
          <p:cNvSpPr/>
          <p:nvPr>
            <p:ph idx="3" type="pic"/>
          </p:nvPr>
        </p:nvSpPr>
        <p:spPr>
          <a:xfrm>
            <a:off x="12587288" y="3455989"/>
            <a:ext cx="10223188" cy="879307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изображения">
  <p:cSld name="3 изображения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2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62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2"/>
          <p:cNvSpPr/>
          <p:nvPr>
            <p:ph idx="2" type="pic"/>
          </p:nvPr>
        </p:nvSpPr>
        <p:spPr>
          <a:xfrm>
            <a:off x="1587599" y="3455988"/>
            <a:ext cx="6584851" cy="879316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57" name="Google Shape;257;p62"/>
          <p:cNvSpPr/>
          <p:nvPr>
            <p:ph idx="3" type="pic"/>
          </p:nvPr>
        </p:nvSpPr>
        <p:spPr>
          <a:xfrm>
            <a:off x="8906400" y="3455988"/>
            <a:ext cx="6584851" cy="879307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58" name="Google Shape;258;p62"/>
          <p:cNvSpPr/>
          <p:nvPr>
            <p:ph idx="4" type="pic"/>
          </p:nvPr>
        </p:nvSpPr>
        <p:spPr>
          <a:xfrm>
            <a:off x="16228800" y="3455988"/>
            <a:ext cx="6584851" cy="879307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зображение во весь экран">
  <p:cSld name="Изображение во весь экран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/>
          <p:nvPr>
            <p:ph idx="2" type="pic"/>
          </p:nvPr>
        </p:nvSpPr>
        <p:spPr>
          <a:xfrm>
            <a:off x="0" y="0"/>
            <a:ext cx="24382413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63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MacBook Air">
  <p:cSld name="Скриншот MacBook Ai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6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6056806" y="3277837"/>
            <a:ext cx="12268800" cy="76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iPhone 12">
  <p:cSld name="Скриншот iPhone 1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5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65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5"/>
          <p:cNvSpPr/>
          <p:nvPr>
            <p:ph idx="1" type="body"/>
          </p:nvPr>
        </p:nvSpPr>
        <p:spPr>
          <a:xfrm>
            <a:off x="10184206" y="2889148"/>
            <a:ext cx="4014000" cy="8676000"/>
          </a:xfrm>
          <a:prstGeom prst="roundRect">
            <a:avLst>
              <a:gd fmla="val 6199" name="adj"/>
            </a:avLst>
          </a:prstGeom>
          <a:noFill/>
          <a:ln>
            <a:noFill/>
          </a:ln>
        </p:spPr>
        <p:txBody>
          <a:bodyPr anchorCtr="0" anchor="ctr" bIns="0" lIns="360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без гаджета">
  <p:cSld name="Скриншот без гаджета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6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6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6"/>
          <p:cNvSpPr txBox="1"/>
          <p:nvPr>
            <p:ph idx="1" type="body"/>
          </p:nvPr>
        </p:nvSpPr>
        <p:spPr>
          <a:xfrm>
            <a:off x="9567477" y="2831976"/>
            <a:ext cx="5247459" cy="9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Яндекс.Браузер для Mac">
  <p:cSld name="Яндекс.Браузер для Mac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6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6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7"/>
          <p:cNvSpPr txBox="1"/>
          <p:nvPr>
            <p:ph idx="1" type="body"/>
          </p:nvPr>
        </p:nvSpPr>
        <p:spPr>
          <a:xfrm>
            <a:off x="5873671" y="3074838"/>
            <a:ext cx="8418554" cy="360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28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67"/>
          <p:cNvSpPr txBox="1"/>
          <p:nvPr>
            <p:ph idx="2" type="body"/>
          </p:nvPr>
        </p:nvSpPr>
        <p:spPr>
          <a:xfrm>
            <a:off x="4412456" y="3517900"/>
            <a:ext cx="15555601" cy="87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68"/>
          <p:cNvPicPr preferRelativeResize="0"/>
          <p:nvPr/>
        </p:nvPicPr>
        <p:blipFill rotWithShape="1">
          <a:blip r:embed="rId2">
            <a:alphaModFix/>
          </a:blip>
          <a:srcRect b="18226" l="24781" r="35087" t="41639"/>
          <a:stretch/>
        </p:blipFill>
        <p:spPr>
          <a:xfrm>
            <a:off x="0" y="0"/>
            <a:ext cx="2438241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68"/>
          <p:cNvSpPr txBox="1"/>
          <p:nvPr>
            <p:ph idx="1" type="subTitle"/>
          </p:nvPr>
        </p:nvSpPr>
        <p:spPr>
          <a:xfrm>
            <a:off x="3042000" y="10050462"/>
            <a:ext cx="8418163" cy="1828801"/>
          </a:xfrm>
          <a:prstGeom prst="rect">
            <a:avLst/>
          </a:prstGeom>
          <a:noFill/>
          <a:ln>
            <a:noFill/>
          </a:ln>
        </p:spPr>
        <p:txBody>
          <a:bodyPr anchorCtr="0" anchor="t" bIns="2592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87" name="Google Shape;287;p68"/>
          <p:cNvSpPr txBox="1"/>
          <p:nvPr>
            <p:ph idx="2" type="body"/>
          </p:nvPr>
        </p:nvSpPr>
        <p:spPr>
          <a:xfrm>
            <a:off x="3042000" y="3111500"/>
            <a:ext cx="19406838" cy="6213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19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mo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д (фон чёрный)">
  <p:cSld name="Код (фон чёрный)">
    <p:bg>
      <p:bgPr>
        <a:solidFill>
          <a:schemeClr val="accent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9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6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9"/>
          <p:cNvSpPr txBox="1"/>
          <p:nvPr>
            <p:ph idx="1" type="body"/>
          </p:nvPr>
        </p:nvSpPr>
        <p:spPr>
          <a:xfrm>
            <a:off x="1591537" y="3104579"/>
            <a:ext cx="21220838" cy="914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  <a:defRPr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д (фон белый)">
  <p:cSld name="Код (фон белый)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0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7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0"/>
          <p:cNvSpPr txBox="1"/>
          <p:nvPr>
            <p:ph idx="1" type="body"/>
          </p:nvPr>
        </p:nvSpPr>
        <p:spPr>
          <a:xfrm>
            <a:off x="1591537" y="3104579"/>
            <a:ext cx="21220838" cy="914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New"/>
              <a:buNone/>
              <a:defRPr b="0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или диаграмма">
  <p:cSld name="Текст или диаграмм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1587600" y="3455988"/>
            <a:ext cx="21222000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">
  <p:cSld name="Разделитель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8"/>
          <p:cNvPicPr preferRelativeResize="0"/>
          <p:nvPr/>
        </p:nvPicPr>
        <p:blipFill rotWithShape="1">
          <a:blip r:embed="rId2">
            <a:alphaModFix/>
          </a:blip>
          <a:srcRect b="38779" l="31827" r="21452" t="15121"/>
          <a:stretch/>
        </p:blipFill>
        <p:spPr>
          <a:xfrm>
            <a:off x="1" y="-1"/>
            <a:ext cx="12191206" cy="67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8"/>
          <p:cNvPicPr preferRelativeResize="0"/>
          <p:nvPr/>
        </p:nvPicPr>
        <p:blipFill rotWithShape="1">
          <a:blip r:embed="rId3">
            <a:alphaModFix/>
          </a:blip>
          <a:srcRect b="32675" l="42111" r="39567" t="30678"/>
          <a:stretch/>
        </p:blipFill>
        <p:spPr>
          <a:xfrm>
            <a:off x="12191206" y="0"/>
            <a:ext cx="12191208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8"/>
          <p:cNvSpPr txBox="1"/>
          <p:nvPr>
            <p:ph idx="1" type="subTitle"/>
          </p:nvPr>
        </p:nvSpPr>
        <p:spPr>
          <a:xfrm>
            <a:off x="725488" y="1639790"/>
            <a:ext cx="4153519" cy="14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975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b="0" i="0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63" name="Google Shape;63;p38"/>
          <p:cNvSpPr txBox="1"/>
          <p:nvPr>
            <p:ph idx="2" type="body"/>
          </p:nvPr>
        </p:nvSpPr>
        <p:spPr>
          <a:xfrm>
            <a:off x="725488" y="7496175"/>
            <a:ext cx="107346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3" type="body"/>
          </p:nvPr>
        </p:nvSpPr>
        <p:spPr>
          <a:xfrm>
            <a:off x="725489" y="11520000"/>
            <a:ext cx="10734674" cy="14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251975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8588" y="11515725"/>
            <a:ext cx="1098550" cy="1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такты">
  <p:cSld name="Контакты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9"/>
          <p:cNvPicPr preferRelativeResize="0"/>
          <p:nvPr/>
        </p:nvPicPr>
        <p:blipFill rotWithShape="1">
          <a:blip r:embed="rId2">
            <a:alphaModFix/>
          </a:blip>
          <a:srcRect b="38779" l="31827" r="21452" t="15121"/>
          <a:stretch/>
        </p:blipFill>
        <p:spPr>
          <a:xfrm>
            <a:off x="1" y="-1"/>
            <a:ext cx="12191206" cy="67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9"/>
          <p:cNvPicPr preferRelativeResize="0"/>
          <p:nvPr/>
        </p:nvPicPr>
        <p:blipFill rotWithShape="1">
          <a:blip r:embed="rId3">
            <a:alphaModFix/>
          </a:blip>
          <a:srcRect b="17450" l="31066" r="45405" t="35492"/>
          <a:stretch/>
        </p:blipFill>
        <p:spPr>
          <a:xfrm>
            <a:off x="12191206" y="446"/>
            <a:ext cx="12191208" cy="1371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68" y="4088653"/>
            <a:ext cx="22926678" cy="267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800" y="698400"/>
            <a:ext cx="6405196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9"/>
          <p:cNvSpPr txBox="1"/>
          <p:nvPr/>
        </p:nvSpPr>
        <p:spPr>
          <a:xfrm>
            <a:off x="16339345" y="7496175"/>
            <a:ext cx="7315199" cy="725488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Бэкенд</a:t>
            </a:r>
            <a:endParaRPr b="0" i="0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 txBox="1"/>
          <p:nvPr>
            <p:ph idx="1" type="body"/>
          </p:nvPr>
        </p:nvSpPr>
        <p:spPr>
          <a:xfrm>
            <a:off x="725224" y="8950645"/>
            <a:ext cx="10732865" cy="8306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2" type="body"/>
          </p:nvPr>
        </p:nvSpPr>
        <p:spPr>
          <a:xfrm>
            <a:off x="727298" y="10014668"/>
            <a:ext cx="10732865" cy="1108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727868" y="7496175"/>
            <a:ext cx="10730221" cy="1092520"/>
          </a:xfrm>
          <a:prstGeom prst="rect">
            <a:avLst/>
          </a:prstGeom>
          <a:noFill/>
          <a:ln>
            <a:noFill/>
          </a:ln>
        </p:spPr>
        <p:txBody>
          <a:bodyPr anchorCtr="0" anchor="b" bIns="136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3" type="subTitle"/>
          </p:nvPr>
        </p:nvSpPr>
        <p:spPr>
          <a:xfrm>
            <a:off x="727868" y="11520000"/>
            <a:ext cx="7445378" cy="1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51975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6" name="Google Shape;76;p39"/>
          <p:cNvSpPr/>
          <p:nvPr>
            <p:ph idx="4" type="pic"/>
          </p:nvPr>
        </p:nvSpPr>
        <p:spPr>
          <a:xfrm>
            <a:off x="8894763" y="11522645"/>
            <a:ext cx="2574926" cy="146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и текст/объект">
  <p:cSld name="Текст и текст/объект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4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587601" y="3455988"/>
            <a:ext cx="65835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>
                <a:solidFill>
                  <a:schemeClr val="lt1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/>
          <p:nvPr>
            <p:ph idx="2" type="body"/>
          </p:nvPr>
        </p:nvSpPr>
        <p:spPr>
          <a:xfrm>
            <a:off x="8899200" y="3455987"/>
            <a:ext cx="13910399" cy="8794075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екста/объекта">
  <p:cSld name="2 текста/объекта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41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/>
          <p:nvPr>
            <p:ph idx="1" type="body"/>
          </p:nvPr>
        </p:nvSpPr>
        <p:spPr>
          <a:xfrm>
            <a:off x="1587601" y="3455988"/>
            <a:ext cx="10239274" cy="879316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1"/>
          <p:cNvSpPr/>
          <p:nvPr>
            <p:ph idx="2" type="body"/>
          </p:nvPr>
        </p:nvSpPr>
        <p:spPr>
          <a:xfrm>
            <a:off x="12571200" y="3455988"/>
            <a:ext cx="10239274" cy="879316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и 2 объекта">
  <p:cSld name="Текст и 2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42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2"/>
          <p:cNvSpPr/>
          <p:nvPr>
            <p:ph idx="1" type="body"/>
          </p:nvPr>
        </p:nvSpPr>
        <p:spPr>
          <a:xfrm>
            <a:off x="8899200" y="3455987"/>
            <a:ext cx="13910399" cy="4040188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/>
          <p:nvPr>
            <p:ph idx="2" type="body"/>
          </p:nvPr>
        </p:nvSpPr>
        <p:spPr>
          <a:xfrm>
            <a:off x="8899200" y="8221662"/>
            <a:ext cx="13910399" cy="40274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3" type="body"/>
          </p:nvPr>
        </p:nvSpPr>
        <p:spPr>
          <a:xfrm>
            <a:off x="1587601" y="3455988"/>
            <a:ext cx="65835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>
                <a:solidFill>
                  <a:schemeClr val="lt1"/>
                </a:solidFill>
              </a:defRPr>
            </a:lvl2pPr>
            <a:lvl3pPr indent="-431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>
                <a:solidFill>
                  <a:schemeClr val="lt1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33"/>
          <p:cNvSpPr txBox="1"/>
          <p:nvPr>
            <p:ph type="title"/>
          </p:nvPr>
        </p:nvSpPr>
        <p:spPr>
          <a:xfrm>
            <a:off x="1587600" y="547141"/>
            <a:ext cx="21232811" cy="25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1587600" y="3441600"/>
            <a:ext cx="21224775" cy="880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7" pos="5148">
          <p15:clr>
            <a:srgbClr val="F26B43"/>
          </p15:clr>
        </p15:guide>
        <p15:guide id="8" pos="4915">
          <p15:clr>
            <a:srgbClr val="F26B43"/>
          </p15:clr>
        </p15:guide>
        <p15:guide id="9" pos="4682">
          <p15:clr>
            <a:srgbClr val="F26B43"/>
          </p15:clr>
        </p15:guide>
        <p15:guide id="10" pos="4451">
          <p15:clr>
            <a:srgbClr val="F26B43"/>
          </p15:clr>
        </p15:guide>
        <p15:guide id="11" pos="4218">
          <p15:clr>
            <a:srgbClr val="F26B43"/>
          </p15:clr>
        </p15:guide>
        <p15:guide id="12" pos="3763">
          <p15:clr>
            <a:srgbClr val="F26B43"/>
          </p15:clr>
        </p15:guide>
        <p15:guide id="13" pos="3994">
          <p15:clr>
            <a:srgbClr val="F26B43"/>
          </p15:clr>
        </p15:guide>
        <p15:guide id="14" pos="3530">
          <p15:clr>
            <a:srgbClr val="F26B43"/>
          </p15:clr>
        </p15:guide>
        <p15:guide id="15" pos="3299">
          <p15:clr>
            <a:srgbClr val="F26B43"/>
          </p15:clr>
        </p15:guide>
        <p15:guide id="16" pos="2835">
          <p15:clr>
            <a:srgbClr val="F26B43"/>
          </p15:clr>
        </p15:guide>
        <p15:guide id="17" pos="2611">
          <p15:clr>
            <a:srgbClr val="F26B43"/>
          </p15:clr>
        </p15:guide>
        <p15:guide id="18" pos="2378">
          <p15:clr>
            <a:srgbClr val="F26B43"/>
          </p15:clr>
        </p15:guide>
        <p15:guide id="19" pos="2147">
          <p15:clr>
            <a:srgbClr val="F26B43"/>
          </p15:clr>
        </p15:guide>
        <p15:guide id="20" pos="6986">
          <p15:clr>
            <a:srgbClr val="F26B43"/>
          </p15:clr>
        </p15:guide>
        <p15:guide id="21" pos="7219">
          <p15:clr>
            <a:srgbClr val="F26B43"/>
          </p15:clr>
        </p15:guide>
        <p15:guide id="22" pos="7913">
          <p15:clr>
            <a:srgbClr val="F26B43"/>
          </p15:clr>
        </p15:guide>
        <p15:guide id="23" pos="8146">
          <p15:clr>
            <a:srgbClr val="F26B43"/>
          </p15:clr>
        </p15:guide>
        <p15:guide id="24" pos="8372">
          <p15:clr>
            <a:srgbClr val="F26B43"/>
          </p15:clr>
        </p15:guide>
        <p15:guide id="25" pos="8602">
          <p15:clr>
            <a:srgbClr val="F26B43"/>
          </p15:clr>
        </p15:guide>
        <p15:guide id="26" pos="9529">
          <p15:clr>
            <a:srgbClr val="F26B43"/>
          </p15:clr>
        </p15:guide>
        <p15:guide id="27" pos="8834">
          <p15:clr>
            <a:srgbClr val="F26B43"/>
          </p15:clr>
        </p15:guide>
        <p15:guide id="28" pos="9754">
          <p15:clr>
            <a:srgbClr val="F26B43"/>
          </p15:clr>
        </p15:guide>
        <p15:guide id="29" pos="10681">
          <p15:clr>
            <a:srgbClr val="F26B43"/>
          </p15:clr>
        </p15:guide>
        <p15:guide id="30" pos="10218">
          <p15:clr>
            <a:srgbClr val="F26B43"/>
          </p15:clr>
        </p15:guide>
        <p15:guide id="31" pos="12522">
          <p15:clr>
            <a:srgbClr val="F26B43"/>
          </p15:clr>
        </p15:guide>
        <p15:guide id="32" pos="10450">
          <p15:clr>
            <a:srgbClr val="F26B43"/>
          </p15:clr>
        </p15:guide>
        <p15:guide id="33" pos="10909">
          <p15:clr>
            <a:srgbClr val="F26B43"/>
          </p15:clr>
        </p15:guide>
        <p15:guide id="34" pos="11138">
          <p15:clr>
            <a:srgbClr val="F26B43"/>
          </p15:clr>
        </p15:guide>
        <p15:guide id="35" pos="11370">
          <p15:clr>
            <a:srgbClr val="F26B43"/>
          </p15:clr>
        </p15:guide>
        <p15:guide id="36" pos="11602">
          <p15:clr>
            <a:srgbClr val="F26B43"/>
          </p15:clr>
        </p15:guide>
        <p15:guide id="37" pos="11833">
          <p15:clr>
            <a:srgbClr val="F26B43"/>
          </p15:clr>
        </p15:guide>
        <p15:guide id="38" orient="horz" pos="4260">
          <p15:clr>
            <a:srgbClr val="F26B43"/>
          </p15:clr>
        </p15:guide>
        <p15:guide id="39" orient="horz" pos="4027">
          <p15:clr>
            <a:srgbClr val="F26B43"/>
          </p15:clr>
        </p15:guide>
        <p15:guide id="40" orient="horz" pos="3796">
          <p15:clr>
            <a:srgbClr val="F26B43"/>
          </p15:clr>
        </p15:guide>
        <p15:guide id="41" orient="horz" pos="3107">
          <p15:clr>
            <a:srgbClr val="F26B43"/>
          </p15:clr>
        </p15:guide>
        <p15:guide id="42" orient="horz" pos="2875">
          <p15:clr>
            <a:srgbClr val="F26B43"/>
          </p15:clr>
        </p15:guide>
        <p15:guide id="43" orient="horz" pos="2641">
          <p15:clr>
            <a:srgbClr val="F26B43"/>
          </p15:clr>
        </p15:guide>
        <p15:guide id="44" orient="horz" pos="2408">
          <p15:clr>
            <a:srgbClr val="F26B43"/>
          </p15:clr>
        </p15:guide>
        <p15:guide id="45" orient="horz" pos="1723">
          <p15:clr>
            <a:srgbClr val="F26B43"/>
          </p15:clr>
        </p15:guide>
        <p15:guide id="46" orient="horz" pos="4494">
          <p15:clr>
            <a:srgbClr val="F26B43"/>
          </p15:clr>
        </p15:guide>
        <p15:guide id="47" orient="horz" pos="4722">
          <p15:clr>
            <a:srgbClr val="F26B43"/>
          </p15:clr>
        </p15:guide>
        <p15:guide id="48" orient="horz" pos="5179">
          <p15:clr>
            <a:srgbClr val="F26B43"/>
          </p15:clr>
        </p15:guide>
        <p15:guide id="49" orient="horz" pos="5412">
          <p15:clr>
            <a:srgbClr val="F26B43"/>
          </p15:clr>
        </p15:guide>
        <p15:guide id="50" orient="horz" pos="5635">
          <p15:clr>
            <a:srgbClr val="F26B43"/>
          </p15:clr>
        </p15:guide>
        <p15:guide id="51" orient="horz" pos="5874">
          <p15:clr>
            <a:srgbClr val="F26B43"/>
          </p15:clr>
        </p15:guide>
        <p15:guide id="52" orient="horz" pos="6097">
          <p15:clr>
            <a:srgbClr val="F26B43"/>
          </p15:clr>
        </p15:guide>
        <p15:guide id="53" orient="horz" pos="6331">
          <p15:clr>
            <a:srgbClr val="F26B43"/>
          </p15:clr>
        </p15:guide>
        <p15:guide id="54" orient="horz" pos="6564">
          <p15:clr>
            <a:srgbClr val="F26B43"/>
          </p15:clr>
        </p15:guide>
        <p15:guide id="55" orient="horz" pos="6792">
          <p15:clr>
            <a:srgbClr val="F26B43"/>
          </p15:clr>
        </p15:guide>
        <p15:guide id="56" orient="horz" pos="7483">
          <p15:clr>
            <a:srgbClr val="F26B43"/>
          </p15:clr>
        </p15:guide>
        <p15:guide id="57" orient="horz" pos="7254">
          <p15:clr>
            <a:srgbClr val="F26B43"/>
          </p15:clr>
        </p15:guide>
        <p15:guide id="58" orient="horz" pos="7026">
          <p15:clr>
            <a:srgbClr val="F26B43"/>
          </p15:clr>
        </p15:guide>
        <p15:guide id="59" pos="7450">
          <p15:clr>
            <a:srgbClr val="F26B43"/>
          </p15:clr>
        </p15:guide>
        <p15:guide id="60" orient="horz" pos="3559">
          <p15:clr>
            <a:srgbClr val="F26B43"/>
          </p15:clr>
        </p15:guide>
        <p15:guide id="61" orient="horz" pos="3338">
          <p15:clr>
            <a:srgbClr val="F26B43"/>
          </p15:clr>
        </p15:guide>
        <p15:guide id="62" orient="horz" pos="4945">
          <p15:clr>
            <a:srgbClr val="F26B43"/>
          </p15:clr>
        </p15:guide>
        <p15:guide id="63" pos="1912">
          <p15:clr>
            <a:srgbClr val="F26B43"/>
          </p15:clr>
        </p15:guide>
        <p15:guide id="64" pos="1681">
          <p15:clr>
            <a:srgbClr val="F26B43"/>
          </p15:clr>
        </p15:guide>
        <p15:guide id="65" pos="1450">
          <p15:clr>
            <a:srgbClr val="F26B43"/>
          </p15:clr>
        </p15:guide>
        <p15:guide id="66" pos="12065">
          <p15:clr>
            <a:srgbClr val="F26B43"/>
          </p15:clr>
        </p15:guide>
        <p15:guide id="67" pos="12754">
          <p15:clr>
            <a:srgbClr val="F26B43"/>
          </p15:clr>
        </p15:guide>
        <p15:guide id="68" pos="12985">
          <p15:clr>
            <a:srgbClr val="F26B43"/>
          </p15:clr>
        </p15:guide>
        <p15:guide id="69" pos="13217">
          <p15:clr>
            <a:srgbClr val="F26B43"/>
          </p15:clr>
        </p15:guide>
        <p15:guide id="70" orient="horz" pos="793">
          <p15:clr>
            <a:srgbClr val="F26B43"/>
          </p15:clr>
        </p15:guide>
        <p15:guide id="71" pos="13449">
          <p15:clr>
            <a:srgbClr val="F26B43"/>
          </p15:clr>
        </p15:guide>
        <p15:guide id="72" pos="13681">
          <p15:clr>
            <a:srgbClr val="F26B43"/>
          </p15:clr>
        </p15:guide>
        <p15:guide id="73" pos="13906">
          <p15:clr>
            <a:srgbClr val="F26B43"/>
          </p15:clr>
        </p15:guide>
        <p15:guide id="74" pos="14141">
          <p15:clr>
            <a:srgbClr val="F26B43"/>
          </p15:clr>
        </p15:guide>
        <p15:guide id="75" pos="9066">
          <p15:clr>
            <a:srgbClr val="F26B43"/>
          </p15:clr>
        </p15:guide>
        <p15:guide id="76" pos="9298">
          <p15:clr>
            <a:srgbClr val="F26B43"/>
          </p15:clr>
        </p15:guide>
        <p15:guide id="77" orient="horz" pos="1261">
          <p15:clr>
            <a:srgbClr val="F26B43"/>
          </p15:clr>
        </p15:guide>
        <p15:guide id="78" orient="horz" pos="7716">
          <p15:clr>
            <a:srgbClr val="F26B43"/>
          </p15:clr>
        </p15:guide>
        <p15:guide id="79" orient="horz" pos="1027">
          <p15:clr>
            <a:srgbClr val="F26B43"/>
          </p15:clr>
        </p15:guide>
        <p15:guide id="80" orient="horz" pos="1494">
          <p15:clr>
            <a:srgbClr val="F26B43"/>
          </p15:clr>
        </p15:guide>
        <p15:guide id="81" pos="1226">
          <p15:clr>
            <a:srgbClr val="F26B43"/>
          </p15:clr>
        </p15:guide>
        <p15:guide id="82" pos="995">
          <p15:clr>
            <a:srgbClr val="F26B43"/>
          </p15:clr>
        </p15:guide>
        <p15:guide id="83" orient="horz" pos="2177">
          <p15:clr>
            <a:srgbClr val="F26B43"/>
          </p15:clr>
        </p15:guide>
        <p15:guide id="84" pos="14370">
          <p15:clr>
            <a:srgbClr val="F26B43"/>
          </p15:clr>
        </p15:guide>
        <p15:guide id="85" orient="horz" pos="571">
          <p15:clr>
            <a:srgbClr val="F26B43"/>
          </p15:clr>
        </p15:guide>
        <p15:guide id="86" orient="horz" pos="8178">
          <p15:clr>
            <a:srgbClr val="F26B43"/>
          </p15:clr>
        </p15:guide>
        <p15:guide id="87" orient="horz" pos="7946">
          <p15:clr>
            <a:srgbClr val="F26B43"/>
          </p15:clr>
        </p15:guide>
        <p15:guide id="88" orient="horz" pos="1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idx="1" type="subTitle"/>
          </p:nvPr>
        </p:nvSpPr>
        <p:spPr>
          <a:xfrm>
            <a:off x="727868" y="11520000"/>
            <a:ext cx="7445378" cy="1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51975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Алексей Миловидов</a:t>
            </a:r>
            <a:endParaRPr/>
          </a:p>
        </p:txBody>
      </p:sp>
      <p:sp>
        <p:nvSpPr>
          <p:cNvPr id="304" name="Google Shape;304;p1"/>
          <p:cNvSpPr txBox="1"/>
          <p:nvPr>
            <p:ph type="ctrTitle"/>
          </p:nvPr>
        </p:nvSpPr>
        <p:spPr>
          <a:xfrm>
            <a:off x="727868" y="7496175"/>
            <a:ext cx="10741821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/>
              <a:t>ClickHouse:  настоящее и будущее</a:t>
            </a:r>
            <a:endParaRPr/>
          </a:p>
        </p:txBody>
      </p:sp>
      <p:sp>
        <p:nvSpPr>
          <p:cNvPr id="305" name="Google Shape;305;p1"/>
          <p:cNvSpPr/>
          <p:nvPr>
            <p:ph idx="2" type="pic"/>
          </p:nvPr>
        </p:nvSpPr>
        <p:spPr>
          <a:xfrm>
            <a:off x="8894763" y="11522645"/>
            <a:ext cx="2574926" cy="146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— настоящий open-source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1" name="Google Shape;461;p1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462" name="Google Shape;462;p10"/>
          <p:cNvSpPr txBox="1"/>
          <p:nvPr>
            <p:ph idx="1" type="body"/>
          </p:nvPr>
        </p:nvSpPr>
        <p:spPr>
          <a:xfrm>
            <a:off x="1587600" y="3455988"/>
            <a:ext cx="138968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Исходники доступны публично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Патчи от сообщества принимаются</a:t>
            </a:r>
            <a:endParaRPr sz="4800">
              <a:solidFill>
                <a:schemeClr val="accent6"/>
              </a:solidFill>
            </a:endParaRPr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Открытые процессы разработки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Низкий порог входа для контрибьюторов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Максимальное поощрение и вовлечение сообщества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463" name="Google Shape;463;p10"/>
          <p:cNvSpPr txBox="1"/>
          <p:nvPr>
            <p:ph idx="11" type="ftr"/>
          </p:nvPr>
        </p:nvSpPr>
        <p:spPr>
          <a:xfrm>
            <a:off x="1587600" y="12557301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Доклад «как организовать живое сообщество вокруг open-source продукта»</a:t>
            </a:r>
            <a:br>
              <a:rPr lang="en" sz="3200">
                <a:solidFill>
                  <a:schemeClr val="accent6"/>
                </a:solidFill>
              </a:rPr>
            </a:br>
            <a:r>
              <a:rPr lang="en" sz="3200"/>
              <a:t>youtube.com/watch?v=xddKLojmkus&amp;t=4165s</a:t>
            </a:r>
            <a:endParaRPr/>
          </a:p>
        </p:txBody>
      </p:sp>
      <p:pic>
        <p:nvPicPr>
          <p:cNvPr id="464" name="Google Shape;4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0750" y="7850190"/>
            <a:ext cx="5212650" cy="52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1"/>
          <p:cNvPicPr preferRelativeResize="0"/>
          <p:nvPr/>
        </p:nvPicPr>
        <p:blipFill rotWithShape="1">
          <a:blip r:embed="rId3">
            <a:alphaModFix/>
          </a:blip>
          <a:srcRect b="0" l="0" r="0" t="13231"/>
          <a:stretch/>
        </p:blipFill>
        <p:spPr>
          <a:xfrm>
            <a:off x="14023975" y="2735263"/>
            <a:ext cx="8884166" cy="98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1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— плохая* система</a:t>
            </a:r>
            <a:endParaRPr/>
          </a:p>
        </p:txBody>
      </p:sp>
      <p:sp>
        <p:nvSpPr>
          <p:cNvPr id="471" name="Google Shape;471;p1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472" name="Google Shape;472;p11"/>
          <p:cNvSpPr/>
          <p:nvPr/>
        </p:nvSpPr>
        <p:spPr>
          <a:xfrm>
            <a:off x="14746188" y="10794455"/>
            <a:ext cx="8048625" cy="14546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1"/>
          <p:cNvSpPr txBox="1"/>
          <p:nvPr/>
        </p:nvSpPr>
        <p:spPr>
          <a:xfrm>
            <a:off x="15465277" y="11345152"/>
            <a:ext cx="6599337" cy="725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не оптимально</a:t>
            </a:r>
            <a:endParaRPr/>
          </a:p>
        </p:txBody>
      </p:sp>
      <p:sp>
        <p:nvSpPr>
          <p:cNvPr id="474" name="Google Shape;474;p11"/>
          <p:cNvSpPr txBox="1"/>
          <p:nvPr>
            <p:ph idx="11" type="ftr"/>
          </p:nvPr>
        </p:nvSpPr>
        <p:spPr>
          <a:xfrm>
            <a:off x="1587600" y="12557301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* — не идеальная.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2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Репликация требует ZooKeeper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0" name="Google Shape;480;p12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481" name="Google Shape;481;p12"/>
          <p:cNvSpPr txBox="1"/>
          <p:nvPr>
            <p:ph idx="1" type="body"/>
          </p:nvPr>
        </p:nvSpPr>
        <p:spPr>
          <a:xfrm>
            <a:off x="1587600" y="3455988"/>
            <a:ext cx="138968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/>
              <a:t>ZooKeeper</a:t>
            </a:r>
            <a:r>
              <a:rPr lang="en" sz="4800">
                <a:solidFill>
                  <a:schemeClr val="accent6"/>
                </a:solidFill>
              </a:rPr>
              <a:t> — отдельный от ClickHouse компонент,  написанный на Java, требующий тщательной настройки  и отдельных серверов.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ZooKeeper уходит!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7" name="Google Shape;487;p1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488" name="Google Shape;488;p13"/>
          <p:cNvSpPr txBox="1"/>
          <p:nvPr>
            <p:ph idx="1" type="body"/>
          </p:nvPr>
        </p:nvSpPr>
        <p:spPr>
          <a:xfrm>
            <a:off x="1587600" y="3455988"/>
            <a:ext cx="17565588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191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AutoNum type="arabicPeriod"/>
            </a:pPr>
            <a:r>
              <a:rPr lang="en" sz="4800"/>
              <a:t>Clickhouse-keeper — 100% совместимый с ZooKeeper  </a:t>
            </a:r>
            <a:br>
              <a:rPr lang="en" sz="4800"/>
            </a:br>
            <a:r>
              <a:rPr lang="en" sz="4800"/>
              <a:t>по протоколу и модели данных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Compressed logs and snapshots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No issues with zxid overflow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No issues with large packets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Better memory usage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No issues with GC and Java heap</a:t>
            </a:r>
            <a:endParaRPr sz="48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  <a:p>
            <a:pPr indent="-715963" lvl="2" marL="719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AutoNum type="arabicPeriod" startAt="2"/>
            </a:pPr>
            <a:r>
              <a:rPr lang="en" sz="4800"/>
              <a:t>Может запускаться встроенным в clickhouse-server</a:t>
            </a:r>
            <a:endParaRPr sz="4800"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Нет необходимости в отдельном сервисе</a:t>
            </a:r>
            <a:endParaRPr/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489" name="Google Shape;489;p13"/>
          <p:cNvSpPr txBox="1"/>
          <p:nvPr>
            <p:ph idx="11" type="ftr"/>
          </p:nvPr>
        </p:nvSpPr>
        <p:spPr>
          <a:xfrm>
            <a:off x="1587600" y="12557301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Разработчик: Alexander Sapin.</a:t>
            </a:r>
            <a:endParaRPr sz="3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Данные необходимо вставлять пачками</a:t>
            </a:r>
            <a:endParaRPr/>
          </a:p>
        </p:txBody>
      </p:sp>
      <p:sp>
        <p:nvSpPr>
          <p:cNvPr id="495" name="Google Shape;495;p1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496" name="Google Shape;496;p14"/>
          <p:cNvSpPr txBox="1"/>
          <p:nvPr>
            <p:ph idx="1" type="body"/>
          </p:nvPr>
        </p:nvSpPr>
        <p:spPr>
          <a:xfrm>
            <a:off x="1587600" y="3455988"/>
            <a:ext cx="138968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Можно вставлять </a:t>
            </a:r>
            <a:r>
              <a:rPr lang="en" sz="4800">
                <a:solidFill>
                  <a:schemeClr val="dk2"/>
                </a:solidFill>
              </a:rPr>
              <a:t>миллионы строк </a:t>
            </a:r>
            <a:br>
              <a:rPr lang="en" sz="4800">
                <a:solidFill>
                  <a:schemeClr val="dk2"/>
                </a:solidFill>
              </a:rPr>
            </a:br>
            <a:r>
              <a:rPr lang="en" sz="4800">
                <a:solidFill>
                  <a:schemeClr val="dk2"/>
                </a:solidFill>
              </a:rPr>
              <a:t>в секунду</a:t>
            </a:r>
            <a:r>
              <a:rPr lang="en" sz="4800">
                <a:solidFill>
                  <a:schemeClr val="accent6"/>
                </a:solidFill>
              </a:rPr>
              <a:t> на каждый сервер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Но эти строки должны быть всего лишь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в </a:t>
            </a:r>
            <a:r>
              <a:rPr lang="en" sz="4800"/>
              <a:t>нескольких пачках в секунду</a:t>
            </a:r>
            <a:endParaRPr sz="4800">
              <a:solidFill>
                <a:schemeClr val="accent6"/>
              </a:solidFill>
            </a:endParaRPr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Можно использовать Kafka или RabbitMQ таблицы</a:t>
            </a:r>
            <a:endParaRPr/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Асинхронные INSERT запросы</a:t>
            </a:r>
            <a:endParaRPr/>
          </a:p>
        </p:txBody>
      </p:sp>
      <p:sp>
        <p:nvSpPr>
          <p:cNvPr id="502" name="Google Shape;502;p1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03" name="Google Shape;503;p15"/>
          <p:cNvSpPr txBox="1"/>
          <p:nvPr>
            <p:ph idx="1" type="body"/>
          </p:nvPr>
        </p:nvSpPr>
        <p:spPr>
          <a:xfrm>
            <a:off x="1587600" y="3455988"/>
            <a:ext cx="138968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Возможность делать много частых INSERT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Из множества параллельных соединений</a:t>
            </a:r>
            <a:endParaRPr sz="48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Без Kafka и без Buffer таблиц!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Множество мелких INSERTs комбинируются вместе  в одну пачку в оперативной памяти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Вставки надёжные по-умолчанию: клиент получает ответ, когда данные записаны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в таблицу</a:t>
            </a:r>
            <a:endParaRPr/>
          </a:p>
          <a:p>
            <a:pPr indent="-4111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504" name="Google Shape;504;p15"/>
          <p:cNvSpPr txBox="1"/>
          <p:nvPr>
            <p:ph idx="11" type="ftr"/>
          </p:nvPr>
        </p:nvSpPr>
        <p:spPr>
          <a:xfrm>
            <a:off x="1587600" y="12557301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Уже в продакшене! </a:t>
            </a:r>
            <a:br>
              <a:rPr lang="en" sz="3200"/>
            </a:br>
            <a:r>
              <a:rPr lang="en" sz="3200">
                <a:solidFill>
                  <a:schemeClr val="accent6"/>
                </a:solidFill>
              </a:rPr>
              <a:t>Разработчики: Anton Popov, Ivan Lezhankin.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Отсутствие поддержки транзакций</a:t>
            </a:r>
            <a:endParaRPr/>
          </a:p>
        </p:txBody>
      </p:sp>
      <p:sp>
        <p:nvSpPr>
          <p:cNvPr id="510" name="Google Shape;510;p1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11" name="Google Shape;511;p16"/>
          <p:cNvSpPr txBox="1"/>
          <p:nvPr>
            <p:ph idx="1" type="body"/>
          </p:nvPr>
        </p:nvSpPr>
        <p:spPr>
          <a:xfrm>
            <a:off x="1587600" y="3455988"/>
            <a:ext cx="138968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/>
              <a:t>Зачем в ClickHouse транзакции?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Для атомарной вставки в несколько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таблиц и представлений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Для атомарной вставки на кластер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Для выполнения множества SELECT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из одного снапшота</a:t>
            </a:r>
            <a:endParaRPr sz="48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512" name="Google Shape;512;p16"/>
          <p:cNvSpPr txBox="1"/>
          <p:nvPr>
            <p:ph idx="11" type="ftr"/>
          </p:nvPr>
        </p:nvSpPr>
        <p:spPr>
          <a:xfrm>
            <a:off x="1587600" y="12557301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В разработке, запланировано на Q2 2022.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Недостаточная совместимость SQL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8" name="Google Shape;518;p1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19" name="Google Shape;519;p17"/>
          <p:cNvSpPr txBox="1"/>
          <p:nvPr>
            <p:ph idx="1" type="body"/>
          </p:nvPr>
        </p:nvSpPr>
        <p:spPr>
          <a:xfrm>
            <a:off x="1587599" y="3455988"/>
            <a:ext cx="18659376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Язык SQL в ClickHouse изначально сделан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нестандартным для удобства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Из-за сложного механизма разрешения имён и типов,  запросы сложно анализировать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dk2"/>
                </a:solidFill>
              </a:rPr>
              <a:t>Есть способ поддержать все возможности стандарта  </a:t>
            </a:r>
            <a:br>
              <a:rPr lang="en" sz="4800">
                <a:solidFill>
                  <a:schemeClr val="dk2"/>
                </a:solidFill>
              </a:rPr>
            </a:br>
            <a:r>
              <a:rPr lang="en" sz="4800">
                <a:solidFill>
                  <a:schemeClr val="dk2"/>
                </a:solidFill>
              </a:rPr>
              <a:t>и сохранить все расширения ClickHouse!</a:t>
            </a:r>
            <a:br>
              <a:rPr lang="en" sz="4800">
                <a:solidFill>
                  <a:schemeClr val="accent6"/>
                </a:solidFill>
              </a:rPr>
            </a:br>
            <a:endParaRPr sz="48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/>
              <a:t>2021: </a:t>
            </a:r>
            <a:r>
              <a:rPr lang="en" sz="4800">
                <a:solidFill>
                  <a:schemeClr val="accent6"/>
                </a:solidFill>
              </a:rPr>
              <a:t>Window Functions, ANY/ALL, EXISTS, GROUPING SETS...</a:t>
            </a:r>
            <a:endParaRPr/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/>
              <a:t>2022: </a:t>
            </a:r>
            <a:r>
              <a:rPr lang="en" sz="4800">
                <a:solidFill>
                  <a:schemeClr val="accent6"/>
                </a:solidFill>
              </a:rPr>
              <a:t>Correlated Subqueries</a:t>
            </a:r>
            <a:endParaRPr/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8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Отсутствие оптимизаций JOIN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5" name="Google Shape;525;p18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26" name="Google Shape;526;p18"/>
          <p:cNvSpPr txBox="1"/>
          <p:nvPr>
            <p:ph idx="1" type="body"/>
          </p:nvPr>
        </p:nvSpPr>
        <p:spPr>
          <a:xfrm>
            <a:off x="1587600" y="3455988"/>
            <a:ext cx="17565588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Не учитывается сортировка таблицы для JOIN</a:t>
            </a:r>
            <a:endParaRPr sz="48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Нет cost based optimizer для переупорядочивания JOIN</a:t>
            </a:r>
            <a:endParaRPr sz="48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Нет grace hash алгоритма для JOIN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Нет shuffle для распределённых JOIN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И вообще распределённые JOIN плохо работают</a:t>
            </a:r>
            <a:endParaRPr/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Отсутствие UPSERT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32" name="Google Shape;532;p1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33" name="Google Shape;533;p19"/>
          <p:cNvSpPr txBox="1"/>
          <p:nvPr>
            <p:ph idx="1" type="body"/>
          </p:nvPr>
        </p:nvSpPr>
        <p:spPr>
          <a:xfrm>
            <a:off x="1587600" y="3455988"/>
            <a:ext cx="17565588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Отсутствие точечных UPDATE и DELETE, 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а также UNIQUE KEY CONSTRAINT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Реализовать unique key в распределённой системе — нетривиальная задача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"/>
          <p:cNvSpPr txBox="1"/>
          <p:nvPr>
            <p:ph idx="1" type="body"/>
          </p:nvPr>
        </p:nvSpPr>
        <p:spPr>
          <a:xfrm>
            <a:off x="5241599" y="6020447"/>
            <a:ext cx="10242875" cy="739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Почему ClickHouse — хорошая система</a:t>
            </a:r>
            <a:endParaRPr/>
          </a:p>
        </p:txBody>
      </p:sp>
      <p:sp>
        <p:nvSpPr>
          <p:cNvPr id="311" name="Google Shape;311;p2"/>
          <p:cNvSpPr txBox="1"/>
          <p:nvPr>
            <p:ph type="title"/>
          </p:nvPr>
        </p:nvSpPr>
        <p:spPr>
          <a:xfrm>
            <a:off x="3042000" y="3833624"/>
            <a:ext cx="18308288" cy="146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Я расскажу</a:t>
            </a:r>
            <a:endParaRPr/>
          </a:p>
        </p:txBody>
      </p:sp>
      <p:sp>
        <p:nvSpPr>
          <p:cNvPr id="312" name="Google Shape;312;p2"/>
          <p:cNvSpPr txBox="1"/>
          <p:nvPr>
            <p:ph idx="2" type="body"/>
          </p:nvPr>
        </p:nvSpPr>
        <p:spPr>
          <a:xfrm>
            <a:off x="3041999" y="6024374"/>
            <a:ext cx="1458563" cy="733425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2"/>
          <p:cNvSpPr txBox="1"/>
          <p:nvPr>
            <p:ph idx="3" type="body"/>
          </p:nvPr>
        </p:nvSpPr>
        <p:spPr>
          <a:xfrm>
            <a:off x="5243043" y="7500204"/>
            <a:ext cx="10241431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Почему ClickHouse — плохая система</a:t>
            </a:r>
            <a:endParaRPr/>
          </a:p>
        </p:txBody>
      </p:sp>
      <p:sp>
        <p:nvSpPr>
          <p:cNvPr id="314" name="Google Shape;314;p2"/>
          <p:cNvSpPr txBox="1"/>
          <p:nvPr>
            <p:ph idx="4" type="body"/>
          </p:nvPr>
        </p:nvSpPr>
        <p:spPr>
          <a:xfrm>
            <a:off x="3041999" y="7503307"/>
            <a:ext cx="1458563" cy="72399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2"/>
          <p:cNvSpPr txBox="1"/>
          <p:nvPr>
            <p:ph idx="5" type="body"/>
          </p:nvPr>
        </p:nvSpPr>
        <p:spPr>
          <a:xfrm>
            <a:off x="5243044" y="8963208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И что с этим делать</a:t>
            </a:r>
            <a:endParaRPr/>
          </a:p>
        </p:txBody>
      </p:sp>
      <p:sp>
        <p:nvSpPr>
          <p:cNvPr id="316" name="Google Shape;316;p2"/>
          <p:cNvSpPr txBox="1"/>
          <p:nvPr>
            <p:ph idx="6" type="body"/>
          </p:nvPr>
        </p:nvSpPr>
        <p:spPr>
          <a:xfrm>
            <a:off x="3041999" y="8966311"/>
            <a:ext cx="1458563" cy="723999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Сложность масштабирования</a:t>
            </a:r>
            <a:endParaRPr/>
          </a:p>
        </p:txBody>
      </p:sp>
      <p:sp>
        <p:nvSpPr>
          <p:cNvPr id="539" name="Google Shape;539;p2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40" name="Google Shape;540;p20"/>
          <p:cNvSpPr txBox="1"/>
          <p:nvPr>
            <p:ph idx="1" type="body"/>
          </p:nvPr>
        </p:nvSpPr>
        <p:spPr>
          <a:xfrm>
            <a:off x="1587600" y="3455988"/>
            <a:ext cx="17565588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dk2"/>
                </a:solidFill>
              </a:rPr>
              <a:t>ClickHouse прекрасно масштабируется  </a:t>
            </a:r>
            <a:br>
              <a:rPr lang="en" sz="4800">
                <a:solidFill>
                  <a:schemeClr val="dk2"/>
                </a:solidFill>
              </a:rPr>
            </a:br>
            <a:r>
              <a:rPr lang="en" sz="4800">
                <a:solidFill>
                  <a:schemeClr val="dk2"/>
                </a:solidFill>
              </a:rPr>
              <a:t>до тысяч серверов и 100 ПБ данных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Но изменение числа серверов в кластере — </a:t>
            </a:r>
            <a:r>
              <a:rPr lang="en" sz="4800"/>
              <a:t>боль</a:t>
            </a:r>
            <a:br>
              <a:rPr lang="en" sz="4800"/>
            </a:br>
            <a:endParaRPr sz="2400"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Нужно заботиться о конфигурации шардов и реплик. 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Перешардирование данных </a:t>
            </a:r>
            <a:r>
              <a:rPr lang="en" sz="4800"/>
              <a:t>осуществляется вручную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Решение — cloud-native ClickHouse.  </a:t>
            </a:r>
            <a:br>
              <a:rPr lang="en" sz="4800">
                <a:solidFill>
                  <a:schemeClr val="accent6"/>
                </a:solidFill>
              </a:rPr>
            </a:b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accent6"/>
                </a:solidFill>
              </a:rPr>
              <a:t>Кстати, а что это значит?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1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Сложность разделения ресурсов</a:t>
            </a:r>
            <a:endParaRPr/>
          </a:p>
        </p:txBody>
      </p:sp>
      <p:sp>
        <p:nvSpPr>
          <p:cNvPr id="546" name="Google Shape;546;p2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47" name="Google Shape;547;p21"/>
          <p:cNvSpPr txBox="1"/>
          <p:nvPr>
            <p:ph idx="1" type="body"/>
          </p:nvPr>
        </p:nvSpPr>
        <p:spPr>
          <a:xfrm>
            <a:off x="1587600" y="3455988"/>
            <a:ext cx="17565588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Разделение CPU и IO между запросами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Приоритеты запросов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Memory overcommit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2"/>
          <p:cNvSpPr txBox="1"/>
          <p:nvPr>
            <p:ph type="title"/>
          </p:nvPr>
        </p:nvSpPr>
        <p:spPr>
          <a:xfrm>
            <a:off x="1587600" y="2376214"/>
            <a:ext cx="10239275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/>
              <a:t>Недостаточные возможности </a:t>
            </a:r>
            <a:br>
              <a:rPr lang="en"/>
            </a:br>
            <a:r>
              <a:rPr lang="en"/>
              <a:t>по интеграции</a:t>
            </a:r>
            <a:endParaRPr/>
          </a:p>
        </p:txBody>
      </p:sp>
      <p:sp>
        <p:nvSpPr>
          <p:cNvPr id="553" name="Google Shape;553;p22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54" name="Google Shape;554;p22"/>
          <p:cNvSpPr txBox="1"/>
          <p:nvPr>
            <p:ph idx="1" type="body"/>
          </p:nvPr>
        </p:nvSpPr>
        <p:spPr>
          <a:xfrm>
            <a:off x="1587600" y="7134225"/>
            <a:ext cx="10239275" cy="5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Нет родного UI для ClickHouse</a:t>
            </a:r>
            <a:endParaRPr sz="4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Не хватает официальных интеграций с BI и ETL</a:t>
            </a:r>
            <a:endParaRPr/>
          </a:p>
        </p:txBody>
      </p:sp>
      <p:sp>
        <p:nvSpPr>
          <p:cNvPr id="555" name="Google Shape;555;p22"/>
          <p:cNvSpPr txBox="1"/>
          <p:nvPr/>
        </p:nvSpPr>
        <p:spPr>
          <a:xfrm>
            <a:off x="12555538" y="7134224"/>
            <a:ext cx="10239275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Недостаточно развитая документация</a:t>
            </a:r>
            <a:endParaRPr/>
          </a:p>
          <a:p>
            <a:pPr indent="-715963" lvl="2" marL="72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Отсутствие обучающих материалов, курсов</a:t>
            </a:r>
            <a:b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и поддержки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2"/>
          <p:cNvSpPr txBox="1"/>
          <p:nvPr/>
        </p:nvSpPr>
        <p:spPr>
          <a:xfrm>
            <a:off x="12555537" y="2376214"/>
            <a:ext cx="10239275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Недостаточная известность в США и Европе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>
            <p:ph idx="2" type="body"/>
          </p:nvPr>
        </p:nvSpPr>
        <p:spPr>
          <a:xfrm>
            <a:off x="725488" y="7496175"/>
            <a:ext cx="107346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И что с этим делать?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-1" y="0"/>
            <a:ext cx="8894763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4"/>
          <p:cNvSpPr txBox="1"/>
          <p:nvPr>
            <p:ph type="title"/>
          </p:nvPr>
        </p:nvSpPr>
        <p:spPr>
          <a:xfrm>
            <a:off x="1587600" y="547141"/>
            <a:ext cx="6584850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Компания ClickHouse, Inc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69" name="Google Shape;569;p24"/>
          <p:cNvSpPr txBox="1"/>
          <p:nvPr>
            <p:ph idx="1" type="body"/>
          </p:nvPr>
        </p:nvSpPr>
        <p:spPr>
          <a:xfrm>
            <a:off x="10367963" y="4932363"/>
            <a:ext cx="12441638" cy="7316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Создана вместе с Яндексом</a:t>
            </a:r>
            <a:endParaRPr/>
          </a:p>
          <a:p>
            <a:pPr indent="-5635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Уже привлекли 300 млн $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при оценке 2 млрд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/>
          <p:nvPr>
            <p:ph type="title"/>
          </p:nvPr>
        </p:nvSpPr>
        <p:spPr>
          <a:xfrm>
            <a:off x="1587600" y="547141"/>
            <a:ext cx="13896875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Направления работы ClickHouse Inc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75" name="Google Shape;575;p2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76" name="Google Shape;576;p25"/>
          <p:cNvSpPr txBox="1"/>
          <p:nvPr>
            <p:ph idx="1" type="body"/>
          </p:nvPr>
        </p:nvSpPr>
        <p:spPr>
          <a:xfrm>
            <a:off x="1587600" y="4192588"/>
            <a:ext cx="13709550" cy="805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5013" lvl="2" marL="738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AutoNum type="arabicPeriod"/>
            </a:pPr>
            <a:r>
              <a:rPr lang="en" sz="4800">
                <a:solidFill>
                  <a:schemeClr val="accent6"/>
                </a:solidFill>
              </a:rPr>
              <a:t>Создать облачный сервис для ClickHouse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в serverless формате с динамическим масштабированием</a:t>
            </a:r>
            <a:endParaRPr/>
          </a:p>
          <a:p>
            <a:pPr indent="-582613" lvl="2" marL="738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35013" lvl="2" marL="738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AutoNum type="arabicPeriod"/>
            </a:pPr>
            <a:r>
              <a:rPr lang="en" sz="4800">
                <a:solidFill>
                  <a:schemeClr val="accent6"/>
                </a:solidFill>
              </a:rPr>
              <a:t>Развитие и поддержка ClickHouse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в open-source  с целью увеличения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размера рынка ClickHouse</a:t>
            </a:r>
            <a:endParaRPr sz="4800">
              <a:solidFill>
                <a:schemeClr val="accent6"/>
              </a:solidFill>
            </a:endParaRPr>
          </a:p>
          <a:p>
            <a:pPr indent="-582613" lvl="2" marL="738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  <a:p>
            <a:pPr indent="-735013" lvl="2" marL="738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AutoNum type="arabicPeriod"/>
            </a:pPr>
            <a:r>
              <a:rPr lang="en" sz="4800">
                <a:solidFill>
                  <a:schemeClr val="accent6"/>
                </a:solidFill>
              </a:rPr>
              <a:t>Исследования и эксперименты для поиска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новых ниш и возможностей ClickHouse</a:t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Новые горизонты для ClickHouse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2" name="Google Shape;582;p2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83" name="Google Shape;583;p26"/>
          <p:cNvSpPr txBox="1"/>
          <p:nvPr>
            <p:ph idx="1" type="body"/>
          </p:nvPr>
        </p:nvSpPr>
        <p:spPr>
          <a:xfrm>
            <a:off x="1587600" y="3455988"/>
            <a:ext cx="17565588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Поддержка полуструктурированных данных</a:t>
            </a:r>
            <a:br>
              <a:rPr lang="en" sz="4800">
                <a:solidFill>
                  <a:schemeClr val="accent6"/>
                </a:solidFill>
              </a:rPr>
            </a:br>
            <a:endParaRPr sz="1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Функции обработки текста на естественном языке</a:t>
            </a:r>
            <a:br>
              <a:rPr lang="en" sz="4800">
                <a:solidFill>
                  <a:schemeClr val="accent6"/>
                </a:solidFill>
              </a:rPr>
            </a:br>
            <a:endParaRPr sz="1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Потоковые запросы и complex event processing</a:t>
            </a:r>
            <a:br>
              <a:rPr lang="en" sz="4800">
                <a:solidFill>
                  <a:schemeClr val="accent6"/>
                </a:solidFill>
              </a:rPr>
            </a:br>
            <a:endParaRPr sz="1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Key-value витрины данных, инкрементальная агрегация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в оперативке</a:t>
            </a:r>
            <a:br>
              <a:rPr lang="en" sz="4800">
                <a:solidFill>
                  <a:schemeClr val="accent6"/>
                </a:solidFill>
              </a:rPr>
            </a:br>
            <a:endParaRPr sz="1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Выполнение запросов с использованием GPU</a:t>
            </a:r>
            <a:br>
              <a:rPr lang="en" sz="4800">
                <a:solidFill>
                  <a:schemeClr val="accent6"/>
                </a:solidFill>
              </a:rPr>
            </a:br>
            <a:endParaRPr sz="1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Интеграция с ML &amp; AI.  Обработка графов</a:t>
            </a:r>
            <a:br>
              <a:rPr lang="en" sz="4800">
                <a:solidFill>
                  <a:schemeClr val="accent6"/>
                </a:solidFill>
              </a:rPr>
            </a:br>
            <a:endParaRPr sz="1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Batch jobs</a:t>
            </a:r>
            <a:endParaRPr/>
          </a:p>
          <a:p>
            <a:pPr indent="-6016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Data Hub</a:t>
            </a:r>
            <a:endParaRPr/>
          </a:p>
          <a:p>
            <a:pPr indent="-4111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/>
          <p:nvPr/>
        </p:nvSpPr>
        <p:spPr>
          <a:xfrm>
            <a:off x="1579563" y="4940300"/>
            <a:ext cx="18539999" cy="82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Support For Semistructured Data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0" name="Google Shape;590;p2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91" name="Google Shape;591;p27"/>
          <p:cNvSpPr txBox="1"/>
          <p:nvPr>
            <p:ph idx="1" type="body"/>
          </p:nvPr>
        </p:nvSpPr>
        <p:spPr>
          <a:xfrm>
            <a:off x="1587600" y="3455988"/>
            <a:ext cx="19026089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/>
              <a:t>JSO data type:</a:t>
            </a:r>
            <a:br>
              <a:rPr lang="en" sz="4800"/>
            </a:br>
            <a:endParaRPr sz="4800">
              <a:solidFill>
                <a:schemeClr val="accent6"/>
              </a:solidFill>
            </a:endParaRPr>
          </a:p>
          <a:p>
            <a:pPr indent="203200" lvl="2" marL="31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ourier"/>
              <a:buNone/>
            </a:pPr>
            <a:r>
              <a:rPr lang="en" sz="48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CREATE TABLE games (data JSON) ENGINE = MergeTree;</a:t>
            </a:r>
            <a:br>
              <a:rPr lang="en" sz="4800">
                <a:solidFill>
                  <a:schemeClr val="accent6"/>
                </a:solidFill>
              </a:rPr>
            </a:br>
            <a:endParaRPr sz="4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You can insert arbitrary nested JSONs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Types are automatically inferred on INSERT and merge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Data is stored in columnar format: columns and subcolumns  </a:t>
            </a:r>
            <a:endParaRPr sz="48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Query nested data naturally</a:t>
            </a:r>
            <a:endParaRPr/>
          </a:p>
          <a:p>
            <a:pPr indent="-4111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  <a:p>
            <a:pPr indent="-4111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/>
          <p:nvPr/>
        </p:nvSpPr>
        <p:spPr>
          <a:xfrm>
            <a:off x="1579562" y="3820477"/>
            <a:ext cx="19034125" cy="36512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Support For Semistructured Data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8" name="Google Shape;598;p28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99" name="Google Shape;599;p28"/>
          <p:cNvSpPr txBox="1"/>
          <p:nvPr>
            <p:ph idx="1" type="body"/>
          </p:nvPr>
        </p:nvSpPr>
        <p:spPr>
          <a:xfrm>
            <a:off x="1587600" y="2702878"/>
            <a:ext cx="19026089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accent6"/>
                </a:solidFill>
              </a:rPr>
              <a:t>Example: NBA games dataset</a:t>
            </a:r>
            <a:endParaRPr/>
          </a:p>
        </p:txBody>
      </p:sp>
      <p:sp>
        <p:nvSpPr>
          <p:cNvPr id="600" name="Google Shape;600;p28"/>
          <p:cNvSpPr txBox="1"/>
          <p:nvPr/>
        </p:nvSpPr>
        <p:spPr>
          <a:xfrm>
            <a:off x="1587600" y="4179252"/>
            <a:ext cx="19026089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206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ourier"/>
              <a:buNone/>
            </a:pP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CREATE TABLE games (data String)  </a:t>
            </a:r>
            <a:b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ENGINE = MergeTree ORDER BY tuple();</a:t>
            </a:r>
            <a:b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0" i="0" sz="2400" u="none" cap="none" strike="noStrike">
              <a:solidFill>
                <a:schemeClr val="accent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2" marL="2063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ourier"/>
              <a:buNone/>
            </a:pP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 b="0" i="0" lang="en" sz="4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JSONExtractString(data, 'teams', 1, 'name')  </a:t>
            </a: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FROM games;</a:t>
            </a:r>
            <a:endParaRPr b="0" i="0" sz="3200" u="none" cap="none" strike="noStrike">
              <a:solidFill>
                <a:schemeClr val="accent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1588235" y="7830502"/>
            <a:ext cx="38779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 0.520 sec.</a:t>
            </a:r>
            <a:endParaRPr/>
          </a:p>
        </p:txBody>
      </p:sp>
      <p:sp>
        <p:nvSpPr>
          <p:cNvPr id="602" name="Google Shape;602;p28"/>
          <p:cNvSpPr/>
          <p:nvPr/>
        </p:nvSpPr>
        <p:spPr>
          <a:xfrm>
            <a:off x="1587600" y="9155601"/>
            <a:ext cx="19034125" cy="27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1595638" y="9514376"/>
            <a:ext cx="19026089" cy="234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206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ourier"/>
              <a:buNone/>
            </a:pP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CREATE TABLE games (data JSON)  </a:t>
            </a:r>
            <a:b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ENGINE = MergeTree;</a:t>
            </a:r>
            <a:endParaRPr/>
          </a:p>
          <a:p>
            <a:pPr indent="0" lvl="2" marL="2063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ourier"/>
              <a:buNone/>
            </a:pP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 b="0" i="0" lang="en" sz="4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data.teams.name[1] </a:t>
            </a:r>
            <a:r>
              <a:rPr b="0" i="0" lang="en" sz="4800" u="none" cap="none" strike="noStrike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FROM games;</a:t>
            </a:r>
            <a:endParaRPr b="0" i="0" sz="3200" u="none" cap="none" strike="noStrike">
              <a:solidFill>
                <a:schemeClr val="accent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1596273" y="12225826"/>
            <a:ext cx="38779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— 0.015 sec.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/>
          <p:nvPr/>
        </p:nvSpPr>
        <p:spPr>
          <a:xfrm>
            <a:off x="1579562" y="3103563"/>
            <a:ext cx="21240849" cy="106124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Support For Semistructured Data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1587600" y="9155601"/>
            <a:ext cx="19034125" cy="270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12561888" y="4885200"/>
            <a:ext cx="5086676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&lt;-- inferred type</a:t>
            </a:r>
            <a:endParaRPr/>
          </a:p>
        </p:txBody>
      </p:sp>
      <p:sp>
        <p:nvSpPr>
          <p:cNvPr id="613" name="Google Shape;613;p29"/>
          <p:cNvSpPr txBox="1"/>
          <p:nvPr/>
        </p:nvSpPr>
        <p:spPr>
          <a:xfrm>
            <a:off x="1764000" y="3520492"/>
            <a:ext cx="12453549" cy="1409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DESCRIBE TABLE games</a:t>
            </a:r>
            <a:endParaRPr/>
          </a:p>
          <a:p>
            <a:pPr indent="0" lvl="0" marL="127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SETTINGS describe_extend_object_types = 1</a:t>
            </a:r>
            <a:br>
              <a:rPr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sz="2400">
              <a:solidFill>
                <a:schemeClr val="accent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12700" marR="0" rtl="0" algn="l">
              <a:lnSpc>
                <a:spcPct val="8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name: data</a:t>
            </a:r>
            <a:endParaRPr/>
          </a:p>
        </p:txBody>
      </p:sp>
      <p:sp>
        <p:nvSpPr>
          <p:cNvPr id="614" name="Google Shape;614;p29"/>
          <p:cNvSpPr txBox="1"/>
          <p:nvPr/>
        </p:nvSpPr>
        <p:spPr>
          <a:xfrm>
            <a:off x="1764000" y="4929660"/>
            <a:ext cx="17431920" cy="93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type: Tuple(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`_id.$oid` String,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`date.$date` String,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`teams.abbreviation` Array(String),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`teams.city` Array(String),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`teams.home` Array(UInt8),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`teams.name` Array(String),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`teams.players.ast`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`teams.players.blk`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`teams.players.drb`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`teams.players.fg`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`teams.players.fg3`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`teams.players.fg3_pct` Array(Array(String)),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`teams.players.fg3a`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`teams.players.fg_pct` Array(Array(String)),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`teams.players.fga`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`teams.players.ft`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`teams.players.ft_pct` Array(Array(String)),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`teams.players.fta`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`teams.players.mp` Array(Array(String)),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`teams.players.orb`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`teams.players.pf` Array(Array(Int8)),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`teams.players.player` Array(Array(String)),</a:t>
            </a:r>
            <a:endParaRPr/>
          </a:p>
          <a:p>
            <a:pPr indent="0" lvl="0" marL="37909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"/>
              <a:buNone/>
            </a:pPr>
            <a:r>
              <a:rPr b="0" i="0" lang="en" sz="24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`teams.players.plus_minus` Array(Array(String)),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22" name="Google Shape;322;p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799946" y="10794455"/>
            <a:ext cx="8048625" cy="14546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"/>
          <p:cNvGrpSpPr/>
          <p:nvPr/>
        </p:nvGrpSpPr>
        <p:grpSpPr>
          <a:xfrm>
            <a:off x="3047952" y="2220715"/>
            <a:ext cx="18286508" cy="9274572"/>
            <a:chOff x="5097812" y="1869679"/>
            <a:chExt cx="14038250" cy="7119935"/>
          </a:xfrm>
        </p:grpSpPr>
        <p:sp>
          <p:nvSpPr>
            <p:cNvPr id="325" name="Google Shape;325;p3"/>
            <p:cNvSpPr/>
            <p:nvPr/>
          </p:nvSpPr>
          <p:spPr>
            <a:xfrm>
              <a:off x="6099412" y="1869679"/>
              <a:ext cx="1593768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Impala</a:t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276998" y="1869679"/>
              <a:ext cx="2589664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Spark SQL</a:t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1450478" y="1869679"/>
              <a:ext cx="2589664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Presto/Trino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4623958" y="1869679"/>
              <a:ext cx="159345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Drill</a:t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824697" y="2823149"/>
              <a:ext cx="271485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Actian Vortex</a:t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9124615" y="2823149"/>
              <a:ext cx="1728942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Kylin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1448620" y="2823149"/>
              <a:ext cx="1718941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Kudu</a:t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3762623" y="2823149"/>
              <a:ext cx="2162274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MonetDB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097812" y="3776619"/>
              <a:ext cx="271485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Actian Vector</a:t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8396830" y="3783893"/>
              <a:ext cx="3068742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Actian Matrix</a:t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2049734" y="3783893"/>
              <a:ext cx="2162274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Redshift</a:t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826293" y="4728149"/>
              <a:ext cx="2300708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Greenplum</a:t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8711163" y="4728149"/>
              <a:ext cx="2927270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OmniSci (mapD)</a:t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2222595" y="4728149"/>
              <a:ext cx="1578112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Brytlyt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4372752" y="4728149"/>
              <a:ext cx="1685401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HyPER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983800" y="5659046"/>
              <a:ext cx="1154990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Pinot</a:t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7721979" y="5663686"/>
              <a:ext cx="1154990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kdb+</a:t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9460158" y="5654594"/>
              <a:ext cx="1578113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Shakti</a:t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099413" y="6619789"/>
              <a:ext cx="4031353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MemSQL (SingleStore)</a:t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0730809" y="6612516"/>
              <a:ext cx="1578113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Vertica</a:t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2871479" y="6619789"/>
              <a:ext cx="234584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SAP HANA</a:t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242725" y="7558713"/>
              <a:ext cx="2178598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Sybase IQ</a:t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9994690" y="7558713"/>
              <a:ext cx="3760148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 SQL with CS index</a:t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4328205" y="7558713"/>
              <a:ext cx="2876319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Oracle Exadata</a:t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8599193" y="8501273"/>
              <a:ext cx="3865114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IBM Netezza, IBM BLU</a:t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3061562" y="8511302"/>
              <a:ext cx="2286815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TiDB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6801230" y="1869679"/>
              <a:ext cx="159345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Hawq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6519961" y="2823149"/>
              <a:ext cx="2162274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Vectorwise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4796170" y="3783893"/>
              <a:ext cx="2162274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Snowflake</a:t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7542606" y="3783893"/>
              <a:ext cx="159345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Citus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6630198" y="4728149"/>
              <a:ext cx="1685401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Druid</a:t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11621460" y="5654594"/>
              <a:ext cx="691197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jd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2895846" y="5654594"/>
              <a:ext cx="231960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MariaDB CS</a:t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5798641" y="5654594"/>
              <a:ext cx="231960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Exasol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5798642" y="6619789"/>
              <a:ext cx="2319606" cy="47831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Teradata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Support For Semistructured Data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20" name="Google Shape;620;p3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621" name="Google Shape;621;p30"/>
          <p:cNvSpPr txBox="1"/>
          <p:nvPr>
            <p:ph idx="1" type="body"/>
          </p:nvPr>
        </p:nvSpPr>
        <p:spPr>
          <a:xfrm>
            <a:off x="1587600" y="3455988"/>
            <a:ext cx="13896875" cy="8059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Flexible schema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You can have columns with strict and flexible schema in one table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Queries work </a:t>
            </a:r>
            <a:r>
              <a:rPr lang="en" sz="4800">
                <a:solidFill>
                  <a:schemeClr val="dk2"/>
                </a:solidFill>
              </a:rPr>
              <a:t>as fast as</a:t>
            </a:r>
            <a:r>
              <a:rPr lang="en" sz="4800">
                <a:solidFill>
                  <a:schemeClr val="accent6"/>
                </a:solidFill>
              </a:rPr>
              <a:t> with predefined types!</a:t>
            </a:r>
            <a:endParaRPr/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622" name="Google Shape;622;p30"/>
          <p:cNvSpPr txBox="1"/>
          <p:nvPr>
            <p:ph idx="11" type="ftr"/>
          </p:nvPr>
        </p:nvSpPr>
        <p:spPr>
          <a:xfrm>
            <a:off x="1587600" y="12557301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Planned for Q1 2022.  </a:t>
            </a:r>
            <a:br>
              <a:rPr lang="en" sz="3200">
                <a:solidFill>
                  <a:schemeClr val="accent6"/>
                </a:solidFill>
              </a:rPr>
            </a:br>
            <a:r>
              <a:rPr lang="en" sz="3200">
                <a:solidFill>
                  <a:schemeClr val="accent6"/>
                </a:solidFill>
              </a:rPr>
              <a:t>Developer: Anton Popov.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1"/>
          <p:cNvSpPr/>
          <p:nvPr/>
        </p:nvSpPr>
        <p:spPr>
          <a:xfrm>
            <a:off x="-1" y="0"/>
            <a:ext cx="8894763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1"/>
          <p:cNvSpPr txBox="1"/>
          <p:nvPr>
            <p:ph type="title"/>
          </p:nvPr>
        </p:nvSpPr>
        <p:spPr>
          <a:xfrm>
            <a:off x="1587600" y="547141"/>
            <a:ext cx="6584850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Выводы</a:t>
            </a:r>
            <a:endParaRPr/>
          </a:p>
        </p:txBody>
      </p:sp>
      <p:sp>
        <p:nvSpPr>
          <p:cNvPr id="629" name="Google Shape;629;p3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630" name="Google Shape;630;p31"/>
          <p:cNvSpPr txBox="1"/>
          <p:nvPr>
            <p:ph idx="1" type="body"/>
          </p:nvPr>
        </p:nvSpPr>
        <p:spPr>
          <a:xfrm>
            <a:off x="10367963" y="2371725"/>
            <a:ext cx="12441638" cy="9507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2" marL="40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Вместе с новой компанией </a:t>
            </a:r>
            <a:br>
              <a:rPr lang="en" sz="7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и open-source сообществом</a:t>
            </a:r>
            <a:endParaRPr/>
          </a:p>
          <a:p>
            <a:pPr indent="0" lvl="2" marL="4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мы сделаем ClickHouse лучшей аналитической СУБД в мире!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/>
          <p:nvPr>
            <p:ph idx="1" type="body"/>
          </p:nvPr>
        </p:nvSpPr>
        <p:spPr>
          <a:xfrm>
            <a:off x="725224" y="8950645"/>
            <a:ext cx="10732865" cy="8306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Алексей Миловидов</a:t>
            </a:r>
            <a:endParaRPr/>
          </a:p>
        </p:txBody>
      </p:sp>
      <p:sp>
        <p:nvSpPr>
          <p:cNvPr id="636" name="Google Shape;636;p32"/>
          <p:cNvSpPr txBox="1"/>
          <p:nvPr>
            <p:ph idx="2" type="body"/>
          </p:nvPr>
        </p:nvSpPr>
        <p:spPr>
          <a:xfrm>
            <a:off x="727298" y="10014668"/>
            <a:ext cx="10732865" cy="1108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CTO</a:t>
            </a:r>
            <a:endParaRPr/>
          </a:p>
        </p:txBody>
      </p:sp>
      <p:sp>
        <p:nvSpPr>
          <p:cNvPr id="637" name="Google Shape;637;p32"/>
          <p:cNvSpPr txBox="1"/>
          <p:nvPr>
            <p:ph type="title"/>
          </p:nvPr>
        </p:nvSpPr>
        <p:spPr>
          <a:xfrm>
            <a:off x="727868" y="7496175"/>
            <a:ext cx="10730221" cy="1092520"/>
          </a:xfrm>
          <a:prstGeom prst="rect">
            <a:avLst/>
          </a:prstGeom>
          <a:noFill/>
          <a:ln>
            <a:noFill/>
          </a:ln>
        </p:spPr>
        <p:txBody>
          <a:bodyPr anchorCtr="0" anchor="b" bIns="1368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/>
              <a:t>Спасибо</a:t>
            </a:r>
            <a:endParaRPr/>
          </a:p>
        </p:txBody>
      </p:sp>
      <p:sp>
        <p:nvSpPr>
          <p:cNvPr id="638" name="Google Shape;638;p32"/>
          <p:cNvSpPr txBox="1"/>
          <p:nvPr>
            <p:ph idx="3" type="subTitle"/>
          </p:nvPr>
        </p:nvSpPr>
        <p:spPr>
          <a:xfrm>
            <a:off x="727868" y="11520000"/>
            <a:ext cx="7445378" cy="1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51975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milovidov@clickhouse.com</a:t>
            </a:r>
            <a:endParaRPr/>
          </a:p>
        </p:txBody>
      </p:sp>
      <p:sp>
        <p:nvSpPr>
          <p:cNvPr id="639" name="Google Shape;639;p32"/>
          <p:cNvSpPr/>
          <p:nvPr>
            <p:ph idx="4" type="pic"/>
          </p:nvPr>
        </p:nvSpPr>
        <p:spPr>
          <a:xfrm>
            <a:off x="8894763" y="11522645"/>
            <a:ext cx="2574926" cy="146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— хорошая система</a:t>
            </a:r>
            <a:endParaRPr/>
          </a:p>
        </p:txBody>
      </p:sp>
      <p:sp>
        <p:nvSpPr>
          <p:cNvPr id="365" name="Google Shape;365;p4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66" name="Google Shape;366;p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pic>
        <p:nvPicPr>
          <p:cNvPr id="367" name="Google Shape;367;p4"/>
          <p:cNvPicPr preferRelativeResize="0"/>
          <p:nvPr/>
        </p:nvPicPr>
        <p:blipFill rotWithShape="1">
          <a:blip r:embed="rId3">
            <a:alphaModFix/>
          </a:blip>
          <a:srcRect b="0" l="0" r="0" t="12728"/>
          <a:stretch/>
        </p:blipFill>
        <p:spPr>
          <a:xfrm>
            <a:off x="-7937" y="2705100"/>
            <a:ext cx="8885544" cy="99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"/>
          <p:cNvSpPr/>
          <p:nvPr/>
        </p:nvSpPr>
        <p:spPr>
          <a:xfrm>
            <a:off x="799946" y="10794455"/>
            <a:ext cx="8048625" cy="14546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16000" lIns="91425" spcFirstLastPara="1" rIns="91425" wrap="square" tIns="21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"/>
          <p:cNvSpPr txBox="1"/>
          <p:nvPr/>
        </p:nvSpPr>
        <p:spPr>
          <a:xfrm>
            <a:off x="1519035" y="11345152"/>
            <a:ext cx="6599337" cy="725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более оптимально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не тормозит</a:t>
            </a:r>
            <a:endParaRPr/>
          </a:p>
        </p:txBody>
      </p:sp>
      <p:sp>
        <p:nvSpPr>
          <p:cNvPr id="375" name="Google Shape;375;p5"/>
          <p:cNvSpPr txBox="1"/>
          <p:nvPr>
            <p:ph idx="11" type="ftr"/>
          </p:nvPr>
        </p:nvSpPr>
        <p:spPr>
          <a:xfrm>
            <a:off x="1587600" y="12557301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Доклад «секреты оптимизации производительности ClickHouse»</a:t>
            </a:r>
            <a:br>
              <a:rPr lang="en" sz="3200">
                <a:solidFill>
                  <a:schemeClr val="accent6"/>
                </a:solidFill>
              </a:rPr>
            </a:br>
            <a:r>
              <a:rPr lang="en" sz="3200"/>
              <a:t>youtube.com/watch?v=ltg8vstuHUU</a:t>
            </a:r>
            <a:endParaRPr/>
          </a:p>
        </p:txBody>
      </p:sp>
      <p:sp>
        <p:nvSpPr>
          <p:cNvPr id="376" name="Google Shape;376;p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377" name="Google Shape;377;p5"/>
          <p:cNvSpPr txBox="1"/>
          <p:nvPr>
            <p:ph idx="1" type="body"/>
          </p:nvPr>
        </p:nvSpPr>
        <p:spPr>
          <a:xfrm>
            <a:off x="1587600" y="3455988"/>
            <a:ext cx="138968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Система создана из практических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задач, для работы в бою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Разработана «снизу-вверх»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исходя из конкретных сценариев  </a:t>
            </a:r>
            <a:br>
              <a:rPr lang="en" sz="4800">
                <a:solidFill>
                  <a:schemeClr val="accent6"/>
                </a:solidFill>
              </a:rPr>
            </a:b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Внимание к деталям и специализация </a:t>
            </a:r>
            <a:br>
              <a:rPr lang="en" sz="4800">
                <a:solidFill>
                  <a:schemeClr val="accent6"/>
                </a:solidFill>
              </a:rPr>
            </a:br>
            <a:r>
              <a:rPr lang="en" sz="4800">
                <a:solidFill>
                  <a:schemeClr val="accent6"/>
                </a:solidFill>
              </a:rPr>
              <a:t>под сценарии нагрузки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  <p:pic>
        <p:nvPicPr>
          <p:cNvPr id="378" name="Google Shape;3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125" y="7134207"/>
            <a:ext cx="6102350" cy="61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— надёжная система</a:t>
            </a:r>
            <a:endParaRPr/>
          </a:p>
        </p:txBody>
      </p:sp>
      <p:sp>
        <p:nvSpPr>
          <p:cNvPr id="384" name="Google Shape;384;p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385" name="Google Shape;385;p6"/>
          <p:cNvSpPr txBox="1"/>
          <p:nvPr>
            <p:ph idx="1" type="body"/>
          </p:nvPr>
        </p:nvSpPr>
        <p:spPr>
          <a:xfrm>
            <a:off x="1587600" y="3455988"/>
            <a:ext cx="138968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15963" lvl="2" marL="7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Кросс-ДЦ master-master репликация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Надёжная запись и хранение данных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Защита от сбоев железа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Защита от ошибок пользователя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Защита от ошибок конфигурации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Шифрование трафика и хранимых данных, аутентификация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Все доступные средства тестирования в CI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— удобная система</a:t>
            </a:r>
            <a:endParaRPr/>
          </a:p>
        </p:txBody>
      </p:sp>
      <p:sp>
        <p:nvSpPr>
          <p:cNvPr id="391" name="Google Shape;391;p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392" name="Google Shape;392;p7"/>
          <p:cNvSpPr txBox="1"/>
          <p:nvPr>
            <p:ph idx="1" type="body"/>
          </p:nvPr>
        </p:nvSpPr>
        <p:spPr>
          <a:xfrm>
            <a:off x="1587600" y="3455988"/>
            <a:ext cx="102392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/>
              <a:t>Язык SQL, адаптированный </a:t>
            </a:r>
            <a:br>
              <a:rPr lang="en" sz="4800"/>
            </a:br>
            <a:r>
              <a:rPr lang="en" sz="4800"/>
              <a:t>для удобства аналитики:</a:t>
            </a:r>
            <a:br>
              <a:rPr lang="en" sz="4800"/>
            </a:br>
            <a:endParaRPr sz="2400"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Алиасы в любом месте запроса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Массивы, кортежи, лямбда функции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Комбинаторы агрегатных функций</a:t>
            </a:r>
            <a:endParaRPr sz="2400">
              <a:solidFill>
                <a:schemeClr val="accent6"/>
              </a:solidFill>
            </a:endParaRPr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LIMIT BY, ASOF JOIN, ANY/SEMI JOIN, argMin/argMax</a:t>
            </a:r>
            <a:endParaRPr sz="48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393" name="Google Shape;393;p7"/>
          <p:cNvSpPr txBox="1"/>
          <p:nvPr/>
        </p:nvSpPr>
        <p:spPr>
          <a:xfrm>
            <a:off x="12555538" y="3455988"/>
            <a:ext cx="102392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Функции для предметной </a:t>
            </a:r>
            <a:b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области из коробки:</a:t>
            </a:r>
            <a:b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5963" lvl="2" marL="72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Click-stream: функции </a:t>
            </a:r>
            <a:b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обработки URL и IP-адресов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5963" lvl="2" marL="72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Performance monitoring: квантили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5963" lvl="2" marL="72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Geospatial: geoDistance, pointInPolygon, H3, S2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— гибкая система</a:t>
            </a:r>
            <a:endParaRPr/>
          </a:p>
        </p:txBody>
      </p:sp>
      <p:sp>
        <p:nvSpPr>
          <p:cNvPr id="399" name="Google Shape;399;p8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grpSp>
        <p:nvGrpSpPr>
          <p:cNvPr id="400" name="Google Shape;400;p8"/>
          <p:cNvGrpSpPr/>
          <p:nvPr/>
        </p:nvGrpSpPr>
        <p:grpSpPr>
          <a:xfrm>
            <a:off x="3422403" y="2735263"/>
            <a:ext cx="17537607" cy="9749233"/>
            <a:chOff x="1038424" y="-2352188"/>
            <a:chExt cx="22789751" cy="15364009"/>
          </a:xfrm>
        </p:grpSpPr>
        <p:sp>
          <p:nvSpPr>
            <p:cNvPr id="401" name="Google Shape;401;p8"/>
            <p:cNvSpPr/>
            <p:nvPr/>
          </p:nvSpPr>
          <p:spPr>
            <a:xfrm>
              <a:off x="3408363" y="-2352188"/>
              <a:ext cx="3657600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 analytics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7801769" y="-2352188"/>
              <a:ext cx="4389437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app analytics</a:t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2932570" y="-2352188"/>
              <a:ext cx="3288506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Ads analytics</a:t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6962441" y="-2352188"/>
              <a:ext cx="401954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Realtime bidding</a:t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2668589" y="-883846"/>
              <a:ext cx="512762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E-commerce analytics</a:t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539163" y="-883846"/>
              <a:ext cx="2195512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Retail</a:t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11477622" y="-883846"/>
              <a:ext cx="4006854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Games analytics</a:t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6240120" y="-883846"/>
              <a:ext cx="5835654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Video streaming analytics</a:t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135436" y="584496"/>
              <a:ext cx="512762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Media &amp; news analytics</a:t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9999664" y="595697"/>
              <a:ext cx="5484812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Social recommendations</a:t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6221077" y="595697"/>
              <a:ext cx="4392613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Classifieds. Dating</a:t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300290" y="2064039"/>
              <a:ext cx="549433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Search engine optimization</a:t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536432" y="2052838"/>
              <a:ext cx="512762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Telecom traffic analysis</a:t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14405866" y="2035662"/>
              <a:ext cx="2907412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DPI analysis</a:t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8049877" y="2064039"/>
              <a:ext cx="476249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CDR records analysis</a:t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3425694" y="3483429"/>
              <a:ext cx="511073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Fraud &amp; spam detection</a:t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9278237" y="3490574"/>
              <a:ext cx="3654774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DDoS protection</a:t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13673580" y="3476573"/>
              <a:ext cx="7315200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 performance monitoring</a:t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045272" y="4962972"/>
              <a:ext cx="365556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Logs &amp; metrics</a:t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7462810" y="4951771"/>
              <a:ext cx="6217060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 events and logs. SIEM</a:t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4392275" y="4962972"/>
              <a:ext cx="6589713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Analytics of corporate networks</a:t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581594" y="6397481"/>
              <a:ext cx="256336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Telemetry</a:t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4873056" y="6408912"/>
              <a:ext cx="4405181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Industrial monitoring</a:t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10006331" y="6408912"/>
              <a:ext cx="3284220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Sensor data</a:t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14029056" y="6441809"/>
              <a:ext cx="145541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IoT</a:t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16226156" y="6408912"/>
              <a:ext cx="365251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Self-driving cars</a:t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20633213" y="6408912"/>
              <a:ext cx="2885123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038424" y="7860453"/>
              <a:ext cx="5473301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cities, surveillance</a:t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263012" y="7860453"/>
              <a:ext cx="2180826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</a:t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0197506" y="7846648"/>
              <a:ext cx="1810144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Taxi</a:t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2762905" y="7875897"/>
              <a:ext cx="2903931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Food tech</a:t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6425266" y="7875897"/>
              <a:ext cx="2560637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HoReCa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19697500" y="7875897"/>
              <a:ext cx="4130675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Scientific datasets</a:t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1364179" y="9322964"/>
              <a:ext cx="419873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Scientific datasets</a:t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299518" y="9322964"/>
              <a:ext cx="256266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Genomics</a:t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9587230" y="9322964"/>
              <a:ext cx="3671095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Particle physics</a:t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3967938" y="9322964"/>
              <a:ext cx="5511006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Astronomy &amp; astrophysics</a:t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20204430" y="9322964"/>
              <a:ext cx="3313906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Econometrics</a:t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2668589" y="10785475"/>
              <a:ext cx="6962774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ML feature analytics and research</a:t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0368405" y="10808236"/>
              <a:ext cx="5116070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Trading &amp; financial data</a:t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221075" y="10785475"/>
              <a:ext cx="2563813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Fintech</a:t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9478944" y="10785475"/>
              <a:ext cx="2563813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Insurance</a:t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2266617" y="12249150"/>
              <a:ext cx="4766817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Investment banking</a:t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7768605" y="12249150"/>
              <a:ext cx="2922429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Blockchain</a:t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1466338" y="12249150"/>
              <a:ext cx="2517171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Gambling</a:t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4722017" y="12275221"/>
              <a:ext cx="219201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Adult</a:t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7658889" y="12275221"/>
              <a:ext cx="4752658" cy="736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16000" lIns="91425" spcFirstLastPara="1" rIns="91425" wrap="square" tIns="21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intelligence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ClickHouse — доступная система</a:t>
            </a:r>
            <a:endParaRPr/>
          </a:p>
        </p:txBody>
      </p:sp>
      <p:sp>
        <p:nvSpPr>
          <p:cNvPr id="453" name="Google Shape;453;p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454" name="Google Shape;454;p9"/>
          <p:cNvSpPr txBox="1"/>
          <p:nvPr>
            <p:ph idx="1" type="body"/>
          </p:nvPr>
        </p:nvSpPr>
        <p:spPr>
          <a:xfrm>
            <a:off x="1587600" y="3455988"/>
            <a:ext cx="102392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/>
              <a:t>ClickHouse можно развернуть:</a:t>
            </a:r>
            <a:br>
              <a:rPr lang="en" sz="4800"/>
            </a:br>
            <a:endParaRPr sz="2400"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На своих серверах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В облаках; с Kubernetes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На инфраструктуре заказчика</a:t>
            </a:r>
            <a:endParaRPr/>
          </a:p>
          <a:p>
            <a:pPr indent="-715963" lvl="2" marL="72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lang="en" sz="4800">
                <a:solidFill>
                  <a:schemeClr val="accent6"/>
                </a:solidFill>
              </a:rPr>
              <a:t>На личном ноутбуке</a:t>
            </a:r>
            <a:endParaRPr/>
          </a:p>
        </p:txBody>
      </p:sp>
      <p:sp>
        <p:nvSpPr>
          <p:cNvPr id="455" name="Google Shape;455;p9"/>
          <p:cNvSpPr txBox="1"/>
          <p:nvPr/>
        </p:nvSpPr>
        <p:spPr>
          <a:xfrm>
            <a:off x="12555538" y="3455988"/>
            <a:ext cx="10239275" cy="879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4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ClickHouse доступен </a:t>
            </a:r>
            <a:b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 разные платформы:</a:t>
            </a:r>
            <a:b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5963" lvl="2" marL="72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x86_64, aarch64 (ARM), </a:t>
            </a:r>
            <a:r>
              <a:rPr b="0" i="0" lang="en" sz="4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PowerPC 64, RISC-V</a:t>
            </a:r>
            <a:endParaRPr/>
          </a:p>
          <a:p>
            <a:pPr indent="-715963" lvl="2" marL="72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Arial"/>
              <a:buChar char="•"/>
            </a:pPr>
            <a:r>
              <a:rPr b="0" i="0" lang="en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Linux, FreeBSD, mac OS</a:t>
            </a:r>
            <a:endParaRPr b="0" i="0" sz="4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aTalks 2021">
  <a:themeElements>
    <a:clrScheme name="Пользовательские 7">
      <a:dk1>
        <a:srgbClr val="EDF3F3"/>
      </a:dk1>
      <a:lt1>
        <a:srgbClr val="E9483F"/>
      </a:lt1>
      <a:dk2>
        <a:srgbClr val="50AD50"/>
      </a:dk2>
      <a:lt2>
        <a:srgbClr val="F3B840"/>
      </a:lt2>
      <a:accent1>
        <a:srgbClr val="5EC9D5"/>
      </a:accent1>
      <a:accent2>
        <a:srgbClr val="D34483"/>
      </a:accent2>
      <a:accent3>
        <a:srgbClr val="7B40F3"/>
      </a:accent3>
      <a:accent4>
        <a:srgbClr val="3078F3"/>
      </a:accent4>
      <a:accent5>
        <a:srgbClr val="FFFFFF"/>
      </a:accent5>
      <a:accent6>
        <a:srgbClr val="000000"/>
      </a:accent6>
      <a:hlink>
        <a:srgbClr val="E9483F"/>
      </a:hlink>
      <a:folHlink>
        <a:srgbClr val="E948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2014-09-09T08:22:07Z</dcterms:created>
  <dc:creator>presentation</dc:creator>
</cp:coreProperties>
</file>