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1pPr>
    <a:lvl2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80000"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2pPr>
    <a:lvl3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Char char="•"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3pPr>
    <a:lvl4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AutoNum type="arabicPeriod" startAt="1"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4pPr>
    <a:lvl5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5pPr>
    <a:lvl6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6pPr>
    <a:lvl7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7pPr>
    <a:lvl8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8pPr>
    <a:lvl9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b="0" baseline="625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Yandex Sans Text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FF296FC2-35F5-4B79-824C-B5BEC0667C8C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A6AAA9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Yandex Sans Text Regular"/>
          <a:ea typeface="Yandex Sans Text Regular"/>
          <a:cs typeface="Yandex Sans Text Regular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FBFBF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CC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/>
          <p:nvPr>
            <p:ph type="body" sz="quarter" idx="1"/>
          </p:nvPr>
        </p:nvSpPr>
        <p:spPr>
          <a:xfrm>
            <a:off x="3048898" y="10765562"/>
            <a:ext cx="18286204" cy="1539963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>
                <a:latin typeface="+mn-lt"/>
                <a:ea typeface="+mn-ea"/>
                <a:cs typeface="+mn-cs"/>
                <a:sym typeface="Yandex Sans Text Light"/>
              </a:defRPr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Yandex_logo_rus-01.png"/>
          <p:cNvSpPr/>
          <p:nvPr>
            <p:ph type="pic" sz="quarter" idx="13"/>
          </p:nvPr>
        </p:nvSpPr>
        <p:spPr>
          <a:xfrm>
            <a:off x="3036864" y="1923220"/>
            <a:ext cx="8763001" cy="121936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3" name="Image"/>
          <p:cNvSpPr/>
          <p:nvPr>
            <p:ph type="pic" sz="quarter" idx="14"/>
          </p:nvPr>
        </p:nvSpPr>
        <p:spPr>
          <a:xfrm>
            <a:off x="17906821" y="2034148"/>
            <a:ext cx="3437241" cy="88749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4" name="Название презентации"/>
          <p:cNvSpPr/>
          <p:nvPr>
            <p:ph type="body" sz="half" idx="15"/>
          </p:nvPr>
        </p:nvSpPr>
        <p:spPr>
          <a:xfrm>
            <a:off x="3043010" y="3043245"/>
            <a:ext cx="1828527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baseline="-3333" sz="12000"/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кст  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Rectangle"/>
          <p:cNvSpPr/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137523" y="3050408"/>
            <a:ext cx="18692331" cy="9138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2pPr marL="381000" indent="-381000">
              <a:spcBef>
                <a:spcPts val="0"/>
              </a:spcBef>
              <a:buSzPct val="105999"/>
              <a:buBlip>
                <a:blip r:embed="rId3"/>
              </a:buBlip>
              <a:defRPr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2pPr>
            <a:lvl3pPr marL="1143000" indent="-762000">
              <a:buSzPct val="150000"/>
              <a:buChar char="›"/>
            </a:lvl3pPr>
            <a:lvl4pPr marL="1143000" indent="-762000">
              <a:buSzPct val="100000"/>
              <a:buAutoNum type="arabicPeriod" startAt="1"/>
            </a:lvl4pPr>
            <a:lvl5pPr indent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145984" y="759685"/>
            <a:ext cx="22092033" cy="165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22109070" y="12685684"/>
            <a:ext cx="1130930" cy="565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baseline="0" sz="3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1pPr>
      <a:lvl2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80000"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2pPr>
      <a:lvl3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3pPr>
      <a:lvl4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4pPr>
      <a:lvl5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5pPr>
      <a:lvl6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6pPr>
      <a:lvl7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7pPr>
      <a:lvl8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8pPr>
      <a:lvl9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-5000" cap="none" i="0" spc="0" strike="noStrike" sz="8000" u="none">
          <a:ln>
            <a:noFill/>
          </a:ln>
          <a:solidFill>
            <a:srgbClr val="000000"/>
          </a:solidFill>
          <a:uFillTx/>
          <a:latin typeface="Yandex Sans Text Regular"/>
          <a:ea typeface="Yandex Sans Text Regular"/>
          <a:cs typeface="Yandex Sans Text Regular"/>
          <a:sym typeface="Yandex Sans Text Regular"/>
        </a:defRPr>
      </a:lvl9pPr>
    </p:titleStyle>
    <p:bodyStyle>
      <a:lvl1pPr marL="0" marR="0" indent="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1pPr>
      <a:lvl2pPr marL="0" marR="0" indent="2286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2pPr>
      <a:lvl3pPr marL="0" marR="0" indent="4572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3pPr>
      <a:lvl4pPr marL="0" marR="0" indent="6858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4pPr>
      <a:lvl5pPr marL="0" marR="0" indent="9144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5pPr>
      <a:lvl6pPr marL="0" marR="0" indent="11430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6pPr>
      <a:lvl7pPr marL="0" marR="0" indent="13716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7pPr>
      <a:lvl8pPr marL="0" marR="0" indent="16002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8pPr>
      <a:lvl9pPr marL="0" marR="0" indent="18288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b="0" baseline="6250" cap="none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Yandex Sans Text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1pPr>
      <a:lvl2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2pPr>
      <a:lvl3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3pPr>
      <a:lvl4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andex Sans Text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clickhouse-feedback@yandex-team.r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Алексей Зателепин"/>
          <p:cNvSpPr/>
          <p:nvPr>
            <p:ph type="subTitle" sz="quarter" idx="1"/>
          </p:nvPr>
        </p:nvSpPr>
        <p:spPr>
          <a:xfrm>
            <a:off x="2032000" y="10765562"/>
            <a:ext cx="14475619" cy="1539963"/>
          </a:xfrm>
          <a:prstGeom prst="rect">
            <a:avLst/>
          </a:prstGeom>
        </p:spPr>
        <p:txBody>
          <a:bodyPr/>
          <a:lstStyle/>
          <a:p>
            <a:pPr/>
            <a:r>
              <a:t>Алексей Зателепин</a:t>
            </a:r>
          </a:p>
        </p:txBody>
      </p:sp>
      <p:pic>
        <p:nvPicPr>
          <p:cNvPr id="35" name="Image" descr="Image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506" t="0" r="506" b="0"/>
          <a:stretch>
            <a:fillRect/>
          </a:stretch>
        </p:blipFill>
        <p:spPr>
          <a:xfrm>
            <a:off x="2032000" y="1923220"/>
            <a:ext cx="8763001" cy="1219363"/>
          </a:xfrm>
          <a:prstGeom prst="rect">
            <a:avLst/>
          </a:prstGeom>
        </p:spPr>
      </p:pic>
      <p:pic>
        <p:nvPicPr>
          <p:cNvPr id="36" name="clickhouse_logo.png" descr="clickhouse_logo.png"/>
          <p:cNvPicPr>
            <a:picLocks noChangeAspect="1"/>
          </p:cNvPicPr>
          <p:nvPr>
            <p:ph type="pic" idx="14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700536" y="2051014"/>
            <a:ext cx="5270179" cy="963690"/>
          </a:xfrm>
          <a:prstGeom prst="rect">
            <a:avLst/>
          </a:prstGeom>
        </p:spPr>
      </p:pic>
      <p:sp>
        <p:nvSpPr>
          <p:cNvPr id="37" name="Что нужно знать об архитектуре ClickHouse, чтобы его эффективно использовать"/>
          <p:cNvSpPr/>
          <p:nvPr>
            <p:ph type="body" idx="15"/>
          </p:nvPr>
        </p:nvSpPr>
        <p:spPr>
          <a:xfrm>
            <a:off x="2032000" y="3043245"/>
            <a:ext cx="1447561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baseline="-5000" sz="8000"/>
            </a:lvl1pPr>
          </a:lstStyle>
          <a:p>
            <a:pPr/>
            <a:r>
              <a:t>Что нужно знать об архитектуре ClickHouse, чтобы его эффективно использовать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обытия поступают (почти) упорядоченными по времени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buBlip>
                <a:blip r:embed="rId2"/>
              </a:buBlip>
            </a:pPr>
            <a:r>
              <a:t>События поступают (почти) упорядоченными по времени</a:t>
            </a:r>
          </a:p>
          <a:p>
            <a:pPr lvl="5"/>
            <a:r>
              <a:t>А нам нужно по первичному ключу!</a:t>
            </a:r>
          </a:p>
          <a:p>
            <a:pPr lvl="1">
              <a:buBlip>
                <a:blip r:embed="rId2"/>
              </a:buBlip>
            </a:pPr>
            <a:r>
              <a:t>MergeTree: поддерживаем небольшое количество упорядоченных кусков</a:t>
            </a:r>
          </a:p>
          <a:p>
            <a:pPr lvl="5"/>
            <a:r>
              <a:t>Идея та же, что и в LSM-дереве</a:t>
            </a:r>
          </a:p>
        </p:txBody>
      </p:sp>
      <p:sp>
        <p:nvSpPr>
          <p:cNvPr id="73" name="Как обеспечить упорядоченност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обеспечить упорядоченность</a:t>
            </a:r>
          </a:p>
        </p:txBody>
      </p:sp>
      <p:sp>
        <p:nvSpPr>
          <p:cNvPr id="74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Как обеспечить упорядоченност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обеспечить упорядоченность</a:t>
            </a:r>
          </a:p>
        </p:txBody>
      </p:sp>
      <p:pic>
        <p:nvPicPr>
          <p:cNvPr id="77" name="to_insert.pdf" descr="to_inser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287" y="57452"/>
            <a:ext cx="18117467" cy="1207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Как обеспечить упорядоченност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обеспечить упорядоченность</a:t>
            </a:r>
          </a:p>
        </p:txBody>
      </p:sp>
      <p:pic>
        <p:nvPicPr>
          <p:cNvPr id="80" name="inserted.pdf" descr="insert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287" y="57452"/>
            <a:ext cx="18117467" cy="1207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Как обеспечить упорядоченност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обеспечить упорядоченность</a:t>
            </a:r>
          </a:p>
        </p:txBody>
      </p:sp>
      <p:pic>
        <p:nvPicPr>
          <p:cNvPr id="83" name="to_merge.pdf" descr="to_mer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287" y="57452"/>
            <a:ext cx="18117467" cy="1207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Как обеспечить упорядоченность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обеспечить упорядоченность</a:t>
            </a:r>
          </a:p>
        </p:txBody>
      </p:sp>
      <p:pic>
        <p:nvPicPr>
          <p:cNvPr id="86" name="merged.pdf" descr="merg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287" y="57452"/>
            <a:ext cx="18117467" cy="1207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Данные перестали помещаться на один сервер…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Данные перестали помещаться на один сервер…</a:t>
            </a:r>
          </a:p>
          <a:p>
            <a:pPr lvl="2"/>
            <a:r>
              <a:t>Хочется ещё ускориться, добавив железа…</a:t>
            </a:r>
          </a:p>
          <a:p>
            <a:pPr lvl="2"/>
            <a:r>
              <a:t>Несколько одновременных запросов мешают друг другу…</a:t>
            </a:r>
          </a:p>
        </p:txBody>
      </p:sp>
      <p:sp>
        <p:nvSpPr>
          <p:cNvPr id="89" name="Когда одного сервера не хватает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Когда одного сервера не хватает</a:t>
            </a:r>
          </a:p>
        </p:txBody>
      </p:sp>
      <p:sp>
        <p:nvSpPr>
          <p:cNvPr id="90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Данные перестали помещаться на один сервер…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Данные перестали помещаться на один сервер…</a:t>
            </a:r>
          </a:p>
          <a:p>
            <a:pPr lvl="2"/>
            <a:r>
              <a:t>Хочется ещё ускориться, добавив железа…</a:t>
            </a:r>
          </a:p>
          <a:p>
            <a:pPr lvl="2"/>
            <a:r>
              <a:t>Несколько одновременных запросов мешают друг другу…</a:t>
            </a:r>
          </a:p>
          <a:p>
            <a:pPr lvl="1">
              <a:spcBef>
                <a:spcPts val="6000"/>
              </a:spcBef>
              <a:buBlip>
                <a:blip r:embed="rId2"/>
              </a:buBlip>
            </a:pPr>
            <a:r>
              <a:t>ClickHouse: Шардирование + Distributed таблицы!</a:t>
            </a:r>
          </a:p>
        </p:txBody>
      </p:sp>
      <p:sp>
        <p:nvSpPr>
          <p:cNvPr id="93" name="Когда одного сервера не хватает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Когда одного сервера не хватает</a:t>
            </a:r>
          </a:p>
        </p:txBody>
      </p:sp>
      <p:sp>
        <p:nvSpPr>
          <p:cNvPr id="94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Чтение из Distributed таблиц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Чтение из Distributed таблицы</a:t>
            </a:r>
          </a:p>
        </p:txBody>
      </p:sp>
      <p:pic>
        <p:nvPicPr>
          <p:cNvPr id="97" name="distributed_query.pdf" descr="distributed_query.pdf"/>
          <p:cNvPicPr>
            <a:picLocks noChangeAspect="1"/>
          </p:cNvPicPr>
          <p:nvPr/>
        </p:nvPicPr>
        <p:blipFill>
          <a:blip r:embed="rId2">
            <a:extLst/>
          </a:blip>
          <a:srcRect l="3885" t="0" r="3885" b="0"/>
          <a:stretch>
            <a:fillRect/>
          </a:stretch>
        </p:blipFill>
        <p:spPr>
          <a:xfrm>
            <a:off x="3089423" y="2125815"/>
            <a:ext cx="17313929" cy="98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Чтение из Distributed таблиц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Чтение из Distributed таблицы</a:t>
            </a:r>
          </a:p>
        </p:txBody>
      </p:sp>
      <p:pic>
        <p:nvPicPr>
          <p:cNvPr id="100" name="distributed_return.pdf" descr="distributed_return.pdf"/>
          <p:cNvPicPr>
            <a:picLocks noChangeAspect="1"/>
          </p:cNvPicPr>
          <p:nvPr/>
        </p:nvPicPr>
        <p:blipFill>
          <a:blip r:embed="rId2">
            <a:extLst/>
          </a:blip>
          <a:srcRect l="3885" t="0" r="3885" b="0"/>
          <a:stretch>
            <a:fillRect/>
          </a:stretch>
        </p:blipFill>
        <p:spPr>
          <a:xfrm>
            <a:off x="3089423" y="2125815"/>
            <a:ext cx="17313928" cy="98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SV 227 Gb, ~1.3 млрд строк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CSV 227 Gb, ~1.3 млрд строк</a:t>
            </a:r>
          </a:p>
          <a:p>
            <a:pPr defTabSz="821531">
              <a:lnSpc>
                <a:spcPct val="100000"/>
              </a:lnSpc>
              <a:spcBef>
                <a:spcPts val="59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SELECT</a:t>
            </a:r>
            <a:r>
              <a:t> passenger_count, </a:t>
            </a:r>
            <a:r>
              <a:rPr>
                <a:solidFill>
                  <a:srgbClr val="009051"/>
                </a:solidFill>
              </a:rPr>
              <a:t>avg</a:t>
            </a:r>
            <a:r>
              <a:t>(total_amount)</a:t>
            </a:r>
            <a:br/>
            <a:r>
              <a:rPr>
                <a:solidFill>
                  <a:srgbClr val="009051"/>
                </a:solidFill>
              </a:rPr>
              <a:t>FROM</a:t>
            </a:r>
            <a:r>
              <a:t> trips </a:t>
            </a:r>
            <a:r>
              <a:rPr>
                <a:solidFill>
                  <a:srgbClr val="009051"/>
                </a:solidFill>
              </a:rPr>
              <a:t>GROUP BY</a:t>
            </a:r>
            <a:r>
              <a:t> passenger_count</a:t>
            </a:r>
          </a:p>
        </p:txBody>
      </p:sp>
      <p:sp>
        <p:nvSpPr>
          <p:cNvPr id="103" name="NYC taxi benchmar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NYC taxi benchmark</a:t>
            </a:r>
          </a:p>
        </p:txBody>
      </p:sp>
      <p:sp>
        <p:nvSpPr>
          <p:cNvPr id="104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  <p:graphicFrame>
        <p:nvGraphicFramePr>
          <p:cNvPr id="105" name="Table"/>
          <p:cNvGraphicFramePr/>
          <p:nvPr/>
        </p:nvGraphicFramePr>
        <p:xfrm>
          <a:off x="1344835" y="6281590"/>
          <a:ext cx="13970473" cy="4829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{FF296FC2-35F5-4B79-824C-B5BEC0667C8C}</a:tableStyleId>
              </a:tblPr>
              <a:tblGrid>
                <a:gridCol w="3830408"/>
                <a:gridCol w="3858089"/>
                <a:gridCol w="3054665"/>
                <a:gridCol w="3100333"/>
              </a:tblGrid>
              <a:tr h="1270000"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Шардов</a:t>
                      </a:r>
                    </a:p>
                  </a:txBody>
                  <a:tcPr marL="228600" marR="228600" marT="228600" marB="2286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1</a:t>
                      </a:r>
                    </a:p>
                  </a:txBody>
                  <a:tcPr marL="228600" marR="228600" marT="228600" marB="228600" anchor="ctr" anchorCtr="0" horzOverflow="overflow"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3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140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Время, с.</a:t>
                      </a:r>
                    </a:p>
                  </a:txBody>
                  <a:tcPr marL="228600" marR="228600" marT="228600" marB="2286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1,224</a:t>
                      </a:r>
                    </a:p>
                  </a:txBody>
                  <a:tcPr marL="228600" marR="228600" marT="228600" marB="228600" anchor="ctr" anchorCtr="0" horzOverflow="overflow"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0,438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0,043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Ускорение</a:t>
                      </a:r>
                    </a:p>
                  </a:txBody>
                  <a:tcPr marL="228600" marR="228600" marT="228600" marB="2286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254000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4800"/>
                      </a:pPr>
                    </a:p>
                  </a:txBody>
                  <a:tcPr marL="228600" marR="228600" marT="228600" marB="228600" anchor="ctr" anchorCtr="0" horzOverflow="overflow"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x2.8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4800"/>
                        <a:t>x28.5</a:t>
                      </a:r>
                    </a:p>
                  </a:txBody>
                  <a:tcPr marL="228600" marR="228600" marT="228600" marB="228600" anchor="ctr" anchorCtr="0" horzOverflow="overflow">
                    <a:lnL w="38100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Алексей Зателепин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Алексей Зателепин</a:t>
            </a:r>
          </a:p>
          <a:p>
            <a:pPr lvl="2"/>
            <a:r>
              <a:t>2010—2016</a:t>
            </a:r>
          </a:p>
          <a:p>
            <a:pPr lvl="2"/>
            <a:r>
              <a:t>2017—…</a:t>
            </a:r>
          </a:p>
        </p:txBody>
      </p:sp>
      <p:sp>
        <p:nvSpPr>
          <p:cNvPr id="40" name="Знакомство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Знакомство</a:t>
            </a:r>
          </a:p>
        </p:txBody>
      </p:sp>
      <p:sp>
        <p:nvSpPr>
          <p:cNvPr id="41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  <p:pic>
        <p:nvPicPr>
          <p:cNvPr id="42" name="karty_ru_presentation.png" descr="karty_ru_present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6275" y="4011996"/>
            <a:ext cx="7007450" cy="96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clickhouse_logo.png" descr="clickhouse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0735" y="5308587"/>
            <a:ext cx="44450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пись в Distributed таблиц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Запись в Distributed таблицу</a:t>
            </a:r>
          </a:p>
        </p:txBody>
      </p:sp>
      <p:pic>
        <p:nvPicPr>
          <p:cNvPr id="108" name="phase1.pdf" descr="phas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957" y="2477887"/>
            <a:ext cx="17932401" cy="9438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пись в Distributed таблиц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Запись в Distributed таблицу</a:t>
            </a:r>
          </a:p>
        </p:txBody>
      </p:sp>
      <p:pic>
        <p:nvPicPr>
          <p:cNvPr id="111" name="phase2.pdf" descr="phas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957" y="2477886"/>
            <a:ext cx="17932401" cy="9438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Хочется защититься от аппаратного сбоя…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Хочется защититься от аппаратного сбоя…</a:t>
            </a:r>
          </a:p>
          <a:p>
            <a:pPr lvl="2"/>
            <a:r>
              <a:t>Данные должны быть доступны на чтение и на запись…</a:t>
            </a:r>
          </a:p>
        </p:txBody>
      </p:sp>
      <p:sp>
        <p:nvSpPr>
          <p:cNvPr id="114" name="Когда нельзя ломатьс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Когда нельзя ломаться</a:t>
            </a:r>
          </a:p>
        </p:txBody>
      </p:sp>
      <p:sp>
        <p:nvSpPr>
          <p:cNvPr id="115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Хочется защититься от аппаратного сбоя…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Хочется защититься от аппаратного сбоя…</a:t>
            </a:r>
          </a:p>
          <a:p>
            <a:pPr lvl="2"/>
            <a:r>
              <a:t>Данные должны быть доступны на чтение и на запись…</a:t>
            </a:r>
          </a:p>
          <a:p>
            <a:pPr lvl="1">
              <a:spcBef>
                <a:spcPts val="6000"/>
              </a:spcBef>
              <a:buBlip>
                <a:blip r:embed="rId2"/>
              </a:buBlip>
            </a:pPr>
            <a:r>
              <a:t>ClickHouse: движок ReplicatedMergeTree!</a:t>
            </a:r>
          </a:p>
          <a:p>
            <a:pPr lvl="2"/>
            <a:r>
              <a:t>асинхронная мастер–мастер репликация</a:t>
            </a:r>
          </a:p>
          <a:p>
            <a:pPr lvl="2"/>
            <a:r>
              <a:t>Работает на уровне таблиц</a:t>
            </a:r>
          </a:p>
        </p:txBody>
      </p:sp>
      <p:sp>
        <p:nvSpPr>
          <p:cNvPr id="118" name="Когда нельзя ломатьс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Когда нельзя ломаться</a:t>
            </a:r>
          </a:p>
        </p:txBody>
      </p:sp>
      <p:sp>
        <p:nvSpPr>
          <p:cNvPr id="119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Как работает репликация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работает репликация</a:t>
            </a:r>
          </a:p>
        </p:txBody>
      </p:sp>
      <p:pic>
        <p:nvPicPr>
          <p:cNvPr id="122" name="replication.pdf" descr="replication.pdf"/>
          <p:cNvPicPr>
            <a:picLocks noChangeAspect="1"/>
          </p:cNvPicPr>
          <p:nvPr/>
        </p:nvPicPr>
        <p:blipFill>
          <a:blip r:embed="rId2">
            <a:extLst/>
          </a:blip>
          <a:srcRect l="0" t="184" r="0" b="184"/>
          <a:stretch>
            <a:fillRect/>
          </a:stretch>
        </p:blipFill>
        <p:spPr>
          <a:xfrm>
            <a:off x="2614561" y="2813744"/>
            <a:ext cx="18263793" cy="888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Что будет в случае сетевого сбоя (partition)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buBlip>
                <a:blip r:embed="rId2"/>
              </a:buBlip>
            </a:pPr>
            <a:r>
              <a:t>Что будет в случае сетевого сбоя (partition)?</a:t>
            </a:r>
          </a:p>
          <a:p>
            <a:pPr lvl="2"/>
            <a:r>
              <a:t>Consistency </a:t>
            </a:r>
            <a:r>
              <a:rPr>
                <a:solidFill>
                  <a:srgbClr val="FF2600"/>
                </a:solidFill>
              </a:rPr>
              <a:t>нет!</a:t>
            </a:r>
            <a:r>
              <a:rPr baseline="62500">
                <a:solidFill>
                  <a:schemeClr val="accent2"/>
                </a:solidFill>
              </a:rPr>
              <a:t>❋</a:t>
            </a:r>
            <a:br>
              <a:rPr>
                <a:solidFill>
                  <a:schemeClr val="accent2"/>
                </a:solidFill>
              </a:rPr>
            </a:br>
            <a:r>
              <a:t>Как и у любой системы с асинхронной репликацией</a:t>
            </a:r>
          </a:p>
          <a:p>
            <a:pPr lvl="5"/>
            <a:r>
              <a:rPr baseline="62500">
                <a:solidFill>
                  <a:schemeClr val="accent2"/>
                </a:solidFill>
              </a:rPr>
              <a:t>❋</a:t>
            </a:r>
            <a:r>
              <a:t>Но можно включить</a:t>
            </a:r>
          </a:p>
          <a:p>
            <a:pPr lvl="2">
              <a:buClr>
                <a:srgbClr val="000000"/>
              </a:buClr>
            </a:pPr>
            <a:r>
              <a:t>A</a:t>
            </a:r>
            <a:r>
              <a:t>vailability (почти) </a:t>
            </a:r>
            <a:r>
              <a:rPr>
                <a:solidFill>
                  <a:schemeClr val="accent2"/>
                </a:solidFill>
              </a:rPr>
              <a:t>есть!</a:t>
            </a:r>
            <a:r>
              <a:rPr baseline="62500">
                <a:solidFill>
                  <a:srgbClr val="FF2600"/>
                </a:solidFill>
              </a:rPr>
              <a:t>❋</a:t>
            </a:r>
            <a:br>
              <a:rPr>
                <a:solidFill>
                  <a:schemeClr val="accent2"/>
                </a:solidFill>
              </a:rPr>
            </a:br>
            <a:r>
              <a:t>Можно отключать один ДЦ, если</a:t>
            </a:r>
            <a:br/>
            <a:r>
              <a:rPr>
                <a:solidFill>
                  <a:schemeClr val="accent2"/>
                </a:solidFill>
              </a:rPr>
              <a:t> </a:t>
            </a:r>
            <a:r>
              <a:t>ZK в 3-х датацентрах, а реплики минимум  в 2-x.</a:t>
            </a:r>
          </a:p>
          <a:p>
            <a:pPr lvl="5">
              <a:buClr>
                <a:srgbClr val="000000"/>
              </a:buClr>
            </a:pPr>
            <a:r>
              <a:rPr baseline="62500">
                <a:solidFill>
                  <a:srgbClr val="FF2600"/>
                </a:solidFill>
              </a:rPr>
              <a:t>❋</a:t>
            </a:r>
            <a:r>
              <a:t>Нельзя писать в сервер, отрезанный от кворума ZK</a:t>
            </a:r>
          </a:p>
        </p:txBody>
      </p:sp>
      <p:sp>
        <p:nvSpPr>
          <p:cNvPr id="125" name="Репликация с точки зрения CAP–теорем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Репликация с точки зрения CAP–теоремы</a:t>
            </a:r>
          </a:p>
        </p:txBody>
      </p:sp>
      <p:sp>
        <p:nvSpPr>
          <p:cNvPr id="126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Всё вместе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Всё вместе</a:t>
            </a:r>
          </a:p>
        </p:txBody>
      </p:sp>
      <p:pic>
        <p:nvPicPr>
          <p:cNvPr id="129" name="full_cluster.pdf" descr="full_clust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702" y="3159793"/>
            <a:ext cx="11805940" cy="8505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lumn–oriente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Column–oriented</a:t>
            </a:r>
          </a:p>
          <a:p>
            <a:pPr lvl="2"/>
            <a:r>
              <a:t>Сверхбыстрые интерактивные запросы</a:t>
            </a:r>
          </a:p>
          <a:p>
            <a:pPr lvl="2"/>
            <a:r>
              <a:t>Диалект SQL + расширения</a:t>
            </a:r>
          </a:p>
          <a:p>
            <a:pPr lvl="2"/>
            <a:r>
              <a:t>Плохо подходит для OLTP, Key–Value, хранения блобов</a:t>
            </a:r>
          </a:p>
          <a:p>
            <a:pPr lvl="2"/>
            <a:r>
              <a:t>Линейная масштабируемость</a:t>
            </a:r>
          </a:p>
          <a:p>
            <a:pPr lvl="2"/>
            <a:r>
              <a:t>Отказоустойчивость</a:t>
            </a:r>
          </a:p>
          <a:p>
            <a:pPr lvl="2"/>
            <a:r>
              <a:t>Open source!</a:t>
            </a:r>
          </a:p>
        </p:txBody>
      </p:sp>
      <p:sp>
        <p:nvSpPr>
          <p:cNvPr id="132" name="Ещё раз, коротко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Ещё раз, коротко</a:t>
            </a:r>
          </a:p>
        </p:txBody>
      </p:sp>
      <p:sp>
        <p:nvSpPr>
          <p:cNvPr id="133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Начните использовать ClickHouse сегодня!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Начните использовать ClickHouse сегодня!</a:t>
            </a:r>
          </a:p>
          <a:p>
            <a:pPr lvl="1">
              <a:buBlip>
                <a:blip r:embed="rId2"/>
              </a:buBlip>
            </a:pPr>
            <a:r>
              <a:t>Вопросы? Можно сюда:</a:t>
            </a:r>
          </a:p>
          <a:p>
            <a:pPr lvl="2"/>
            <a:r>
              <a:rPr>
                <a:hlinkClick r:id="rId3" invalidUrl="" action="" tgtFrame="" tooltip="" history="1" highlightClick="0" endSnd="0"/>
              </a:rPr>
              <a:t>clickhouse-feedback@yandex-team.ru</a:t>
            </a:r>
          </a:p>
          <a:p>
            <a:pPr lvl="2">
              <a:defRPr u="sng"/>
            </a:pPr>
            <a:r>
              <a:rPr u="none"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Telegram:</a:t>
            </a:r>
            <a:r>
              <a:rPr u="none"/>
              <a:t> https://t.me/clickhouse_ru</a:t>
            </a:r>
          </a:p>
          <a:p>
            <a:pPr lvl="2"/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GitHub:</a:t>
            </a:r>
            <a:r>
              <a:t> https://github.com/yandex/ClickHouse/</a:t>
            </a:r>
          </a:p>
          <a:p>
            <a:pPr lvl="2"/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Google group:</a:t>
            </a:r>
            <a:r>
              <a:t> https://groups.google.com/group/clickhouse </a:t>
            </a:r>
          </a:p>
        </p:txBody>
      </p:sp>
      <p:sp>
        <p:nvSpPr>
          <p:cNvPr id="136" name="Спасибо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</a:t>
            </a:r>
          </a:p>
        </p:txBody>
      </p:sp>
      <p:sp>
        <p:nvSpPr>
          <p:cNvPr id="137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Есть поток событий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Есть поток событий</a:t>
            </a:r>
          </a:p>
          <a:p>
            <a:pPr lvl="2"/>
            <a:r>
              <a:t>Действия пользователей на сайте</a:t>
            </a:r>
          </a:p>
          <a:p>
            <a:pPr lvl="2"/>
            <a:r>
              <a:t>Показы рекламы</a:t>
            </a:r>
          </a:p>
          <a:p>
            <a:pPr lvl="2"/>
            <a:r>
              <a:t>Финансовые транзакции</a:t>
            </a:r>
          </a:p>
          <a:p>
            <a:pPr lvl="2"/>
            <a:r>
              <a:t>DNS–запросы</a:t>
            </a:r>
          </a:p>
          <a:p>
            <a:pPr lvl="2"/>
            <a:r>
              <a:t>…</a:t>
            </a:r>
          </a:p>
          <a:p>
            <a:pPr lvl="1">
              <a:buBlip>
                <a:blip r:embed="rId2"/>
              </a:buBlip>
            </a:pPr>
            <a:r>
              <a:t>Хотим сохранять эти события и делать из них какие-то выводы</a:t>
            </a:r>
          </a:p>
        </p:txBody>
      </p:sp>
      <p:sp>
        <p:nvSpPr>
          <p:cNvPr id="46" name="Задачи, для которых подходит ClickHou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Задачи, для которых подходит ClickHouse</a:t>
            </a:r>
          </a:p>
        </p:txBody>
      </p:sp>
      <p:sp>
        <p:nvSpPr>
          <p:cNvPr id="47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Интерактивные запросы по данным, обновляемым в реальном времени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2"/>
            <a:r>
              <a:t>Интерактивные запросы по данным, обновляемым в реальном времени</a:t>
            </a:r>
          </a:p>
          <a:p>
            <a:pPr lvl="2"/>
            <a:r>
              <a:t>Диалект SQL + расширения</a:t>
            </a:r>
          </a:p>
          <a:p>
            <a:pPr lvl="2"/>
            <a:r>
              <a:t>Стараемся заранее ничего не агрегировать</a:t>
            </a:r>
          </a:p>
          <a:p>
            <a:pPr lvl="2"/>
            <a:r>
              <a:t>Нужны очищенные структурированные данные</a:t>
            </a:r>
          </a:p>
        </p:txBody>
      </p:sp>
      <p:sp>
        <p:nvSpPr>
          <p:cNvPr id="50" name="Идеология ClickHou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Идеология ClickHouse</a:t>
            </a:r>
          </a:p>
        </p:txBody>
      </p:sp>
      <p:sp>
        <p:nvSpPr>
          <p:cNvPr id="51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читаем для счётчика топ-10 рефереров за неделю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Считаем для счётчика топ-10 рефереров за неделю.</a:t>
            </a:r>
          </a:p>
          <a:p>
            <a:pPr defTabSz="821531">
              <a:lnSpc>
                <a:spcPct val="100000"/>
              </a:lnSpc>
              <a:spcBef>
                <a:spcPts val="59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SELECT</a:t>
            </a:r>
            <a:r>
              <a:t> Referer, </a:t>
            </a:r>
            <a:r>
              <a:rPr>
                <a:solidFill>
                  <a:srgbClr val="009051"/>
                </a:solidFill>
              </a:rPr>
              <a:t>count</a:t>
            </a:r>
            <a:r>
              <a:t>(*) </a:t>
            </a:r>
            <a:r>
              <a:rPr>
                <a:solidFill>
                  <a:srgbClr val="009051"/>
                </a:solidFill>
              </a:rPr>
              <a:t>AS</a:t>
            </a:r>
            <a:r>
              <a:t> count</a:t>
            </a:r>
          </a:p>
          <a:p>
            <a:pPr defTabSz="821531">
              <a:lnSpc>
                <a:spcPct val="100000"/>
              </a:lnSpc>
              <a:spcBef>
                <a:spcPts val="20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FROM</a:t>
            </a:r>
            <a:r>
              <a:t> hits</a:t>
            </a:r>
          </a:p>
          <a:p>
            <a:pPr defTabSz="821531">
              <a:lnSpc>
                <a:spcPct val="100000"/>
              </a:lnSpc>
              <a:spcBef>
                <a:spcPts val="20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WHERE</a:t>
            </a:r>
            <a:r>
              <a:t> CounterID = 1234 </a:t>
            </a:r>
            <a:r>
              <a:rPr>
                <a:solidFill>
                  <a:srgbClr val="009051"/>
                </a:solidFill>
              </a:rPr>
              <a:t>AND</a:t>
            </a:r>
            <a:r>
              <a:t> Date &gt;= today() - 7</a:t>
            </a:r>
          </a:p>
          <a:p>
            <a:pPr defTabSz="821531">
              <a:lnSpc>
                <a:spcPct val="100000"/>
              </a:lnSpc>
              <a:spcBef>
                <a:spcPts val="20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GROUP BY</a:t>
            </a:r>
            <a:r>
              <a:t> Referer</a:t>
            </a:r>
          </a:p>
          <a:p>
            <a:pPr defTabSz="821531">
              <a:lnSpc>
                <a:spcPct val="100000"/>
              </a:lnSpc>
              <a:spcBef>
                <a:spcPts val="20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ORDER BY</a:t>
            </a:r>
            <a:r>
              <a:t> count </a:t>
            </a:r>
            <a:r>
              <a:rPr>
                <a:solidFill>
                  <a:srgbClr val="009051"/>
                </a:solidFill>
              </a:rPr>
              <a:t>DESC</a:t>
            </a:r>
          </a:p>
          <a:p>
            <a:pPr defTabSz="821531">
              <a:lnSpc>
                <a:spcPct val="100000"/>
              </a:lnSpc>
              <a:spcBef>
                <a:spcPts val="2000"/>
              </a:spcBef>
              <a:defRPr baseline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051"/>
                </a:solidFill>
              </a:rPr>
              <a:t>LIMIT</a:t>
            </a:r>
            <a:r>
              <a:t> 10</a:t>
            </a:r>
          </a:p>
        </p:txBody>
      </p:sp>
      <p:sp>
        <p:nvSpPr>
          <p:cNvPr id="54" name="Типичный запрос в системе веб-аналитик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Типичный запрос в системе веб-аналитики</a:t>
            </a:r>
          </a:p>
        </p:txBody>
      </p:sp>
      <p:sp>
        <p:nvSpPr>
          <p:cNvPr id="55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ыстро читаем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buBlip>
                <a:blip r:embed="rId2"/>
              </a:buBlip>
            </a:pPr>
            <a:r>
              <a:t>Быстро читаем</a:t>
            </a:r>
          </a:p>
          <a:p>
            <a:pPr lvl="2"/>
            <a:r>
              <a:t>Только нужные столбцы: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CounterID, Date, Referer</a:t>
            </a:r>
          </a:p>
          <a:p>
            <a:pPr lvl="2"/>
            <a:r>
              <a:t>Локальность чтения (нужен индекс!)</a:t>
            </a:r>
          </a:p>
          <a:p>
            <a:pPr lvl="2"/>
            <a:r>
              <a:t>Сжатие</a:t>
            </a:r>
          </a:p>
        </p:txBody>
      </p:sp>
      <p:sp>
        <p:nvSpPr>
          <p:cNvPr id="58" name="Как выполнить запрос быстро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выполнить запрос быстро?</a:t>
            </a:r>
          </a:p>
        </p:txBody>
      </p:sp>
      <p:sp>
        <p:nvSpPr>
          <p:cNvPr id="59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Быстро читаем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buBlip>
                <a:blip r:embed="rId2"/>
              </a:buBlip>
            </a:pPr>
            <a:r>
              <a:t>Быстро читаем</a:t>
            </a:r>
          </a:p>
          <a:p>
            <a:pPr lvl="2"/>
            <a:r>
              <a:t>Только нужные столбцы: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CounterID, Date, Referer</a:t>
            </a:r>
            <a:r>
              <a:t> </a:t>
            </a:r>
          </a:p>
          <a:p>
            <a:pPr lvl="2"/>
            <a:r>
              <a:t>Локальность чтения (нужен индекс!)</a:t>
            </a:r>
          </a:p>
          <a:p>
            <a:pPr lvl="2"/>
            <a:r>
              <a:t>Сжатие</a:t>
            </a:r>
          </a:p>
          <a:p>
            <a:pPr lvl="1">
              <a:buBlip>
                <a:blip r:embed="rId2"/>
              </a:buBlip>
            </a:pPr>
            <a:r>
              <a:t>Быстро считаем</a:t>
            </a:r>
          </a:p>
          <a:p>
            <a:pPr lvl="2"/>
            <a:r>
              <a:t>Обработка блоками</a:t>
            </a:r>
          </a:p>
          <a:p>
            <a:pPr lvl="2"/>
            <a:r>
              <a:t>Специализация и низкоуровневые оптимизации</a:t>
            </a:r>
          </a:p>
        </p:txBody>
      </p:sp>
      <p:sp>
        <p:nvSpPr>
          <p:cNvPr id="62" name="Как выполнить запрос быстро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выполнить запрос быстро?</a:t>
            </a:r>
          </a:p>
        </p:txBody>
      </p:sp>
      <p:sp>
        <p:nvSpPr>
          <p:cNvPr id="63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Выбираем так же, как в классических БД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Выбираем так же, как в классических БД</a:t>
            </a:r>
          </a:p>
          <a:p>
            <a:pPr lvl="5"/>
            <a:r>
              <a:t>Большинство запросов будут содержать условия на CounterID и Date</a:t>
            </a:r>
          </a:p>
          <a:p>
            <a:pPr lvl="1"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(CounterID, Date) </a:t>
            </a:r>
            <a:r>
              <a:rPr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подойдёт</a:t>
            </a:r>
            <a:endParaRPr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 lvl="5"/>
            <a:r>
              <a:t>Проверяем, мысленно упорядочив таблицу по выражению</a:t>
            </a:r>
          </a:p>
          <a:p>
            <a:pPr lvl="1">
              <a:buBlip>
                <a:blip r:embed="rId2"/>
              </a:buBlip>
            </a:pPr>
            <a:r>
              <a:t>Особенности</a:t>
            </a:r>
          </a:p>
          <a:p>
            <a:pPr lvl="2"/>
            <a:r>
              <a:t>Таблица действительно будет упорядочена по индексу</a:t>
            </a:r>
          </a:p>
          <a:p>
            <a:pPr lvl="2"/>
            <a:r>
              <a:rPr>
                <a:solidFill>
                  <a:srgbClr val="FF2600"/>
                </a:solidFill>
              </a:rPr>
              <a:t>Не обеспечивает</a:t>
            </a:r>
            <a:r>
              <a:t> уникальности</a:t>
            </a:r>
          </a:p>
        </p:txBody>
      </p:sp>
      <p:sp>
        <p:nvSpPr>
          <p:cNvPr id="66" name="Нужен индекс!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Нужен индекс!</a:t>
            </a:r>
          </a:p>
        </p:txBody>
      </p:sp>
      <p:sp>
        <p:nvSpPr>
          <p:cNvPr id="67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baseline="0"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Как работает индекс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работает индекс</a:t>
            </a:r>
          </a:p>
        </p:txBody>
      </p:sp>
      <p:pic>
        <p:nvPicPr>
          <p:cNvPr id="70" name="index.pdf" descr="index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7075" y="2517000"/>
            <a:ext cx="17649347" cy="10049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dex Sans Text Light"/>
        <a:ea typeface="Yandex Sans Text Light"/>
        <a:cs typeface="Yandex Sans Text Light"/>
      </a:majorFont>
      <a:minorFont>
        <a:latin typeface="Yandex Sans Text Light"/>
        <a:ea typeface="Yandex Sans Text Light"/>
        <a:cs typeface="Yandex Sans Text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625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625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dex Sans Text Light"/>
        <a:ea typeface="Yandex Sans Text Light"/>
        <a:cs typeface="Yandex Sans Text Light"/>
      </a:majorFont>
      <a:minorFont>
        <a:latin typeface="Yandex Sans Text Light"/>
        <a:ea typeface="Yandex Sans Text Light"/>
        <a:cs typeface="Yandex Sans Text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625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625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Yandex Sans Text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