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9" r:id="rId4"/>
    <p:sldId id="270" r:id="rId5"/>
    <p:sldId id="271" r:id="rId6"/>
    <p:sldId id="266" r:id="rId7"/>
    <p:sldId id="264" r:id="rId8"/>
    <p:sldId id="273" r:id="rId9"/>
    <p:sldId id="276" r:id="rId10"/>
    <p:sldId id="265" r:id="rId11"/>
    <p:sldId id="267" r:id="rId12"/>
    <p:sldId id="274" r:id="rId13"/>
    <p:sldId id="275" r:id="rId14"/>
    <p:sldId id="263"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6"/>
  </p:normalViewPr>
  <p:slideViewPr>
    <p:cSldViewPr>
      <p:cViewPr varScale="1">
        <p:scale>
          <a:sx n="54" d="100"/>
          <a:sy n="54" d="100"/>
        </p:scale>
        <p:origin x="792" y="224"/>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4" y="3441788"/>
            <a:ext cx="14148094" cy="38084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ru-RU" dirty="0">
                <a:latin typeface="Arial" panose="020B0604020202020204" pitchFamily="34" charset="0"/>
                <a:cs typeface="Arial" panose="020B0604020202020204" pitchFamily="34" charset="0"/>
              </a:rPr>
              <a:t>Модельная реализация </a:t>
            </a:r>
            <a:r>
              <a:rPr lang="en-US" dirty="0" err="1">
                <a:latin typeface="Arial" panose="020B0604020202020204" pitchFamily="34" charset="0"/>
                <a:cs typeface="Arial" panose="020B0604020202020204" pitchFamily="34" charset="0"/>
              </a:rPr>
              <a:t>Zokeeper</a:t>
            </a:r>
            <a:r>
              <a:rPr lang="en-US"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для тестирования</a:t>
            </a:r>
          </a:p>
        </p:txBody>
      </p:sp>
      <p:sp>
        <p:nvSpPr>
          <p:cNvPr id="53" name="Очень крутой подзаголовок презентации"/>
          <p:cNvSpPr txBox="1"/>
          <p:nvPr/>
        </p:nvSpPr>
        <p:spPr>
          <a:xfrm>
            <a:off x="7116914" y="7934401"/>
            <a:ext cx="14796166" cy="1089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algn="l">
              <a:defRPr sz="4200">
                <a:solidFill>
                  <a:srgbClr val="253957"/>
                </a:solidFill>
                <a:latin typeface="+mn-lt"/>
                <a:ea typeface="+mn-ea"/>
                <a:cs typeface="+mn-cs"/>
                <a:sym typeface="Arial Narrow"/>
              </a:defRPr>
            </a:lvl1pPr>
          </a:lstStyle>
          <a:p>
            <a:br>
              <a:rPr lang="ru-RU" dirty="0">
                <a:latin typeface="Arial" panose="020B0604020202020204" pitchFamily="34" charset="0"/>
                <a:cs typeface="Arial" panose="020B0604020202020204" pitchFamily="34" charset="0"/>
              </a:rPr>
            </a:br>
            <a:r>
              <a:rPr lang="ru-RU" dirty="0">
                <a:latin typeface="Arial" panose="020B0604020202020204" pitchFamily="34" charset="0"/>
                <a:cs typeface="Arial" panose="020B0604020202020204" pitchFamily="34" charset="0"/>
              </a:rPr>
              <a:t>Левушкин Алексей Сергеевич</a:t>
            </a:r>
            <a:r>
              <a:rPr lang="en-US"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БПМИ165</a:t>
            </a:r>
          </a:p>
          <a:p>
            <a:pPr>
              <a:lnSpc>
                <a:spcPct val="150000"/>
              </a:lnSpc>
            </a:pPr>
            <a:r>
              <a:rPr lang="ru-RU" dirty="0">
                <a:latin typeface="Arial" panose="020B0604020202020204" pitchFamily="34" charset="0"/>
                <a:cs typeface="Arial" panose="020B0604020202020204" pitchFamily="34" charset="0"/>
              </a:rPr>
              <a:t>Научный руководитель:</a:t>
            </a:r>
          </a:p>
          <a:p>
            <a:r>
              <a:rPr lang="ru-RU" sz="3600" dirty="0">
                <a:latin typeface="Arial" panose="020B0604020202020204" pitchFamily="34" charset="0"/>
                <a:cs typeface="Arial" panose="020B0604020202020204" pitchFamily="34" charset="0"/>
              </a:rPr>
              <a:t>Руководитель группы разработки СУБД ClickHouse, Яндекс</a:t>
            </a:r>
            <a:br>
              <a:rPr lang="ru-RU" dirty="0">
                <a:latin typeface="Arial" panose="020B0604020202020204" pitchFamily="34" charset="0"/>
                <a:cs typeface="Arial" panose="020B0604020202020204" pitchFamily="34" charset="0"/>
              </a:rPr>
            </a:br>
            <a:r>
              <a:rPr lang="ru-RU" dirty="0">
                <a:latin typeface="Arial" panose="020B0604020202020204" pitchFamily="34" charset="0"/>
                <a:cs typeface="Arial" panose="020B0604020202020204" pitchFamily="34" charset="0"/>
              </a:rPr>
              <a:t>Миловидов Алексей </a:t>
            </a:r>
            <a:r>
              <a:rPr lang="ru-RU" dirty="0" err="1">
                <a:latin typeface="Arial" panose="020B0604020202020204" pitchFamily="34" charset="0"/>
                <a:cs typeface="Arial" panose="020B0604020202020204" pitchFamily="34" charset="0"/>
              </a:rPr>
              <a:t>Николавеич</a:t>
            </a:r>
            <a:endParaRPr lang="ru-RU" dirty="0">
              <a:latin typeface="Arial" panose="020B0604020202020204" pitchFamily="34" charset="0"/>
              <a:cs typeface="Arial" panose="020B0604020202020204" pitchFamily="34" charset="0"/>
            </a:endParaRPr>
          </a:p>
        </p:txBody>
      </p:sp>
      <p:sp>
        <p:nvSpPr>
          <p:cNvPr id="54" name="Название подразделения,  лаборатории, факультета и т.д."/>
          <p:cNvSpPr txBox="1"/>
          <p:nvPr/>
        </p:nvSpPr>
        <p:spPr>
          <a:xfrm>
            <a:off x="7116914" y="1629635"/>
            <a:ext cx="11843837" cy="9939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algn="l">
              <a:lnSpc>
                <a:spcPct val="150000"/>
              </a:lnSpc>
              <a:defRPr sz="4200">
                <a:solidFill>
                  <a:srgbClr val="253957"/>
                </a:solidFill>
                <a:latin typeface="+mn-lt"/>
                <a:ea typeface="+mn-ea"/>
                <a:cs typeface="+mn-cs"/>
                <a:sym typeface="Arial Narrow"/>
              </a:defRPr>
            </a:pPr>
            <a:r>
              <a:rPr lang="ru-RU" dirty="0">
                <a:latin typeface="Arial" panose="020B0604020202020204" pitchFamily="34" charset="0"/>
                <a:cs typeface="Arial" panose="020B0604020202020204" pitchFamily="34" charset="0"/>
              </a:rPr>
              <a:t>Курсовая работа</a:t>
            </a:r>
            <a:endParaRPr dirty="0">
              <a:latin typeface="Arial" panose="020B0604020202020204" pitchFamily="34" charset="0"/>
              <a:cs typeface="Arial" panose="020B0604020202020204" pitchFamily="34" charset="0"/>
            </a:endParaRPr>
          </a:p>
        </p:txBody>
      </p:sp>
      <p:sp>
        <p:nvSpPr>
          <p:cNvPr id="55" name="Москва, 2017"/>
          <p:cNvSpPr txBox="1"/>
          <p:nvPr/>
        </p:nvSpPr>
        <p:spPr>
          <a:xfrm>
            <a:off x="7116915" y="11892516"/>
            <a:ext cx="9443424" cy="575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dirty="0" err="1">
                <a:latin typeface="Arial" panose="020B0604020202020204" pitchFamily="34" charset="0"/>
                <a:cs typeface="Arial" panose="020B0604020202020204" pitchFamily="34" charset="0"/>
              </a:rPr>
              <a:t>Москва</a:t>
            </a:r>
            <a:r>
              <a:rPr dirty="0">
                <a:latin typeface="Arial" panose="020B0604020202020204" pitchFamily="34" charset="0"/>
                <a:cs typeface="Arial" panose="020B0604020202020204" pitchFamily="34" charset="0"/>
              </a:rPr>
              <a:t>, 201</a:t>
            </a:r>
            <a:r>
              <a:rPr lang="ru-RU" dirty="0">
                <a:latin typeface="Arial" panose="020B0604020202020204" pitchFamily="34" charset="0"/>
                <a:cs typeface="Arial" panose="020B0604020202020204" pitchFamily="34" charset="0"/>
              </a:rPr>
              <a:t>9</a:t>
            </a:r>
            <a:endParaRPr dirty="0">
              <a:latin typeface="Arial" panose="020B0604020202020204" pitchFamily="34" charset="0"/>
              <a:cs typeface="Arial" panose="020B0604020202020204" pitchFamily="34" charset="0"/>
            </a:endParaRPr>
          </a:p>
        </p:txBody>
      </p:sp>
      <p:pic>
        <p:nvPicPr>
          <p:cNvPr id="56" name="Изображение" descr="Изображение"/>
          <p:cNvPicPr>
            <a:picLocks noChangeAspect="1"/>
          </p:cNvPicPr>
          <p:nvPr/>
        </p:nvPicPr>
        <p:blipFill>
          <a:blip r:embed="rId2"/>
          <a:stretch>
            <a:fillRect/>
          </a:stretch>
        </p:blipFill>
        <p:spPr>
          <a:xfrm>
            <a:off x="1221970" y="1330739"/>
            <a:ext cx="2736119" cy="2645547"/>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latin typeface="Arial" panose="020B0604020202020204" pitchFamily="34" charset="0"/>
                <a:cs typeface="Arial" panose="020B0604020202020204" pitchFamily="34" charset="0"/>
              </a:rPr>
              <a:t>Подробнее о том как все выглядит в </a:t>
            </a:r>
            <a:r>
              <a:rPr lang="en-US" dirty="0">
                <a:latin typeface="Arial" panose="020B0604020202020204" pitchFamily="34" charset="0"/>
                <a:cs typeface="Arial" panose="020B0604020202020204" pitchFamily="34" charset="0"/>
              </a:rPr>
              <a:t>zookeeper</a:t>
            </a:r>
            <a:endParaRPr lang="ru-RU" dirty="0">
              <a:latin typeface="Arial" panose="020B0604020202020204" pitchFamily="34" charset="0"/>
              <a:cs typeface="Arial" panose="020B0604020202020204" pitchFamily="34" charset="0"/>
            </a:endParaRP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7680918"/>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endParaRPr dirty="0">
              <a:latin typeface="Arial" panose="020B0604020202020204" pitchFamily="34" charset="0"/>
              <a:cs typeface="Arial" panose="020B0604020202020204" pitchFamily="34" charset="0"/>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latin typeface="Arial" panose="020B0604020202020204" pitchFamily="34" charset="0"/>
                <a:cs typeface="Arial" panose="020B0604020202020204" pitchFamily="34" charset="0"/>
              </a:rPr>
              <a:t>Факультет компьютерных наук</a:t>
            </a:r>
            <a:r>
              <a:rPr dirty="0">
                <a:latin typeface="Arial" panose="020B0604020202020204" pitchFamily="34" charset="0"/>
                <a:cs typeface="Arial" panose="020B0604020202020204" pitchFamily="34" charset="0"/>
              </a:rPr>
              <a:t>.</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AAAB72E-E381-FF4A-BA9C-D160B4E27329}"/>
              </a:ext>
            </a:extLst>
          </p:cNvPr>
          <p:cNvSpPr txBox="1"/>
          <p:nvPr/>
        </p:nvSpPr>
        <p:spPr>
          <a:xfrm>
            <a:off x="1198786" y="5633864"/>
            <a:ext cx="21506374" cy="78303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685800" lvl="3" indent="-685800" algn="l">
              <a:buFont typeface="Arial" panose="020B0604020202020204" pitchFamily="34" charset="0"/>
              <a:buChar char="•"/>
              <a:defRPr sz="2800">
                <a:solidFill>
                  <a:srgbClr val="253957"/>
                </a:solidFill>
                <a:latin typeface="+mn-lt"/>
                <a:ea typeface="+mn-ea"/>
                <a:cs typeface="+mn-cs"/>
                <a:sym typeface="Arial Narrow"/>
              </a:defRPr>
            </a:pPr>
            <a:r>
              <a:rPr lang="en-US" sz="5400" dirty="0">
                <a:latin typeface="Arial" panose="020B0604020202020204" pitchFamily="34" charset="0"/>
                <a:cs typeface="Arial" panose="020B0604020202020204" pitchFamily="34" charset="0"/>
              </a:rPr>
              <a:t>chroot - </a:t>
            </a:r>
            <a:r>
              <a:rPr lang="ru-RU" sz="5400" dirty="0">
                <a:latin typeface="Arial" panose="020B0604020202020204" pitchFamily="34" charset="0"/>
                <a:cs typeface="Arial" panose="020B0604020202020204" pitchFamily="34" charset="0"/>
              </a:rPr>
              <a:t>/</a:t>
            </a:r>
            <a:r>
              <a:rPr lang="en-US" sz="5400" dirty="0" err="1">
                <a:latin typeface="Arial" panose="020B0604020202020204" pitchFamily="34" charset="0"/>
                <a:cs typeface="Arial" panose="020B0604020202020204" pitchFamily="34" charset="0"/>
              </a:rPr>
              <a:t>clickhouse</a:t>
            </a:r>
            <a:r>
              <a:rPr lang="en-US" sz="5400" dirty="0">
                <a:latin typeface="Arial" panose="020B0604020202020204" pitchFamily="34" charset="0"/>
                <a:cs typeface="Arial" panose="020B0604020202020204" pitchFamily="34" charset="0"/>
              </a:rPr>
              <a:t>/database/</a:t>
            </a:r>
            <a:r>
              <a:rPr lang="en-US" sz="5400" dirty="0" err="1">
                <a:latin typeface="Arial" panose="020B0604020202020204" pitchFamily="34" charset="0"/>
                <a:cs typeface="Arial" panose="020B0604020202020204" pitchFamily="34" charset="0"/>
              </a:rPr>
              <a:t>table_name</a:t>
            </a:r>
            <a:endParaRPr lang="en-US" sz="5400" dirty="0">
              <a:latin typeface="Arial" panose="020B0604020202020204" pitchFamily="34" charset="0"/>
              <a:cs typeface="Arial" panose="020B0604020202020204" pitchFamily="34" charset="0"/>
            </a:endParaRPr>
          </a:p>
          <a:p>
            <a:pPr marL="685800" lvl="3" indent="-685800" algn="l">
              <a:buFont typeface="Arial" panose="020B0604020202020204" pitchFamily="34" charset="0"/>
              <a:buChar char="•"/>
              <a:defRPr sz="2800">
                <a:solidFill>
                  <a:srgbClr val="253957"/>
                </a:solidFill>
                <a:latin typeface="+mn-lt"/>
                <a:ea typeface="+mn-ea"/>
                <a:cs typeface="+mn-cs"/>
                <a:sym typeface="Arial Narrow"/>
              </a:defRPr>
            </a:pPr>
            <a:r>
              <a:rPr lang="ru-RU" sz="5400" dirty="0">
                <a:latin typeface="Arial" panose="020B0604020202020204" pitchFamily="34" charset="0"/>
                <a:cs typeface="Arial" panose="020B0604020202020204" pitchFamily="34" charset="0"/>
              </a:rPr>
              <a:t>Метаинформация таблицы </a:t>
            </a:r>
            <a:r>
              <a:rPr lang="en-US" sz="5400" dirty="0">
                <a:latin typeface="Arial" panose="020B0604020202020204" pitchFamily="34" charset="0"/>
                <a:cs typeface="Arial" panose="020B0604020202020204" pitchFamily="34" charset="0"/>
              </a:rPr>
              <a:t>/metadata, /columns</a:t>
            </a:r>
          </a:p>
          <a:p>
            <a:pPr marL="685800" lvl="3" indent="-685800" algn="l">
              <a:buFont typeface="Arial" panose="020B0604020202020204" pitchFamily="34" charset="0"/>
              <a:buChar char="•"/>
              <a:defRPr sz="2800">
                <a:solidFill>
                  <a:srgbClr val="253957"/>
                </a:solidFill>
                <a:latin typeface="+mn-lt"/>
                <a:ea typeface="+mn-ea"/>
                <a:cs typeface="+mn-cs"/>
                <a:sym typeface="Arial Narrow"/>
              </a:defRPr>
            </a:pPr>
            <a:r>
              <a:rPr lang="ru-RU" sz="5400" dirty="0">
                <a:latin typeface="Arial" panose="020B0604020202020204" pitchFamily="34" charset="0"/>
                <a:cs typeface="Arial" panose="020B0604020202020204" pitchFamily="34" charset="0"/>
              </a:rPr>
              <a:t>Блоки /</a:t>
            </a:r>
            <a:r>
              <a:rPr lang="en-US" sz="5400" dirty="0">
                <a:latin typeface="Arial" panose="020B0604020202020204" pitchFamily="34" charset="0"/>
                <a:cs typeface="Arial" panose="020B0604020202020204" pitchFamily="34" charset="0"/>
              </a:rPr>
              <a:t>blocks, /</a:t>
            </a:r>
            <a:r>
              <a:rPr lang="en-US" sz="5400" dirty="0" err="1">
                <a:latin typeface="Arial" panose="020B0604020202020204" pitchFamily="34" charset="0"/>
                <a:cs typeface="Arial" panose="020B0604020202020204" pitchFamily="34" charset="0"/>
              </a:rPr>
              <a:t>block_numbers</a:t>
            </a:r>
            <a:endParaRPr lang="en-US" sz="5400" dirty="0">
              <a:latin typeface="Arial" panose="020B0604020202020204" pitchFamily="34" charset="0"/>
              <a:cs typeface="Arial" panose="020B0604020202020204" pitchFamily="34" charset="0"/>
            </a:endParaRPr>
          </a:p>
          <a:p>
            <a:pPr marL="685800" lvl="3" indent="-685800" algn="l">
              <a:buFont typeface="Arial" panose="020B0604020202020204" pitchFamily="34" charset="0"/>
              <a:buChar char="•"/>
              <a:defRPr sz="2800">
                <a:solidFill>
                  <a:srgbClr val="253957"/>
                </a:solidFill>
                <a:latin typeface="+mn-lt"/>
                <a:ea typeface="+mn-ea"/>
                <a:cs typeface="+mn-cs"/>
                <a:sym typeface="Arial Narrow"/>
              </a:defRPr>
            </a:pPr>
            <a:r>
              <a:rPr lang="ru-RU" sz="5400" dirty="0">
                <a:latin typeface="Arial" panose="020B0604020202020204" pitchFamily="34" charset="0"/>
                <a:cs typeface="Arial" panose="020B0604020202020204" pitchFamily="34" charset="0"/>
              </a:rPr>
              <a:t>Общие </a:t>
            </a:r>
            <a:r>
              <a:rPr lang="ru-RU" sz="5400" dirty="0" err="1">
                <a:latin typeface="Arial" panose="020B0604020202020204" pitchFamily="34" charset="0"/>
                <a:cs typeface="Arial" panose="020B0604020202020204" pitchFamily="34" charset="0"/>
              </a:rPr>
              <a:t>логи</a:t>
            </a:r>
            <a:r>
              <a:rPr lang="ru-RU" sz="5400" dirty="0">
                <a:latin typeface="Arial" panose="020B0604020202020204" pitchFamily="34" charset="0"/>
                <a:cs typeface="Arial" panose="020B0604020202020204" pitchFamily="34" charset="0"/>
              </a:rPr>
              <a:t> </a:t>
            </a:r>
            <a:r>
              <a:rPr lang="en-US" sz="5400" dirty="0">
                <a:latin typeface="Arial" panose="020B0604020202020204" pitchFamily="34" charset="0"/>
                <a:cs typeface="Arial" panose="020B0604020202020204" pitchFamily="34" charset="0"/>
              </a:rPr>
              <a:t>/logs</a:t>
            </a:r>
          </a:p>
          <a:p>
            <a:pPr marL="685800" lvl="3" indent="-685800" algn="l">
              <a:buFont typeface="Arial" panose="020B0604020202020204" pitchFamily="34" charset="0"/>
              <a:buChar char="•"/>
              <a:defRPr sz="2800">
                <a:solidFill>
                  <a:srgbClr val="253957"/>
                </a:solidFill>
                <a:latin typeface="+mn-lt"/>
                <a:ea typeface="+mn-ea"/>
                <a:cs typeface="+mn-cs"/>
                <a:sym typeface="Arial Narrow"/>
              </a:defRPr>
            </a:pPr>
            <a:r>
              <a:rPr lang="ru-RU" sz="5400" dirty="0">
                <a:latin typeface="Arial" panose="020B0604020202020204" pitchFamily="34" charset="0"/>
                <a:cs typeface="Arial" panose="020B0604020202020204" pitchFamily="34" charset="0"/>
              </a:rPr>
              <a:t>Выбор лидера /</a:t>
            </a:r>
            <a:r>
              <a:rPr lang="en-US" sz="5400" dirty="0" err="1">
                <a:latin typeface="Arial" panose="020B0604020202020204" pitchFamily="34" charset="0"/>
                <a:cs typeface="Arial" panose="020B0604020202020204" pitchFamily="34" charset="0"/>
              </a:rPr>
              <a:t>leader_election</a:t>
            </a:r>
            <a:endParaRPr lang="en-US" sz="5400" dirty="0">
              <a:latin typeface="Arial" panose="020B0604020202020204" pitchFamily="34" charset="0"/>
              <a:cs typeface="Arial" panose="020B0604020202020204" pitchFamily="34" charset="0"/>
            </a:endParaRPr>
          </a:p>
          <a:p>
            <a:pPr marL="685800" lvl="3" indent="-685800" algn="l">
              <a:buFont typeface="Arial" panose="020B0604020202020204" pitchFamily="34" charset="0"/>
              <a:buChar char="•"/>
              <a:defRPr sz="2800">
                <a:solidFill>
                  <a:srgbClr val="253957"/>
                </a:solidFill>
                <a:latin typeface="+mn-lt"/>
                <a:ea typeface="+mn-ea"/>
                <a:cs typeface="+mn-cs"/>
                <a:sym typeface="Arial Narrow"/>
              </a:defRPr>
            </a:pPr>
            <a:r>
              <a:rPr lang="ru-RU" sz="5400" dirty="0">
                <a:latin typeface="Arial" panose="020B0604020202020204" pitchFamily="34" charset="0"/>
                <a:cs typeface="Arial" panose="020B0604020202020204" pitchFamily="34" charset="0"/>
              </a:rPr>
              <a:t>Директория реплик </a:t>
            </a:r>
            <a:r>
              <a:rPr lang="en-US" sz="5400" dirty="0">
                <a:latin typeface="Arial" panose="020B0604020202020204" pitchFamily="34" charset="0"/>
                <a:cs typeface="Arial" panose="020B0604020202020204" pitchFamily="34" charset="0"/>
              </a:rPr>
              <a:t>/replicas </a:t>
            </a:r>
            <a:r>
              <a:rPr lang="ru-RU" sz="5400" dirty="0">
                <a:latin typeface="Arial" panose="020B0604020202020204" pitchFamily="34" charset="0"/>
                <a:cs typeface="Arial" panose="020B0604020202020204" pitchFamily="34" charset="0"/>
              </a:rPr>
              <a:t>внутри которой у каждой реплики своя директория </a:t>
            </a:r>
            <a:r>
              <a:rPr lang="en-US" sz="5400" dirty="0">
                <a:latin typeface="Arial" panose="020B0604020202020204" pitchFamily="34" charset="0"/>
                <a:cs typeface="Arial" panose="020B0604020202020204" pitchFamily="34" charset="0"/>
              </a:rPr>
              <a:t>/replicas/</a:t>
            </a:r>
            <a:r>
              <a:rPr lang="en-US" sz="5400" dirty="0" err="1">
                <a:latin typeface="Arial" panose="020B0604020202020204" pitchFamily="34" charset="0"/>
                <a:cs typeface="Arial" panose="020B0604020202020204" pitchFamily="34" charset="0"/>
              </a:rPr>
              <a:t>replica_name</a:t>
            </a:r>
            <a:r>
              <a:rPr lang="en-US" sz="5400" dirty="0">
                <a:latin typeface="Arial" panose="020B0604020202020204" pitchFamily="34" charset="0"/>
                <a:cs typeface="Arial" panose="020B0604020202020204" pitchFamily="34" charset="0"/>
              </a:rPr>
              <a:t> </a:t>
            </a:r>
            <a:r>
              <a:rPr lang="ru-RU" sz="5400" dirty="0">
                <a:latin typeface="Arial" panose="020B0604020202020204" pitchFamily="34" charset="0"/>
                <a:cs typeface="Arial" panose="020B0604020202020204" pitchFamily="34" charset="0"/>
              </a:rPr>
              <a:t>внутри которой - </a:t>
            </a:r>
            <a:r>
              <a:rPr lang="en-US" sz="5400" dirty="0">
                <a:latin typeface="Arial" panose="020B0604020202020204" pitchFamily="34" charset="0"/>
                <a:cs typeface="Arial" panose="020B0604020202020204" pitchFamily="34" charset="0"/>
              </a:rPr>
              <a:t>/</a:t>
            </a:r>
            <a:r>
              <a:rPr lang="en-US" sz="5400" dirty="0" err="1">
                <a:latin typeface="Arial" panose="020B0604020202020204" pitchFamily="34" charset="0"/>
                <a:cs typeface="Arial" panose="020B0604020202020204" pitchFamily="34" charset="0"/>
              </a:rPr>
              <a:t>is_active</a:t>
            </a:r>
            <a:r>
              <a:rPr lang="en-US" sz="5400" dirty="0">
                <a:latin typeface="Arial" panose="020B0604020202020204" pitchFamily="34" charset="0"/>
                <a:cs typeface="Arial" panose="020B0604020202020204" pitchFamily="34" charset="0"/>
              </a:rPr>
              <a:t>, /host, /parts, /queue</a:t>
            </a:r>
          </a:p>
          <a:p>
            <a:pPr marL="685800" lvl="3" indent="-685800" algn="l">
              <a:buFont typeface="Arial" panose="020B0604020202020204" pitchFamily="34" charset="0"/>
              <a:buChar char="•"/>
              <a:defRPr sz="2800">
                <a:solidFill>
                  <a:srgbClr val="253957"/>
                </a:solidFill>
                <a:latin typeface="+mn-lt"/>
                <a:ea typeface="+mn-ea"/>
                <a:cs typeface="+mn-cs"/>
                <a:sym typeface="Arial Narrow"/>
              </a:defRPr>
            </a:pPr>
            <a:r>
              <a:rPr lang="ru-RU" sz="5400" dirty="0">
                <a:latin typeface="Arial" panose="020B0604020202020204" pitchFamily="34" charset="0"/>
                <a:cs typeface="Arial" panose="020B0604020202020204" pitchFamily="34" charset="0"/>
              </a:rPr>
              <a:t>И другие </a:t>
            </a:r>
            <a:r>
              <a:rPr lang="en-US" sz="5400" dirty="0">
                <a:latin typeface="Arial" panose="020B0604020202020204" pitchFamily="34" charset="0"/>
                <a:cs typeface="Arial" panose="020B0604020202020204" pitchFamily="34" charset="0"/>
              </a:rPr>
              <a:t>/mutation, /quorum …..</a:t>
            </a:r>
          </a:p>
          <a:p>
            <a:pPr lvl="3" indent="0" algn="l">
              <a:defRPr sz="2800">
                <a:solidFill>
                  <a:srgbClr val="253957"/>
                </a:solidFill>
                <a:latin typeface="+mn-lt"/>
                <a:ea typeface="+mn-ea"/>
                <a:cs typeface="+mn-cs"/>
                <a:sym typeface="Arial Narrow"/>
              </a:defRPr>
            </a:pPr>
            <a:endParaRPr lang="ru-RU" sz="5400" dirty="0">
              <a:latin typeface="Arial" panose="020B0604020202020204" pitchFamily="34" charset="0"/>
              <a:cs typeface="Arial" panose="020B0604020202020204" pitchFamily="34" charset="0"/>
            </a:endParaRPr>
          </a:p>
          <a:p>
            <a:pPr algn="l">
              <a:defRPr sz="2800">
                <a:solidFill>
                  <a:srgbClr val="253957"/>
                </a:solidFill>
                <a:latin typeface="+mn-lt"/>
                <a:ea typeface="+mn-ea"/>
                <a:cs typeface="+mn-cs"/>
                <a:sym typeface="Arial Narrow"/>
              </a:defRPr>
            </a:pPr>
            <a:endParaRPr lang="ru-RU" sz="5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877237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7"/>
            <a:ext cx="16073440" cy="12916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a:latin typeface="Arial" panose="020B0604020202020204" pitchFamily="34" charset="0"/>
                <a:cs typeface="Arial" panose="020B0604020202020204" pitchFamily="34" charset="0"/>
              </a:rPr>
              <a:t>INSERT</a:t>
            </a:r>
            <a:endParaRPr lang="ru-RU" dirty="0">
              <a:latin typeface="Arial" panose="020B0604020202020204" pitchFamily="34" charset="0"/>
              <a:cs typeface="Arial" panose="020B0604020202020204" pitchFamily="34" charset="0"/>
            </a:endParaRP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409731"/>
            <a:ext cx="21506374" cy="81138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endParaRPr dirty="0">
              <a:latin typeface="Arial" panose="020B0604020202020204" pitchFamily="34" charset="0"/>
              <a:cs typeface="Arial" panose="020B0604020202020204" pitchFamily="34" charset="0"/>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latin typeface="Arial" panose="020B0604020202020204" pitchFamily="34" charset="0"/>
                <a:cs typeface="Arial" panose="020B0604020202020204" pitchFamily="34" charset="0"/>
              </a:rPr>
              <a:t>Факультет компьютерных наук</a:t>
            </a:r>
            <a:r>
              <a:rPr dirty="0">
                <a:latin typeface="Arial" panose="020B0604020202020204" pitchFamily="34" charset="0"/>
                <a:cs typeface="Arial" panose="020B0604020202020204" pitchFamily="34" charset="0"/>
              </a:rPr>
              <a:t>.</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227E1BD-4B45-0246-BE30-64BF4EE87F83}"/>
              </a:ext>
            </a:extLst>
          </p:cNvPr>
          <p:cNvSpPr txBox="1"/>
          <p:nvPr/>
        </p:nvSpPr>
        <p:spPr>
          <a:xfrm>
            <a:off x="1198786" y="4769771"/>
            <a:ext cx="21506374" cy="77538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685800" lvl="3" indent="-685800" algn="l">
              <a:buFont typeface="Arial" panose="020B0604020202020204" pitchFamily="34" charset="0"/>
              <a:buChar char="•"/>
              <a:defRPr sz="2800">
                <a:solidFill>
                  <a:srgbClr val="253957"/>
                </a:solidFill>
                <a:latin typeface="+mn-lt"/>
                <a:ea typeface="+mn-ea"/>
                <a:cs typeface="+mn-cs"/>
                <a:sym typeface="Arial Narrow"/>
              </a:defRPr>
            </a:pPr>
            <a:r>
              <a:rPr lang="ru-RU" sz="5400" dirty="0">
                <a:solidFill>
                  <a:srgbClr val="253957"/>
                </a:solidFill>
                <a:latin typeface="Arial" panose="020B0604020202020204" pitchFamily="34" charset="0"/>
                <a:cs typeface="Arial" panose="020B0604020202020204" pitchFamily="34" charset="0"/>
                <a:sym typeface="Arial Narrow"/>
              </a:rPr>
              <a:t>Данные записываются во временный кусок(</a:t>
            </a:r>
            <a:r>
              <a:rPr lang="en-US" sz="5400" dirty="0" err="1">
                <a:solidFill>
                  <a:srgbClr val="253957"/>
                </a:solidFill>
                <a:latin typeface="Arial" panose="020B0604020202020204" pitchFamily="34" charset="0"/>
                <a:cs typeface="Arial" panose="020B0604020202020204" pitchFamily="34" charset="0"/>
                <a:sym typeface="Arial Narrow"/>
              </a:rPr>
              <a:t>AbandonableLock</a:t>
            </a:r>
            <a:r>
              <a:rPr lang="ru-RU" sz="5400" dirty="0">
                <a:solidFill>
                  <a:srgbClr val="253957"/>
                </a:solidFill>
                <a:latin typeface="Arial" panose="020B0604020202020204" pitchFamily="34" charset="0"/>
                <a:cs typeface="Arial" panose="020B0604020202020204" pitchFamily="34" charset="0"/>
                <a:sym typeface="Arial Narrow"/>
              </a:rPr>
              <a:t>), </a:t>
            </a:r>
            <a:r>
              <a:rPr lang="en-US" sz="5400" dirty="0" err="1">
                <a:solidFill>
                  <a:srgbClr val="253957"/>
                </a:solidFill>
                <a:latin typeface="Arial" panose="020B0604020202020204" pitchFamily="34" charset="0"/>
                <a:cs typeface="Arial" panose="020B0604020202020204" pitchFamily="34" charset="0"/>
                <a:sym typeface="Arial Narrow"/>
              </a:rPr>
              <a:t>ZooKeeper</a:t>
            </a:r>
            <a:r>
              <a:rPr lang="en-US" sz="5400" dirty="0">
                <a:solidFill>
                  <a:srgbClr val="253957"/>
                </a:solidFill>
                <a:latin typeface="Arial" panose="020B0604020202020204" pitchFamily="34" charset="0"/>
                <a:cs typeface="Arial" panose="020B0604020202020204" pitchFamily="34" charset="0"/>
                <a:sym typeface="Arial Narrow"/>
              </a:rPr>
              <a:t> </a:t>
            </a:r>
            <a:r>
              <a:rPr lang="ru-RU" sz="5400" dirty="0">
                <a:solidFill>
                  <a:srgbClr val="253957"/>
                </a:solidFill>
                <a:latin typeface="Arial" panose="020B0604020202020204" pitchFamily="34" charset="0"/>
                <a:cs typeface="Arial" panose="020B0604020202020204" pitchFamily="34" charset="0"/>
                <a:sym typeface="Arial Narrow"/>
              </a:rPr>
              <a:t>возвращает номер блока за счет </a:t>
            </a:r>
            <a:r>
              <a:rPr lang="en-US" sz="5400" dirty="0" err="1">
                <a:solidFill>
                  <a:srgbClr val="253957"/>
                </a:solidFill>
                <a:latin typeface="Arial" panose="020B0604020202020204" pitchFamily="34" charset="0"/>
                <a:cs typeface="Arial" panose="020B0604020202020204" pitchFamily="34" charset="0"/>
                <a:sym typeface="Arial Narrow"/>
              </a:rPr>
              <a:t>EphemeralSequential</a:t>
            </a:r>
            <a:r>
              <a:rPr lang="en-US" sz="5400" dirty="0">
                <a:solidFill>
                  <a:srgbClr val="253957"/>
                </a:solidFill>
                <a:latin typeface="Arial" panose="020B0604020202020204" pitchFamily="34" charset="0"/>
                <a:cs typeface="Arial" panose="020B0604020202020204" pitchFamily="34" charset="0"/>
                <a:sym typeface="Arial Narrow"/>
              </a:rPr>
              <a:t> node</a:t>
            </a:r>
            <a:endParaRPr lang="ru-RU" sz="5400" dirty="0">
              <a:solidFill>
                <a:srgbClr val="253957"/>
              </a:solidFill>
              <a:latin typeface="Arial" panose="020B0604020202020204" pitchFamily="34" charset="0"/>
              <a:cs typeface="Arial" panose="020B0604020202020204" pitchFamily="34" charset="0"/>
              <a:sym typeface="Arial Narrow"/>
            </a:endParaRPr>
          </a:p>
          <a:p>
            <a:pPr marL="685800" lvl="3" indent="-685800" algn="l">
              <a:buFont typeface="Arial" panose="020B0604020202020204" pitchFamily="34" charset="0"/>
              <a:buChar char="•"/>
              <a:defRPr sz="2800">
                <a:solidFill>
                  <a:srgbClr val="253957"/>
                </a:solidFill>
                <a:latin typeface="+mn-lt"/>
                <a:ea typeface="+mn-ea"/>
                <a:cs typeface="+mn-cs"/>
                <a:sym typeface="Arial Narrow"/>
              </a:defRPr>
            </a:pPr>
            <a:r>
              <a:rPr lang="ru-RU" sz="5400" dirty="0">
                <a:solidFill>
                  <a:srgbClr val="253957"/>
                </a:solidFill>
                <a:latin typeface="Arial" panose="020B0604020202020204" pitchFamily="34" charset="0"/>
                <a:cs typeface="Arial" panose="020B0604020202020204" pitchFamily="34" charset="0"/>
                <a:sym typeface="Arial Narrow"/>
              </a:rPr>
              <a:t>Переименовывается, и переходит в </a:t>
            </a:r>
            <a:r>
              <a:rPr lang="en-US" sz="5400" dirty="0" err="1">
                <a:solidFill>
                  <a:srgbClr val="253957"/>
                </a:solidFill>
                <a:latin typeface="Arial" panose="020B0604020202020204" pitchFamily="34" charset="0"/>
                <a:cs typeface="Arial" panose="020B0604020202020204" pitchFamily="34" charset="0"/>
                <a:sym typeface="Arial Narrow"/>
              </a:rPr>
              <a:t>PreCommited</a:t>
            </a:r>
            <a:r>
              <a:rPr lang="en-US" sz="5400" dirty="0">
                <a:solidFill>
                  <a:srgbClr val="253957"/>
                </a:solidFill>
                <a:latin typeface="Arial" panose="020B0604020202020204" pitchFamily="34" charset="0"/>
                <a:cs typeface="Arial" panose="020B0604020202020204" pitchFamily="34" charset="0"/>
                <a:sym typeface="Arial Narrow"/>
              </a:rPr>
              <a:t> </a:t>
            </a:r>
            <a:r>
              <a:rPr lang="ru-RU" sz="5400" dirty="0">
                <a:solidFill>
                  <a:srgbClr val="253957"/>
                </a:solidFill>
                <a:latin typeface="Arial" panose="020B0604020202020204" pitchFamily="34" charset="0"/>
                <a:cs typeface="Arial" panose="020B0604020202020204" pitchFamily="34" charset="0"/>
                <a:sym typeface="Arial Narrow"/>
              </a:rPr>
              <a:t>состояние(готов, но использовать нельзя)</a:t>
            </a:r>
          </a:p>
          <a:p>
            <a:pPr marL="685800" lvl="3" indent="-685800" algn="l">
              <a:buFont typeface="Arial" panose="020B0604020202020204" pitchFamily="34" charset="0"/>
              <a:buChar char="•"/>
              <a:defRPr sz="2800">
                <a:solidFill>
                  <a:srgbClr val="253957"/>
                </a:solidFill>
                <a:latin typeface="+mn-lt"/>
                <a:ea typeface="+mn-ea"/>
                <a:cs typeface="+mn-cs"/>
                <a:sym typeface="Arial Narrow"/>
              </a:defRPr>
            </a:pPr>
            <a:r>
              <a:rPr lang="ru-RU" sz="5400" dirty="0">
                <a:solidFill>
                  <a:srgbClr val="253957"/>
                </a:solidFill>
                <a:latin typeface="Arial" panose="020B0604020202020204" pitchFamily="34" charset="0"/>
                <a:cs typeface="Arial" panose="020B0604020202020204" pitchFamily="34" charset="0"/>
                <a:sym typeface="Arial Narrow"/>
              </a:rPr>
              <a:t>Записывается информации в </a:t>
            </a:r>
            <a:r>
              <a:rPr lang="en-US" sz="5400" dirty="0" err="1">
                <a:solidFill>
                  <a:srgbClr val="253957"/>
                </a:solidFill>
                <a:latin typeface="Arial" panose="020B0604020202020204" pitchFamily="34" charset="0"/>
                <a:cs typeface="Arial" panose="020B0604020202020204" pitchFamily="34" charset="0"/>
                <a:sym typeface="Arial Narrow"/>
              </a:rPr>
              <a:t>Zookeper</a:t>
            </a:r>
            <a:r>
              <a:rPr lang="ru-RU" sz="5400" dirty="0">
                <a:solidFill>
                  <a:srgbClr val="253957"/>
                </a:solidFill>
                <a:latin typeface="Arial" panose="020B0604020202020204" pitchFamily="34" charset="0"/>
                <a:cs typeface="Arial" panose="020B0604020202020204" pitchFamily="34" charset="0"/>
                <a:sym typeface="Arial Narrow"/>
              </a:rPr>
              <a:t> (</a:t>
            </a:r>
            <a:r>
              <a:rPr lang="en-US" sz="5400" dirty="0">
                <a:solidFill>
                  <a:srgbClr val="253957"/>
                </a:solidFill>
                <a:latin typeface="Arial" panose="020B0604020202020204" pitchFamily="34" charset="0"/>
                <a:cs typeface="Arial" panose="020B0604020202020204" pitchFamily="34" charset="0"/>
                <a:sym typeface="Arial Narrow"/>
              </a:rPr>
              <a:t>/log, /blocks, </a:t>
            </a:r>
            <a:r>
              <a:rPr lang="ru-RU" sz="5400" dirty="0">
                <a:solidFill>
                  <a:srgbClr val="253957"/>
                </a:solidFill>
                <a:latin typeface="Arial" panose="020B0604020202020204" pitchFamily="34" charset="0"/>
                <a:cs typeface="Arial" panose="020B0604020202020204" pitchFamily="34" charset="0"/>
                <a:sym typeface="Arial Narrow"/>
              </a:rPr>
              <a:t>/</a:t>
            </a:r>
            <a:r>
              <a:rPr lang="en-US" sz="5400" dirty="0">
                <a:solidFill>
                  <a:srgbClr val="253957"/>
                </a:solidFill>
                <a:latin typeface="Arial" panose="020B0604020202020204" pitchFamily="34" charset="0"/>
                <a:cs typeface="Arial" panose="020B0604020202020204" pitchFamily="34" charset="0"/>
                <a:sym typeface="Arial Narrow"/>
              </a:rPr>
              <a:t>replica/</a:t>
            </a:r>
            <a:r>
              <a:rPr lang="en-US" sz="5400" dirty="0" err="1">
                <a:solidFill>
                  <a:srgbClr val="253957"/>
                </a:solidFill>
                <a:latin typeface="Arial" panose="020B0604020202020204" pitchFamily="34" charset="0"/>
                <a:cs typeface="Arial" panose="020B0604020202020204" pitchFamily="34" charset="0"/>
                <a:sym typeface="Arial Narrow"/>
              </a:rPr>
              <a:t>replica_name</a:t>
            </a:r>
            <a:r>
              <a:rPr lang="en-US" sz="5400" dirty="0">
                <a:solidFill>
                  <a:srgbClr val="253957"/>
                </a:solidFill>
                <a:latin typeface="Arial" panose="020B0604020202020204" pitchFamily="34" charset="0"/>
                <a:cs typeface="Arial" panose="020B0604020202020204" pitchFamily="34" charset="0"/>
                <a:sym typeface="Arial Narrow"/>
              </a:rPr>
              <a:t>/parts</a:t>
            </a:r>
            <a:r>
              <a:rPr lang="ru-RU" sz="5400" dirty="0">
                <a:solidFill>
                  <a:srgbClr val="253957"/>
                </a:solidFill>
                <a:latin typeface="Arial" panose="020B0604020202020204" pitchFamily="34" charset="0"/>
                <a:cs typeface="Arial" panose="020B0604020202020204" pitchFamily="34" charset="0"/>
                <a:sym typeface="Arial Narrow"/>
              </a:rPr>
              <a:t>)</a:t>
            </a:r>
            <a:endParaRPr lang="en-US" sz="5400" dirty="0">
              <a:solidFill>
                <a:srgbClr val="253957"/>
              </a:solidFill>
              <a:latin typeface="Arial" panose="020B0604020202020204" pitchFamily="34" charset="0"/>
              <a:cs typeface="Arial" panose="020B0604020202020204" pitchFamily="34" charset="0"/>
              <a:sym typeface="Arial Narrow"/>
            </a:endParaRPr>
          </a:p>
          <a:p>
            <a:pPr marL="685800" lvl="6" indent="-685800" algn="l">
              <a:buFont typeface="Arial" panose="020B0604020202020204" pitchFamily="34" charset="0"/>
              <a:buChar char="•"/>
              <a:defRPr sz="2800">
                <a:solidFill>
                  <a:srgbClr val="253957"/>
                </a:solidFill>
                <a:latin typeface="+mn-lt"/>
                <a:ea typeface="+mn-ea"/>
                <a:cs typeface="+mn-cs"/>
                <a:sym typeface="Arial Narrow"/>
              </a:defRPr>
            </a:pPr>
            <a:r>
              <a:rPr lang="ru-RU" sz="5400" dirty="0">
                <a:solidFill>
                  <a:srgbClr val="253957"/>
                </a:solidFill>
                <a:latin typeface="Arial" panose="020B0604020202020204" pitchFamily="34" charset="0"/>
                <a:cs typeface="Arial" panose="020B0604020202020204" pitchFamily="34" charset="0"/>
                <a:sym typeface="Arial Narrow"/>
              </a:rPr>
              <a:t>Кусок переходит в состояние </a:t>
            </a:r>
            <a:r>
              <a:rPr lang="en-US" sz="5400" dirty="0" err="1">
                <a:solidFill>
                  <a:srgbClr val="253957"/>
                </a:solidFill>
                <a:latin typeface="Arial" panose="020B0604020202020204" pitchFamily="34" charset="0"/>
                <a:cs typeface="Arial" panose="020B0604020202020204" pitchFamily="34" charset="0"/>
                <a:sym typeface="Arial Narrow"/>
              </a:rPr>
              <a:t>Commited</a:t>
            </a:r>
            <a:r>
              <a:rPr lang="ru-RU" sz="5400" dirty="0">
                <a:solidFill>
                  <a:srgbClr val="253957"/>
                </a:solidFill>
                <a:latin typeface="Arial" panose="020B0604020202020204" pitchFamily="34" charset="0"/>
                <a:cs typeface="Arial" panose="020B0604020202020204" pitchFamily="34" charset="0"/>
                <a:sym typeface="Arial Narrow"/>
              </a:rPr>
              <a:t>, в случае если он точно вставился правильно</a:t>
            </a:r>
          </a:p>
          <a:p>
            <a:pPr marL="685800" lvl="3" indent="-685800" algn="l">
              <a:buFont typeface="Arial" panose="020B0604020202020204" pitchFamily="34" charset="0"/>
              <a:buChar char="•"/>
              <a:defRPr sz="2800">
                <a:solidFill>
                  <a:srgbClr val="253957"/>
                </a:solidFill>
                <a:latin typeface="+mn-lt"/>
                <a:ea typeface="+mn-ea"/>
                <a:cs typeface="+mn-cs"/>
                <a:sym typeface="Arial Narrow"/>
              </a:defRPr>
            </a:pPr>
            <a:endParaRPr lang="ru-RU" sz="5400" dirty="0">
              <a:solidFill>
                <a:srgbClr val="253957"/>
              </a:solidFill>
              <a:latin typeface="Arial" panose="020B0604020202020204" pitchFamily="34" charset="0"/>
              <a:cs typeface="Arial" panose="020B0604020202020204" pitchFamily="34" charset="0"/>
              <a:sym typeface="Arial Narrow"/>
            </a:endParaRPr>
          </a:p>
          <a:p>
            <a:pPr lvl="3" indent="0" algn="l">
              <a:defRPr sz="2800">
                <a:solidFill>
                  <a:srgbClr val="253957"/>
                </a:solidFill>
                <a:latin typeface="+mn-lt"/>
                <a:ea typeface="+mn-ea"/>
                <a:cs typeface="+mn-cs"/>
                <a:sym typeface="Arial Narrow"/>
              </a:defRPr>
            </a:pPr>
            <a:endParaRPr lang="ru-RU" sz="5400" dirty="0">
              <a:latin typeface="Arial" panose="020B0604020202020204" pitchFamily="34" charset="0"/>
              <a:cs typeface="Arial" panose="020B0604020202020204" pitchFamily="34" charset="0"/>
            </a:endParaRPr>
          </a:p>
          <a:p>
            <a:pPr algn="l">
              <a:defRPr sz="2800">
                <a:solidFill>
                  <a:srgbClr val="253957"/>
                </a:solidFill>
                <a:latin typeface="+mn-lt"/>
                <a:ea typeface="+mn-ea"/>
                <a:cs typeface="+mn-cs"/>
                <a:sym typeface="Arial Narrow"/>
              </a:defRPr>
            </a:pPr>
            <a:endParaRPr lang="ru-RU" sz="5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236160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7"/>
            <a:ext cx="16073440" cy="12916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latin typeface="Arial" panose="020B0604020202020204" pitchFamily="34" charset="0"/>
                <a:cs typeface="Arial" panose="020B0604020202020204" pitchFamily="34" charset="0"/>
              </a:rPr>
              <a:t>Слияние кусков</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409731"/>
            <a:ext cx="21506374" cy="81138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endParaRPr dirty="0">
              <a:latin typeface="Arial" panose="020B0604020202020204" pitchFamily="34" charset="0"/>
              <a:cs typeface="Arial" panose="020B0604020202020204" pitchFamily="34" charset="0"/>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latin typeface="Arial" panose="020B0604020202020204" pitchFamily="34" charset="0"/>
                <a:cs typeface="Arial" panose="020B0604020202020204" pitchFamily="34" charset="0"/>
              </a:rPr>
              <a:t>Факультет компьютерных наук</a:t>
            </a:r>
            <a:r>
              <a:rPr dirty="0">
                <a:latin typeface="Arial" panose="020B0604020202020204" pitchFamily="34" charset="0"/>
                <a:cs typeface="Arial" panose="020B0604020202020204" pitchFamily="34" charset="0"/>
              </a:rPr>
              <a:t>.</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227E1BD-4B45-0246-BE30-64BF4EE87F83}"/>
              </a:ext>
            </a:extLst>
          </p:cNvPr>
          <p:cNvSpPr txBox="1"/>
          <p:nvPr/>
        </p:nvSpPr>
        <p:spPr>
          <a:xfrm>
            <a:off x="1198786" y="4769771"/>
            <a:ext cx="21506374" cy="77538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685800" lvl="3" indent="-685800" algn="l">
              <a:buFont typeface="Arial" panose="020B0604020202020204" pitchFamily="34" charset="0"/>
              <a:buChar char="•"/>
              <a:defRPr sz="2800">
                <a:solidFill>
                  <a:srgbClr val="253957"/>
                </a:solidFill>
                <a:latin typeface="+mn-lt"/>
                <a:ea typeface="+mn-ea"/>
                <a:cs typeface="+mn-cs"/>
                <a:sym typeface="Arial Narrow"/>
              </a:defRPr>
            </a:pPr>
            <a:r>
              <a:rPr lang="ru-RU" sz="5400" dirty="0">
                <a:solidFill>
                  <a:srgbClr val="253957"/>
                </a:solidFill>
                <a:latin typeface="Arial" panose="020B0604020202020204" pitchFamily="34" charset="0"/>
                <a:cs typeface="Arial" panose="020B0604020202020204" pitchFamily="34" charset="0"/>
                <a:sym typeface="Arial Narrow"/>
              </a:rPr>
              <a:t>Выбирается лидер (</a:t>
            </a:r>
            <a:r>
              <a:rPr lang="en-US" sz="5400" dirty="0">
                <a:solidFill>
                  <a:srgbClr val="253957"/>
                </a:solidFill>
                <a:latin typeface="Arial" panose="020B0604020202020204" pitchFamily="34" charset="0"/>
                <a:cs typeface="Arial" panose="020B0604020202020204" pitchFamily="34" charset="0"/>
                <a:sym typeface="Arial Narrow"/>
              </a:rPr>
              <a:t>/</a:t>
            </a:r>
            <a:r>
              <a:rPr lang="en-US" sz="5400" dirty="0" err="1">
                <a:solidFill>
                  <a:srgbClr val="253957"/>
                </a:solidFill>
                <a:latin typeface="Arial" panose="020B0604020202020204" pitchFamily="34" charset="0"/>
                <a:cs typeface="Arial" panose="020B0604020202020204" pitchFamily="34" charset="0"/>
                <a:sym typeface="Arial Narrow"/>
              </a:rPr>
              <a:t>leader_election</a:t>
            </a:r>
            <a:r>
              <a:rPr lang="ru-RU" sz="5400" dirty="0">
                <a:solidFill>
                  <a:srgbClr val="253957"/>
                </a:solidFill>
                <a:latin typeface="Arial" panose="020B0604020202020204" pitchFamily="34" charset="0"/>
                <a:cs typeface="Arial" panose="020B0604020202020204" pitchFamily="34" charset="0"/>
                <a:sym typeface="Arial Narrow"/>
              </a:rPr>
              <a:t>)</a:t>
            </a:r>
          </a:p>
          <a:p>
            <a:pPr marL="685800" lvl="3" indent="-685800" algn="l">
              <a:buFont typeface="Arial" panose="020B0604020202020204" pitchFamily="34" charset="0"/>
              <a:buChar char="•"/>
              <a:defRPr sz="2800">
                <a:solidFill>
                  <a:srgbClr val="253957"/>
                </a:solidFill>
                <a:latin typeface="+mn-lt"/>
                <a:ea typeface="+mn-ea"/>
                <a:cs typeface="+mn-cs"/>
                <a:sym typeface="Arial Narrow"/>
              </a:defRPr>
            </a:pPr>
            <a:r>
              <a:rPr lang="ru-RU" sz="5400" dirty="0">
                <a:solidFill>
                  <a:srgbClr val="253957"/>
                </a:solidFill>
                <a:latin typeface="Arial" panose="020B0604020202020204" pitchFamily="34" charset="0"/>
                <a:cs typeface="Arial" panose="020B0604020202020204" pitchFamily="34" charset="0"/>
                <a:sym typeface="Arial Narrow"/>
              </a:rPr>
              <a:t>Лидер выбирает куски для слияния</a:t>
            </a:r>
          </a:p>
          <a:p>
            <a:pPr marL="685800" lvl="3" indent="-685800" algn="l">
              <a:buFont typeface="Arial" panose="020B0604020202020204" pitchFamily="34" charset="0"/>
              <a:buChar char="•"/>
              <a:defRPr sz="2800">
                <a:solidFill>
                  <a:srgbClr val="253957"/>
                </a:solidFill>
                <a:latin typeface="+mn-lt"/>
                <a:ea typeface="+mn-ea"/>
                <a:cs typeface="+mn-cs"/>
                <a:sym typeface="Arial Narrow"/>
              </a:defRPr>
            </a:pPr>
            <a:r>
              <a:rPr lang="ru-RU" sz="5400" dirty="0">
                <a:solidFill>
                  <a:srgbClr val="253957"/>
                </a:solidFill>
                <a:latin typeface="Arial" panose="020B0604020202020204" pitchFamily="34" charset="0"/>
                <a:cs typeface="Arial" panose="020B0604020202020204" pitchFamily="34" charset="0"/>
                <a:sym typeface="Arial Narrow"/>
              </a:rPr>
              <a:t>Записывает информацию о назначенном слиянии в </a:t>
            </a:r>
            <a:r>
              <a:rPr lang="en-US" sz="5400" dirty="0">
                <a:solidFill>
                  <a:srgbClr val="253957"/>
                </a:solidFill>
                <a:latin typeface="Arial" panose="020B0604020202020204" pitchFamily="34" charset="0"/>
                <a:cs typeface="Arial" panose="020B0604020202020204" pitchFamily="34" charset="0"/>
                <a:sym typeface="Arial Narrow"/>
              </a:rPr>
              <a:t>/log </a:t>
            </a:r>
            <a:r>
              <a:rPr lang="ru-RU" sz="5400" dirty="0">
                <a:solidFill>
                  <a:srgbClr val="253957"/>
                </a:solidFill>
                <a:latin typeface="Arial" panose="020B0604020202020204" pitchFamily="34" charset="0"/>
                <a:cs typeface="Arial" panose="020B0604020202020204" pitchFamily="34" charset="0"/>
                <a:sym typeface="Arial Narrow"/>
              </a:rPr>
              <a:t>откуда все узнают о нем </a:t>
            </a:r>
            <a:endParaRPr lang="en-US" sz="5400" dirty="0">
              <a:solidFill>
                <a:srgbClr val="253957"/>
              </a:solidFill>
              <a:latin typeface="Arial" panose="020B0604020202020204" pitchFamily="34" charset="0"/>
              <a:cs typeface="Arial" panose="020B0604020202020204" pitchFamily="34" charset="0"/>
              <a:sym typeface="Arial Narrow"/>
            </a:endParaRPr>
          </a:p>
          <a:p>
            <a:pPr marL="685800" lvl="3" indent="-685800" algn="l">
              <a:buFont typeface="Arial" panose="020B0604020202020204" pitchFamily="34" charset="0"/>
              <a:buChar char="•"/>
              <a:defRPr sz="2800">
                <a:solidFill>
                  <a:srgbClr val="253957"/>
                </a:solidFill>
                <a:latin typeface="+mn-lt"/>
                <a:ea typeface="+mn-ea"/>
                <a:cs typeface="+mn-cs"/>
                <a:sym typeface="Arial Narrow"/>
              </a:defRPr>
            </a:pPr>
            <a:r>
              <a:rPr lang="ru-RU" sz="5400" dirty="0">
                <a:solidFill>
                  <a:srgbClr val="253957"/>
                </a:solidFill>
                <a:latin typeface="Arial" panose="020B0604020202020204" pitchFamily="34" charset="0"/>
                <a:cs typeface="Arial" panose="020B0604020202020204" pitchFamily="34" charset="0"/>
                <a:sym typeface="Arial Narrow"/>
              </a:rPr>
              <a:t>Каждая реплика добавляет какие либо задачи к себе в </a:t>
            </a:r>
            <a:r>
              <a:rPr lang="en-US" sz="5400" dirty="0">
                <a:solidFill>
                  <a:srgbClr val="253957"/>
                </a:solidFill>
                <a:latin typeface="Arial" panose="020B0604020202020204" pitchFamily="34" charset="0"/>
                <a:cs typeface="Arial" panose="020B0604020202020204" pitchFamily="34" charset="0"/>
                <a:sym typeface="Arial Narrow"/>
              </a:rPr>
              <a:t>/replicas/</a:t>
            </a:r>
            <a:r>
              <a:rPr lang="en-US" sz="5400" dirty="0" err="1">
                <a:solidFill>
                  <a:srgbClr val="253957"/>
                </a:solidFill>
                <a:latin typeface="Arial" panose="020B0604020202020204" pitchFamily="34" charset="0"/>
                <a:cs typeface="Arial" panose="020B0604020202020204" pitchFamily="34" charset="0"/>
                <a:sym typeface="Arial Narrow"/>
              </a:rPr>
              <a:t>replica_name</a:t>
            </a:r>
            <a:r>
              <a:rPr lang="en-US" sz="5400" dirty="0">
                <a:solidFill>
                  <a:srgbClr val="253957"/>
                </a:solidFill>
                <a:latin typeface="Arial" panose="020B0604020202020204" pitchFamily="34" charset="0"/>
                <a:cs typeface="Arial" panose="020B0604020202020204" pitchFamily="34" charset="0"/>
                <a:sym typeface="Arial Narrow"/>
              </a:rPr>
              <a:t>/queue</a:t>
            </a:r>
            <a:endParaRPr lang="ru-RU" sz="5400" dirty="0">
              <a:solidFill>
                <a:srgbClr val="253957"/>
              </a:solidFill>
              <a:latin typeface="Arial" panose="020B0604020202020204" pitchFamily="34" charset="0"/>
              <a:cs typeface="Arial" panose="020B0604020202020204" pitchFamily="34" charset="0"/>
              <a:sym typeface="Arial Narrow"/>
            </a:endParaRPr>
          </a:p>
          <a:p>
            <a:pPr lvl="3" indent="0" algn="l">
              <a:defRPr sz="2800">
                <a:solidFill>
                  <a:srgbClr val="253957"/>
                </a:solidFill>
                <a:latin typeface="+mn-lt"/>
                <a:ea typeface="+mn-ea"/>
                <a:cs typeface="+mn-cs"/>
                <a:sym typeface="Arial Narrow"/>
              </a:defRPr>
            </a:pPr>
            <a:endParaRPr lang="ru-RU" sz="5400" dirty="0">
              <a:latin typeface="Arial" panose="020B0604020202020204" pitchFamily="34" charset="0"/>
              <a:cs typeface="Arial" panose="020B0604020202020204" pitchFamily="34" charset="0"/>
            </a:endParaRPr>
          </a:p>
          <a:p>
            <a:pPr algn="l">
              <a:defRPr sz="2800">
                <a:solidFill>
                  <a:srgbClr val="253957"/>
                </a:solidFill>
                <a:latin typeface="+mn-lt"/>
                <a:ea typeface="+mn-ea"/>
                <a:cs typeface="+mn-cs"/>
                <a:sym typeface="Arial Narrow"/>
              </a:defRPr>
            </a:pPr>
            <a:endParaRPr lang="ru-RU" sz="5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181636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7"/>
            <a:ext cx="16073440" cy="12916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err="1">
                <a:latin typeface="Arial" panose="020B0604020202020204" pitchFamily="34" charset="0"/>
                <a:cs typeface="Arial" panose="020B0604020202020204" pitchFamily="34" charset="0"/>
              </a:rPr>
              <a:t>Testkeeper</a:t>
            </a:r>
            <a:endParaRPr lang="ru-RU" dirty="0">
              <a:latin typeface="Arial" panose="020B0604020202020204" pitchFamily="34" charset="0"/>
              <a:cs typeface="Arial" panose="020B0604020202020204" pitchFamily="34" charset="0"/>
            </a:endParaRP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409731"/>
            <a:ext cx="21506374" cy="81138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endParaRPr dirty="0">
              <a:latin typeface="Arial" panose="020B0604020202020204" pitchFamily="34" charset="0"/>
              <a:cs typeface="Arial" panose="020B0604020202020204" pitchFamily="34" charset="0"/>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latin typeface="Arial" panose="020B0604020202020204" pitchFamily="34" charset="0"/>
                <a:cs typeface="Arial" panose="020B0604020202020204" pitchFamily="34" charset="0"/>
              </a:rPr>
              <a:t>Факультет компьютерных наук</a:t>
            </a:r>
            <a:r>
              <a:rPr dirty="0">
                <a:latin typeface="Arial" panose="020B0604020202020204" pitchFamily="34" charset="0"/>
                <a:cs typeface="Arial" panose="020B0604020202020204" pitchFamily="34" charset="0"/>
              </a:rPr>
              <a:t>.</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227E1BD-4B45-0246-BE30-64BF4EE87F83}"/>
              </a:ext>
            </a:extLst>
          </p:cNvPr>
          <p:cNvSpPr txBox="1"/>
          <p:nvPr/>
        </p:nvSpPr>
        <p:spPr>
          <a:xfrm>
            <a:off x="1198786" y="4769771"/>
            <a:ext cx="21506374" cy="77538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685800" lvl="3" indent="-685800" algn="l">
              <a:buFont typeface="Arial" panose="020B0604020202020204" pitchFamily="34" charset="0"/>
              <a:buChar char="•"/>
              <a:defRPr sz="2800">
                <a:solidFill>
                  <a:srgbClr val="253957"/>
                </a:solidFill>
                <a:latin typeface="+mn-lt"/>
                <a:ea typeface="+mn-ea"/>
                <a:cs typeface="+mn-cs"/>
                <a:sym typeface="Arial Narrow"/>
              </a:defRPr>
            </a:pPr>
            <a:r>
              <a:rPr lang="ru-RU" sz="5400" dirty="0">
                <a:solidFill>
                  <a:srgbClr val="253957"/>
                </a:solidFill>
                <a:latin typeface="Arial" panose="020B0604020202020204" pitchFamily="34" charset="0"/>
                <a:cs typeface="Arial" panose="020B0604020202020204" pitchFamily="34" charset="0"/>
                <a:sym typeface="Arial Narrow"/>
              </a:rPr>
              <a:t>В основе лежит простой </a:t>
            </a:r>
            <a:r>
              <a:rPr lang="en-US" sz="5400" dirty="0">
                <a:solidFill>
                  <a:srgbClr val="253957"/>
                </a:solidFill>
                <a:latin typeface="Arial" panose="020B0604020202020204" pitchFamily="34" charset="0"/>
                <a:cs typeface="Arial" panose="020B0604020202020204" pitchFamily="34" charset="0"/>
                <a:sym typeface="Arial Narrow"/>
              </a:rPr>
              <a:t>map&lt;path, </a:t>
            </a:r>
            <a:r>
              <a:rPr lang="en-US" sz="5400" dirty="0" err="1">
                <a:solidFill>
                  <a:srgbClr val="253957"/>
                </a:solidFill>
                <a:latin typeface="Arial" panose="020B0604020202020204" pitchFamily="34" charset="0"/>
                <a:cs typeface="Arial" panose="020B0604020202020204" pitchFamily="34" charset="0"/>
                <a:sym typeface="Arial Narrow"/>
              </a:rPr>
              <a:t>TestNode</a:t>
            </a:r>
            <a:r>
              <a:rPr lang="en-US" sz="5400" dirty="0">
                <a:solidFill>
                  <a:srgbClr val="253957"/>
                </a:solidFill>
                <a:latin typeface="Arial" panose="020B0604020202020204" pitchFamily="34" charset="0"/>
                <a:cs typeface="Arial" panose="020B0604020202020204" pitchFamily="34" charset="0"/>
                <a:sym typeface="Arial Narrow"/>
              </a:rPr>
              <a:t>&gt;.</a:t>
            </a:r>
            <a:endParaRPr lang="ru-RU" sz="5400" dirty="0">
              <a:solidFill>
                <a:srgbClr val="253957"/>
              </a:solidFill>
              <a:latin typeface="Arial" panose="020B0604020202020204" pitchFamily="34" charset="0"/>
              <a:cs typeface="Arial" panose="020B0604020202020204" pitchFamily="34" charset="0"/>
              <a:sym typeface="Arial Narrow"/>
            </a:endParaRPr>
          </a:p>
          <a:p>
            <a:pPr marL="685800" lvl="3" indent="-685800" algn="l">
              <a:buFont typeface="Arial" panose="020B0604020202020204" pitchFamily="34" charset="0"/>
              <a:buChar char="•"/>
              <a:defRPr sz="2800">
                <a:solidFill>
                  <a:srgbClr val="253957"/>
                </a:solidFill>
                <a:latin typeface="+mn-lt"/>
                <a:ea typeface="+mn-ea"/>
                <a:cs typeface="+mn-cs"/>
                <a:sym typeface="Arial Narrow"/>
              </a:defRPr>
            </a:pPr>
            <a:r>
              <a:rPr lang="ru-RU" sz="5400" dirty="0">
                <a:solidFill>
                  <a:srgbClr val="253957"/>
                </a:solidFill>
                <a:latin typeface="Arial" panose="020B0604020202020204" pitchFamily="34" charset="0"/>
                <a:cs typeface="Arial" panose="020B0604020202020204" pitchFamily="34" charset="0"/>
                <a:sym typeface="Arial Narrow"/>
              </a:rPr>
              <a:t>Полностью повторяет </a:t>
            </a:r>
            <a:r>
              <a:rPr lang="en-US" sz="5400" dirty="0">
                <a:solidFill>
                  <a:srgbClr val="253957"/>
                </a:solidFill>
                <a:latin typeface="Arial" panose="020B0604020202020204" pitchFamily="34" charset="0"/>
                <a:cs typeface="Arial" panose="020B0604020202020204" pitchFamily="34" charset="0"/>
                <a:sym typeface="Arial Narrow"/>
              </a:rPr>
              <a:t>API </a:t>
            </a:r>
            <a:r>
              <a:rPr lang="en-US" sz="5400" dirty="0" err="1">
                <a:solidFill>
                  <a:srgbClr val="253957"/>
                </a:solidFill>
                <a:latin typeface="Arial" panose="020B0604020202020204" pitchFamily="34" charset="0"/>
                <a:cs typeface="Arial" panose="020B0604020202020204" pitchFamily="34" charset="0"/>
                <a:sym typeface="Arial Narrow"/>
              </a:rPr>
              <a:t>ZooKeeper</a:t>
            </a:r>
            <a:r>
              <a:rPr lang="en-US" sz="5400" dirty="0">
                <a:solidFill>
                  <a:srgbClr val="253957"/>
                </a:solidFill>
                <a:latin typeface="Arial" panose="020B0604020202020204" pitchFamily="34" charset="0"/>
                <a:cs typeface="Arial" panose="020B0604020202020204" pitchFamily="34" charset="0"/>
                <a:sym typeface="Arial Narrow"/>
              </a:rPr>
              <a:t>.</a:t>
            </a:r>
            <a:endParaRPr lang="ru-RU" sz="5400" dirty="0">
              <a:solidFill>
                <a:srgbClr val="253957"/>
              </a:solidFill>
              <a:latin typeface="Arial" panose="020B0604020202020204" pitchFamily="34" charset="0"/>
              <a:cs typeface="Arial" panose="020B0604020202020204" pitchFamily="34" charset="0"/>
              <a:sym typeface="Arial Narrow"/>
            </a:endParaRPr>
          </a:p>
          <a:p>
            <a:pPr marL="685800" lvl="3" indent="-685800" algn="l">
              <a:buFont typeface="Arial" panose="020B0604020202020204" pitchFamily="34" charset="0"/>
              <a:buChar char="•"/>
              <a:defRPr sz="2800">
                <a:solidFill>
                  <a:srgbClr val="253957"/>
                </a:solidFill>
                <a:latin typeface="+mn-lt"/>
                <a:ea typeface="+mn-ea"/>
                <a:cs typeface="+mn-cs"/>
                <a:sym typeface="Arial Narrow"/>
              </a:defRPr>
            </a:pPr>
            <a:r>
              <a:rPr lang="ru-RU" sz="5400" dirty="0">
                <a:solidFill>
                  <a:srgbClr val="253957"/>
                </a:solidFill>
                <a:latin typeface="Arial" panose="020B0604020202020204" pitchFamily="34" charset="0"/>
                <a:cs typeface="Arial" panose="020B0604020202020204" pitchFamily="34" charset="0"/>
                <a:sym typeface="Arial Narrow"/>
              </a:rPr>
              <a:t>Работает в рамках одного сервера.</a:t>
            </a:r>
          </a:p>
          <a:p>
            <a:pPr lvl="3" indent="0" algn="l">
              <a:defRPr sz="2800">
                <a:solidFill>
                  <a:srgbClr val="253957"/>
                </a:solidFill>
                <a:latin typeface="+mn-lt"/>
                <a:ea typeface="+mn-ea"/>
                <a:cs typeface="+mn-cs"/>
                <a:sym typeface="Arial Narrow"/>
              </a:defRPr>
            </a:pPr>
            <a:endParaRPr lang="ru-RU" sz="5400" dirty="0">
              <a:latin typeface="Arial" panose="020B0604020202020204" pitchFamily="34" charset="0"/>
              <a:cs typeface="Arial" panose="020B0604020202020204" pitchFamily="34" charset="0"/>
            </a:endParaRPr>
          </a:p>
          <a:p>
            <a:pPr algn="l">
              <a:defRPr sz="2800">
                <a:solidFill>
                  <a:srgbClr val="253957"/>
                </a:solidFill>
                <a:latin typeface="+mn-lt"/>
                <a:ea typeface="+mn-ea"/>
                <a:cs typeface="+mn-cs"/>
                <a:sym typeface="Arial Narrow"/>
              </a:defRPr>
            </a:pPr>
            <a:endParaRPr lang="ru-RU" sz="5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405901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Изображение" descr="Изображение"/>
          <p:cNvPicPr>
            <a:picLocks noChangeAspect="1"/>
          </p:cNvPicPr>
          <p:nvPr/>
        </p:nvPicPr>
        <p:blipFill>
          <a:blip r:embed="rId2"/>
          <a:stretch>
            <a:fillRect/>
          </a:stretch>
        </p:blipFill>
        <p:spPr>
          <a:xfrm>
            <a:off x="10594075" y="4920064"/>
            <a:ext cx="3195850" cy="3090059"/>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7"/>
            <a:ext cx="16073440"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latin typeface="Arial" panose="020B0604020202020204" pitchFamily="34" charset="0"/>
                <a:cs typeface="Arial" panose="020B0604020202020204" pitchFamily="34" charset="0"/>
              </a:rPr>
              <a:t>Предметная область</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697761"/>
            <a:ext cx="21506374" cy="78258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r>
              <a:rPr lang="en-US" sz="5400" dirty="0" err="1">
                <a:solidFill>
                  <a:schemeClr val="accent1">
                    <a:lumMod val="50000"/>
                  </a:schemeClr>
                </a:solidFill>
                <a:latin typeface="Arial" panose="020B0604020202020204" pitchFamily="34" charset="0"/>
                <a:cs typeface="Arial" panose="020B0604020202020204" pitchFamily="34" charset="0"/>
              </a:rPr>
              <a:t>ClickHouse</a:t>
            </a:r>
            <a:r>
              <a:rPr lang="en-US" sz="5400" dirty="0">
                <a:solidFill>
                  <a:schemeClr val="accent1">
                    <a:lumMod val="50000"/>
                  </a:schemeClr>
                </a:solidFill>
                <a:latin typeface="Arial" panose="020B0604020202020204" pitchFamily="34" charset="0"/>
                <a:cs typeface="Arial" panose="020B0604020202020204" pitchFamily="34" charset="0"/>
              </a:rPr>
              <a:t> - </a:t>
            </a:r>
            <a:r>
              <a:rPr lang="ru-RU" sz="5400" dirty="0">
                <a:solidFill>
                  <a:schemeClr val="accent1">
                    <a:lumMod val="50000"/>
                  </a:schemeClr>
                </a:solidFill>
                <a:latin typeface="Arial" panose="020B0604020202020204" pitchFamily="34" charset="0"/>
                <a:cs typeface="Arial" panose="020B0604020202020204" pitchFamily="34" charset="0"/>
              </a:rPr>
              <a:t>СУБД для онлайн обработки аналитических запросов (OLAP), в основе работы которой лежит семейство движков </a:t>
            </a:r>
            <a:r>
              <a:rPr lang="ru-RU" sz="5400" dirty="0" err="1">
                <a:solidFill>
                  <a:schemeClr val="accent1">
                    <a:lumMod val="50000"/>
                  </a:schemeClr>
                </a:solidFill>
                <a:latin typeface="Arial" panose="020B0604020202020204" pitchFamily="34" charset="0"/>
                <a:cs typeface="Arial" panose="020B0604020202020204" pitchFamily="34" charset="0"/>
              </a:rPr>
              <a:t>MergeTree</a:t>
            </a:r>
            <a:r>
              <a:rPr lang="ru-RU" sz="5400" dirty="0">
                <a:solidFill>
                  <a:schemeClr val="accent1">
                    <a:lumMod val="50000"/>
                  </a:schemeClr>
                </a:solidFill>
                <a:latin typeface="Arial" panose="020B0604020202020204" pitchFamily="34" charset="0"/>
                <a:cs typeface="Arial" panose="020B0604020202020204" pitchFamily="34" charset="0"/>
              </a:rPr>
              <a:t>. Некоторые движки этого семейства поддерживает репликацию данных, для координации реплик которой используется </a:t>
            </a:r>
            <a:r>
              <a:rPr lang="en-US" sz="5400" dirty="0" err="1">
                <a:solidFill>
                  <a:schemeClr val="accent1">
                    <a:lumMod val="50000"/>
                  </a:schemeClr>
                </a:solidFill>
                <a:latin typeface="Arial" panose="020B0604020202020204" pitchFamily="34" charset="0"/>
                <a:cs typeface="Arial" panose="020B0604020202020204" pitchFamily="34" charset="0"/>
              </a:rPr>
              <a:t>ZooKeeper</a:t>
            </a:r>
            <a:r>
              <a:rPr lang="ru-RU" sz="5400" dirty="0">
                <a:solidFill>
                  <a:schemeClr val="accent1">
                    <a:lumMod val="50000"/>
                  </a:schemeClr>
                </a:solidFill>
                <a:latin typeface="Arial" panose="020B0604020202020204" pitchFamily="34" charset="0"/>
                <a:cs typeface="Arial" panose="020B0604020202020204" pitchFamily="34" charset="0"/>
              </a:rPr>
              <a:t>. Взаимодействие с ним реализовано через интерфейс, и для тестирования корректности использования интерфейса, полезно иметь модельную реализацию, подменяющую </a:t>
            </a:r>
            <a:r>
              <a:rPr lang="ru-RU" sz="5400" dirty="0" err="1">
                <a:solidFill>
                  <a:schemeClr val="accent1">
                    <a:lumMod val="50000"/>
                  </a:schemeClr>
                </a:solidFill>
                <a:latin typeface="Arial" panose="020B0604020202020204" pitchFamily="34" charset="0"/>
                <a:cs typeface="Arial" panose="020B0604020202020204" pitchFamily="34" charset="0"/>
              </a:rPr>
              <a:t>ZooKeeper</a:t>
            </a:r>
            <a:r>
              <a:rPr lang="ru-RU" sz="5400" dirty="0">
                <a:solidFill>
                  <a:schemeClr val="accent1">
                    <a:lumMod val="50000"/>
                  </a:schemeClr>
                </a:solidFill>
                <a:latin typeface="Arial" panose="020B0604020202020204" pitchFamily="34" charset="0"/>
                <a:cs typeface="Arial" panose="020B0604020202020204" pitchFamily="34" charset="0"/>
              </a:rPr>
              <a:t>. </a:t>
            </a:r>
            <a:endParaRPr lang="ru-RU" dirty="0"/>
          </a:p>
          <a:p>
            <a:endParaRPr lang="ru-RU"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latin typeface="Arial" panose="020B0604020202020204" pitchFamily="34" charset="0"/>
                <a:cs typeface="Arial" panose="020B0604020202020204" pitchFamily="34" charset="0"/>
              </a:rPr>
              <a:t>Факультет компьютерных наук</a:t>
            </a:r>
            <a:r>
              <a:rPr dirty="0">
                <a:latin typeface="Arial" panose="020B0604020202020204" pitchFamily="34" charset="0"/>
                <a:cs typeface="Arial" panose="020B0604020202020204" pitchFamily="34" charset="0"/>
              </a:rPr>
              <a:t>.</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7"/>
            <a:ext cx="16073440"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latin typeface="Arial" panose="020B0604020202020204" pitchFamily="34" charset="0"/>
                <a:cs typeface="Arial" panose="020B0604020202020204" pitchFamily="34" charset="0"/>
              </a:rPr>
              <a:t>Актуальность</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841778"/>
            <a:ext cx="21506374" cy="76818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5400" dirty="0">
                <a:latin typeface="Arial" panose="020B0604020202020204" pitchFamily="34" charset="0"/>
                <a:cs typeface="Arial" panose="020B0604020202020204" pitchFamily="34" charset="0"/>
              </a:rPr>
              <a:t>Тесты используемые сейчас, работают за счет сервиса </a:t>
            </a:r>
            <a:r>
              <a:rPr lang="en-US" sz="5400" dirty="0" err="1">
                <a:latin typeface="Arial" panose="020B0604020202020204" pitchFamily="34" charset="0"/>
                <a:cs typeface="Arial" panose="020B0604020202020204" pitchFamily="34" charset="0"/>
              </a:rPr>
              <a:t>ZooKeeper</a:t>
            </a:r>
            <a:endParaRPr lang="ru-RU" sz="54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5400" dirty="0">
                <a:latin typeface="Arial" panose="020B0604020202020204" pitchFamily="34" charset="0"/>
                <a:cs typeface="Arial" panose="020B0604020202020204" pitchFamily="34" charset="0"/>
              </a:rPr>
              <a:t>Сложно тестировать краевые случаи</a:t>
            </a:r>
            <a:endParaRPr sz="5400" dirty="0">
              <a:latin typeface="Arial" panose="020B0604020202020204" pitchFamily="34" charset="0"/>
              <a:cs typeface="Arial" panose="020B0604020202020204" pitchFamily="34" charset="0"/>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latin typeface="Arial" panose="020B0604020202020204" pitchFamily="34" charset="0"/>
                <a:cs typeface="Arial" panose="020B0604020202020204" pitchFamily="34" charset="0"/>
              </a:rPr>
              <a:t>Факультет компьютерных наук</a:t>
            </a:r>
            <a:r>
              <a:rPr dirty="0">
                <a:latin typeface="Arial" panose="020B0604020202020204" pitchFamily="34" charset="0"/>
                <a:cs typeface="Arial" panose="020B0604020202020204" pitchFamily="34" charset="0"/>
              </a:rPr>
              <a:t>.</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Tree>
    <p:extLst>
      <p:ext uri="{BB962C8B-B14F-4D97-AF65-F5344CB8AC3E}">
        <p14:creationId xmlns:p14="http://schemas.microsoft.com/office/powerpoint/2010/main" val="73946977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7"/>
            <a:ext cx="16073440"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latin typeface="Arial" panose="020B0604020202020204" pitchFamily="34" charset="0"/>
                <a:cs typeface="Arial" panose="020B0604020202020204" pitchFamily="34" charset="0"/>
              </a:rPr>
              <a:t>Цели и задачи</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841778"/>
            <a:ext cx="21506374" cy="76818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r>
              <a:rPr lang="ru-RU" sz="5400" dirty="0">
                <a:latin typeface="Arial" panose="020B0604020202020204" pitchFamily="34" charset="0"/>
                <a:cs typeface="Arial" panose="020B0604020202020204" pitchFamily="34" charset="0"/>
              </a:rPr>
              <a:t>Цель:</a:t>
            </a:r>
          </a:p>
          <a:p>
            <a:pPr algn="l">
              <a:defRPr sz="2800">
                <a:solidFill>
                  <a:srgbClr val="253957"/>
                </a:solidFill>
                <a:latin typeface="+mn-lt"/>
                <a:ea typeface="+mn-ea"/>
                <a:cs typeface="+mn-cs"/>
                <a:sym typeface="Arial Narrow"/>
              </a:defRPr>
            </a:pPr>
            <a:r>
              <a:rPr lang="ru-RU" sz="5400" dirty="0">
                <a:latin typeface="Arial" panose="020B0604020202020204" pitchFamily="34" charset="0"/>
                <a:cs typeface="Arial" panose="020B0604020202020204" pitchFamily="34" charset="0"/>
              </a:rPr>
              <a:t>	Реализовать </a:t>
            </a:r>
            <a:r>
              <a:rPr lang="en-US" sz="5400" dirty="0" err="1">
                <a:latin typeface="Arial" panose="020B0604020202020204" pitchFamily="34" charset="0"/>
                <a:cs typeface="Arial" panose="020B0604020202020204" pitchFamily="34" charset="0"/>
              </a:rPr>
              <a:t>TestKeeper</a:t>
            </a:r>
            <a:r>
              <a:rPr lang="ru-RU" sz="5400" dirty="0">
                <a:latin typeface="Arial" panose="020B0604020202020204" pitchFamily="34" charset="0"/>
                <a:cs typeface="Arial" panose="020B0604020202020204" pitchFamily="34" charset="0"/>
              </a:rPr>
              <a:t> для тестирования </a:t>
            </a:r>
            <a:r>
              <a:rPr lang="en-US" sz="5400" dirty="0" err="1">
                <a:latin typeface="Arial" panose="020B0604020202020204" pitchFamily="34" charset="0"/>
                <a:cs typeface="Arial" panose="020B0604020202020204" pitchFamily="34" charset="0"/>
              </a:rPr>
              <a:t>ZooKeeper</a:t>
            </a:r>
            <a:endParaRPr lang="ru-RU" sz="5400" dirty="0">
              <a:latin typeface="Arial" panose="020B0604020202020204" pitchFamily="34" charset="0"/>
              <a:cs typeface="Arial" panose="020B0604020202020204" pitchFamily="34" charset="0"/>
            </a:endParaRPr>
          </a:p>
          <a:p>
            <a:pPr algn="l">
              <a:defRPr sz="2800">
                <a:solidFill>
                  <a:srgbClr val="253957"/>
                </a:solidFill>
                <a:latin typeface="+mn-lt"/>
                <a:ea typeface="+mn-ea"/>
                <a:cs typeface="+mn-cs"/>
                <a:sym typeface="Arial Narrow"/>
              </a:defRPr>
            </a:pPr>
            <a:endParaRPr lang="ru-RU" sz="5400" dirty="0">
              <a:latin typeface="Arial" panose="020B0604020202020204" pitchFamily="34" charset="0"/>
              <a:cs typeface="Arial" panose="020B0604020202020204" pitchFamily="34" charset="0"/>
            </a:endParaRPr>
          </a:p>
          <a:p>
            <a:pPr algn="l">
              <a:defRPr sz="2800">
                <a:solidFill>
                  <a:srgbClr val="253957"/>
                </a:solidFill>
                <a:latin typeface="+mn-lt"/>
                <a:ea typeface="+mn-ea"/>
                <a:cs typeface="+mn-cs"/>
                <a:sym typeface="Arial Narrow"/>
              </a:defRPr>
            </a:pPr>
            <a:r>
              <a:rPr lang="ru-RU" sz="5400" dirty="0">
                <a:latin typeface="Arial" panose="020B0604020202020204" pitchFamily="34" charset="0"/>
                <a:cs typeface="Arial" panose="020B0604020202020204" pitchFamily="34" charset="0"/>
              </a:rPr>
              <a:t>Задачи:</a:t>
            </a:r>
          </a:p>
          <a:p>
            <a:pPr marL="571500" lvl="3" indent="-571500" algn="l">
              <a:buFont typeface="Arial" panose="020B0604020202020204" pitchFamily="34" charset="0"/>
              <a:buChar char="•"/>
              <a:defRPr sz="2800">
                <a:solidFill>
                  <a:srgbClr val="253957"/>
                </a:solidFill>
                <a:latin typeface="+mn-lt"/>
                <a:ea typeface="+mn-ea"/>
                <a:cs typeface="+mn-cs"/>
                <a:sym typeface="Arial Narrow"/>
              </a:defRPr>
            </a:pPr>
            <a:r>
              <a:rPr lang="ru-RU" sz="5400" dirty="0">
                <a:latin typeface="Arial" panose="020B0604020202020204" pitchFamily="34" charset="0"/>
                <a:cs typeface="Arial" panose="020B0604020202020204" pitchFamily="34" charset="0"/>
              </a:rPr>
              <a:t>Повторить</a:t>
            </a:r>
            <a:r>
              <a:rPr lang="en-US" sz="5400" dirty="0">
                <a:latin typeface="Arial" panose="020B0604020202020204" pitchFamily="34" charset="0"/>
                <a:cs typeface="Arial" panose="020B0604020202020204" pitchFamily="34" charset="0"/>
              </a:rPr>
              <a:t> </a:t>
            </a:r>
            <a:r>
              <a:rPr lang="ru-RU" sz="5400" dirty="0">
                <a:latin typeface="Arial" panose="020B0604020202020204" pitchFamily="34" charset="0"/>
                <a:cs typeface="Arial" panose="020B0604020202020204" pitchFamily="34" charset="0"/>
              </a:rPr>
              <a:t>функциональность </a:t>
            </a:r>
            <a:r>
              <a:rPr lang="en-US" sz="5400" dirty="0">
                <a:latin typeface="Arial" panose="020B0604020202020204" pitchFamily="34" charset="0"/>
                <a:cs typeface="Arial" panose="020B0604020202020204" pitchFamily="34" charset="0"/>
              </a:rPr>
              <a:t>API </a:t>
            </a:r>
            <a:r>
              <a:rPr lang="en-US" sz="5400" dirty="0" err="1">
                <a:latin typeface="Arial" panose="020B0604020202020204" pitchFamily="34" charset="0"/>
                <a:cs typeface="Arial" panose="020B0604020202020204" pitchFamily="34" charset="0"/>
              </a:rPr>
              <a:t>ZooKeeper</a:t>
            </a:r>
            <a:endParaRPr lang="ru-RU" sz="5400" dirty="0">
              <a:latin typeface="Arial" panose="020B0604020202020204" pitchFamily="34" charset="0"/>
              <a:cs typeface="Arial" panose="020B0604020202020204" pitchFamily="34" charset="0"/>
            </a:endParaRPr>
          </a:p>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ru-RU" sz="5400" dirty="0">
                <a:latin typeface="Arial" panose="020B0604020202020204" pitchFamily="34" charset="0"/>
                <a:cs typeface="Arial" panose="020B0604020202020204" pitchFamily="34" charset="0"/>
              </a:rPr>
              <a:t>Покрыть тестами</a:t>
            </a:r>
          </a:p>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ru-RU" sz="5400" dirty="0">
                <a:latin typeface="Arial" panose="020B0604020202020204" pitchFamily="34" charset="0"/>
                <a:cs typeface="Arial" panose="020B0604020202020204" pitchFamily="34" charset="0"/>
              </a:rPr>
              <a:t>Добиться полного функционирования Реплицируемых движков </a:t>
            </a:r>
            <a:r>
              <a:rPr lang="en-US" sz="5400" dirty="0" err="1">
                <a:latin typeface="Arial" panose="020B0604020202020204" pitchFamily="34" charset="0"/>
                <a:cs typeface="Arial" panose="020B0604020202020204" pitchFamily="34" charset="0"/>
              </a:rPr>
              <a:t>MergeTree</a:t>
            </a:r>
            <a:r>
              <a:rPr lang="ru-RU" sz="5400" dirty="0">
                <a:latin typeface="Arial" panose="020B0604020202020204" pitchFamily="34" charset="0"/>
                <a:cs typeface="Arial" panose="020B0604020202020204" pitchFamily="34" charset="0"/>
              </a:rPr>
              <a:t> в рамках одного сервера</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latin typeface="Arial" panose="020B0604020202020204" pitchFamily="34" charset="0"/>
                <a:cs typeface="Arial" panose="020B0604020202020204" pitchFamily="34" charset="0"/>
              </a:rPr>
              <a:t>Факультет компьютерных наук</a:t>
            </a:r>
            <a:r>
              <a:rPr dirty="0">
                <a:latin typeface="Arial" panose="020B0604020202020204" pitchFamily="34" charset="0"/>
                <a:cs typeface="Arial" panose="020B0604020202020204" pitchFamily="34" charset="0"/>
              </a:rPr>
              <a:t>.</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Tree>
    <p:extLst>
      <p:ext uri="{BB962C8B-B14F-4D97-AF65-F5344CB8AC3E}">
        <p14:creationId xmlns:p14="http://schemas.microsoft.com/office/powerpoint/2010/main" val="28127048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7"/>
            <a:ext cx="16073440"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latin typeface="Arial" panose="020B0604020202020204" pitchFamily="34" charset="0"/>
                <a:cs typeface="Arial" panose="020B0604020202020204" pitchFamily="34" charset="0"/>
              </a:rPr>
              <a:t>Постановка задачи</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841778"/>
            <a:ext cx="21506374" cy="76818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sz="5400" dirty="0">
              <a:latin typeface="Arial" panose="020B0604020202020204" pitchFamily="34" charset="0"/>
              <a:cs typeface="Arial" panose="020B0604020202020204" pitchFamily="34" charset="0"/>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latin typeface="Arial" panose="020B0604020202020204" pitchFamily="34" charset="0"/>
                <a:cs typeface="Arial" panose="020B0604020202020204" pitchFamily="34" charset="0"/>
              </a:rPr>
              <a:t>Факультет компьютерных наук</a:t>
            </a:r>
            <a:r>
              <a:rPr dirty="0">
                <a:latin typeface="Arial" panose="020B0604020202020204" pitchFamily="34" charset="0"/>
                <a:cs typeface="Arial" panose="020B0604020202020204" pitchFamily="34" charset="0"/>
              </a:rPr>
              <a:t>.</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7"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872B4D52-C624-924A-A5C9-2E779EF2F9D7}"/>
              </a:ext>
            </a:extLst>
          </p:cNvPr>
          <p:cNvSpPr txBox="1"/>
          <p:nvPr/>
        </p:nvSpPr>
        <p:spPr>
          <a:xfrm>
            <a:off x="1353465" y="4994178"/>
            <a:ext cx="21506374" cy="76818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r>
              <a:rPr lang="ru-RU" sz="5400" dirty="0">
                <a:latin typeface="Arial" panose="020B0604020202020204" pitchFamily="34" charset="0"/>
                <a:cs typeface="Arial" panose="020B0604020202020204" pitchFamily="34" charset="0"/>
              </a:rPr>
              <a:t>В </a:t>
            </a:r>
            <a:r>
              <a:rPr lang="en-US" sz="5400" dirty="0" err="1">
                <a:latin typeface="Arial" panose="020B0604020202020204" pitchFamily="34" charset="0"/>
                <a:cs typeface="Arial" panose="020B0604020202020204" pitchFamily="34" charset="0"/>
              </a:rPr>
              <a:t>ClickHouse</a:t>
            </a:r>
            <a:r>
              <a:rPr lang="en-US" sz="5400" dirty="0">
                <a:latin typeface="Arial" panose="020B0604020202020204" pitchFamily="34" charset="0"/>
                <a:cs typeface="Arial" panose="020B0604020202020204" pitchFamily="34" charset="0"/>
              </a:rPr>
              <a:t> </a:t>
            </a:r>
            <a:r>
              <a:rPr lang="ru-RU" sz="5400" dirty="0">
                <a:latin typeface="Arial" panose="020B0604020202020204" pitchFamily="34" charset="0"/>
                <a:cs typeface="Arial" panose="020B0604020202020204" pitchFamily="34" charset="0"/>
              </a:rPr>
              <a:t>обобщен интерфейс взаимодействия с </a:t>
            </a:r>
            <a:r>
              <a:rPr lang="en-US" sz="5400" dirty="0" err="1">
                <a:latin typeface="Arial" panose="020B0604020202020204" pitchFamily="34" charset="0"/>
                <a:cs typeface="Arial" panose="020B0604020202020204" pitchFamily="34" charset="0"/>
              </a:rPr>
              <a:t>ZooKeeper</a:t>
            </a:r>
            <a:r>
              <a:rPr lang="en-US" sz="5400" dirty="0">
                <a:latin typeface="Arial" panose="020B0604020202020204" pitchFamily="34" charset="0"/>
                <a:cs typeface="Arial" panose="020B0604020202020204" pitchFamily="34" charset="0"/>
              </a:rPr>
              <a:t> </a:t>
            </a:r>
            <a:r>
              <a:rPr lang="ru-RU" sz="5400" dirty="0">
                <a:latin typeface="Arial" panose="020B0604020202020204" pitchFamily="34" charset="0"/>
                <a:cs typeface="Arial" panose="020B0604020202020204" pitchFamily="34" charset="0"/>
              </a:rPr>
              <a:t>и теперь на его место можно подставлять любые другие реализации. Необходимо реализовать </a:t>
            </a:r>
            <a:r>
              <a:rPr lang="en-US" sz="5400" dirty="0" err="1">
                <a:latin typeface="Arial" panose="020B0604020202020204" pitchFamily="34" charset="0"/>
                <a:cs typeface="Arial" panose="020B0604020202020204" pitchFamily="34" charset="0"/>
              </a:rPr>
              <a:t>TestKeeper</a:t>
            </a:r>
            <a:r>
              <a:rPr lang="ru-RU" sz="5400" dirty="0">
                <a:latin typeface="Arial" panose="020B0604020202020204" pitchFamily="34" charset="0"/>
                <a:cs typeface="Arial" panose="020B0604020202020204" pitchFamily="34" charset="0"/>
              </a:rPr>
              <a:t> - модельную реализацию </a:t>
            </a:r>
            <a:r>
              <a:rPr lang="ru-RU" sz="5400" dirty="0" err="1">
                <a:latin typeface="Arial" panose="020B0604020202020204" pitchFamily="34" charset="0"/>
                <a:cs typeface="Arial" panose="020B0604020202020204" pitchFamily="34" charset="0"/>
              </a:rPr>
              <a:t>подменяющуюю</a:t>
            </a:r>
            <a:r>
              <a:rPr lang="ru-RU" sz="5400" dirty="0">
                <a:latin typeface="Arial" panose="020B0604020202020204" pitchFamily="34" charset="0"/>
                <a:cs typeface="Arial" panose="020B0604020202020204" pitchFamily="34" charset="0"/>
              </a:rPr>
              <a:t> </a:t>
            </a:r>
            <a:r>
              <a:rPr lang="en-US" sz="5400" dirty="0" err="1">
                <a:latin typeface="Arial" panose="020B0604020202020204" pitchFamily="34" charset="0"/>
                <a:cs typeface="Arial" panose="020B0604020202020204" pitchFamily="34" charset="0"/>
              </a:rPr>
              <a:t>ZooKeeper</a:t>
            </a:r>
            <a:r>
              <a:rPr lang="en-US" sz="5400" dirty="0">
                <a:latin typeface="Arial" panose="020B0604020202020204" pitchFamily="34" charset="0"/>
                <a:cs typeface="Arial" panose="020B0604020202020204" pitchFamily="34" charset="0"/>
              </a:rPr>
              <a:t>, </a:t>
            </a:r>
            <a:r>
              <a:rPr lang="ru-RU" sz="5400" dirty="0">
                <a:latin typeface="Arial" panose="020B0604020202020204" pitchFamily="34" charset="0"/>
                <a:cs typeface="Arial" panose="020B0604020202020204" pitchFamily="34" charset="0"/>
              </a:rPr>
              <a:t>которая внутри себя содержит обычный </a:t>
            </a:r>
            <a:r>
              <a:rPr lang="en-US" sz="5400" dirty="0">
                <a:latin typeface="Arial" panose="020B0604020202020204" pitchFamily="34" charset="0"/>
                <a:cs typeface="Arial" panose="020B0604020202020204" pitchFamily="34" charset="0"/>
              </a:rPr>
              <a:t>map </a:t>
            </a:r>
            <a:r>
              <a:rPr lang="ru-RU" sz="5400" dirty="0">
                <a:latin typeface="Arial" panose="020B0604020202020204" pitchFamily="34" charset="0"/>
                <a:cs typeface="Arial" panose="020B0604020202020204" pitchFamily="34" charset="0"/>
              </a:rPr>
              <a:t>и полностью повторяет функциональность </a:t>
            </a:r>
            <a:r>
              <a:rPr lang="en-US" sz="5400" dirty="0" err="1">
                <a:latin typeface="Arial" panose="020B0604020202020204" pitchFamily="34" charset="0"/>
                <a:cs typeface="Arial" panose="020B0604020202020204" pitchFamily="34" charset="0"/>
              </a:rPr>
              <a:t>ZooKeeper</a:t>
            </a:r>
            <a:r>
              <a:rPr lang="en-US" sz="5400" dirty="0">
                <a:latin typeface="Arial" panose="020B0604020202020204" pitchFamily="34" charset="0"/>
                <a:cs typeface="Arial" panose="020B0604020202020204" pitchFamily="34" charset="0"/>
              </a:rPr>
              <a:t> API.</a:t>
            </a:r>
            <a:endParaRPr lang="ru-RU" sz="5400" dirty="0">
              <a:latin typeface="Arial" panose="020B0604020202020204" pitchFamily="34" charset="0"/>
              <a:cs typeface="Arial" panose="020B0604020202020204" pitchFamily="34" charset="0"/>
            </a:endParaRPr>
          </a:p>
          <a:p>
            <a:pPr algn="l">
              <a:defRPr sz="2800">
                <a:solidFill>
                  <a:srgbClr val="253957"/>
                </a:solidFill>
                <a:latin typeface="+mn-lt"/>
                <a:ea typeface="+mn-ea"/>
                <a:cs typeface="+mn-cs"/>
                <a:sym typeface="Arial Narrow"/>
              </a:defRPr>
            </a:pPr>
            <a:endParaRPr lang="ru-RU" sz="5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51121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a:latin typeface="Arial" panose="020B0604020202020204" pitchFamily="34" charset="0"/>
                <a:cs typeface="Arial" panose="020B0604020202020204" pitchFamily="34" charset="0"/>
              </a:rPr>
              <a:t>Zookeeper</a:t>
            </a:r>
            <a:endParaRPr lang="ru-RU" dirty="0">
              <a:latin typeface="Arial" panose="020B0604020202020204" pitchFamily="34" charset="0"/>
              <a:cs typeface="Arial" panose="020B0604020202020204" pitchFamily="34" charset="0"/>
            </a:endParaRP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7680918"/>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endParaRPr dirty="0">
              <a:latin typeface="Arial" panose="020B0604020202020204" pitchFamily="34" charset="0"/>
              <a:cs typeface="Arial" panose="020B0604020202020204" pitchFamily="34" charset="0"/>
            </a:endParaRPr>
          </a:p>
        </p:txBody>
      </p:sp>
      <p:sp>
        <p:nvSpPr>
          <p:cNvPr id="61" name="Заголовок основного текста"/>
          <p:cNvSpPr txBox="1"/>
          <p:nvPr/>
        </p:nvSpPr>
        <p:spPr>
          <a:xfrm>
            <a:off x="1201065" y="5820994"/>
            <a:ext cx="1607343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latin typeface="Arial" panose="020B0604020202020204" pitchFamily="34" charset="0"/>
              <a:cs typeface="Arial" panose="020B0604020202020204" pitchFamily="34" charset="0"/>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latin typeface="Arial" panose="020B0604020202020204" pitchFamily="34" charset="0"/>
                <a:cs typeface="Arial" panose="020B0604020202020204" pitchFamily="34" charset="0"/>
              </a:rPr>
              <a:t>Факультет компьютерных наук</a:t>
            </a:r>
            <a:r>
              <a:rPr dirty="0">
                <a:latin typeface="Arial" panose="020B0604020202020204" pitchFamily="34" charset="0"/>
                <a:cs typeface="Arial" panose="020B0604020202020204" pitchFamily="34" charset="0"/>
              </a:rPr>
              <a:t>.</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DBDE2D6B-3ADD-C341-BFEE-7F73AA7D3F3B}"/>
              </a:ext>
            </a:extLst>
          </p:cNvPr>
          <p:cNvSpPr txBox="1"/>
          <p:nvPr/>
        </p:nvSpPr>
        <p:spPr>
          <a:xfrm>
            <a:off x="1171777" y="4769768"/>
            <a:ext cx="21506374" cy="83466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lvl="3" indent="0" algn="l">
              <a:defRPr sz="2800">
                <a:solidFill>
                  <a:srgbClr val="253957"/>
                </a:solidFill>
                <a:latin typeface="+mn-lt"/>
                <a:ea typeface="+mn-ea"/>
                <a:cs typeface="+mn-cs"/>
                <a:sym typeface="Arial Narrow"/>
              </a:defRPr>
            </a:pPr>
            <a:r>
              <a:rPr lang="en-US" sz="5400" dirty="0" err="1">
                <a:latin typeface="Arial" panose="020B0604020202020204" pitchFamily="34" charset="0"/>
                <a:cs typeface="Arial" panose="020B0604020202020204" pitchFamily="34" charset="0"/>
              </a:rPr>
              <a:t>ZooKeper</a:t>
            </a:r>
            <a:r>
              <a:rPr lang="en-US" sz="5400" dirty="0">
                <a:latin typeface="Arial" panose="020B0604020202020204" pitchFamily="34" charset="0"/>
                <a:cs typeface="Arial" panose="020B0604020202020204" pitchFamily="34" charset="0"/>
              </a:rPr>
              <a:t> </a:t>
            </a:r>
            <a:r>
              <a:rPr lang="ru-RU" sz="5400" dirty="0">
                <a:latin typeface="Arial" panose="020B0604020202020204" pitchFamily="34" charset="0"/>
                <a:cs typeface="Arial" panose="020B0604020202020204" pitchFamily="34" charset="0"/>
              </a:rPr>
              <a:t>– сервис для координации процессов, который предоставляет координационное ядро позволяющее реализовывать более сложные примитивы.</a:t>
            </a:r>
            <a:endParaRPr lang="en-US" sz="5400" dirty="0">
              <a:latin typeface="Arial" panose="020B0604020202020204" pitchFamily="34" charset="0"/>
              <a:cs typeface="Arial" panose="020B0604020202020204" pitchFamily="34" charset="0"/>
            </a:endParaRPr>
          </a:p>
          <a:p>
            <a:pPr lvl="3" indent="0" algn="l">
              <a:defRPr sz="2800">
                <a:solidFill>
                  <a:srgbClr val="253957"/>
                </a:solidFill>
                <a:latin typeface="+mn-lt"/>
                <a:ea typeface="+mn-ea"/>
                <a:cs typeface="+mn-cs"/>
                <a:sym typeface="Arial Narrow"/>
              </a:defRPr>
            </a:pPr>
            <a:r>
              <a:rPr lang="ru-RU" sz="5400" dirty="0">
                <a:latin typeface="Arial" panose="020B0604020202020204" pitchFamily="34" charset="0"/>
                <a:cs typeface="Arial" panose="020B0604020202020204" pitchFamily="34" charset="0"/>
              </a:rPr>
              <a:t>Клиенты работают с абстракцией узлов данных(</a:t>
            </a:r>
            <a:r>
              <a:rPr lang="en-US" sz="5400" dirty="0" err="1">
                <a:latin typeface="Arial" panose="020B0604020202020204" pitchFamily="34" charset="0"/>
                <a:cs typeface="Arial" panose="020B0604020202020204" pitchFamily="34" charset="0"/>
              </a:rPr>
              <a:t>znode</a:t>
            </a:r>
            <a:r>
              <a:rPr lang="ru-RU" sz="5400" dirty="0">
                <a:latin typeface="Arial" panose="020B0604020202020204" pitchFamily="34" charset="0"/>
                <a:cs typeface="Arial" panose="020B0604020202020204" pitchFamily="34" charset="0"/>
              </a:rPr>
              <a:t>), организованных в соответствии с иерархическим пространством имен. </a:t>
            </a:r>
          </a:p>
          <a:p>
            <a:pPr lvl="3" indent="0" algn="l">
              <a:defRPr sz="2800">
                <a:solidFill>
                  <a:srgbClr val="253957"/>
                </a:solidFill>
                <a:latin typeface="+mn-lt"/>
                <a:ea typeface="+mn-ea"/>
                <a:cs typeface="+mn-cs"/>
                <a:sym typeface="Arial Narrow"/>
              </a:defRPr>
            </a:pPr>
            <a:r>
              <a:rPr lang="ru-RU" sz="5400" dirty="0">
                <a:latin typeface="Arial" panose="020B0604020202020204" pitchFamily="34" charset="0"/>
                <a:cs typeface="Arial" panose="020B0604020202020204" pitchFamily="34" charset="0"/>
              </a:rPr>
              <a:t>Взаимодействие</a:t>
            </a:r>
            <a:r>
              <a:rPr lang="en-US" sz="5400" dirty="0">
                <a:latin typeface="Arial" panose="020B0604020202020204" pitchFamily="34" charset="0"/>
                <a:cs typeface="Arial" panose="020B0604020202020204" pitchFamily="34" charset="0"/>
              </a:rPr>
              <a:t> </a:t>
            </a:r>
            <a:r>
              <a:rPr lang="ru-RU" sz="5400" dirty="0">
                <a:latin typeface="Arial" panose="020B0604020202020204" pitchFamily="34" charset="0"/>
                <a:cs typeface="Arial" panose="020B0604020202020204" pitchFamily="34" charset="0"/>
              </a:rPr>
              <a:t>клиента с сервисом происходит через </a:t>
            </a:r>
            <a:r>
              <a:rPr lang="en-US" sz="5400" dirty="0">
                <a:latin typeface="Arial" panose="020B0604020202020204" pitchFamily="34" charset="0"/>
                <a:cs typeface="Arial" panose="020B0604020202020204" pitchFamily="34" charset="0"/>
              </a:rPr>
              <a:t>API</a:t>
            </a:r>
            <a:r>
              <a:rPr lang="ru-RU" sz="5400" dirty="0">
                <a:latin typeface="Arial" panose="020B0604020202020204" pitchFamily="34" charset="0"/>
                <a:cs typeface="Arial" panose="020B0604020202020204" pitchFamily="34" charset="0"/>
              </a:rPr>
              <a:t>, с использованием клиентской библиотеки </a:t>
            </a:r>
            <a:r>
              <a:rPr lang="en-US" sz="5400" dirty="0" err="1">
                <a:latin typeface="Arial" panose="020B0604020202020204" pitchFamily="34" charset="0"/>
                <a:cs typeface="Arial" panose="020B0604020202020204" pitchFamily="34" charset="0"/>
              </a:rPr>
              <a:t>ZooKeeper</a:t>
            </a:r>
            <a:r>
              <a:rPr lang="en-US" sz="5400" dirty="0">
                <a:latin typeface="Arial" panose="020B0604020202020204" pitchFamily="34" charset="0"/>
                <a:cs typeface="Arial" panose="020B0604020202020204" pitchFamily="34" charset="0"/>
              </a:rPr>
              <a:t>.</a:t>
            </a:r>
            <a:endParaRPr lang="ru-RU" sz="5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993620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21506372"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a:latin typeface="Arial" panose="020B0604020202020204" pitchFamily="34" charset="0"/>
                <a:cs typeface="Arial" panose="020B0604020202020204" pitchFamily="34" charset="0"/>
              </a:rPr>
              <a:t>zookeeper API</a:t>
            </a:r>
            <a:endParaRPr lang="ru-RU" dirty="0">
              <a:latin typeface="Arial" panose="020B0604020202020204" pitchFamily="34" charset="0"/>
              <a:cs typeface="Arial" panose="020B0604020202020204" pitchFamily="34" charset="0"/>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latin typeface="Arial" panose="020B0604020202020204" pitchFamily="34" charset="0"/>
                <a:cs typeface="Arial" panose="020B0604020202020204" pitchFamily="34" charset="0"/>
              </a:rPr>
              <a:t>Факультет компьютерных наук</a:t>
            </a:r>
            <a:r>
              <a:rPr dirty="0">
                <a:latin typeface="Arial" panose="020B0604020202020204" pitchFamily="34" charset="0"/>
                <a:cs typeface="Arial" panose="020B0604020202020204" pitchFamily="34" charset="0"/>
              </a:rPr>
              <a:t>.</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CF669248-D9AA-914F-A356-0A0DDC4C2E4F}"/>
              </a:ext>
            </a:extLst>
          </p:cNvPr>
          <p:cNvSpPr txBox="1"/>
          <p:nvPr/>
        </p:nvSpPr>
        <p:spPr>
          <a:xfrm>
            <a:off x="1201065" y="4841778"/>
            <a:ext cx="21506374" cy="76818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sz="5400" dirty="0">
              <a:latin typeface="Arial" panose="020B0604020202020204" pitchFamily="34" charset="0"/>
              <a:cs typeface="Arial" panose="020B0604020202020204" pitchFamily="34" charset="0"/>
            </a:endParaRPr>
          </a:p>
        </p:txBody>
      </p:sp>
      <p:sp>
        <p:nvSpPr>
          <p:cNvPr id="17"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2131F53C-1BE4-FD46-AB2A-6A7E225C30C4}"/>
              </a:ext>
            </a:extLst>
          </p:cNvPr>
          <p:cNvSpPr txBox="1"/>
          <p:nvPr/>
        </p:nvSpPr>
        <p:spPr>
          <a:xfrm>
            <a:off x="1189562" y="4841778"/>
            <a:ext cx="21506374" cy="70721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571500" lvl="3" indent="-571500" algn="l">
              <a:buFont typeface="Arial" panose="020B0604020202020204" pitchFamily="34" charset="0"/>
              <a:buChar char="•"/>
              <a:defRPr sz="2800">
                <a:solidFill>
                  <a:srgbClr val="253957"/>
                </a:solidFill>
                <a:latin typeface="+mn-lt"/>
                <a:ea typeface="+mn-ea"/>
                <a:cs typeface="+mn-cs"/>
                <a:sym typeface="Arial Narrow"/>
              </a:defRPr>
            </a:pPr>
            <a:r>
              <a:rPr lang="en-US" sz="5400" dirty="0">
                <a:latin typeface="Arial" panose="020B0604020202020204" pitchFamily="34" charset="0"/>
                <a:cs typeface="Arial" panose="020B0604020202020204" pitchFamily="34" charset="0"/>
              </a:rPr>
              <a:t>create(path, data, flags)</a:t>
            </a:r>
            <a:endParaRPr lang="ru-RU" sz="5400" dirty="0">
              <a:latin typeface="Arial" panose="020B0604020202020204" pitchFamily="34" charset="0"/>
              <a:cs typeface="Arial" panose="020B0604020202020204" pitchFamily="34" charset="0"/>
            </a:endParaRPr>
          </a:p>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en-US" sz="5400" dirty="0">
                <a:latin typeface="Arial" panose="020B0604020202020204" pitchFamily="34" charset="0"/>
                <a:cs typeface="Arial" panose="020B0604020202020204" pitchFamily="34" charset="0"/>
              </a:rPr>
              <a:t>remove(path, version)</a:t>
            </a:r>
            <a:endParaRPr lang="ru-RU" sz="5400" dirty="0">
              <a:latin typeface="Arial" panose="020B0604020202020204" pitchFamily="34" charset="0"/>
              <a:cs typeface="Arial" panose="020B0604020202020204" pitchFamily="34" charset="0"/>
            </a:endParaRPr>
          </a:p>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en-US" sz="5400" dirty="0">
                <a:latin typeface="Arial" panose="020B0604020202020204" pitchFamily="34" charset="0"/>
                <a:cs typeface="Arial" panose="020B0604020202020204" pitchFamily="34" charset="0"/>
              </a:rPr>
              <a:t>exists(path, watch)</a:t>
            </a:r>
            <a:endParaRPr lang="ru-RU" sz="5400" dirty="0">
              <a:latin typeface="Arial" panose="020B0604020202020204" pitchFamily="34" charset="0"/>
              <a:cs typeface="Arial" panose="020B0604020202020204" pitchFamily="34" charset="0"/>
            </a:endParaRPr>
          </a:p>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en-US" sz="5400" dirty="0">
                <a:latin typeface="Arial" panose="020B0604020202020204" pitchFamily="34" charset="0"/>
                <a:cs typeface="Arial" panose="020B0604020202020204" pitchFamily="34" charset="0"/>
              </a:rPr>
              <a:t>get(path, watch)</a:t>
            </a:r>
          </a:p>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en-US" sz="5400" dirty="0">
                <a:latin typeface="Arial" panose="020B0604020202020204" pitchFamily="34" charset="0"/>
                <a:cs typeface="Arial" panose="020B0604020202020204" pitchFamily="34" charset="0"/>
              </a:rPr>
              <a:t>set(path, data, version)</a:t>
            </a:r>
          </a:p>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en-US" sz="5400" dirty="0">
                <a:latin typeface="Arial" panose="020B0604020202020204" pitchFamily="34" charset="0"/>
                <a:cs typeface="Arial" panose="020B0604020202020204" pitchFamily="34" charset="0"/>
              </a:rPr>
              <a:t>list(path, watch)</a:t>
            </a:r>
          </a:p>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en-US" sz="5400" dirty="0">
                <a:latin typeface="Arial" panose="020B0604020202020204" pitchFamily="34" charset="0"/>
                <a:cs typeface="Arial" panose="020B0604020202020204" pitchFamily="34" charset="0"/>
              </a:rPr>
              <a:t>check(path, version)</a:t>
            </a:r>
          </a:p>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en-US" sz="5400" dirty="0">
                <a:latin typeface="Arial" panose="020B0604020202020204" pitchFamily="34" charset="0"/>
                <a:cs typeface="Arial" panose="020B0604020202020204" pitchFamily="34" charset="0"/>
              </a:rPr>
              <a:t>multi(requests)</a:t>
            </a:r>
            <a:endParaRPr lang="ru-RU" sz="5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343928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21506372"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latin typeface="Arial" panose="020B0604020202020204" pitchFamily="34" charset="0"/>
                <a:cs typeface="Arial" panose="020B0604020202020204" pitchFamily="34" charset="0"/>
              </a:rPr>
              <a:t>Как </a:t>
            </a:r>
            <a:r>
              <a:rPr lang="en-US" dirty="0">
                <a:latin typeface="Arial" panose="020B0604020202020204" pitchFamily="34" charset="0"/>
                <a:cs typeface="Arial" panose="020B0604020202020204" pitchFamily="34" charset="0"/>
              </a:rPr>
              <a:t>zookeeper </a:t>
            </a:r>
            <a:r>
              <a:rPr lang="ru-RU" dirty="0">
                <a:latin typeface="Arial" panose="020B0604020202020204" pitchFamily="34" charset="0"/>
                <a:cs typeface="Arial" panose="020B0604020202020204" pitchFamily="34" charset="0"/>
              </a:rPr>
              <a:t>используется в </a:t>
            </a:r>
            <a:r>
              <a:rPr lang="en-US" dirty="0" err="1">
                <a:latin typeface="Arial" panose="020B0604020202020204" pitchFamily="34" charset="0"/>
                <a:cs typeface="Arial" panose="020B0604020202020204" pitchFamily="34" charset="0"/>
              </a:rPr>
              <a:t>clickhouse</a:t>
            </a:r>
            <a:endParaRPr lang="ru-RU" dirty="0">
              <a:latin typeface="Arial" panose="020B0604020202020204" pitchFamily="34" charset="0"/>
              <a:cs typeface="Arial" panose="020B0604020202020204" pitchFamily="34" charset="0"/>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latin typeface="Arial" panose="020B0604020202020204" pitchFamily="34" charset="0"/>
                <a:cs typeface="Arial" panose="020B0604020202020204" pitchFamily="34" charset="0"/>
              </a:rPr>
              <a:t>Факультет компьютерных наук</a:t>
            </a:r>
            <a:r>
              <a:rPr dirty="0">
                <a:latin typeface="Arial" panose="020B0604020202020204" pitchFamily="34" charset="0"/>
                <a:cs typeface="Arial" panose="020B0604020202020204" pitchFamily="34" charset="0"/>
              </a:rPr>
              <a:t>.</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CF669248-D9AA-914F-A356-0A0DDC4C2E4F}"/>
              </a:ext>
            </a:extLst>
          </p:cNvPr>
          <p:cNvSpPr txBox="1"/>
          <p:nvPr/>
        </p:nvSpPr>
        <p:spPr>
          <a:xfrm>
            <a:off x="1201065" y="4841778"/>
            <a:ext cx="21506374" cy="76818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sz="5400" dirty="0">
              <a:latin typeface="Arial" panose="020B0604020202020204" pitchFamily="34" charset="0"/>
              <a:cs typeface="Arial" panose="020B0604020202020204" pitchFamily="34" charset="0"/>
            </a:endParaRPr>
          </a:p>
        </p:txBody>
      </p:sp>
      <p:sp>
        <p:nvSpPr>
          <p:cNvPr id="17"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2131F53C-1BE4-FD46-AB2A-6A7E225C30C4}"/>
              </a:ext>
            </a:extLst>
          </p:cNvPr>
          <p:cNvSpPr txBox="1"/>
          <p:nvPr/>
        </p:nvSpPr>
        <p:spPr>
          <a:xfrm>
            <a:off x="1171777" y="6044236"/>
            <a:ext cx="21506374" cy="70721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lvl="3" indent="0" algn="l">
              <a:defRPr sz="2800">
                <a:solidFill>
                  <a:srgbClr val="253957"/>
                </a:solidFill>
                <a:latin typeface="+mn-lt"/>
                <a:ea typeface="+mn-ea"/>
                <a:cs typeface="+mn-cs"/>
                <a:sym typeface="Arial Narrow"/>
              </a:defRPr>
            </a:pPr>
            <a:r>
              <a:rPr lang="ru-RU" sz="5400" dirty="0">
                <a:latin typeface="Arial" panose="020B0604020202020204" pitchFamily="34" charset="0"/>
                <a:cs typeface="Arial" panose="020B0604020202020204" pitchFamily="34" charset="0"/>
              </a:rPr>
              <a:t>Мастер – мастер репликация таблиц</a:t>
            </a:r>
          </a:p>
          <a:p>
            <a:pPr marL="571500" lvl="3" indent="-571500" algn="l">
              <a:buFont typeface="Arial" panose="020B0604020202020204" pitchFamily="34" charset="0"/>
              <a:buChar char="•"/>
              <a:defRPr sz="2800">
                <a:solidFill>
                  <a:srgbClr val="253957"/>
                </a:solidFill>
                <a:latin typeface="+mn-lt"/>
                <a:ea typeface="+mn-ea"/>
                <a:cs typeface="+mn-cs"/>
                <a:sym typeface="Arial Narrow"/>
              </a:defRPr>
            </a:pPr>
            <a:r>
              <a:rPr lang="ru-RU" sz="5400" dirty="0">
                <a:latin typeface="Arial" panose="020B0604020202020204" pitchFamily="34" charset="0"/>
                <a:cs typeface="Arial" panose="020B0604020202020204" pitchFamily="34" charset="0"/>
              </a:rPr>
              <a:t>Поддержание кусков на репликах идентичными</a:t>
            </a:r>
          </a:p>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ru-RU" sz="5400" dirty="0">
                <a:latin typeface="Arial" panose="020B0604020202020204" pitchFamily="34" charset="0"/>
                <a:cs typeface="Arial" panose="020B0604020202020204" pitchFamily="34" charset="0"/>
              </a:rPr>
              <a:t>Выбор лидера</a:t>
            </a:r>
          </a:p>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ru-RU" sz="5400" dirty="0">
                <a:latin typeface="Arial" panose="020B0604020202020204" pitchFamily="34" charset="0"/>
                <a:cs typeface="Arial" panose="020B0604020202020204" pitchFamily="34" charset="0"/>
              </a:rPr>
              <a:t>Назначение слияний лидером</a:t>
            </a:r>
          </a:p>
          <a:p>
            <a:pPr marL="571500" indent="-571500" algn="l">
              <a:buFont typeface="Arial" panose="020B0604020202020204" pitchFamily="34" charset="0"/>
              <a:buChar char="•"/>
              <a:defRPr sz="2800">
                <a:solidFill>
                  <a:srgbClr val="253957"/>
                </a:solidFill>
                <a:latin typeface="+mn-lt"/>
                <a:ea typeface="+mn-ea"/>
                <a:cs typeface="+mn-cs"/>
                <a:sym typeface="Arial Narrow"/>
              </a:defRPr>
            </a:pPr>
            <a:r>
              <a:rPr lang="ru-RU" sz="5400" dirty="0">
                <a:latin typeface="Arial" panose="020B0604020202020204" pitchFamily="34" charset="0"/>
                <a:cs typeface="Arial" panose="020B0604020202020204" pitchFamily="34" charset="0"/>
              </a:rPr>
              <a:t>Проверка </a:t>
            </a:r>
            <a:r>
              <a:rPr lang="ru-RU" sz="5400" dirty="0" err="1">
                <a:latin typeface="Arial" panose="020B0604020202020204" pitchFamily="34" charset="0"/>
                <a:cs typeface="Arial" panose="020B0604020202020204" pitchFamily="34" charset="0"/>
              </a:rPr>
              <a:t>чексумм</a:t>
            </a:r>
            <a:endParaRPr lang="ru-RU" sz="5400" dirty="0">
              <a:latin typeface="Arial" panose="020B0604020202020204" pitchFamily="34" charset="0"/>
              <a:cs typeface="Arial" panose="020B0604020202020204" pitchFamily="34" charset="0"/>
            </a:endParaRPr>
          </a:p>
          <a:p>
            <a:pPr algn="l">
              <a:defRPr sz="2800">
                <a:solidFill>
                  <a:srgbClr val="253957"/>
                </a:solidFill>
                <a:latin typeface="+mn-lt"/>
                <a:ea typeface="+mn-ea"/>
                <a:cs typeface="+mn-cs"/>
                <a:sym typeface="Arial Narrow"/>
              </a:defRPr>
            </a:pPr>
            <a:endParaRPr lang="ru-RU" sz="5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398354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761C7B7F-EB9A-4841-BD9E-F7F6048712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8872" y="1241376"/>
            <a:ext cx="20971666" cy="10873208"/>
          </a:xfrm>
          <a:prstGeom prst="rect">
            <a:avLst/>
          </a:prstGeom>
        </p:spPr>
      </p:pic>
    </p:spTree>
    <p:extLst>
      <p:ext uri="{BB962C8B-B14F-4D97-AF65-F5344CB8AC3E}">
        <p14:creationId xmlns:p14="http://schemas.microsoft.com/office/powerpoint/2010/main" val="3728680015"/>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2151</TotalTime>
  <Words>513</Words>
  <Application>Microsoft Macintosh PowerPoint</Application>
  <PresentationFormat>Произвольный</PresentationFormat>
  <Paragraphs>74</Paragraphs>
  <Slides>14</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14</vt:i4>
      </vt:variant>
    </vt:vector>
  </HeadingPairs>
  <TitlesOfParts>
    <vt:vector size="19" baseType="lpstr">
      <vt:lpstr>Arial</vt:lpstr>
      <vt:lpstr>Helvetica</vt:lpstr>
      <vt:lpstr>Helvetica Light</vt:lpstr>
      <vt:lpstr>Helvetica Neue</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Microsoft Office User</cp:lastModifiedBy>
  <cp:revision>24</cp:revision>
  <dcterms:modified xsi:type="dcterms:W3CDTF">2019-06-06T07:51:38Z</dcterms:modified>
</cp:coreProperties>
</file>