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bloxy.inf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www.altinity.com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etherescan.io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131" y="141287"/>
            <a:ext cx="15496334" cy="366534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bloxy.info - Аналитика данных блокчейн на ClickHouse"/>
          <p:cNvSpPr txBox="1"/>
          <p:nvPr>
            <p:ph type="ctrTitle"/>
          </p:nvPr>
        </p:nvSpPr>
        <p:spPr>
          <a:xfrm>
            <a:off x="5023941" y="5045075"/>
            <a:ext cx="17835625" cy="4648200"/>
          </a:xfrm>
          <a:prstGeom prst="rect">
            <a:avLst/>
          </a:prstGeom>
        </p:spPr>
        <p:txBody>
          <a:bodyPr/>
          <a:lstStyle/>
          <a:p>
            <a:pPr defTabSz="726440">
              <a:defRPr sz="9856"/>
            </a:pPr>
            <a:r>
              <a:rPr u="sng">
                <a:hlinkClick r:id="rId3" invalidUrl="" action="" tgtFrame="" tooltip="" history="1" highlightClick="0" endSnd="0"/>
              </a:rPr>
              <a:t>bloxy.info</a:t>
            </a:r>
            <a:r>
              <a:t> - Аналитика данных блокчейн на ClickHouse</a:t>
            </a:r>
          </a:p>
        </p:txBody>
      </p:sp>
      <p:sp>
        <p:nvSpPr>
          <p:cNvPr id="121" name="16 августа 2018 Санкт-Петербург…"/>
          <p:cNvSpPr txBox="1"/>
          <p:nvPr>
            <p:ph type="subTitle" sz="quarter" idx="1"/>
          </p:nvPr>
        </p:nvSpPr>
        <p:spPr>
          <a:xfrm>
            <a:off x="6409066" y="10107105"/>
            <a:ext cx="15496334" cy="1587501"/>
          </a:xfrm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  <a:r>
              <a:t>16 августа 2018 Санкт-Петербург</a:t>
            </a:r>
          </a:p>
          <a:p>
            <a:pPr defTabSz="759459">
              <a:defRPr sz="4968"/>
            </a:pPr>
            <a:r>
              <a:t>Алексей Студнев</a:t>
            </a:r>
          </a:p>
        </p:txBody>
      </p:sp>
      <p:pic>
        <p:nvPicPr>
          <p:cNvPr id="122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689887" y="573087"/>
            <a:ext cx="2880144" cy="886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9025" y="4810125"/>
            <a:ext cx="48387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204" y="282575"/>
            <a:ext cx="23373592" cy="8083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0150" y="8374062"/>
            <a:ext cx="13686247" cy="4958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РАЗМЕР БАЗЫ ДАННЫХ"/>
          <p:cNvSpPr txBox="1"/>
          <p:nvPr/>
        </p:nvSpPr>
        <p:spPr>
          <a:xfrm>
            <a:off x="5552502" y="3267838"/>
            <a:ext cx="489699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РАЗМЕР БАЗЫ ДАННЫХ </a:t>
            </a:r>
          </a:p>
        </p:txBody>
      </p:sp>
      <p:graphicFrame>
        <p:nvGraphicFramePr>
          <p:cNvPr id="150" name="Таблица"/>
          <p:cNvGraphicFramePr/>
          <p:nvPr/>
        </p:nvGraphicFramePr>
        <p:xfrm>
          <a:off x="1689100" y="1778000"/>
          <a:ext cx="21005800" cy="1016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502900"/>
                <a:gridCol w="10502900"/>
              </a:tblGrid>
              <a:tr h="2032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РАЗМЕР БАЗЫ ДАННЫХ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300 Gb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СЕРВЕРОВ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1, переезжаем на 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ЗАПИСЕЙ В ТАБЛИЦАХ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2 миллиарда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ТАБЛИЦ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MATERIALIZED VIEWS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5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КРУТО"/>
          <p:cNvSpPr txBox="1"/>
          <p:nvPr/>
        </p:nvSpPr>
        <p:spPr>
          <a:xfrm>
            <a:off x="1509712" y="975427"/>
            <a:ext cx="4029076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КРУТО</a:t>
            </a:r>
          </a:p>
        </p:txBody>
      </p:sp>
      <p:sp>
        <p:nvSpPr>
          <p:cNvPr id="153" name="НЕ КРУТО"/>
          <p:cNvSpPr txBox="1"/>
          <p:nvPr/>
        </p:nvSpPr>
        <p:spPr>
          <a:xfrm>
            <a:off x="15471584" y="1023052"/>
            <a:ext cx="5934457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НЕ КРУТО</a:t>
            </a:r>
          </a:p>
        </p:txBody>
      </p:sp>
      <p:pic>
        <p:nvPicPr>
          <p:cNvPr id="15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7875" y="714375"/>
            <a:ext cx="1478146" cy="1478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92187" y="1285875"/>
            <a:ext cx="1478146" cy="147814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Производительность…"/>
          <p:cNvSpPr txBox="1"/>
          <p:nvPr/>
        </p:nvSpPr>
        <p:spPr>
          <a:xfrm>
            <a:off x="1333500" y="3562843"/>
            <a:ext cx="9374290" cy="659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>
              <a:lnSpc>
                <a:spcPct val="200000"/>
              </a:lnSpc>
              <a:buSzPct val="100000"/>
              <a:buAutoNum type="arabicPeriod" startAt="1"/>
              <a:defRPr sz="6100"/>
            </a:pPr>
            <a:r>
              <a:t> Производительность</a:t>
            </a:r>
          </a:p>
          <a:p>
            <a:pPr marL="555625" indent="-555625" algn="l">
              <a:lnSpc>
                <a:spcPct val="200000"/>
              </a:lnSpc>
              <a:buSzPct val="100000"/>
              <a:buAutoNum type="arabicPeriod" startAt="1"/>
              <a:defRPr sz="6100"/>
            </a:pPr>
            <a:r>
              <a:t> Универсальность</a:t>
            </a:r>
          </a:p>
          <a:p>
            <a:pPr marL="555625" indent="-555625" algn="l">
              <a:lnSpc>
                <a:spcPct val="200000"/>
              </a:lnSpc>
              <a:buSzPct val="100000"/>
              <a:buAutoNum type="arabicPeriod" startAt="1"/>
              <a:defRPr sz="6100"/>
            </a:pPr>
            <a:r>
              <a:t> Неприхотливость</a:t>
            </a:r>
          </a:p>
          <a:p>
            <a:pPr marL="555625" indent="-555625" algn="l">
              <a:lnSpc>
                <a:spcPct val="200000"/>
              </a:lnSpc>
              <a:buSzPct val="100000"/>
              <a:buAutoNum type="arabicPeriod" startAt="1"/>
              <a:defRPr sz="6100"/>
            </a:pPr>
            <a:r>
              <a:t> Кластер</a:t>
            </a:r>
          </a:p>
        </p:txBody>
      </p:sp>
      <p:sp>
        <p:nvSpPr>
          <p:cNvPr id="157" name="Экосистема…"/>
          <p:cNvSpPr txBox="1"/>
          <p:nvPr/>
        </p:nvSpPr>
        <p:spPr>
          <a:xfrm>
            <a:off x="13509625" y="3562843"/>
            <a:ext cx="9437815" cy="659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>
              <a:lnSpc>
                <a:spcPct val="200000"/>
              </a:lnSpc>
              <a:buSzPct val="100000"/>
              <a:buAutoNum type="arabicPeriod" startAt="1"/>
              <a:defRPr sz="6100"/>
            </a:pPr>
            <a:r>
              <a:t> Экосистема</a:t>
            </a:r>
          </a:p>
          <a:p>
            <a:pPr marL="555625" indent="-555625" algn="l">
              <a:lnSpc>
                <a:spcPct val="200000"/>
              </a:lnSpc>
              <a:buSzPct val="100000"/>
              <a:buAutoNum type="arabicPeriod" startAt="1"/>
              <a:defRPr sz="6100"/>
            </a:pPr>
            <a:r>
              <a:t> Нет Decimal / UInt256</a:t>
            </a:r>
          </a:p>
          <a:p>
            <a:pPr marL="555625" indent="-555625" algn="l">
              <a:lnSpc>
                <a:spcPct val="200000"/>
              </a:lnSpc>
              <a:buSzPct val="100000"/>
              <a:buAutoNum type="arabicPeriod" startAt="1"/>
              <a:defRPr sz="6100"/>
            </a:pPr>
            <a:r>
              <a:t> Требования к памяти</a:t>
            </a:r>
          </a:p>
          <a:p>
            <a:pPr marL="555625" indent="-555625" algn="l">
              <a:lnSpc>
                <a:spcPct val="200000"/>
              </a:lnSpc>
              <a:buSzPct val="100000"/>
              <a:buAutoNum type="arabicPeriod" startAt="1"/>
              <a:defRPr sz="6100"/>
            </a:pPr>
            <a:r>
              <a:t> Документация</a:t>
            </a:r>
          </a:p>
        </p:txBody>
      </p:sp>
      <p:sp>
        <p:nvSpPr>
          <p:cNvPr id="158" name="ВООБЩЕ ТО, ВСЁ КРУТО!"/>
          <p:cNvSpPr txBox="1"/>
          <p:nvPr/>
        </p:nvSpPr>
        <p:spPr>
          <a:xfrm>
            <a:off x="2421763" y="11354502"/>
            <a:ext cx="14936725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ВООБЩЕ ТО, ВСЁ КРУТО!</a:t>
            </a:r>
          </a:p>
        </p:txBody>
      </p:sp>
      <p:pic>
        <p:nvPicPr>
          <p:cNvPr id="15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81625" y="11214802"/>
            <a:ext cx="1478146" cy="1478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  <p:bldP build="whole" bldLvl="1" animBg="1" rev="0" advAuto="0" spid="159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СПАСИБО!"/>
          <p:cNvSpPr txBox="1"/>
          <p:nvPr/>
        </p:nvSpPr>
        <p:spPr>
          <a:xfrm>
            <a:off x="8145634" y="1564661"/>
            <a:ext cx="826373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b="0" sz="12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СПАСИБО!</a:t>
            </a:r>
          </a:p>
        </p:txBody>
      </p:sp>
      <p:pic>
        <p:nvPicPr>
          <p:cNvPr id="16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2154" y="5716037"/>
            <a:ext cx="2709334" cy="270933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https://bloxy.info"/>
          <p:cNvSpPr txBox="1"/>
          <p:nvPr/>
        </p:nvSpPr>
        <p:spPr>
          <a:xfrm>
            <a:off x="4193408" y="8807894"/>
            <a:ext cx="360682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b="0" sz="38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https://bloxy.info</a:t>
            </a:r>
          </a:p>
        </p:txBody>
      </p:sp>
      <p:sp>
        <p:nvSpPr>
          <p:cNvPr id="164" name="SPECIAL THANKS TO:…"/>
          <p:cNvSpPr txBox="1"/>
          <p:nvPr/>
        </p:nvSpPr>
        <p:spPr>
          <a:xfrm>
            <a:off x="10689869" y="5108554"/>
            <a:ext cx="5518407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b="0" sz="3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SPECIAL THANKS TO:</a:t>
            </a:r>
          </a:p>
          <a:p>
            <a:pPr defTabSz="584200">
              <a:defRPr b="0" sz="3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defTabSz="584200">
              <a:defRPr b="0" sz="3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defTabSz="584200">
              <a:defRPr b="0" i="1" sz="3800">
                <a:latin typeface="Gill Sans"/>
                <a:ea typeface="Gill Sans"/>
                <a:cs typeface="Gill Sans"/>
                <a:sym typeface="Gill Sans"/>
              </a:defRPr>
            </a:pPr>
            <a:r>
              <a:t>YANDEX CLICKHOUSE TEAM</a:t>
            </a:r>
          </a:p>
          <a:p>
            <a:pPr defTabSz="584200">
              <a:defRPr b="0" sz="38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defTabSz="584200">
              <a:defRPr b="0" i="1" sz="38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3" invalidUrl="" action="" tgtFrame="" tooltip="" history="1" highlightClick="0" endSnd="0"/>
              </a:rPr>
              <a:t>WWW.ALTINITY.COM</a:t>
            </a:r>
            <a:r>
              <a:t> </a:t>
            </a:r>
          </a:p>
        </p:txBody>
      </p:sp>
      <p:pic>
        <p:nvPicPr>
          <p:cNvPr id="165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24132" y="6724115"/>
            <a:ext cx="2709334" cy="693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270840" y="8197850"/>
            <a:ext cx="3015919" cy="84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1161" y="140876"/>
            <a:ext cx="15641678" cy="12599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8637" y="478246"/>
            <a:ext cx="17058313" cy="12759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007" y="1117600"/>
            <a:ext cx="22901951" cy="130177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Прямоугольник 1"/>
          <p:cNvGrpSpPr/>
          <p:nvPr/>
        </p:nvGrpSpPr>
        <p:grpSpPr>
          <a:xfrm>
            <a:off x="-1450069" y="-10"/>
            <a:ext cx="27280965" cy="2305496"/>
            <a:chOff x="-2" y="-1"/>
            <a:chExt cx="27280964" cy="2305495"/>
          </a:xfrm>
        </p:grpSpPr>
        <p:sp>
          <p:nvSpPr>
            <p:cNvPr id="130" name="Прямоугольник"/>
            <p:cNvSpPr/>
            <p:nvPr/>
          </p:nvSpPr>
          <p:spPr>
            <a:xfrm>
              <a:off x="-3" y="-2"/>
              <a:ext cx="27280965" cy="2305496"/>
            </a:xfrm>
            <a:prstGeom prst="rect">
              <a:avLst/>
            </a:prstGeom>
            <a:solidFill>
              <a:srgbClr val="20A4A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76200" dir="8100000">
                <a:srgbClr val="000000">
                  <a:alpha val="40000"/>
                </a:srgbClr>
              </a:outerShdw>
            </a:effectLst>
          </p:spPr>
          <p:txBody>
            <a:bodyPr wrap="square" lIns="91436" tIns="91436" rIns="91436" bIns="91436" numCol="1" anchor="ctr">
              <a:noAutofit/>
            </a:bodyPr>
            <a:lstStyle/>
            <a:p>
              <a:pPr defTabSz="1828800">
                <a:defRPr b="0" sz="36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</a:p>
          </p:txBody>
        </p:sp>
        <p:sp>
          <p:nvSpPr>
            <p:cNvPr id="131" name="http://etherescan.io"/>
            <p:cNvSpPr txBox="1"/>
            <p:nvPr/>
          </p:nvSpPr>
          <p:spPr>
            <a:xfrm>
              <a:off x="-3" y="681888"/>
              <a:ext cx="27280965" cy="1472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6" tIns="91436" rIns="91436" bIns="91436" numCol="1" anchor="ctr">
              <a:spAutoFit/>
            </a:bodyPr>
            <a:lstStyle>
              <a:lvl1pPr defTabSz="1828800">
                <a:defRPr b="0" sz="84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DIN Pro"/>
                  <a:ea typeface="DIN Pro"/>
                  <a:cs typeface="DIN Pro"/>
                  <a:sym typeface="DIN Pro"/>
                  <a:hlinkClick r:id="rId3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3" invalidUrl="" action="" tgtFrame="" tooltip="" history="1" highlightClick="0" endSnd="0"/>
                </a:rPr>
                <a:t>http://etherscan.io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8647" y="628775"/>
            <a:ext cx="13261782" cy="12458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979" y="1531937"/>
            <a:ext cx="23932365" cy="5605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8039100"/>
            <a:ext cx="23369923" cy="468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625" y="890108"/>
            <a:ext cx="21929260" cy="11935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6071" y="533400"/>
            <a:ext cx="18531858" cy="6171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0853" y="6926105"/>
            <a:ext cx="14643101" cy="626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53335" y="-270332"/>
            <a:ext cx="27940978" cy="14256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