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autoCompressPictures="0">
  <p:sldMasterIdLst>
    <p:sldMasterId id="2147483648" r:id="rId1"/>
  </p:sldMasterIdLst>
  <p:notesMasterIdLst>
    <p:notesMasterId r:id="rId12"/>
  </p:notesMasterIdLst>
  <p:handoutMasterIdLst>
    <p:handoutMasterId r:id="rId46"/>
  </p:handoutMasterIdLst>
  <p:sldIdLst>
    <p:sldId id="339" r:id="rId3"/>
    <p:sldId id="431" r:id="rId4"/>
    <p:sldId id="432" r:id="rId5"/>
    <p:sldId id="532" r:id="rId6"/>
    <p:sldId id="658" r:id="rId7"/>
    <p:sldId id="659" r:id="rId8"/>
    <p:sldId id="660" r:id="rId9"/>
    <p:sldId id="1047" r:id="rId10"/>
    <p:sldId id="544" r:id="rId11"/>
    <p:sldId id="549" r:id="rId13"/>
    <p:sldId id="554" r:id="rId14"/>
    <p:sldId id="551" r:id="rId15"/>
    <p:sldId id="1082" r:id="rId16"/>
    <p:sldId id="555" r:id="rId17"/>
    <p:sldId id="1048" r:id="rId18"/>
    <p:sldId id="800" r:id="rId19"/>
    <p:sldId id="1009" r:id="rId20"/>
    <p:sldId id="663" r:id="rId21"/>
    <p:sldId id="1083" r:id="rId22"/>
    <p:sldId id="664" r:id="rId23"/>
    <p:sldId id="665" r:id="rId24"/>
    <p:sldId id="693" r:id="rId25"/>
    <p:sldId id="1013" r:id="rId26"/>
    <p:sldId id="1051" r:id="rId27"/>
    <p:sldId id="1112" r:id="rId28"/>
    <p:sldId id="1015" r:id="rId29"/>
    <p:sldId id="1018" r:id="rId30"/>
    <p:sldId id="1021" r:id="rId31"/>
    <p:sldId id="1023" r:id="rId32"/>
    <p:sldId id="1035" r:id="rId33"/>
    <p:sldId id="1037" r:id="rId34"/>
    <p:sldId id="1038" r:id="rId35"/>
    <p:sldId id="1039" r:id="rId36"/>
    <p:sldId id="1040" r:id="rId37"/>
    <p:sldId id="1041" r:id="rId38"/>
    <p:sldId id="1053" r:id="rId39"/>
    <p:sldId id="1042" r:id="rId40"/>
    <p:sldId id="1115" r:id="rId41"/>
    <p:sldId id="668" r:id="rId42"/>
    <p:sldId id="669" r:id="rId43"/>
    <p:sldId id="1046" r:id="rId44"/>
    <p:sldId id="670" r:id="rId45"/>
  </p:sldIdLst>
  <p:sldSz cx="24384000" cy="13716000"/>
  <p:notesSz cx="6858000" cy="9144000"/>
  <p:defaultTextStyle>
    <a:defPPr>
      <a:defRPr lang="zh-CN"/>
    </a:defPPr>
    <a:lvl1pPr algn="l" defTabSz="825500" rtl="0" eaLnBrk="0" fontAlgn="base" hangingPunct="0">
      <a:spcBef>
        <a:spcPct val="0"/>
      </a:spcBef>
      <a:spcAft>
        <a:spcPct val="0"/>
      </a:spcAft>
      <a:defRPr sz="2800" kern="1200" baseline="43000">
        <a:solidFill>
          <a:srgbClr val="818A93"/>
        </a:solidFill>
        <a:latin typeface="Open Sans" charset="0"/>
        <a:ea typeface="Open Sans" charset="0"/>
        <a:cs typeface="Open Sans" charset="0"/>
        <a:sym typeface="Open Sans" charset="0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800" kern="1200" baseline="43000">
        <a:solidFill>
          <a:srgbClr val="818A93"/>
        </a:solidFill>
        <a:latin typeface="Open Sans" charset="0"/>
        <a:ea typeface="Open Sans" charset="0"/>
        <a:cs typeface="Open Sans" charset="0"/>
        <a:sym typeface="Open Sans" charset="0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800" kern="1200" baseline="43000">
        <a:solidFill>
          <a:srgbClr val="818A93"/>
        </a:solidFill>
        <a:latin typeface="Open Sans" charset="0"/>
        <a:ea typeface="Open Sans" charset="0"/>
        <a:cs typeface="Open Sans" charset="0"/>
        <a:sym typeface="Open Sans" charset="0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800" kern="1200" baseline="43000">
        <a:solidFill>
          <a:srgbClr val="818A93"/>
        </a:solidFill>
        <a:latin typeface="Open Sans" charset="0"/>
        <a:ea typeface="Open Sans" charset="0"/>
        <a:cs typeface="Open Sans" charset="0"/>
        <a:sym typeface="Open Sans" charset="0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800" kern="1200" baseline="43000">
        <a:solidFill>
          <a:srgbClr val="818A93"/>
        </a:solidFill>
        <a:latin typeface="Open Sans" charset="0"/>
        <a:ea typeface="Open Sans" charset="0"/>
        <a:cs typeface="Open Sans" charset="0"/>
        <a:sym typeface="Open Sans" charset="0"/>
      </a:defRPr>
    </a:lvl5pPr>
    <a:lvl6pPr marL="2286000" algn="l" defTabSz="914400" rtl="0" eaLnBrk="1" latinLnBrk="0" hangingPunct="1">
      <a:defRPr sz="2800" kern="1200" baseline="43000">
        <a:solidFill>
          <a:srgbClr val="818A93"/>
        </a:solidFill>
        <a:latin typeface="Open Sans" charset="0"/>
        <a:ea typeface="Open Sans" charset="0"/>
        <a:cs typeface="Open Sans" charset="0"/>
        <a:sym typeface="Open Sans" charset="0"/>
      </a:defRPr>
    </a:lvl6pPr>
    <a:lvl7pPr marL="2743200" algn="l" defTabSz="914400" rtl="0" eaLnBrk="1" latinLnBrk="0" hangingPunct="1">
      <a:defRPr sz="2800" kern="1200" baseline="43000">
        <a:solidFill>
          <a:srgbClr val="818A93"/>
        </a:solidFill>
        <a:latin typeface="Open Sans" charset="0"/>
        <a:ea typeface="Open Sans" charset="0"/>
        <a:cs typeface="Open Sans" charset="0"/>
        <a:sym typeface="Open Sans" charset="0"/>
      </a:defRPr>
    </a:lvl7pPr>
    <a:lvl8pPr marL="3200400" algn="l" defTabSz="914400" rtl="0" eaLnBrk="1" latinLnBrk="0" hangingPunct="1">
      <a:defRPr sz="2800" kern="1200" baseline="43000">
        <a:solidFill>
          <a:srgbClr val="818A93"/>
        </a:solidFill>
        <a:latin typeface="Open Sans" charset="0"/>
        <a:ea typeface="Open Sans" charset="0"/>
        <a:cs typeface="Open Sans" charset="0"/>
        <a:sym typeface="Open Sans" charset="0"/>
      </a:defRPr>
    </a:lvl8pPr>
    <a:lvl9pPr marL="3657600" algn="l" defTabSz="914400" rtl="0" eaLnBrk="1" latinLnBrk="0" hangingPunct="1">
      <a:defRPr sz="2800" kern="1200" baseline="43000">
        <a:solidFill>
          <a:srgbClr val="818A93"/>
        </a:solidFill>
        <a:latin typeface="Open Sans" charset="0"/>
        <a:ea typeface="Open Sans" charset="0"/>
        <a:cs typeface="Open Sans" charset="0"/>
        <a:sym typeface="Open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3841"/>
    <a:srgbClr val="B3B3B3"/>
    <a:srgbClr val="00A971"/>
    <a:srgbClr val="9DA1A1"/>
    <a:srgbClr val="3E3D49"/>
    <a:srgbClr val="F9FCFC"/>
    <a:srgbClr val="00C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74"/>
    <p:restoredTop sz="96208"/>
  </p:normalViewPr>
  <p:slideViewPr>
    <p:cSldViewPr>
      <p:cViewPr varScale="1">
        <p:scale>
          <a:sx n="58" d="100"/>
          <a:sy n="58" d="100"/>
        </p:scale>
        <p:origin x="168" y="84"/>
      </p:cViewPr>
      <p:guideLst>
        <p:guide orient="horz" pos="4325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>
              <a:lnSpc>
                <a:spcPct val="70000"/>
              </a:lnSpc>
              <a:defRPr sz="1200"/>
            </a:lvl1pPr>
          </a:lstStyle>
          <a:p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>
              <a:lnSpc>
                <a:spcPct val="70000"/>
              </a:lnSpc>
              <a:defRPr sz="1200"/>
            </a:lvl1pPr>
          </a:lstStyle>
          <a:p>
            <a:fld id="{2B6E0BE2-843D-9D46-87DB-54DC44507468}" type="datetimeFigureOut">
              <a:rPr lang="en-US" altLang="zh-CN"/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>
              <a:lnSpc>
                <a:spcPct val="70000"/>
              </a:lnSpc>
              <a:defRPr sz="1200"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>
              <a:lnSpc>
                <a:spcPct val="70000"/>
              </a:lnSpc>
              <a:defRPr sz="1200"/>
            </a:lvl1pPr>
          </a:lstStyle>
          <a:p>
            <a:fld id="{8BC204A7-56BE-654C-9932-030EB6A30CA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05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  <a:endParaRPr lang="x-none" altLang="x-none" noProof="0">
              <a:sym typeface="Helvetica Neue" charset="0"/>
            </a:endParaRP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  <a:endParaRPr lang="x-none" altLang="x-none" noProof="0">
              <a:sym typeface="Helvetica Neue" charset="0"/>
            </a:endParaRP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  <a:endParaRPr lang="x-none" altLang="x-none" noProof="0">
              <a:sym typeface="Helvetica Neue" charset="0"/>
            </a:endParaRP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  <a:endParaRPr lang="x-none" altLang="x-none" noProof="0">
              <a:sym typeface="Helvetica Neue" charset="0"/>
            </a:endParaRP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  <a:endParaRPr lang="x-none" altLang="x-none" noProof="0">
              <a:sym typeface="Helvetica Neu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>
              <a:ea typeface="宋体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>
              <a:ea typeface="宋体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>
              <a:ea typeface="宋体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983760"/>
            <a:ext cx="18288000" cy="4581960"/>
          </a:xfrm>
        </p:spPr>
        <p:txBody>
          <a:bodyPr anchor="b">
            <a:normAutofit/>
          </a:bodyPr>
          <a:lstStyle>
            <a:lvl1pPr algn="ctr">
              <a:defRPr sz="1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8091814"/>
            <a:ext cx="18288000" cy="2423784"/>
          </a:xfrm>
        </p:spPr>
        <p:txBody>
          <a:bodyPr/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82" y="665312"/>
            <a:ext cx="7225486" cy="30840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889000" indent="-889000">
              <a:defRPr/>
            </a:lvl1pPr>
            <a:lvl2pPr marL="1790700" indent="-876300">
              <a:defRPr/>
            </a:lvl2pPr>
            <a:lvl3pPr marL="2692400" indent="-863600">
              <a:defRPr/>
            </a:lvl3pPr>
            <a:lvl4pPr marL="3406775" indent="-663575">
              <a:defRPr/>
            </a:lvl4pPr>
            <a:lvl5pPr marL="4308475" indent="-650875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400912" y="11970568"/>
            <a:ext cx="3216412" cy="1372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9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9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8832" y="5201816"/>
            <a:ext cx="4676406" cy="19960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400912" y="11970568"/>
            <a:ext cx="3216412" cy="1372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3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9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9" y="5010150"/>
            <a:ext cx="10315574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400912" y="11970568"/>
            <a:ext cx="3216412" cy="1372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400912" y="11970568"/>
            <a:ext cx="3216412" cy="137286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bg1"/>
          </a:solidFill>
          <a:latin typeface="Arial" panose="02080604020202020204" pitchFamily="34" charset="0"/>
          <a:ea typeface="微软雅黑" panose="020B0503020204020204" pitchFamily="34" charset="-122"/>
          <a:cs typeface="Arial" panose="02080604020202020204" pitchFamily="34" charset="0"/>
        </a:defRPr>
      </a:lvl1pPr>
    </p:titleStyle>
    <p:bodyStyle>
      <a:lvl1pPr marL="889000" indent="-889000" algn="l" defTabSz="1828800" rtl="0" eaLnBrk="1" latinLnBrk="0" hangingPunct="1">
        <a:lnSpc>
          <a:spcPct val="150000"/>
        </a:lnSpc>
        <a:spcBef>
          <a:spcPts val="2000"/>
        </a:spcBef>
        <a:buClr>
          <a:srgbClr val="00A971"/>
        </a:buClr>
        <a:buFont typeface="Arial" panose="02080604020202020204" pitchFamily="34" charset="0"/>
        <a:buChar char="►"/>
        <a:defRPr sz="5600" kern="1200">
          <a:solidFill>
            <a:schemeClr val="bg1"/>
          </a:solidFill>
          <a:latin typeface="+mn-lt"/>
          <a:ea typeface="微软雅黑" panose="020B0503020204020204" pitchFamily="34" charset="-122"/>
          <a:cs typeface="Arial" panose="02080604020202020204" pitchFamily="34" charset="0"/>
        </a:defRPr>
      </a:lvl1pPr>
      <a:lvl2pPr marL="1790700" indent="-876300" algn="l" defTabSz="1828800" rtl="0" eaLnBrk="1" latinLnBrk="0" hangingPunct="1">
        <a:lnSpc>
          <a:spcPct val="150000"/>
        </a:lnSpc>
        <a:spcBef>
          <a:spcPts val="1000"/>
        </a:spcBef>
        <a:buClr>
          <a:srgbClr val="00A971"/>
        </a:buClr>
        <a:buFont typeface="Arial" panose="02080604020202020204" pitchFamily="34" charset="0"/>
        <a:buChar char="►"/>
        <a:defRPr sz="4800" kern="1200">
          <a:solidFill>
            <a:schemeClr val="bg1"/>
          </a:solidFill>
          <a:latin typeface="+mn-lt"/>
          <a:ea typeface="微软雅黑" panose="020B0503020204020204" pitchFamily="34" charset="-122"/>
          <a:cs typeface="Arial" panose="02080604020202020204" pitchFamily="34" charset="0"/>
        </a:defRPr>
      </a:lvl2pPr>
      <a:lvl3pPr marL="2692400" indent="-863600" algn="l" defTabSz="1828800" rtl="0" eaLnBrk="1" latinLnBrk="0" hangingPunct="1">
        <a:lnSpc>
          <a:spcPct val="150000"/>
        </a:lnSpc>
        <a:spcBef>
          <a:spcPts val="1000"/>
        </a:spcBef>
        <a:buClr>
          <a:srgbClr val="00A971"/>
        </a:buClr>
        <a:buFont typeface="Arial" panose="02080604020202020204" pitchFamily="34" charset="0"/>
        <a:buChar char="►"/>
        <a:defRPr sz="4000" kern="1200">
          <a:solidFill>
            <a:schemeClr val="bg1"/>
          </a:solidFill>
          <a:latin typeface="+mn-lt"/>
          <a:ea typeface="微软雅黑" panose="020B0503020204020204" pitchFamily="34" charset="-122"/>
          <a:cs typeface="Arial" panose="02080604020202020204" pitchFamily="34" charset="0"/>
        </a:defRPr>
      </a:lvl3pPr>
      <a:lvl4pPr marL="3406775" indent="-663575" algn="l" defTabSz="1828800" rtl="0" eaLnBrk="1" latinLnBrk="0" hangingPunct="1">
        <a:lnSpc>
          <a:spcPct val="150000"/>
        </a:lnSpc>
        <a:spcBef>
          <a:spcPts val="1000"/>
        </a:spcBef>
        <a:buClr>
          <a:srgbClr val="00A971"/>
        </a:buClr>
        <a:buFont typeface="Arial" panose="02080604020202020204" pitchFamily="34" charset="0"/>
        <a:buChar char="►"/>
        <a:defRPr sz="3600" kern="1200">
          <a:solidFill>
            <a:schemeClr val="bg1"/>
          </a:solidFill>
          <a:latin typeface="+mn-lt"/>
          <a:ea typeface="微软雅黑" panose="020B0503020204020204" pitchFamily="34" charset="-122"/>
          <a:cs typeface="Arial" panose="02080604020202020204" pitchFamily="34" charset="0"/>
        </a:defRPr>
      </a:lvl4pPr>
      <a:lvl5pPr marL="4308475" indent="-650875" algn="l" defTabSz="1828800" rtl="0" eaLnBrk="1" latinLnBrk="0" hangingPunct="1">
        <a:lnSpc>
          <a:spcPct val="150000"/>
        </a:lnSpc>
        <a:spcBef>
          <a:spcPts val="1000"/>
        </a:spcBef>
        <a:buClr>
          <a:srgbClr val="00A971"/>
        </a:buClr>
        <a:buFont typeface="Arial" panose="02080604020202020204" pitchFamily="34" charset="0"/>
        <a:buChar char="►"/>
        <a:defRPr sz="3600" kern="1200">
          <a:solidFill>
            <a:schemeClr val="bg1"/>
          </a:solidFill>
          <a:latin typeface="+mn-lt"/>
          <a:ea typeface="微软雅黑" panose="020B0503020204020204" pitchFamily="34" charset="-122"/>
          <a:cs typeface="Arial" panose="02080604020202020204" pitchFamily="34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Continue to use 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</a:b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ClickHouse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as TSDB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邰翀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青云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QingCloud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数据库研发工程师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解决方案</a:t>
            </a:r>
            <a:endParaRPr 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(1) </a:t>
            </a:r>
            <a:r>
              <a:rPr 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R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ow-Orient Database</a:t>
            </a:r>
            <a:endParaRPr 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(2) Column-Orient Database</a:t>
            </a:r>
            <a:endParaRPr 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(3) Time-Series-Orient Database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Why we choose it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3050222" y="2897560"/>
          <a:ext cx="18283555" cy="83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945"/>
                <a:gridCol w="2040890"/>
                <a:gridCol w="1689100"/>
                <a:gridCol w="2647315"/>
                <a:gridCol w="2940050"/>
                <a:gridCol w="2471420"/>
                <a:gridCol w="888365"/>
                <a:gridCol w="3506470"/>
              </a:tblGrid>
              <a:tr h="7950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Time</a:t>
                      </a:r>
                      <a:endParaRPr lang="zh-CN" alt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Name</a:t>
                      </a:r>
                      <a:endParaRPr lang="zh-CN" altLang="en-US" sz="28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Age</a:t>
                      </a:r>
                      <a:endParaRPr lang="zh-CN" altLang="en-US" sz="28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Humidity</a:t>
                      </a:r>
                      <a:endParaRPr lang="zh-CN" altLang="en-US" sz="28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HeartRate</a:t>
                      </a:r>
                      <a:endParaRPr lang="zh-CN" altLang="en-US" sz="28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Localtion</a:t>
                      </a:r>
                      <a:endParaRPr lang="zh-CN" altLang="en-US" sz="28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8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Temperature</a:t>
                      </a:r>
                      <a:endParaRPr lang="zh-CN" altLang="en-US" sz="28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</a:tr>
              <a:tr h="16268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2019/10/10/ 10:00:00</a:t>
                      </a:r>
                      <a:endParaRPr lang="en-US" altLang="zh-CN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Tracy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  <a:endParaRPr lang="en-US" altLang="zh-CN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45%</a:t>
                      </a:r>
                      <a:endParaRPr lang="en-US" altLang="zh-CN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95</a:t>
                      </a:r>
                      <a:endParaRPr lang="en-US" altLang="zh-CN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116.29860</a:t>
                      </a:r>
                      <a:endParaRPr lang="zh-CN" altLang="en-US" sz="18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40.13091</a:t>
                      </a:r>
                      <a:endParaRPr lang="zh-CN" altLang="en-US" sz="18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zh-CN" altLang="en-US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altLang="zh-CN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</a:tr>
              <a:tr h="1627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2019/10/10/ 10:00:00</a:t>
                      </a:r>
                      <a:endParaRPr lang="en-US" altLang="zh-CN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Tom</a:t>
                      </a:r>
                      <a:endParaRPr lang="zh-CN" altLang="en-US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  <a:endParaRPr lang="en-US" altLang="zh-CN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45%</a:t>
                      </a:r>
                      <a:endParaRPr lang="en-US" altLang="zh-CN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92</a:t>
                      </a:r>
                      <a:endParaRPr lang="en-US" altLang="zh-CN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121.55687</a:t>
                      </a:r>
                      <a:endParaRPr lang="zh-CN" altLang="en-US" sz="18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31.31908</a:t>
                      </a:r>
                      <a:endParaRPr lang="zh-CN" altLang="en-US" sz="18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zh-CN" altLang="en-US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altLang="zh-CN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</a:tr>
              <a:tr h="10217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180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80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</a:tr>
              <a:tr h="1627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2019/10/11/ 11:00:01</a:t>
                      </a:r>
                      <a:endParaRPr lang="en-US" altLang="zh-CN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Tracy</a:t>
                      </a:r>
                      <a:endParaRPr lang="zh-CN" altLang="en-US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  <a:endParaRPr lang="en-US" altLang="zh-CN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45%</a:t>
                      </a:r>
                      <a:endParaRPr lang="en-US" altLang="zh-CN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90</a:t>
                      </a:r>
                      <a:endParaRPr lang="en-US" altLang="zh-CN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116.30101</a:t>
                      </a:r>
                      <a:endParaRPr lang="zh-CN" altLang="en-US" sz="1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31.31673</a:t>
                      </a:r>
                      <a:endParaRPr lang="zh-CN" altLang="en-US" sz="1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altLang="zh-CN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</a:tr>
              <a:tr h="1627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2019/10/11/ 11:00:01</a:t>
                      </a:r>
                      <a:endParaRPr lang="en-US" altLang="zh-CN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Tom</a:t>
                      </a:r>
                      <a:endParaRPr lang="zh-CN" altLang="en-US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  <a:endParaRPr lang="en-US" altLang="zh-CN" sz="20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45%</a:t>
                      </a:r>
                      <a:endParaRPr lang="en-US" altLang="zh-CN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96</a:t>
                      </a:r>
                      <a:endParaRPr lang="en-US" altLang="zh-CN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121.54794</a:t>
                      </a:r>
                      <a:endParaRPr lang="zh-CN" altLang="en-US" sz="1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31.32318</a:t>
                      </a:r>
                      <a:endParaRPr lang="zh-CN" altLang="en-US" sz="1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altLang="zh-CN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82115" y="1803400"/>
            <a:ext cx="9097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baseline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INSERT INTO ...</a:t>
            </a:r>
            <a:endParaRPr lang="en-US" altLang="zh-CN" sz="4800" b="1" baseline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/>
            <a:r>
              <a:rPr lang="zh-CN" sz="56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R</a:t>
            </a:r>
            <a:r>
              <a:rPr lang="en-US" altLang="zh-CN" sz="56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ow-Orient Database</a:t>
            </a:r>
            <a:endParaRPr lang="zh-CN" sz="5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Why we choose it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721610" y="11280775"/>
          <a:ext cx="16742410" cy="87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425"/>
                <a:gridCol w="1524635"/>
                <a:gridCol w="965200"/>
                <a:gridCol w="2718435"/>
                <a:gridCol w="3105785"/>
                <a:gridCol w="1068070"/>
                <a:gridCol w="3451860"/>
              </a:tblGrid>
              <a:tr h="8705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2019/10/11/ 11:00:01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  <a:sym typeface="+mn-ea"/>
                        </a:rPr>
                        <a:t>Tom</a:t>
                      </a:r>
                      <a:endParaRPr lang="zh-CN" altLang="en-US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45%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2715260" y="5266690"/>
          <a:ext cx="1674423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200"/>
                <a:gridCol w="1549400"/>
                <a:gridCol w="1082675"/>
                <a:gridCol w="2517775"/>
                <a:gridCol w="3215005"/>
                <a:gridCol w="1046480"/>
                <a:gridCol w="3401695"/>
              </a:tblGrid>
              <a:tr h="6965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/>
                        <a:t>Time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/>
                        <a:t>Name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/>
                        <a:t>Age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/>
                        <a:t>Humidity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 dirty="0"/>
                        <a:t>HeartRate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200"/>
                        <a:t>...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 dirty="0"/>
                        <a:t>Temperature</a:t>
                      </a:r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2705735" y="6437630"/>
          <a:ext cx="16700415" cy="84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200"/>
                <a:gridCol w="1492250"/>
                <a:gridCol w="1044575"/>
                <a:gridCol w="2560320"/>
                <a:gridCol w="3218815"/>
                <a:gridCol w="1047750"/>
                <a:gridCol w="3405505"/>
              </a:tblGrid>
              <a:tr h="840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2019/10/10/ 10:00:00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Tracy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45%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2708910" y="7726680"/>
          <a:ext cx="16763915" cy="85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200"/>
                <a:gridCol w="1549400"/>
                <a:gridCol w="906780"/>
                <a:gridCol w="2713355"/>
                <a:gridCol w="3215005"/>
                <a:gridCol w="1046480"/>
                <a:gridCol w="3401695"/>
              </a:tblGrid>
              <a:tr h="8566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2019/10/10/ 10:00:00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Tom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45%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2718435" y="9032240"/>
          <a:ext cx="1674486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200"/>
                <a:gridCol w="1550035"/>
                <a:gridCol w="887095"/>
                <a:gridCol w="2713355"/>
                <a:gridCol w="3215005"/>
                <a:gridCol w="1046480"/>
                <a:gridCol w="3401695"/>
              </a:tblGrid>
              <a:tr h="5492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...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...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...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...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...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...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2721610" y="10085705"/>
          <a:ext cx="168026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200"/>
                <a:gridCol w="1451610"/>
                <a:gridCol w="1043305"/>
                <a:gridCol w="2713355"/>
                <a:gridCol w="3215005"/>
                <a:gridCol w="1046480"/>
                <a:gridCol w="3401695"/>
              </a:tblGrid>
              <a:tr h="3429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2019/10/11/ 11:00:01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  <a:sym typeface="+mn-ea"/>
                        </a:rPr>
                        <a:t>Tracy</a:t>
                      </a:r>
                      <a:endParaRPr lang="zh-CN" altLang="en-US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45%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Why we choose it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721610" y="11280775"/>
          <a:ext cx="16742410" cy="87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425"/>
                <a:gridCol w="1524635"/>
                <a:gridCol w="965200"/>
                <a:gridCol w="2718435"/>
                <a:gridCol w="3105785"/>
                <a:gridCol w="1068070"/>
                <a:gridCol w="3451860"/>
              </a:tblGrid>
              <a:tr h="8705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  <a:sym typeface="+mn-ea"/>
                        </a:rPr>
                        <a:t>2019/10/11/ 11:00:01</a:t>
                      </a:r>
                      <a:endParaRPr lang="en-US" altLang="zh-CN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rgbClr val="00B050"/>
                          </a:solidFill>
                          <a:sym typeface="+mn-ea"/>
                        </a:rPr>
                        <a:t>Tom</a:t>
                      </a:r>
                      <a:endParaRPr lang="zh-CN" altLang="en-US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</a:rPr>
                        <a:t>26</a:t>
                      </a:r>
                      <a:endParaRPr lang="en-US" altLang="zh-CN" sz="2400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</a:rPr>
                        <a:t>45%</a:t>
                      </a:r>
                      <a:endParaRPr lang="en-US" altLang="zh-CN" sz="2400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</a:rPr>
                        <a:t>96</a:t>
                      </a:r>
                      <a:endParaRPr lang="en-US" altLang="zh-CN" sz="24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rgbClr val="00B050"/>
                          </a:solidFill>
                        </a:rPr>
                        <a:t>...</a:t>
                      </a:r>
                      <a:endParaRPr lang="zh-CN" altLang="en-US" sz="2400" b="1">
                        <a:solidFill>
                          <a:srgbClr val="00B05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en-US" altLang="zh-CN" sz="2400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2715260" y="5266690"/>
          <a:ext cx="1674423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200"/>
                <a:gridCol w="1549400"/>
                <a:gridCol w="1082675"/>
                <a:gridCol w="2517775"/>
                <a:gridCol w="3215005"/>
                <a:gridCol w="1046480"/>
                <a:gridCol w="3401695"/>
              </a:tblGrid>
              <a:tr h="6965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/>
                        <a:t>Time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/>
                        <a:t>Name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/>
                        <a:t>Age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/>
                        <a:t>Humidity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 dirty="0"/>
                        <a:t>HeartRate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200"/>
                        <a:t>...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 dirty="0"/>
                        <a:t>Temperature</a:t>
                      </a:r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2705735" y="6437630"/>
          <a:ext cx="16700415" cy="84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200"/>
                <a:gridCol w="1492250"/>
                <a:gridCol w="1044575"/>
                <a:gridCol w="2560320"/>
                <a:gridCol w="3218815"/>
                <a:gridCol w="1047750"/>
                <a:gridCol w="3405505"/>
              </a:tblGrid>
              <a:tr h="840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2019/10/10/ 10:00:00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Tracy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45%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2708910" y="7726680"/>
          <a:ext cx="16763915" cy="85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200"/>
                <a:gridCol w="1549400"/>
                <a:gridCol w="906780"/>
                <a:gridCol w="2713355"/>
                <a:gridCol w="3215005"/>
                <a:gridCol w="1046480"/>
                <a:gridCol w="3401695"/>
              </a:tblGrid>
              <a:tr h="8566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  <a:sym typeface="+mn-ea"/>
                        </a:rPr>
                        <a:t>2019/10/10/ 10:00:00</a:t>
                      </a:r>
                      <a:endParaRPr lang="en-US" altLang="zh-CN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rgbClr val="00B050"/>
                          </a:solidFill>
                        </a:rPr>
                        <a:t>Tom</a:t>
                      </a:r>
                      <a:endParaRPr lang="zh-CN" altLang="en-US" sz="2400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</a:rPr>
                        <a:t>26</a:t>
                      </a:r>
                      <a:endParaRPr lang="en-US" altLang="zh-CN" sz="2400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</a:rPr>
                        <a:t>45%</a:t>
                      </a:r>
                      <a:endParaRPr lang="en-US" altLang="zh-CN" sz="2400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</a:rPr>
                        <a:t>92</a:t>
                      </a:r>
                      <a:endParaRPr lang="en-US" altLang="zh-CN" sz="24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rgbClr val="00B050"/>
                          </a:solidFill>
                        </a:rPr>
                        <a:t>...</a:t>
                      </a:r>
                      <a:endParaRPr lang="zh-CN" altLang="en-US" sz="2400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US" altLang="zh-CN" sz="2400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2718435" y="9032240"/>
          <a:ext cx="1674486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200"/>
                <a:gridCol w="1550035"/>
                <a:gridCol w="887095"/>
                <a:gridCol w="2713355"/>
                <a:gridCol w="3215005"/>
                <a:gridCol w="1046480"/>
                <a:gridCol w="3401695"/>
              </a:tblGrid>
              <a:tr h="5492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...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...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...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...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...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...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2721610" y="10085705"/>
          <a:ext cx="168026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200"/>
                <a:gridCol w="1451610"/>
                <a:gridCol w="1043305"/>
                <a:gridCol w="2713355"/>
                <a:gridCol w="3215005"/>
                <a:gridCol w="1046480"/>
                <a:gridCol w="3401695"/>
              </a:tblGrid>
              <a:tr h="3429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2019/10/11/ 11:00:01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  <a:sym typeface="+mn-ea"/>
                        </a:rPr>
                        <a:t>Tracy</a:t>
                      </a:r>
                      <a:endParaRPr lang="zh-CN" altLang="en-US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45%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387350" y="3225165"/>
            <a:ext cx="223202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 baseline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 </a:t>
            </a:r>
            <a:r>
              <a:rPr lang="zh-CN" altLang="en-US" sz="4800" b="1" baseline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HeartRate</a:t>
            </a:r>
            <a:r>
              <a:rPr lang="en-US" altLang="zh-CN" sz="4800" b="1" baseline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FROM ... </a:t>
            </a:r>
            <a:endParaRPr lang="en-US" altLang="zh-CN" sz="4800" b="1" baseline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4800" b="1" baseline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WHERE Time BETWEEN ... AND ... AND Name = “Tom”</a:t>
            </a:r>
            <a:endParaRPr lang="en-US" altLang="zh-CN" sz="4800" b="1" baseline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63608" y="12795951"/>
            <a:ext cx="620264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rgbClr val="FF0000"/>
                </a:solidFill>
              </a:rPr>
              <a:t>Red</a:t>
            </a:r>
            <a:r>
              <a:rPr lang="en-US" altLang="zh-CN" dirty="0">
                <a:solidFill>
                  <a:schemeClr val="bg1"/>
                </a:solidFill>
              </a:rPr>
              <a:t> 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Data needed     </a:t>
            </a:r>
            <a:r>
              <a:rPr lang="en-US" altLang="zh-CN" b="1" dirty="0">
                <a:solidFill>
                  <a:srgbClr val="00B050"/>
                </a:solidFill>
              </a:rPr>
              <a:t>Green</a:t>
            </a:r>
            <a:r>
              <a:rPr lang="en-US" altLang="zh-CN" dirty="0">
                <a:solidFill>
                  <a:schemeClr val="bg1"/>
                </a:solidFill>
              </a:rPr>
              <a:t> : Data </a:t>
            </a:r>
            <a:r>
              <a:rPr lang="en-US" altLang="zh-CN" dirty="0" err="1">
                <a:solidFill>
                  <a:schemeClr val="bg1"/>
                </a:solidFill>
              </a:rPr>
              <a:t>Scaned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1676400" y="3201670"/>
            <a:ext cx="21031200" cy="8702676"/>
          </a:xfrm>
        </p:spPr>
        <p:txBody>
          <a:bodyPr/>
          <a:lstStyle/>
          <a:p>
            <a:pPr marL="0" lvl="1"/>
            <a:r>
              <a:rPr lang="en-US" altLang="zh-CN" sz="5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Column-</a:t>
            </a:r>
            <a:r>
              <a:rPr lang="en-US" altLang="zh-CN" sz="56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Orient Database</a:t>
            </a:r>
            <a:endParaRPr lang="zh-CN" sz="5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Why we choose it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8386073" y="4913784"/>
          <a:ext cx="3274060" cy="71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060"/>
              </a:tblGrid>
              <a:tr h="11880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800"/>
                        <a:t>Temperature</a:t>
                      </a:r>
                      <a:endParaRPr lang="zh-CN" altLang="en-US" sz="28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11</a:t>
                      </a:r>
                      <a:endParaRPr lang="en-US" altLang="zh-CN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20</a:t>
                      </a:r>
                      <a:endParaRPr lang="en-US" altLang="zh-CN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...</a:t>
                      </a:r>
                      <a:endParaRPr lang="en-US" altLang="zh-CN" sz="24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11</a:t>
                      </a:r>
                      <a:endParaRPr lang="en-US" altLang="zh-CN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21</a:t>
                      </a:r>
                      <a:endParaRPr lang="en-US" altLang="zh-CN" sz="2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1874803" y="4913784"/>
          <a:ext cx="3013075" cy="71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075"/>
              </a:tblGrid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/>
                        <a:t>Time</a:t>
                      </a:r>
                      <a:endParaRPr lang="zh-CN" altLang="en-US" sz="2800" dirty="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/>
                        <a:t>2019/10/10/ 10:00:00</a:t>
                      </a:r>
                      <a:endParaRPr lang="en-US" altLang="zh-CN" sz="2400" dirty="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2019/10/10/ 10:00:00</a:t>
                      </a:r>
                      <a:endParaRPr lang="en-US" altLang="zh-CN" sz="24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...</a:t>
                      </a:r>
                      <a:endParaRPr lang="en-US" altLang="zh-CN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2019/10/11/ 11:00:01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sym typeface="+mn-ea"/>
                        </a:rPr>
                        <a:t>2019/10/11/ 11:00:01</a:t>
                      </a:r>
                      <a:endParaRPr lang="en-US" altLang="zh-CN" sz="2400" dirty="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5204108" y="4913784"/>
          <a:ext cx="2133600" cy="71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/>
                        <a:t>Name</a:t>
                      </a:r>
                      <a:endParaRPr lang="zh-CN" altLang="en-US" sz="28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/>
                        <a:t>Tracy</a:t>
                      </a:r>
                      <a:endParaRPr lang="zh-CN" altLang="en-US" sz="2400" b="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Tom</a:t>
                      </a:r>
                      <a:endParaRPr lang="zh-CN" altLang="en-US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...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sym typeface="+mn-ea"/>
                        </a:rPr>
                        <a:t>Tracy</a:t>
                      </a:r>
                      <a:endParaRPr lang="zh-CN" altLang="en-US" sz="2400" b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400" b="0">
                        <a:sym typeface="+mn-ea"/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Tom</a:t>
                      </a:r>
                      <a:endParaRPr lang="zh-CN" altLang="en-US" sz="24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7653938" y="4913784"/>
          <a:ext cx="2133600" cy="7128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11880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/>
                        <a:t>Age</a:t>
                      </a:r>
                      <a:endParaRPr lang="zh-CN" altLang="en-US" sz="28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/>
                        <a:t>22</a:t>
                      </a:r>
                      <a:endParaRPr lang="en-US" altLang="zh-CN" sz="2400" b="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26</a:t>
                      </a:r>
                      <a:endParaRPr lang="en-US" altLang="zh-CN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...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/>
                        <a:t>22</a:t>
                      </a:r>
                      <a:endParaRPr lang="en-US" altLang="zh-CN" sz="2400" b="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26</a:t>
                      </a:r>
                      <a:endParaRPr lang="en-US" altLang="zh-CN" sz="2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10103768" y="4913784"/>
          <a:ext cx="2289175" cy="71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75"/>
              </a:tblGrid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/>
                        <a:t>Humidity</a:t>
                      </a:r>
                      <a:endParaRPr lang="zh-CN" altLang="en-US" sz="28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45%</a:t>
                      </a:r>
                      <a:endParaRPr lang="en-US" altLang="zh-CN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45%</a:t>
                      </a:r>
                      <a:endParaRPr lang="en-US" altLang="zh-CN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...</a:t>
                      </a:r>
                      <a:endParaRPr lang="en-US" altLang="zh-CN" sz="24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45%</a:t>
                      </a:r>
                      <a:endParaRPr lang="en-US" altLang="zh-CN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45%</a:t>
                      </a:r>
                      <a:endParaRPr lang="en-US" altLang="zh-CN" sz="2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12709173" y="4913784"/>
          <a:ext cx="2559685" cy="71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685"/>
              </a:tblGrid>
              <a:tr h="11880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800"/>
                        <a:t>HeartRate</a:t>
                      </a:r>
                      <a:endParaRPr lang="zh-CN" altLang="en-US" sz="28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95</a:t>
                      </a:r>
                      <a:endParaRPr lang="en-US" altLang="zh-CN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92</a:t>
                      </a:r>
                      <a:endParaRPr lang="en-US" altLang="zh-CN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...</a:t>
                      </a:r>
                      <a:endParaRPr lang="en-US" altLang="zh-CN" sz="24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90</a:t>
                      </a:r>
                      <a:endParaRPr lang="en-US" altLang="zh-CN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96</a:t>
                      </a:r>
                      <a:endParaRPr lang="en-US" altLang="zh-CN" sz="2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15585088" y="4913784"/>
          <a:ext cx="2484755" cy="71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755"/>
              </a:tblGrid>
              <a:tr h="11880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800"/>
                        <a:t>Localtion</a:t>
                      </a:r>
                      <a:endParaRPr lang="zh-CN" altLang="en-US" sz="28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116.29860</a:t>
                      </a:r>
                      <a:endParaRPr lang="zh-CN" altLang="en-US" sz="2400"/>
                    </a:p>
                    <a:p>
                      <a:pPr algn="ctr">
                        <a:buNone/>
                      </a:pPr>
                      <a:r>
                        <a:rPr lang="zh-CN" altLang="en-US" sz="2400"/>
                        <a:t>40.13091</a:t>
                      </a:r>
                      <a:endParaRPr lang="zh-CN" altLang="en-US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121.55687</a:t>
                      </a:r>
                      <a:endParaRPr lang="zh-CN" altLang="en-US" sz="2400"/>
                    </a:p>
                    <a:p>
                      <a:pPr algn="ctr">
                        <a:buNone/>
                      </a:pPr>
                      <a:r>
                        <a:rPr lang="zh-CN" altLang="en-US" sz="2400"/>
                        <a:t>31.31908</a:t>
                      </a:r>
                      <a:endParaRPr lang="zh-CN" altLang="en-US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...</a:t>
                      </a:r>
                      <a:endParaRPr lang="en-US" altLang="zh-CN" sz="24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116.30101</a:t>
                      </a:r>
                      <a:endParaRPr lang="zh-CN" altLang="en-US" sz="2400"/>
                    </a:p>
                    <a:p>
                      <a:pPr algn="ctr">
                        <a:buNone/>
                      </a:pPr>
                      <a:r>
                        <a:rPr lang="zh-CN" altLang="en-US" sz="2400"/>
                        <a:t>31.31673</a:t>
                      </a:r>
                      <a:endParaRPr lang="zh-CN" altLang="en-US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121.54794</a:t>
                      </a:r>
                      <a:endParaRPr lang="zh-CN" altLang="en-US" sz="2400"/>
                    </a:p>
                    <a:p>
                      <a:pPr algn="ctr">
                        <a:buNone/>
                      </a:pPr>
                      <a:r>
                        <a:rPr lang="zh-CN" altLang="en-US" sz="2400"/>
                        <a:t>31.32318</a:t>
                      </a:r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21976363" y="4913784"/>
          <a:ext cx="1293495" cy="71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495"/>
              </a:tblGrid>
              <a:tr h="11880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800"/>
                        <a:t>...</a:t>
                      </a:r>
                      <a:endParaRPr lang="zh-CN" altLang="en-US" sz="28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...</a:t>
                      </a:r>
                      <a:endParaRPr lang="zh-CN" altLang="en-US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...</a:t>
                      </a:r>
                      <a:endParaRPr lang="zh-CN" altLang="en-US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...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...</a:t>
                      </a:r>
                      <a:endParaRPr lang="zh-CN" altLang="en-US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...</a:t>
                      </a:r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Why we choose it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8386073" y="4913784"/>
          <a:ext cx="3274060" cy="71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060"/>
              </a:tblGrid>
              <a:tr h="11880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800"/>
                        <a:t>Temperature</a:t>
                      </a:r>
                      <a:endParaRPr lang="zh-CN" altLang="en-US" sz="28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11</a:t>
                      </a:r>
                      <a:endParaRPr lang="en-US" altLang="zh-CN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20</a:t>
                      </a:r>
                      <a:endParaRPr lang="en-US" altLang="zh-CN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...</a:t>
                      </a:r>
                      <a:endParaRPr lang="en-US" altLang="zh-CN" sz="24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11</a:t>
                      </a:r>
                      <a:endParaRPr lang="en-US" altLang="zh-CN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21</a:t>
                      </a:r>
                      <a:endParaRPr lang="en-US" altLang="zh-CN" sz="2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1874803" y="4913784"/>
          <a:ext cx="3013075" cy="71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075"/>
              </a:tblGrid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/>
                        <a:t>Time</a:t>
                      </a:r>
                      <a:endParaRPr lang="zh-CN" altLang="en-US" sz="2800" dirty="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 dirty="0">
                          <a:solidFill>
                            <a:srgbClr val="00B050"/>
                          </a:solidFill>
                        </a:rPr>
                        <a:t>2019/10/10/ 10:00:00</a:t>
                      </a:r>
                      <a:endParaRPr lang="en-US" altLang="zh-CN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  <a:sym typeface="+mn-ea"/>
                        </a:rPr>
                        <a:t>2019/10/10/ 10:00:00</a:t>
                      </a:r>
                      <a:endParaRPr lang="en-US" altLang="zh-CN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</a:rPr>
                        <a:t>...</a:t>
                      </a:r>
                      <a:endParaRPr lang="en-US" altLang="zh-CN" sz="24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  <a:sym typeface="+mn-ea"/>
                        </a:rPr>
                        <a:t>2019/10/11/ 11:00:01</a:t>
                      </a:r>
                      <a:endParaRPr lang="en-US" altLang="zh-CN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 dirty="0">
                          <a:solidFill>
                            <a:srgbClr val="00B050"/>
                          </a:solidFill>
                          <a:sym typeface="+mn-ea"/>
                        </a:rPr>
                        <a:t>2019/10/11/ 11:00:01</a:t>
                      </a:r>
                      <a:endParaRPr lang="en-US" altLang="zh-CN" sz="2400" b="1" dirty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5204108" y="4913784"/>
          <a:ext cx="2133600" cy="71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/>
                        <a:t>Name</a:t>
                      </a:r>
                      <a:endParaRPr lang="zh-CN" altLang="en-US" sz="28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rgbClr val="00B050"/>
                          </a:solidFill>
                        </a:rPr>
                        <a:t>Tracy</a:t>
                      </a:r>
                      <a:endParaRPr lang="zh-CN" altLang="en-US" sz="24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rgbClr val="00B050"/>
                          </a:solidFill>
                        </a:rPr>
                        <a:t>Tom</a:t>
                      </a:r>
                      <a:endParaRPr lang="zh-CN" altLang="en-US" sz="24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  <a:sym typeface="+mn-ea"/>
                        </a:rPr>
                        <a:t>...</a:t>
                      </a:r>
                      <a:endParaRPr lang="en-US" altLang="zh-CN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rgbClr val="00B050"/>
                          </a:solidFill>
                          <a:sym typeface="+mn-ea"/>
                        </a:rPr>
                        <a:t>Tracy</a:t>
                      </a:r>
                      <a:endParaRPr lang="zh-CN" altLang="en-US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rgbClr val="00B050"/>
                          </a:solidFill>
                          <a:sym typeface="+mn-ea"/>
                        </a:rPr>
                        <a:t>Tom</a:t>
                      </a:r>
                      <a:endParaRPr lang="zh-CN" altLang="en-US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7653938" y="4913784"/>
          <a:ext cx="2133600" cy="7128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11880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/>
                        <a:t>Age</a:t>
                      </a:r>
                      <a:endParaRPr lang="zh-CN" altLang="en-US" sz="28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/>
                        <a:t>22</a:t>
                      </a:r>
                      <a:endParaRPr lang="en-US" altLang="zh-CN" sz="2400" b="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26</a:t>
                      </a:r>
                      <a:endParaRPr lang="en-US" altLang="zh-CN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...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/>
                        <a:t>22</a:t>
                      </a:r>
                      <a:endParaRPr lang="en-US" altLang="zh-CN" sz="2400" b="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26</a:t>
                      </a:r>
                      <a:endParaRPr lang="en-US" altLang="zh-CN" sz="2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10103768" y="4913784"/>
          <a:ext cx="2289175" cy="71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75"/>
              </a:tblGrid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/>
                        <a:t>Humidity</a:t>
                      </a:r>
                      <a:endParaRPr lang="zh-CN" altLang="en-US" sz="28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45%</a:t>
                      </a:r>
                      <a:endParaRPr lang="en-US" altLang="zh-CN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45%</a:t>
                      </a:r>
                      <a:endParaRPr lang="en-US" altLang="zh-CN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...</a:t>
                      </a:r>
                      <a:endParaRPr lang="en-US" altLang="zh-CN" sz="24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45%</a:t>
                      </a:r>
                      <a:endParaRPr lang="en-US" altLang="zh-CN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45%</a:t>
                      </a:r>
                      <a:endParaRPr lang="en-US" altLang="zh-CN" sz="2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12709173" y="4913784"/>
          <a:ext cx="2559685" cy="71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685"/>
              </a:tblGrid>
              <a:tr h="11880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800"/>
                        <a:t>HeartRate</a:t>
                      </a:r>
                      <a:endParaRPr lang="zh-CN" altLang="en-US" sz="28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 dirty="0">
                          <a:solidFill>
                            <a:srgbClr val="00B050"/>
                          </a:solidFill>
                        </a:rPr>
                        <a:t>95</a:t>
                      </a:r>
                      <a:endParaRPr lang="en-US" altLang="zh-CN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92</a:t>
                      </a:r>
                      <a:endParaRPr lang="en-US" altLang="zh-CN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 dirty="0">
                          <a:solidFill>
                            <a:srgbClr val="00B050"/>
                          </a:solidFill>
                          <a:sym typeface="+mn-ea"/>
                        </a:rPr>
                        <a:t>...</a:t>
                      </a:r>
                      <a:endParaRPr lang="en-US" altLang="zh-CN" sz="2400" b="1" dirty="0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400" dirty="0">
                        <a:sym typeface="+mn-ea"/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en-US" altLang="zh-CN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96</a:t>
                      </a:r>
                      <a:endParaRPr lang="en-US" altLang="zh-CN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15585088" y="4913784"/>
          <a:ext cx="2484755" cy="71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755"/>
              </a:tblGrid>
              <a:tr h="11880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800"/>
                        <a:t>Localtion</a:t>
                      </a:r>
                      <a:endParaRPr lang="zh-CN" altLang="en-US" sz="28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116.29860</a:t>
                      </a:r>
                      <a:endParaRPr lang="zh-CN" altLang="en-US" sz="2400"/>
                    </a:p>
                    <a:p>
                      <a:pPr algn="ctr">
                        <a:buNone/>
                      </a:pPr>
                      <a:r>
                        <a:rPr lang="zh-CN" altLang="en-US" sz="2400"/>
                        <a:t>40.13091</a:t>
                      </a:r>
                      <a:endParaRPr lang="zh-CN" altLang="en-US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121.55687</a:t>
                      </a:r>
                      <a:endParaRPr lang="zh-CN" altLang="en-US" sz="2400"/>
                    </a:p>
                    <a:p>
                      <a:pPr algn="ctr">
                        <a:buNone/>
                      </a:pPr>
                      <a:r>
                        <a:rPr lang="zh-CN" altLang="en-US" sz="2400"/>
                        <a:t>31.31908</a:t>
                      </a:r>
                      <a:endParaRPr lang="zh-CN" altLang="en-US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...</a:t>
                      </a:r>
                      <a:endParaRPr lang="en-US" altLang="zh-CN" sz="24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116.30101</a:t>
                      </a:r>
                      <a:endParaRPr lang="zh-CN" altLang="en-US" sz="2400"/>
                    </a:p>
                    <a:p>
                      <a:pPr algn="ctr">
                        <a:buNone/>
                      </a:pPr>
                      <a:r>
                        <a:rPr lang="zh-CN" altLang="en-US" sz="2400"/>
                        <a:t>31.31673</a:t>
                      </a:r>
                      <a:endParaRPr lang="zh-CN" altLang="en-US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121.54794</a:t>
                      </a:r>
                      <a:endParaRPr lang="zh-CN" altLang="en-US" sz="2400"/>
                    </a:p>
                    <a:p>
                      <a:pPr algn="ctr">
                        <a:buNone/>
                      </a:pPr>
                      <a:r>
                        <a:rPr lang="zh-CN" altLang="en-US" sz="2400"/>
                        <a:t>31.32318</a:t>
                      </a:r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21976363" y="4913784"/>
          <a:ext cx="1293495" cy="71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495"/>
              </a:tblGrid>
              <a:tr h="11880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800"/>
                        <a:t>...</a:t>
                      </a:r>
                      <a:endParaRPr lang="zh-CN" altLang="en-US" sz="28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...</a:t>
                      </a:r>
                      <a:endParaRPr lang="zh-CN" altLang="en-US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...</a:t>
                      </a:r>
                      <a:endParaRPr lang="zh-CN" altLang="en-US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...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...</a:t>
                      </a:r>
                      <a:endParaRPr lang="zh-CN" altLang="en-US" sz="2400"/>
                    </a:p>
                  </a:txBody>
                  <a:tcPr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...</a:t>
                      </a:r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04520" y="3048635"/>
            <a:ext cx="223202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baseline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 </a:t>
            </a:r>
            <a:r>
              <a:rPr lang="zh-CN" altLang="en-US" sz="4800" b="1" baseline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HeartRate</a:t>
            </a:r>
            <a:r>
              <a:rPr lang="en-US" altLang="zh-CN" sz="4800" b="1" baseline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FROM ... </a:t>
            </a:r>
            <a:endParaRPr lang="en-US" altLang="zh-CN" sz="4800" b="1" baseline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4800" b="1" baseline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WHERE Time BETWEEN ... AND ... AND Name = “Tom”</a:t>
            </a:r>
            <a:endParaRPr lang="en-US" altLang="zh-CN" sz="4800" b="1" baseline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63608" y="12795951"/>
            <a:ext cx="620264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Red</a:t>
            </a:r>
            <a:r>
              <a:rPr lang="en-US" altLang="zh-CN" dirty="0">
                <a:solidFill>
                  <a:schemeClr val="bg1"/>
                </a:solidFill>
              </a:rPr>
              <a:t> 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Data needed     </a:t>
            </a:r>
            <a:r>
              <a:rPr lang="en-US" altLang="zh-CN" b="1" dirty="0">
                <a:solidFill>
                  <a:srgbClr val="00B050"/>
                </a:solidFill>
              </a:rPr>
              <a:t>Green</a:t>
            </a:r>
            <a:r>
              <a:rPr lang="en-US" altLang="zh-CN" dirty="0">
                <a:solidFill>
                  <a:schemeClr val="bg1"/>
                </a:solidFill>
              </a:rPr>
              <a:t> : Data </a:t>
            </a:r>
            <a:r>
              <a:rPr lang="en-US" altLang="zh-CN" dirty="0" err="1">
                <a:solidFill>
                  <a:schemeClr val="bg1"/>
                </a:solidFill>
              </a:rPr>
              <a:t>Scaned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Time-Series Database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Why we choose it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2465705" y="5192395"/>
          <a:ext cx="17433290" cy="732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40"/>
                <a:gridCol w="1745615"/>
                <a:gridCol w="2275840"/>
                <a:gridCol w="3304540"/>
                <a:gridCol w="2186940"/>
                <a:gridCol w="2099310"/>
                <a:gridCol w="1943100"/>
                <a:gridCol w="2275205"/>
              </a:tblGrid>
              <a:tr h="1188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Name</a:t>
                      </a:r>
                      <a:endParaRPr lang="zh-CN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Age</a:t>
                      </a:r>
                      <a:endParaRPr lang="zh-CN" altLang="en-US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Metric</a:t>
                      </a:r>
                      <a:endParaRPr lang="en-US" altLang="zh-CN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Time Interval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00:00</a:t>
                      </a:r>
                      <a:endParaRPr lang="en-US" altLang="zh-CN" sz="2400" b="1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400" b="1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00:01</a:t>
                      </a:r>
                      <a:endParaRPr lang="en-US" altLang="zh-CN" sz="2400" b="1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400" b="1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59:59</a:t>
                      </a:r>
                      <a:endParaRPr lang="en-US" altLang="zh-CN" sz="2400" b="1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5886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Tracy</a:t>
                      </a: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  <a:endParaRPr 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Humidity</a:t>
                      </a:r>
                      <a:endParaRPr lang="zh-CN" altLang="en-US" sz="2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2019/10/10/ 10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45%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548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Tracy</a:t>
                      </a:r>
                      <a:endParaRPr lang="zh-CN" altLang="en-US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  <a:endParaRPr lang="en-US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HeartRate</a:t>
                      </a:r>
                      <a:endParaRPr lang="zh-CN" altLang="en-US" sz="2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2019/10/10/ 10</a:t>
                      </a:r>
                      <a:endParaRPr lang="zh-CN" altLang="en-US" sz="2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95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547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en-US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Tom</a:t>
                      </a: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  <a:endParaRPr 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Humidity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2019/10/10/ 10</a:t>
                      </a:r>
                      <a:endParaRPr lang="zh-CN" altLang="en-US" sz="2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45%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5276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Tom</a:t>
                      </a:r>
                      <a:endParaRPr lang="zh-CN" altLang="en-US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26</a:t>
                      </a:r>
                      <a:endParaRPr lang="en-US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HeartRate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2019/10/10/ 10</a:t>
                      </a:r>
                      <a:endParaRPr lang="zh-CN" altLang="en-US" sz="2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92</a:t>
                      </a:r>
                      <a:endParaRPr lang="en-US" altLang="zh-CN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5276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en-US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547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Tracy</a:t>
                      </a: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  <a:endParaRPr 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Humidity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2019/10/10/ 11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45%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Tracy</a:t>
                      </a:r>
                      <a:endParaRPr lang="zh-CN" altLang="en-US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  <a:endParaRPr lang="en-US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HeartRate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2019/10/10/ 11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90</a:t>
                      </a:r>
                      <a:endParaRPr lang="en-US" altLang="zh-CN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en-US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5099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Tom</a:t>
                      </a: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  <a:endParaRPr 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Humidity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2019/10/10/ 11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45%</a:t>
                      </a:r>
                      <a:endParaRPr lang="en-US" altLang="zh-CN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Tom</a:t>
                      </a:r>
                      <a:endParaRPr lang="zh-CN" altLang="en-US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26</a:t>
                      </a:r>
                      <a:endParaRPr lang="en-US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HeartRate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2019/10/10/ 11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96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en-US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Why we choose it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2465705" y="5192395"/>
          <a:ext cx="17433290" cy="732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40"/>
                <a:gridCol w="1745615"/>
                <a:gridCol w="2275840"/>
                <a:gridCol w="3304540"/>
                <a:gridCol w="2186940"/>
                <a:gridCol w="2099310"/>
                <a:gridCol w="1943100"/>
                <a:gridCol w="2275205"/>
              </a:tblGrid>
              <a:tr h="1188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Name</a:t>
                      </a:r>
                      <a:endParaRPr lang="zh-CN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Age</a:t>
                      </a:r>
                      <a:endParaRPr lang="zh-CN" altLang="en-US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Metric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Time Interval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00:00</a:t>
                      </a:r>
                      <a:endParaRPr lang="en-US" altLang="zh-CN" sz="2400" b="1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400" b="1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00:01</a:t>
                      </a:r>
                      <a:endParaRPr lang="en-US" altLang="zh-CN" sz="2400" b="1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2400" b="1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59:59</a:t>
                      </a:r>
                      <a:endParaRPr lang="en-US" altLang="zh-CN" sz="2400" b="1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5886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Tracy</a:t>
                      </a:r>
                      <a:endParaRPr lang="en-US" altLang="zh-CN" sz="2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  <a:endParaRPr 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Humidity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2019/10/10/ 10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45%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548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Tracy</a:t>
                      </a:r>
                      <a:endParaRPr lang="zh-CN" altLang="en-US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  <a:endParaRPr lang="en-US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HeartRate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2019/10/10/ 10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95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547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en-US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Tom</a:t>
                      </a: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  <a:endParaRPr 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Humidity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2019/10/10/ 10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45%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5276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rgbClr val="00B05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Tom</a:t>
                      </a:r>
                      <a:endParaRPr lang="zh-CN" altLang="en-US" sz="2400" b="1">
                        <a:solidFill>
                          <a:srgbClr val="00B05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00B05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26</a:t>
                      </a:r>
                      <a:endParaRPr lang="en-US" sz="2400" b="1">
                        <a:solidFill>
                          <a:srgbClr val="00B05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rgbClr val="00B05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HeartRate</a:t>
                      </a:r>
                      <a:endParaRPr lang="zh-CN" altLang="en-US" sz="2400" b="1">
                        <a:solidFill>
                          <a:srgbClr val="00B05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2019/10/10/ 10</a:t>
                      </a:r>
                      <a:endParaRPr lang="en-US" altLang="zh-CN" sz="2400" b="1">
                        <a:solidFill>
                          <a:srgbClr val="00B05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92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5276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en-US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547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Tracy</a:t>
                      </a: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  <a:endParaRPr 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Humidity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2019/10/10/ 11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45%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Tracy</a:t>
                      </a:r>
                      <a:endParaRPr lang="zh-CN" altLang="en-US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  <a:endParaRPr lang="en-US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HeartRate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2019/10/10/ 11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90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en-US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5099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Tom</a:t>
                      </a: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  <a:endParaRPr 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Humidity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2019/10/10/ 11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45%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Tom</a:t>
                      </a:r>
                      <a:endParaRPr lang="zh-CN" altLang="en-US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26</a:t>
                      </a:r>
                      <a:endParaRPr lang="en-US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HeartRate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2019/10/10/ 11</a:t>
                      </a:r>
                      <a:endParaRPr lang="zh-CN" altLang="en-US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96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en-US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...</a:t>
                      </a:r>
                      <a:endParaRPr lang="en-US" altLang="zh-CN" sz="2400" b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</a:t>
                      </a:r>
                      <a:endParaRPr lang="en-US" altLang="zh-CN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2225" y="3342640"/>
            <a:ext cx="22320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baseline="0" dirty="0">
                <a:solidFill>
                  <a:schemeClr val="bg1"/>
                </a:solidFill>
              </a:rPr>
              <a:t>SELECT </a:t>
            </a:r>
            <a:r>
              <a:rPr lang="zh-CN" altLang="en-US" sz="4800" b="1" baseline="0" dirty="0">
                <a:solidFill>
                  <a:schemeClr val="bg1"/>
                </a:solidFill>
                <a:sym typeface="+mn-ea"/>
              </a:rPr>
              <a:t>HeartRate</a:t>
            </a:r>
            <a:r>
              <a:rPr lang="en-US" altLang="zh-CN" sz="4800" b="1" baseline="0" dirty="0">
                <a:solidFill>
                  <a:schemeClr val="bg1"/>
                </a:solidFill>
              </a:rPr>
              <a:t> FROM ... </a:t>
            </a:r>
            <a:endParaRPr lang="en-US" altLang="zh-CN" sz="4800" b="1" baseline="0" dirty="0">
              <a:solidFill>
                <a:schemeClr val="bg1"/>
              </a:solidFill>
            </a:endParaRPr>
          </a:p>
          <a:p>
            <a:pPr algn="ctr"/>
            <a:r>
              <a:rPr lang="en-US" altLang="zh-CN" sz="4800" b="1" baseline="0" dirty="0">
                <a:solidFill>
                  <a:schemeClr val="bg1"/>
                </a:solidFill>
              </a:rPr>
              <a:t>WHERE Time BETWEEN ... AND ... AND Name = “Tom”</a:t>
            </a:r>
            <a:endParaRPr lang="en-US" altLang="zh-CN" sz="4800" b="1" baseline="0" dirty="0">
              <a:solidFill>
                <a:schemeClr val="bg1"/>
              </a:solidFill>
              <a:ea typeface="宋体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63608" y="12795951"/>
            <a:ext cx="620264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Red</a:t>
            </a:r>
            <a:r>
              <a:rPr lang="en-US" altLang="zh-CN" dirty="0">
                <a:solidFill>
                  <a:schemeClr val="bg1"/>
                </a:solidFill>
              </a:rPr>
              <a:t> 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Data needed     </a:t>
            </a:r>
            <a:r>
              <a:rPr lang="en-US" altLang="zh-CN" b="1" dirty="0">
                <a:solidFill>
                  <a:srgbClr val="00B050"/>
                </a:solidFill>
              </a:rPr>
              <a:t>Green</a:t>
            </a:r>
            <a:r>
              <a:rPr lang="en-US" altLang="zh-CN" dirty="0">
                <a:solidFill>
                  <a:schemeClr val="bg1"/>
                </a:solidFill>
              </a:rPr>
              <a:t> : Data </a:t>
            </a:r>
            <a:r>
              <a:rPr lang="en-US" altLang="zh-CN" dirty="0" err="1">
                <a:solidFill>
                  <a:schemeClr val="bg1"/>
                </a:solidFill>
              </a:rPr>
              <a:t>Scaned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sz="6000" dirty="0">
                <a:sym typeface="+mn-ea"/>
              </a:rPr>
              <a:t>没有最好的解决方案</a:t>
            </a:r>
            <a:endParaRPr lang="zh-CN" altLang="en-US" sz="6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Why we choose it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sz="6000" dirty="0">
                <a:sym typeface="+mn-ea"/>
              </a:rPr>
              <a:t>没有最好的解决方案</a:t>
            </a:r>
            <a:endParaRPr lang="zh-CN" altLang="en-US" sz="6000" dirty="0">
              <a:sym typeface="+mn-ea"/>
            </a:endParaRPr>
          </a:p>
          <a:p>
            <a:pPr marL="0" indent="0" algn="ctr">
              <a:buNone/>
            </a:pPr>
            <a:r>
              <a:rPr lang="zh-CN" altLang="en-US" sz="6000" dirty="0"/>
              <a:t>小孩子才做选择</a:t>
            </a:r>
            <a:endParaRPr lang="zh-CN" altLang="en-US" sz="6000" dirty="0"/>
          </a:p>
          <a:p>
            <a:pPr marL="0" indent="0" algn="ctr">
              <a:buNone/>
            </a:pPr>
            <a:r>
              <a:rPr lang="en-US" altLang="zh-CN" sz="6600" b="1" dirty="0"/>
              <a:t>“</a:t>
            </a:r>
            <a:r>
              <a:rPr lang="zh-CN" altLang="en-US" sz="6600" b="1" dirty="0"/>
              <a:t>好的</a:t>
            </a:r>
            <a:r>
              <a:rPr lang="en-US" altLang="zh-CN" sz="6600" b="1" dirty="0"/>
              <a:t>”</a:t>
            </a:r>
            <a:r>
              <a:rPr lang="zh-CN" altLang="en-US" sz="6600" b="1" dirty="0"/>
              <a:t>我们都想要 </a:t>
            </a:r>
            <a:r>
              <a:rPr lang="en-US" altLang="zh-CN" sz="6600" b="1" dirty="0"/>
              <a:t>!</a:t>
            </a:r>
            <a:endParaRPr lang="zh-CN" altLang="en-US" sz="6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Why we choose it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Look back: Why we choose it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Now: How we do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Future: What we do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ontent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How we do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ClickHouse 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实现方式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(1) Column-Orient </a:t>
            </a:r>
            <a: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Model</a:t>
            </a:r>
            <a:endParaRPr lang="en-US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lvl="1"/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(2) Time-Series-Orient </a:t>
            </a:r>
            <a: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Model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How we do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Column-Orient Model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How we do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95245" y="5380355"/>
            <a:ext cx="1747393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CREATE TABLE</a:t>
            </a:r>
            <a:r>
              <a:rPr lang="zh-CN" altLang="en-US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demonstration.insert_view</a:t>
            </a:r>
            <a:endParaRPr lang="zh-CN" altLang="en-US" sz="3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(</a:t>
            </a:r>
            <a:endParaRPr lang="zh-CN" altLang="en-US" sz="3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   `Time` </a:t>
            </a:r>
            <a:r>
              <a:rPr lang="zh-CN" altLang="en-US" sz="360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DateTime</a:t>
            </a:r>
            <a:r>
              <a:rPr lang="zh-CN" altLang="en-US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endParaRPr lang="zh-CN" altLang="en-US" sz="3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   `</a:t>
            </a:r>
            <a:r>
              <a:rPr lang="en-US" altLang="zh-CN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Name</a:t>
            </a:r>
            <a:r>
              <a:rPr lang="zh-CN" altLang="en-US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` </a:t>
            </a:r>
            <a:r>
              <a:rPr lang="zh-CN" altLang="en-US" sz="360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String</a:t>
            </a:r>
            <a:r>
              <a:rPr lang="zh-CN" altLang="en-US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,  </a:t>
            </a:r>
            <a:r>
              <a:rPr lang="en-US" altLang="zh-CN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`Age`</a:t>
            </a:r>
            <a:r>
              <a:rPr lang="zh-CN" altLang="en-US" sz="360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UInt8</a:t>
            </a:r>
            <a:r>
              <a:rPr lang="en-US" altLang="zh-CN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, ..., </a:t>
            </a:r>
            <a:endParaRPr lang="en-US" altLang="zh-CN" sz="36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   `HeartRate` </a:t>
            </a:r>
            <a:r>
              <a:rPr lang="zh-CN" altLang="en-US" sz="360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UInt8</a:t>
            </a:r>
            <a:r>
              <a:rPr lang="en-US" altLang="zh-CN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, `Humidity` </a:t>
            </a:r>
            <a:r>
              <a:rPr lang="zh-CN" altLang="en-US" sz="360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Float32</a:t>
            </a:r>
            <a:r>
              <a:rPr lang="en-US" altLang="zh-CN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, ...</a:t>
            </a:r>
            <a:endParaRPr lang="zh-CN" altLang="en-US" sz="3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) </a:t>
            </a:r>
            <a:r>
              <a:rPr lang="zh-CN" altLang="en-US" sz="36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ENGINE </a:t>
            </a:r>
            <a:r>
              <a:rPr lang="zh-CN" altLang="en-US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= </a:t>
            </a:r>
            <a:r>
              <a:rPr lang="zh-CN" altLang="en-US" sz="360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MergeTree()</a:t>
            </a:r>
            <a:endParaRPr lang="zh-CN" altLang="en-US" sz="360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4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PARTITION BY </a:t>
            </a:r>
            <a:r>
              <a:rPr lang="zh-CN" altLang="en-US" sz="4400" b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toYYYYMM(</a:t>
            </a:r>
            <a:r>
              <a:rPr lang="zh-CN" altLang="en-US" sz="4400" b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Time</a:t>
            </a:r>
            <a:r>
              <a:rPr lang="zh-CN" altLang="en-US" sz="4400" b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)</a:t>
            </a:r>
            <a:endParaRPr lang="zh-CN" altLang="en-US" sz="4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4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ORDER BY </a:t>
            </a:r>
            <a:r>
              <a:rPr lang="zh-CN" altLang="en-US" sz="4400" b="1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(</a:t>
            </a:r>
            <a:r>
              <a:rPr lang="en-US" altLang="zh-CN" sz="4400" b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Name</a:t>
            </a:r>
            <a:r>
              <a:rPr lang="zh-CN" altLang="en-US" sz="4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,</a:t>
            </a:r>
            <a:r>
              <a:rPr lang="zh-CN" altLang="en-US" sz="4400" b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</a:t>
            </a:r>
            <a:r>
              <a:rPr lang="en-US" altLang="zh-CN" sz="4400" b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Time</a:t>
            </a:r>
            <a:r>
              <a:rPr lang="zh-CN" altLang="en-US" sz="4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,</a:t>
            </a:r>
            <a:r>
              <a:rPr lang="en-US" altLang="zh-CN" sz="4400" b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Age</a:t>
            </a:r>
            <a:r>
              <a:rPr lang="zh-CN" altLang="en-US" sz="4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,</a:t>
            </a:r>
            <a:r>
              <a:rPr lang="en-US" altLang="zh-CN" sz="4400" b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...</a:t>
            </a:r>
            <a:r>
              <a:rPr lang="zh-CN" altLang="en-US" sz="4400" b="1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)</a:t>
            </a:r>
            <a:r>
              <a:rPr lang="en-US" altLang="zh-CN" sz="4400" b="1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;</a:t>
            </a:r>
            <a:endParaRPr lang="en-US" altLang="zh-CN" sz="4400" b="1">
              <a:solidFill>
                <a:schemeClr val="accent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80604020202020204" pitchFamily="3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8900" y="5560060"/>
            <a:ext cx="11696700" cy="3962400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2595245" y="8844280"/>
            <a:ext cx="8331835" cy="1224280"/>
          </a:xfrm>
          <a:prstGeom prst="roundRect">
            <a:avLst/>
          </a:prstGeom>
          <a:noFill/>
          <a:ln w="762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Column-Orient Model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How we do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95245" y="5380355"/>
            <a:ext cx="17473930" cy="480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CREATE TABLE</a:t>
            </a: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demonstration.insert_view</a:t>
            </a:r>
            <a:endParaRPr lang="zh-CN" altLang="en-US" sz="3600"/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(</a:t>
            </a:r>
            <a:endParaRPr lang="zh-CN" altLang="en-US" sz="3600"/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   `Time` 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DateTime</a:t>
            </a: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endParaRPr lang="zh-CN" altLang="en-US" sz="3600"/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  </a:t>
            </a:r>
            <a:r>
              <a:rPr lang="zh-CN" altLang="en-US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`</a:t>
            </a:r>
            <a:r>
              <a:rPr lang="en-US" altLang="zh-CN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Name</a:t>
            </a:r>
            <a:r>
              <a:rPr lang="zh-CN" altLang="en-US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` </a:t>
            </a:r>
            <a:r>
              <a:rPr lang="zh-CN" altLang="en-US" sz="4000" b="1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LowCardinality</a:t>
            </a:r>
            <a:r>
              <a:rPr lang="en-US" altLang="zh-CN" sz="4000" b="1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(String)</a:t>
            </a: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 </a:t>
            </a:r>
            <a:r>
              <a:rPr lang="en-US" alt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`Age` 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UInt8</a:t>
            </a:r>
            <a:r>
              <a:rPr lang="en-US" alt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...,</a:t>
            </a:r>
            <a:endParaRPr lang="en-US" altLang="zh-CN" sz="360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   `HeartRate` 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UInt8</a:t>
            </a:r>
            <a:r>
              <a:rPr lang="en-US" alt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`Humidity` 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Float32</a:t>
            </a:r>
            <a:r>
              <a:rPr lang="en-US" alt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...</a:t>
            </a:r>
            <a:endParaRPr lang="zh-CN" altLang="en-US" sz="3600"/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) </a:t>
            </a:r>
            <a:r>
              <a:rPr lang="zh-CN" altLang="en-US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ENGINE </a:t>
            </a: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= 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MergeTree()</a:t>
            </a:r>
            <a:endParaRPr lang="zh-CN" altLang="en-US" sz="3600">
              <a:solidFill>
                <a:schemeClr val="accent2"/>
              </a:solidFill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PARTITION BY </a:t>
            </a:r>
            <a:r>
              <a:rPr lang="zh-CN" altLang="en-US" sz="3600" b="1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toYYYYMM(</a:t>
            </a:r>
            <a:r>
              <a:rPr lang="zh-CN" altLang="en-US" sz="3600" b="1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Time</a:t>
            </a:r>
            <a:r>
              <a:rPr lang="zh-CN" altLang="en-US" sz="3600" b="1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)</a:t>
            </a:r>
            <a:endParaRPr lang="zh-CN" altLang="en-US" sz="3600" b="1"/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ORDER BY </a:t>
            </a:r>
            <a:r>
              <a:rPr lang="zh-CN" altLang="en-US" sz="3600" b="1">
                <a:solidFill>
                  <a:schemeClr val="accent4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(</a:t>
            </a:r>
            <a:r>
              <a:rPr lang="en-US" altLang="zh-CN" sz="3600" b="1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Name</a:t>
            </a:r>
            <a:r>
              <a:rPr lang="zh-CN" altLang="en-US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</a:t>
            </a:r>
            <a:r>
              <a:rPr lang="zh-CN" altLang="en-US" sz="3600" b="1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</a:t>
            </a:r>
            <a:r>
              <a:rPr lang="en-US" altLang="zh-CN" sz="3600" b="1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Time</a:t>
            </a:r>
            <a:r>
              <a:rPr lang="zh-CN" altLang="en-US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</a:t>
            </a:r>
            <a:r>
              <a:rPr lang="en-US" altLang="zh-CN" sz="3600" b="1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Age</a:t>
            </a:r>
            <a:r>
              <a:rPr lang="zh-CN" altLang="en-US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</a:t>
            </a:r>
            <a:r>
              <a:rPr lang="en-US" altLang="zh-CN" sz="3600" b="1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...</a:t>
            </a:r>
            <a:r>
              <a:rPr lang="zh-CN" altLang="en-US" sz="3600" b="1">
                <a:solidFill>
                  <a:schemeClr val="accent4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)</a:t>
            </a:r>
            <a:r>
              <a:rPr lang="en-US" altLang="zh-CN" sz="3600" b="1">
                <a:solidFill>
                  <a:schemeClr val="accent4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;</a:t>
            </a:r>
            <a:endParaRPr lang="en-US" altLang="zh-CN" sz="4400" b="1">
              <a:solidFill>
                <a:schemeClr val="accent4"/>
              </a:solidFill>
              <a:latin typeface="+mn-lt"/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3790" y="5380355"/>
            <a:ext cx="12724765" cy="400113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985770" y="6865620"/>
            <a:ext cx="5852795" cy="678180"/>
          </a:xfrm>
          <a:prstGeom prst="roundRect">
            <a:avLst/>
          </a:prstGeom>
          <a:noFill/>
          <a:ln w="762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Column-Orient Model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How we do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4975" y="6856095"/>
            <a:ext cx="18752185" cy="441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CPU :</a:t>
            </a:r>
            <a:r>
              <a:rPr lang="zh-CN" altLang="en-US" sz="5400" b="1" dirty="0">
                <a:solidFill>
                  <a:schemeClr val="bg1"/>
                </a:solidFill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</a:rPr>
              <a:t>Intel Skylake  8 core 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</a:rPr>
              <a:t>Memory : 64 GB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</a:rPr>
              <a:t>Disk : 500GB SSD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</a:rPr>
              <a:t>Data Set : TSBS, 12 Hours, 40000 Drivers, 10 Metrics </a:t>
            </a:r>
            <a:r>
              <a:rPr lang="zh-CN" altLang="en-US" sz="5400" b="1" dirty="0">
                <a:solidFill>
                  <a:schemeClr val="bg1"/>
                </a:solidFill>
              </a:rPr>
              <a:t>≈ </a:t>
            </a:r>
            <a:r>
              <a:rPr lang="en-US" altLang="zh-CN" sz="5400" b="1" dirty="0">
                <a:solidFill>
                  <a:schemeClr val="bg1"/>
                </a:solidFill>
              </a:rPr>
              <a:t>16.9 billion Rows </a:t>
            </a:r>
            <a:endParaRPr lang="zh-CN" altLang="en-US" sz="5400" b="1" dirty="0">
              <a:solidFill>
                <a:schemeClr val="bg1"/>
              </a:solidFill>
            </a:endParaRPr>
          </a:p>
          <a:p>
            <a:endParaRPr lang="zh-CN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Column-Orient Model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How we do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76400" y="5873120"/>
            <a:ext cx="14113568" cy="549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:) SELECT </a:t>
            </a:r>
            <a:r>
              <a:rPr lang="en-US" altLang="zh-CN" sz="5400" b="1" dirty="0">
                <a:solidFill>
                  <a:srgbClr val="00B0F0"/>
                </a:solidFill>
              </a:rPr>
              <a:t>value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</a:rPr>
              <a:t>FROM </a:t>
            </a:r>
            <a:r>
              <a:rPr lang="en-US" altLang="zh-CN" sz="5400" b="1" dirty="0">
                <a:solidFill>
                  <a:srgbClr val="00B0F0"/>
                </a:solidFill>
                <a:sym typeface="+mn-ea"/>
              </a:rPr>
              <a:t>benchmark</a:t>
            </a:r>
            <a:r>
              <a:rPr lang="en-US" altLang="zh-CN" sz="5400" b="1" dirty="0">
                <a:solidFill>
                  <a:schemeClr val="bg1"/>
                </a:solidFill>
              </a:rPr>
              <a:t>.</a:t>
            </a:r>
            <a:r>
              <a:rPr lang="en-US" altLang="zh-CN" sz="5400" b="1" dirty="0">
                <a:solidFill>
                  <a:srgbClr val="00B0F0"/>
                </a:solidFill>
              </a:rPr>
              <a:t>tags</a:t>
            </a:r>
            <a:endParaRPr lang="en-US" altLang="zh-CN" sz="5400" b="1" dirty="0">
              <a:solidFill>
                <a:srgbClr val="00B0F0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</a:rPr>
              <a:t>WHERE (</a:t>
            </a:r>
            <a:r>
              <a:rPr lang="en-US" altLang="zh-CN" sz="5400" b="1" dirty="0">
                <a:solidFill>
                  <a:srgbClr val="00B0F0"/>
                </a:solidFill>
              </a:rPr>
              <a:t>metric</a:t>
            </a:r>
            <a:r>
              <a:rPr lang="en-US" altLang="zh-CN" sz="5400" b="1" dirty="0">
                <a:solidFill>
                  <a:schemeClr val="bg1"/>
                </a:solidFill>
              </a:rPr>
              <a:t>_</a:t>
            </a:r>
            <a:r>
              <a:rPr lang="en-US" altLang="zh-CN" sz="5400" b="1" dirty="0">
                <a:solidFill>
                  <a:srgbClr val="00B0F0"/>
                </a:solidFill>
              </a:rPr>
              <a:t>name </a:t>
            </a:r>
            <a:r>
              <a:rPr lang="en-US" altLang="zh-CN" sz="5400" b="1" dirty="0">
                <a:solidFill>
                  <a:schemeClr val="bg1"/>
                </a:solidFill>
              </a:rPr>
              <a:t>= 'cpu-usage_user') 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accent2"/>
                </a:solidFill>
              </a:rPr>
              <a:t>AND 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</a:rPr>
              <a:t>((</a:t>
            </a:r>
            <a:r>
              <a:rPr lang="en-US" altLang="zh-CN" sz="5400" b="1" dirty="0">
                <a:solidFill>
                  <a:srgbClr val="00B0F0"/>
                </a:solidFill>
              </a:rPr>
              <a:t>created_at </a:t>
            </a:r>
            <a:r>
              <a:rPr lang="zh-CN" altLang="en-US" sz="54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&gt;</a:t>
            </a:r>
            <a:r>
              <a:rPr lang="en-US" altLang="zh-CN" sz="5400" b="1" dirty="0">
                <a:solidFill>
                  <a:srgbClr val="FFFF00"/>
                </a:solidFill>
              </a:rPr>
              <a:t>=</a:t>
            </a:r>
            <a:r>
              <a:rPr lang="en-US" altLang="zh-CN" sz="5400" b="1" dirty="0">
                <a:solidFill>
                  <a:schemeClr val="bg1"/>
                </a:solidFill>
              </a:rPr>
              <a:t> '2016-01-01 08:00:00') 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accent2"/>
                </a:solidFill>
              </a:rPr>
              <a:t>AND </a:t>
            </a:r>
            <a:endParaRPr lang="en-US" altLang="zh-CN" sz="5400" b="1" dirty="0">
              <a:solidFill>
                <a:srgbClr val="00B0F0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</a:rPr>
              <a:t>(</a:t>
            </a:r>
            <a:r>
              <a:rPr lang="en-US" altLang="zh-CN" sz="5400" b="1" dirty="0">
                <a:solidFill>
                  <a:srgbClr val="00B0F0"/>
                </a:solidFill>
              </a:rPr>
              <a:t>created_at</a:t>
            </a:r>
            <a:r>
              <a:rPr lang="en-US" altLang="zh-CN" sz="5400" b="1" dirty="0">
                <a:solidFill>
                  <a:schemeClr val="bg1"/>
                </a:solidFill>
              </a:rPr>
              <a:t> </a:t>
            </a:r>
            <a:r>
              <a:rPr lang="en-US" altLang="zh-CN" sz="5400" b="1" dirty="0">
                <a:solidFill>
                  <a:srgbClr val="FFFF00"/>
                </a:solidFill>
              </a:rPr>
              <a:t>&lt;=</a:t>
            </a:r>
            <a:r>
              <a:rPr lang="en-US" altLang="zh-CN" sz="5400" b="1" dirty="0">
                <a:solidFill>
                  <a:schemeClr val="bg1"/>
                </a:solidFill>
              </a:rPr>
              <a:t> '2016-01-01 09:00:00'))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</a:rPr>
              <a:t>ORDER BY </a:t>
            </a:r>
            <a:r>
              <a:rPr lang="en-US" altLang="zh-CN" sz="5400" b="1" dirty="0">
                <a:solidFill>
                  <a:schemeClr val="accent2"/>
                </a:solidFill>
              </a:rPr>
              <a:t>toStartOfMinute(</a:t>
            </a:r>
            <a:r>
              <a:rPr lang="en-US" altLang="zh-CN" sz="5400" b="1" dirty="0">
                <a:solidFill>
                  <a:srgbClr val="00B0F0"/>
                </a:solidFill>
              </a:rPr>
              <a:t>created_at</a:t>
            </a:r>
            <a:r>
              <a:rPr lang="en-US" altLang="zh-CN" sz="5400" b="1" dirty="0">
                <a:solidFill>
                  <a:schemeClr val="accent2"/>
                </a:solidFill>
              </a:rPr>
              <a:t>)</a:t>
            </a:r>
            <a:r>
              <a:rPr lang="en-US" altLang="zh-CN" sz="5400" b="1" dirty="0">
                <a:solidFill>
                  <a:schemeClr val="bg1"/>
                </a:solidFill>
              </a:rPr>
              <a:t> DESC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</a:rPr>
              <a:t>LIMIT 5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</a:rPr>
              <a:t> </a:t>
            </a:r>
            <a:endParaRPr lang="en-US" altLang="zh-CN" sz="54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96415" y="4177665"/>
            <a:ext cx="8211185" cy="711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  <a:sym typeface="+mn-ea"/>
              </a:rPr>
              <a:t>┌─value─┐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  <a:sym typeface="+mn-ea"/>
              </a:rPr>
              <a:t>│     4 │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  <a:sym typeface="+mn-ea"/>
              </a:rPr>
              <a:t>│     4 │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  <a:sym typeface="+mn-ea"/>
              </a:rPr>
              <a:t>│     4 │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  <a:sym typeface="+mn-ea"/>
              </a:rPr>
              <a:t>│     4 │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  <a:sym typeface="+mn-ea"/>
              </a:rPr>
              <a:t>│     4 │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  <a:sym typeface="+mn-ea"/>
              </a:rPr>
              <a:t>└───────┘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  <a:sym typeface="+mn-ea"/>
              </a:rPr>
              <a:t>5 rows in set. Elapsed: 0.854 sec. Processed 144.06 million rows, 5.19 GB (168.64 million rows/s., 6.07 GB/s.)</a:t>
            </a:r>
            <a:endParaRPr lang="zh-CN" altLang="en-US" sz="5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Time-Series-Orient Model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How we do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6505" y="5292090"/>
            <a:ext cx="8507095" cy="607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CREATE TABLE</a:t>
            </a:r>
            <a:r>
              <a:rPr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demonstration.test</a:t>
            </a:r>
            <a:endParaRPr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(</a:t>
            </a:r>
            <a:endParaRPr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   `time_series_interval` </a:t>
            </a:r>
            <a:r>
              <a:rPr lang="zh-CN" altLang="en-US" sz="3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DateTime</a:t>
            </a:r>
            <a:r>
              <a:rPr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endParaRPr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   `metric_name` </a:t>
            </a:r>
            <a:r>
              <a:rPr lang="zh-CN" altLang="en-US" sz="3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String</a:t>
            </a:r>
            <a:r>
              <a:rPr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endParaRPr lang="zh-CN" altLang="en-US" sz="36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80604020202020204" pitchFamily="34" charset="0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   `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Name</a:t>
            </a:r>
            <a:r>
              <a:rPr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` </a:t>
            </a:r>
            <a:r>
              <a:rPr lang="zh-CN" altLang="en-US" sz="3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String</a:t>
            </a:r>
            <a:r>
              <a:rPr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,  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`Age` </a:t>
            </a:r>
            <a:r>
              <a:rPr lang="zh-CN" altLang="en-US" sz="3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UInt8</a:t>
            </a:r>
            <a:r>
              <a:rPr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,</a:t>
            </a:r>
            <a:r>
              <a:rPr lang="zh-CN" altLang="en-US" sz="3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..., </a:t>
            </a:r>
            <a:endParaRPr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   `time</a:t>
            </a:r>
            <a:r>
              <a:rPr lang="en-US" altLang="zh-CN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_</a:t>
            </a:r>
            <a:r>
              <a: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series` </a:t>
            </a:r>
            <a:r>
              <a:rPr lang="zh-CN" altLang="en-US" sz="4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AggregateFunction(</a:t>
            </a:r>
            <a:endParaRPr lang="zh-CN" altLang="en-US" sz="4000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4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        groupArray</a:t>
            </a:r>
            <a:r>
              <a: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r>
              <a:rPr lang="zh-CN" altLang="en-US" sz="4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Tuple(</a:t>
            </a:r>
            <a:r>
              <a:rPr lang="zh-CN" altLang="en-US" sz="4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DateTime</a:t>
            </a:r>
            <a:r>
              <a: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r>
              <a:rPr lang="zh-CN" altLang="en-US" sz="4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Float64</a:t>
            </a:r>
            <a:r>
              <a:rPr lang="zh-CN" altLang="en-US" sz="4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))</a:t>
            </a:r>
            <a:endParaRPr lang="zh-CN" alt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ENGINE</a:t>
            </a:r>
            <a:r>
              <a:rPr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= </a:t>
            </a:r>
            <a:r>
              <a:rPr lang="zh-CN" altLang="en-US" sz="3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AggregatingMergeTree()</a:t>
            </a:r>
            <a:endParaRPr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PARTITION BY</a:t>
            </a:r>
            <a:r>
              <a:rPr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</a:t>
            </a:r>
            <a:r>
              <a:rPr lang="zh-CN" altLang="en-US" sz="3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toYYYYMM(</a:t>
            </a:r>
            <a:r>
              <a:rPr lang="zh-CN" altLang="en-US" sz="3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time_series_interval</a:t>
            </a:r>
            <a:r>
              <a:rPr lang="zh-CN" altLang="en-US" sz="3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)</a:t>
            </a:r>
            <a:endParaRPr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ORDER BY</a:t>
            </a:r>
            <a:r>
              <a:rPr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</a:t>
            </a:r>
            <a:r>
              <a:rPr lang="zh-CN" altLang="en-US" sz="36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(</a:t>
            </a:r>
            <a:r>
              <a:rPr lang="zh-CN" altLang="en-US" sz="3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metric_name</a:t>
            </a:r>
            <a:r>
              <a:rPr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r>
              <a:rPr lang="zh-CN" altLang="en-US" sz="3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time_series_interval</a:t>
            </a:r>
            <a:r>
              <a:rPr lang="zh-CN" altLang="en-US" sz="36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)</a:t>
            </a:r>
            <a:endParaRPr lang="zh-CN" altLang="en-US" sz="3600" dirty="0">
              <a:solidFill>
                <a:schemeClr val="accent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80604020202020204" pitchFamily="34" charset="0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759075" y="8082280"/>
            <a:ext cx="8136890" cy="1224280"/>
          </a:xfrm>
          <a:prstGeom prst="roundRect">
            <a:avLst/>
          </a:prstGeom>
          <a:noFill/>
          <a:ln w="762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9075" y="5292090"/>
            <a:ext cx="11080750" cy="51479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57575" y="2627630"/>
            <a:ext cx="1399095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Time-Series-Orient Model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How we do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6505" y="5292090"/>
            <a:ext cx="8507095" cy="615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CREATE TABLE</a:t>
            </a:r>
            <a:r>
              <a:rPr lang="zh-CN" altLang="en-US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demonstration.test</a:t>
            </a:r>
            <a:endParaRPr lang="zh-CN" altLang="en-US" sz="3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(</a:t>
            </a:r>
            <a:endParaRPr lang="zh-CN" altLang="en-US" sz="3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   `time_series_interval` </a:t>
            </a:r>
            <a:r>
              <a:rPr lang="zh-CN" altLang="en-US" sz="360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DateTime</a:t>
            </a:r>
            <a:r>
              <a:rPr lang="zh-CN" altLang="en-US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endParaRPr lang="zh-CN" altLang="en-US" sz="3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   `metric_name` </a:t>
            </a:r>
            <a:r>
              <a:rPr lang="zh-CN" altLang="en-US" sz="4000" b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LowCardinality</a:t>
            </a:r>
            <a:r>
              <a:rPr lang="en-US" altLang="zh-CN" sz="4000" b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(</a:t>
            </a:r>
            <a:r>
              <a:rPr lang="zh-CN" altLang="en-US" sz="4000" b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String</a:t>
            </a:r>
            <a:r>
              <a:rPr lang="en-US" altLang="zh-CN" sz="4000" b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)</a:t>
            </a:r>
            <a:r>
              <a:rPr lang="zh-CN" altLang="en-US" sz="4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,</a:t>
            </a:r>
            <a:r>
              <a:rPr lang="zh-CN" altLang="en-US" sz="4000" b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</a:t>
            </a:r>
            <a:endParaRPr lang="zh-CN" altLang="en-US" sz="3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   `</a:t>
            </a:r>
            <a:r>
              <a:rPr lang="en-US" altLang="zh-CN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Name</a:t>
            </a:r>
            <a:r>
              <a:rPr lang="zh-CN" altLang="en-US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` </a:t>
            </a:r>
            <a:r>
              <a:rPr lang="zh-CN" altLang="en-US" sz="4000" b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LowCardinality(String</a:t>
            </a:r>
            <a:r>
              <a:rPr lang="en-US" altLang="zh-CN" sz="4000" b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)</a:t>
            </a:r>
            <a:r>
              <a:rPr lang="zh-CN" altLang="en-US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,  </a:t>
            </a:r>
            <a:r>
              <a:rPr lang="en-US" altLang="zh-CN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`Age` </a:t>
            </a:r>
            <a:r>
              <a:rPr lang="zh-CN" altLang="en-US" sz="360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UInt8</a:t>
            </a:r>
            <a:r>
              <a:rPr lang="en-US" altLang="zh-CN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, ..., </a:t>
            </a:r>
            <a:endParaRPr lang="zh-CN" altLang="en-US" sz="3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4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   `time</a:t>
            </a:r>
            <a:r>
              <a:rPr lang="en-US" altLang="zh-CN" sz="4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_</a:t>
            </a:r>
            <a:r>
              <a:rPr lang="zh-CN" altLang="en-US" sz="4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series` </a:t>
            </a:r>
            <a:r>
              <a:rPr lang="zh-CN" altLang="en-US" sz="4000" b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AggregateFunction(</a:t>
            </a:r>
            <a:endParaRPr lang="zh-CN" altLang="en-US" sz="4000" b="1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4000" b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        groupArray</a:t>
            </a:r>
            <a:r>
              <a:rPr lang="zh-CN" altLang="en-US" sz="4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r>
              <a:rPr lang="zh-CN" altLang="en-US" sz="4000" b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Tuple(</a:t>
            </a:r>
            <a:r>
              <a:rPr lang="zh-CN" altLang="en-US" sz="4000" b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DateTime</a:t>
            </a:r>
            <a:r>
              <a:rPr lang="zh-CN" altLang="en-US" sz="4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r>
              <a:rPr lang="zh-CN" altLang="en-US" sz="4000" b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Float64</a:t>
            </a:r>
            <a:r>
              <a:rPr lang="zh-CN" altLang="en-US" sz="4000" b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))</a:t>
            </a:r>
            <a:endParaRPr lang="zh-CN" altLang="en-US" sz="4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) </a:t>
            </a:r>
            <a:r>
              <a:rPr lang="zh-CN" altLang="en-US" sz="36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ENGINE</a:t>
            </a:r>
            <a:r>
              <a:rPr lang="zh-CN" altLang="en-US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= </a:t>
            </a:r>
            <a:r>
              <a:rPr lang="zh-CN" altLang="en-US" sz="360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AggregatingMergeTree()</a:t>
            </a:r>
            <a:endParaRPr lang="zh-CN" altLang="en-US" sz="3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PARTITION BY</a:t>
            </a:r>
            <a:r>
              <a:rPr lang="zh-CN" altLang="en-US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</a:t>
            </a:r>
            <a:r>
              <a:rPr lang="zh-CN" altLang="en-US" sz="360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toYYYYMM(</a:t>
            </a:r>
            <a:r>
              <a:rPr lang="zh-CN" altLang="en-US" sz="36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time_series_interval</a:t>
            </a:r>
            <a:r>
              <a:rPr lang="zh-CN" altLang="en-US" sz="360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)</a:t>
            </a:r>
            <a:endParaRPr lang="zh-CN" altLang="en-US" sz="3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ORDER BY</a:t>
            </a:r>
            <a:r>
              <a:rPr lang="zh-CN" altLang="en-US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 </a:t>
            </a:r>
            <a:r>
              <a:rPr lang="zh-CN" altLang="en-US" sz="360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(</a:t>
            </a:r>
            <a:r>
              <a:rPr lang="zh-CN" altLang="en-US" sz="36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metric_name</a:t>
            </a:r>
            <a:r>
              <a:rPr lang="zh-CN" altLang="en-US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r>
              <a:rPr lang="zh-CN" altLang="en-US" sz="36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time_series_interval</a:t>
            </a:r>
            <a:r>
              <a:rPr lang="zh-CN" altLang="en-US" sz="360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80604020202020204" pitchFamily="34" charset="0"/>
                <a:sym typeface="+mn-ea"/>
              </a:rPr>
              <a:t>)</a:t>
            </a:r>
            <a:endParaRPr lang="zh-CN" altLang="en-US" sz="3600">
              <a:solidFill>
                <a:schemeClr val="accent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80604020202020204" pitchFamily="34" charset="0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18765" y="6922135"/>
            <a:ext cx="7903210" cy="1127760"/>
          </a:xfrm>
          <a:prstGeom prst="roundRect">
            <a:avLst/>
          </a:prstGeom>
          <a:noFill/>
          <a:ln w="762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1445" y="4975225"/>
            <a:ext cx="11664950" cy="50215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b="1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Now</a:t>
            </a:r>
            <a:r>
              <a:rPr lang="zh-CN" altLang="en-US" b="1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：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0" indent="0" algn="ctr">
              <a:buNone/>
            </a:pP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INSERT INTO 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demonstration.test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SELECT ..., 'HeartRate', groupArrayState(Tuple('2019-10-11 11:11:00', 87));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0" indent="0" algn="ctr">
              <a:buNone/>
            </a:pPr>
            <a:r>
              <a:rPr lang="en-US" altLang="zh-CN" b="1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AND :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0" indent="0" algn="ctr">
              <a:buNone/>
            </a:pP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SELECT ..., metric_name, groupArrayMerge(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time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_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series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FROM 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demonstration.test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How we do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It's veeeeeery complicated!!!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0" indent="0" algn="ctr">
              <a:buNone/>
            </a:pP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So...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How we do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Why we choose it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Time-Series-Orient Model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How we do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8925560" y="5550535"/>
            <a:ext cx="2466340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>
              <a:solidFill>
                <a:schemeClr val="bg1"/>
              </a:solidFill>
            </a:endParaRPr>
          </a:p>
          <a:p>
            <a:pPr algn="ctr"/>
            <a:r>
              <a:rPr lang="en-US" altLang="zh-CN" sz="4000">
                <a:solidFill>
                  <a:schemeClr val="bg1"/>
                </a:solidFill>
              </a:rPr>
              <a:t>test_insert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11158220" y="10483215"/>
            <a:ext cx="254444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4000">
              <a:solidFill>
                <a:schemeClr val="bg1"/>
              </a:solidFill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algn="ctr"/>
            <a:r>
              <a:rPr lang="zh-CN" sz="4000">
                <a:solidFill>
                  <a:schemeClr val="bg1"/>
                </a:solidFill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test_query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11158220" y="7543165"/>
            <a:ext cx="254444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>
              <a:solidFill>
                <a:schemeClr val="bg1"/>
              </a:solidFill>
            </a:endParaRPr>
          </a:p>
          <a:p>
            <a:pPr algn="ctr"/>
            <a:r>
              <a:rPr lang="en-US" altLang="zh-CN" sz="4000">
                <a:solidFill>
                  <a:schemeClr val="bg1"/>
                </a:solidFill>
              </a:rPr>
              <a:t>test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3" name="流程图: 可选过程 12"/>
          <p:cNvSpPr/>
          <p:nvPr/>
        </p:nvSpPr>
        <p:spPr>
          <a:xfrm>
            <a:off x="6692900" y="7543165"/>
            <a:ext cx="2661920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>
              <a:solidFill>
                <a:schemeClr val="bg1"/>
              </a:solidFill>
            </a:endParaRPr>
          </a:p>
          <a:p>
            <a:pPr algn="ctr"/>
            <a:r>
              <a:rPr lang="en-US" altLang="zh-CN" sz="4000">
                <a:solidFill>
                  <a:schemeClr val="bg1"/>
                </a:solidFill>
              </a:rPr>
              <a:t>insert_view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6692900" y="10483215"/>
            <a:ext cx="316928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solidFill>
                <a:schemeClr val="bg1"/>
              </a:solidFill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algn="ctr"/>
            <a:r>
              <a:rPr lang="zh-CN" altLang="en-US" sz="4000">
                <a:solidFill>
                  <a:schemeClr val="bg1"/>
                </a:solidFill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calc_test_query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1128395" y="10483215"/>
            <a:ext cx="278066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solidFill>
                <a:schemeClr val="bg1"/>
              </a:solidFill>
            </a:endParaRPr>
          </a:p>
          <a:p>
            <a:pPr algn="ctr"/>
            <a:r>
              <a:rPr lang="zh-CN" altLang="en-US" sz="4000">
                <a:solidFill>
                  <a:schemeClr val="bg1"/>
                </a:solidFill>
              </a:rPr>
              <a:t>Read Client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1128395" y="7543165"/>
            <a:ext cx="278066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>
              <a:solidFill>
                <a:schemeClr val="bg1"/>
              </a:solidFill>
            </a:endParaRPr>
          </a:p>
          <a:p>
            <a:pPr algn="ctr"/>
            <a:r>
              <a:rPr lang="zh-CN" altLang="en-US" sz="4000">
                <a:solidFill>
                  <a:schemeClr val="bg1"/>
                </a:solidFill>
              </a:rPr>
              <a:t>Write Client</a:t>
            </a:r>
            <a:endParaRPr lang="zh-CN" altLang="en-US" sz="400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809230" y="6468110"/>
            <a:ext cx="2232660" cy="1075055"/>
          </a:xfrm>
          <a:prstGeom prst="straightConnector1">
            <a:avLst/>
          </a:prstGeom>
          <a:ln w="76200">
            <a:solidFill>
              <a:srgbClr val="00CB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2"/>
            <a:endCxn id="12" idx="0"/>
          </p:cNvCxnSpPr>
          <p:nvPr/>
        </p:nvCxnSpPr>
        <p:spPr>
          <a:xfrm>
            <a:off x="10158730" y="6468110"/>
            <a:ext cx="2272030" cy="1075055"/>
          </a:xfrm>
          <a:prstGeom prst="straightConnector1">
            <a:avLst/>
          </a:prstGeom>
          <a:ln w="76200">
            <a:solidFill>
              <a:srgbClr val="00CB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3"/>
            <a:endCxn id="13" idx="1"/>
          </p:cNvCxnSpPr>
          <p:nvPr/>
        </p:nvCxnSpPr>
        <p:spPr>
          <a:xfrm>
            <a:off x="3909060" y="8002270"/>
            <a:ext cx="2783840" cy="0"/>
          </a:xfrm>
          <a:prstGeom prst="straightConnector1">
            <a:avLst/>
          </a:prstGeom>
          <a:ln w="76200">
            <a:solidFill>
              <a:srgbClr val="00CB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2"/>
            <a:endCxn id="11" idx="0"/>
          </p:cNvCxnSpPr>
          <p:nvPr/>
        </p:nvCxnSpPr>
        <p:spPr>
          <a:xfrm>
            <a:off x="12430760" y="8460740"/>
            <a:ext cx="0" cy="202247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1"/>
            <a:endCxn id="14" idx="3"/>
          </p:cNvCxnSpPr>
          <p:nvPr/>
        </p:nvCxnSpPr>
        <p:spPr>
          <a:xfrm flipH="1">
            <a:off x="9862185" y="10942320"/>
            <a:ext cx="129603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15" idx="3"/>
          </p:cNvCxnSpPr>
          <p:nvPr/>
        </p:nvCxnSpPr>
        <p:spPr>
          <a:xfrm flipH="1">
            <a:off x="3909060" y="10942320"/>
            <a:ext cx="278384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Time-Series-Orient Model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How we do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8925560" y="5550535"/>
            <a:ext cx="2466340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>
              <a:solidFill>
                <a:schemeClr val="bg1"/>
              </a:solidFill>
            </a:endParaRPr>
          </a:p>
          <a:p>
            <a:pPr algn="ctr"/>
            <a:r>
              <a:rPr lang="en-US" altLang="zh-CN" sz="4000">
                <a:solidFill>
                  <a:schemeClr val="bg1"/>
                </a:solidFill>
              </a:rPr>
              <a:t>test_insert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11158220" y="10483215"/>
            <a:ext cx="254444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4000">
              <a:solidFill>
                <a:schemeClr val="bg1"/>
              </a:solidFill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algn="ctr"/>
            <a:r>
              <a:rPr lang="zh-CN" sz="4000">
                <a:solidFill>
                  <a:schemeClr val="bg1"/>
                </a:solidFill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test_query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11158220" y="7543165"/>
            <a:ext cx="254444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>
              <a:solidFill>
                <a:schemeClr val="bg1"/>
              </a:solidFill>
            </a:endParaRPr>
          </a:p>
          <a:p>
            <a:pPr algn="ctr"/>
            <a:r>
              <a:rPr lang="en-US" altLang="zh-CN" sz="4000">
                <a:solidFill>
                  <a:schemeClr val="bg1"/>
                </a:solidFill>
              </a:rPr>
              <a:t>test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3" name="流程图: 可选过程 12"/>
          <p:cNvSpPr/>
          <p:nvPr/>
        </p:nvSpPr>
        <p:spPr>
          <a:xfrm>
            <a:off x="6692900" y="7543165"/>
            <a:ext cx="2661920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 b="1">
              <a:solidFill>
                <a:srgbClr val="FFFF00"/>
              </a:solidFill>
            </a:endParaRPr>
          </a:p>
          <a:p>
            <a:pPr algn="ctr"/>
            <a:r>
              <a:rPr lang="en-US" altLang="zh-CN" sz="4000" b="1">
                <a:solidFill>
                  <a:srgbClr val="FFFF00"/>
                </a:solidFill>
              </a:rPr>
              <a:t>insert_view</a:t>
            </a:r>
            <a:endParaRPr lang="en-US" altLang="zh-CN" sz="4000" b="1">
              <a:solidFill>
                <a:srgbClr val="FFFF00"/>
              </a:solidFill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6692900" y="10483215"/>
            <a:ext cx="316928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solidFill>
                <a:schemeClr val="bg1"/>
              </a:solidFill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algn="ctr"/>
            <a:r>
              <a:rPr lang="zh-CN" altLang="en-US" sz="4000">
                <a:solidFill>
                  <a:schemeClr val="bg1"/>
                </a:solidFill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calc_test_query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1128395" y="10483215"/>
            <a:ext cx="278066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solidFill>
                <a:schemeClr val="bg1"/>
              </a:solidFill>
            </a:endParaRPr>
          </a:p>
          <a:p>
            <a:pPr algn="ctr"/>
            <a:r>
              <a:rPr lang="zh-CN" altLang="en-US" sz="4000">
                <a:solidFill>
                  <a:schemeClr val="bg1"/>
                </a:solidFill>
              </a:rPr>
              <a:t>Read Client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1128395" y="7543165"/>
            <a:ext cx="278066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>
              <a:solidFill>
                <a:schemeClr val="bg1"/>
              </a:solidFill>
            </a:endParaRPr>
          </a:p>
          <a:p>
            <a:pPr algn="ctr"/>
            <a:r>
              <a:rPr lang="zh-CN" altLang="en-US" sz="4000">
                <a:solidFill>
                  <a:schemeClr val="bg1"/>
                </a:solidFill>
              </a:rPr>
              <a:t>Write Client</a:t>
            </a:r>
            <a:endParaRPr lang="zh-CN" altLang="en-US" sz="400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809230" y="6468110"/>
            <a:ext cx="2232660" cy="1075055"/>
          </a:xfrm>
          <a:prstGeom prst="straightConnector1">
            <a:avLst/>
          </a:prstGeom>
          <a:ln w="76200">
            <a:solidFill>
              <a:srgbClr val="00CB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2"/>
            <a:endCxn id="12" idx="0"/>
          </p:cNvCxnSpPr>
          <p:nvPr/>
        </p:nvCxnSpPr>
        <p:spPr>
          <a:xfrm>
            <a:off x="10158730" y="6468110"/>
            <a:ext cx="2272030" cy="1075055"/>
          </a:xfrm>
          <a:prstGeom prst="straightConnector1">
            <a:avLst/>
          </a:prstGeom>
          <a:ln w="76200">
            <a:solidFill>
              <a:srgbClr val="00CB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3"/>
            <a:endCxn id="13" idx="1"/>
          </p:cNvCxnSpPr>
          <p:nvPr/>
        </p:nvCxnSpPr>
        <p:spPr>
          <a:xfrm>
            <a:off x="3909060" y="8002270"/>
            <a:ext cx="2783840" cy="0"/>
          </a:xfrm>
          <a:prstGeom prst="straightConnector1">
            <a:avLst/>
          </a:prstGeom>
          <a:ln w="76200">
            <a:solidFill>
              <a:srgbClr val="00CB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2"/>
            <a:endCxn id="11" idx="0"/>
          </p:cNvCxnSpPr>
          <p:nvPr/>
        </p:nvCxnSpPr>
        <p:spPr>
          <a:xfrm>
            <a:off x="12430760" y="8460740"/>
            <a:ext cx="0" cy="202247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1"/>
            <a:endCxn id="14" idx="3"/>
          </p:cNvCxnSpPr>
          <p:nvPr/>
        </p:nvCxnSpPr>
        <p:spPr>
          <a:xfrm flipH="1">
            <a:off x="9862185" y="10942320"/>
            <a:ext cx="129603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15" idx="3"/>
          </p:cNvCxnSpPr>
          <p:nvPr/>
        </p:nvCxnSpPr>
        <p:spPr>
          <a:xfrm flipH="1">
            <a:off x="3909060" y="10942320"/>
            <a:ext cx="278384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557375" y="5550535"/>
            <a:ext cx="9269095" cy="476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defTabSz="182880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sz="3600" b="1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CREATE TABLE</a:t>
            </a:r>
            <a:r>
              <a:rPr lang="zh-CN" sz="36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demonstration.insert_view</a:t>
            </a:r>
            <a:endParaRPr lang="zh-CN" sz="36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marL="0" indent="0" algn="l" defTabSz="182880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sz="36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(</a:t>
            </a:r>
            <a:endParaRPr lang="zh-CN" sz="36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marL="0" indent="0" algn="l" defTabSz="182880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sz="36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   `</a:t>
            </a:r>
            <a:r>
              <a:rPr lang="en-US" altLang="zh-CN" sz="36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Time</a:t>
            </a:r>
            <a:r>
              <a:rPr lang="zh-CN" sz="36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` </a:t>
            </a:r>
            <a:r>
              <a:rPr lang="zh-CN" sz="3600" dirty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DateTime</a:t>
            </a:r>
            <a:r>
              <a:rPr lang="zh-CN" sz="36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endParaRPr lang="zh-CN" sz="36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marL="0" indent="0" algn="l" defTabSz="182880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sz="36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   `metric_name` </a:t>
            </a:r>
            <a:r>
              <a:rPr lang="zh-CN" sz="3600" dirty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String</a:t>
            </a:r>
            <a:r>
              <a:rPr lang="zh-CN" sz="36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endParaRPr lang="zh-CN" sz="36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marL="0" indent="0" algn="l" defTabSz="182880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sz="36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   `</a:t>
            </a:r>
            <a:r>
              <a:rPr lang="en-US" altLang="zh-CN" sz="36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Name</a:t>
            </a:r>
            <a:r>
              <a:rPr lang="zh-CN" sz="36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` </a:t>
            </a:r>
            <a:r>
              <a:rPr lang="zh-CN" sz="3600" dirty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String</a:t>
            </a:r>
            <a:r>
              <a:rPr lang="zh-CN" sz="36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r>
              <a:rPr lang="en-US" altLang="zh-CN" sz="36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`Age` </a:t>
            </a:r>
            <a:r>
              <a:rPr lang="en-US" altLang="zh-CN" sz="3600" dirty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UInt8</a:t>
            </a:r>
            <a:r>
              <a:rPr lang="en-US" altLang="zh-CN" sz="36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...,</a:t>
            </a:r>
            <a:endParaRPr lang="zh-CN" sz="36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marL="0" indent="0" algn="l" defTabSz="182880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sz="36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   `value` </a:t>
            </a:r>
            <a:r>
              <a:rPr lang="zh-CN" sz="3600" dirty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Float64</a:t>
            </a:r>
            <a:endParaRPr lang="zh-CN" sz="36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marL="0" indent="0" algn="l" defTabSz="182880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sz="36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)</a:t>
            </a:r>
            <a:endParaRPr lang="zh-CN" sz="36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marL="0" indent="0" algn="l" defTabSz="182880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sz="3600" b="1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ENGINE </a:t>
            </a:r>
            <a:r>
              <a:rPr lang="zh-CN" sz="36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= </a:t>
            </a:r>
            <a:r>
              <a:rPr lang="zh-CN" sz="3600" dirty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Null</a:t>
            </a:r>
            <a:endParaRPr lang="zh-CN" sz="3600" dirty="0">
              <a:solidFill>
                <a:schemeClr val="accent2"/>
              </a:solidFill>
              <a:latin typeface="+mn-lt"/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Time-Series-Orient Model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How we do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8925560" y="5550535"/>
            <a:ext cx="2466340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 b="1">
              <a:solidFill>
                <a:srgbClr val="FFFF00"/>
              </a:solidFill>
            </a:endParaRPr>
          </a:p>
          <a:p>
            <a:pPr algn="ctr"/>
            <a:r>
              <a:rPr lang="en-US" altLang="zh-CN" sz="4000" b="1">
                <a:solidFill>
                  <a:srgbClr val="FFFF00"/>
                </a:solidFill>
              </a:rPr>
              <a:t>test_insert</a:t>
            </a:r>
            <a:endParaRPr lang="en-US" altLang="zh-CN" sz="4000" b="1">
              <a:solidFill>
                <a:srgbClr val="FFFF00"/>
              </a:solidFill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11158220" y="10483215"/>
            <a:ext cx="254444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4000">
              <a:solidFill>
                <a:schemeClr val="bg1"/>
              </a:solidFill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algn="ctr"/>
            <a:r>
              <a:rPr lang="zh-CN" sz="4000">
                <a:solidFill>
                  <a:schemeClr val="bg1"/>
                </a:solidFill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test_query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11158220" y="7543165"/>
            <a:ext cx="254444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>
              <a:solidFill>
                <a:schemeClr val="bg1"/>
              </a:solidFill>
            </a:endParaRPr>
          </a:p>
          <a:p>
            <a:pPr algn="ctr"/>
            <a:r>
              <a:rPr lang="en-US" altLang="zh-CN" sz="4000">
                <a:solidFill>
                  <a:schemeClr val="bg1"/>
                </a:solidFill>
              </a:rPr>
              <a:t>test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3" name="流程图: 可选过程 12"/>
          <p:cNvSpPr/>
          <p:nvPr/>
        </p:nvSpPr>
        <p:spPr>
          <a:xfrm>
            <a:off x="6692900" y="7543165"/>
            <a:ext cx="2661920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>
              <a:solidFill>
                <a:schemeClr val="bg1"/>
              </a:solidFill>
            </a:endParaRPr>
          </a:p>
          <a:p>
            <a:pPr algn="ctr"/>
            <a:r>
              <a:rPr lang="en-US" altLang="zh-CN" sz="4000">
                <a:solidFill>
                  <a:schemeClr val="bg1"/>
                </a:solidFill>
              </a:rPr>
              <a:t>insert_view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6692900" y="10483215"/>
            <a:ext cx="316928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solidFill>
                <a:schemeClr val="bg1"/>
              </a:solidFill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algn="ctr"/>
            <a:r>
              <a:rPr lang="zh-CN" altLang="en-US" sz="4000">
                <a:solidFill>
                  <a:schemeClr val="bg1"/>
                </a:solidFill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calc_test_query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1128395" y="10483215"/>
            <a:ext cx="278066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solidFill>
                <a:schemeClr val="bg1"/>
              </a:solidFill>
            </a:endParaRPr>
          </a:p>
          <a:p>
            <a:pPr algn="ctr"/>
            <a:r>
              <a:rPr lang="zh-CN" altLang="en-US" sz="4000">
                <a:solidFill>
                  <a:schemeClr val="bg1"/>
                </a:solidFill>
              </a:rPr>
              <a:t>Read Client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1128395" y="7543165"/>
            <a:ext cx="278066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>
              <a:solidFill>
                <a:schemeClr val="bg1"/>
              </a:solidFill>
            </a:endParaRPr>
          </a:p>
          <a:p>
            <a:pPr algn="ctr"/>
            <a:r>
              <a:rPr lang="zh-CN" altLang="en-US" sz="4000">
                <a:solidFill>
                  <a:schemeClr val="bg1"/>
                </a:solidFill>
              </a:rPr>
              <a:t>Write Client</a:t>
            </a:r>
            <a:endParaRPr lang="zh-CN" altLang="en-US" sz="400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809230" y="6468110"/>
            <a:ext cx="2232660" cy="1075055"/>
          </a:xfrm>
          <a:prstGeom prst="straightConnector1">
            <a:avLst/>
          </a:prstGeom>
          <a:ln w="76200">
            <a:solidFill>
              <a:srgbClr val="00CB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2"/>
            <a:endCxn id="12" idx="0"/>
          </p:cNvCxnSpPr>
          <p:nvPr/>
        </p:nvCxnSpPr>
        <p:spPr>
          <a:xfrm>
            <a:off x="10158730" y="6468110"/>
            <a:ext cx="2272030" cy="1075055"/>
          </a:xfrm>
          <a:prstGeom prst="straightConnector1">
            <a:avLst/>
          </a:prstGeom>
          <a:ln w="76200">
            <a:solidFill>
              <a:srgbClr val="00CB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3"/>
            <a:endCxn id="13" idx="1"/>
          </p:cNvCxnSpPr>
          <p:nvPr/>
        </p:nvCxnSpPr>
        <p:spPr>
          <a:xfrm>
            <a:off x="3909060" y="8002270"/>
            <a:ext cx="2783840" cy="0"/>
          </a:xfrm>
          <a:prstGeom prst="straightConnector1">
            <a:avLst/>
          </a:prstGeom>
          <a:ln w="76200">
            <a:solidFill>
              <a:srgbClr val="00CB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2"/>
            <a:endCxn id="11" idx="0"/>
          </p:cNvCxnSpPr>
          <p:nvPr/>
        </p:nvCxnSpPr>
        <p:spPr>
          <a:xfrm>
            <a:off x="12430760" y="8460740"/>
            <a:ext cx="0" cy="202247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1"/>
            <a:endCxn id="14" idx="3"/>
          </p:cNvCxnSpPr>
          <p:nvPr/>
        </p:nvCxnSpPr>
        <p:spPr>
          <a:xfrm flipH="1">
            <a:off x="9862185" y="10942320"/>
            <a:ext cx="129603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15" idx="3"/>
          </p:cNvCxnSpPr>
          <p:nvPr/>
        </p:nvCxnSpPr>
        <p:spPr>
          <a:xfrm flipH="1">
            <a:off x="3909060" y="10942320"/>
            <a:ext cx="278384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714220" y="5550535"/>
            <a:ext cx="9269095" cy="476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defTabSz="182880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CREATE MATERIALIZED VIEW</a:t>
            </a:r>
            <a:r>
              <a:rPr 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demonstration.test_insert </a:t>
            </a:r>
            <a:endParaRPr lang="zh-CN" sz="360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marL="0" indent="0" algn="l" defTabSz="182880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TO</a:t>
            </a:r>
            <a:r>
              <a:rPr 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demonstration.test </a:t>
            </a:r>
            <a:r>
              <a:rPr lang="zh-CN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AS SELECT </a:t>
            </a:r>
            <a:endParaRPr lang="zh-CN" sz="3600"/>
          </a:p>
          <a:p>
            <a:pPr marL="0" indent="0" algn="l" defTabSz="182880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   </a:t>
            </a:r>
            <a:r>
              <a:rPr sz="360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toStartOfInterval</a:t>
            </a:r>
            <a:r>
              <a:rPr lang="zh-CN" sz="360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(</a:t>
            </a:r>
            <a:r>
              <a:rPr lang="zh-CN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Time</a:t>
            </a:r>
            <a:r>
              <a:rPr 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r>
              <a:rPr lang="zh-CN" sz="360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toIntervalMinute(</a:t>
            </a:r>
            <a:r>
              <a:rPr 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30</a:t>
            </a:r>
            <a:r>
              <a:rPr lang="zh-CN" sz="360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))</a:t>
            </a:r>
            <a:r>
              <a:rPr 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</a:t>
            </a:r>
            <a:endParaRPr lang="zh-CN" sz="360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marL="0" indent="0" algn="l" defTabSz="182880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       </a:t>
            </a:r>
            <a:r>
              <a:rPr lang="zh-CN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AS </a:t>
            </a:r>
            <a:r>
              <a:rPr lang="zh-CN" sz="3600">
                <a:solidFill>
                  <a:schemeClr val="accent6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time_series_interval</a:t>
            </a:r>
            <a:r>
              <a:rPr 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endParaRPr lang="zh-CN" sz="3600"/>
          </a:p>
          <a:p>
            <a:pPr marL="0" indent="0" algn="l" defTabSz="182880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   </a:t>
            </a:r>
            <a:r>
              <a:rPr lang="zh-CN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metric_name</a:t>
            </a:r>
            <a:r>
              <a:rPr 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r>
              <a:rPr lang="zh-CN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Name</a:t>
            </a:r>
            <a:r>
              <a:rPr lang="en-US" alt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r>
              <a:rPr lang="zh-CN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Age</a:t>
            </a:r>
            <a:r>
              <a:rPr lang="en-US" alt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...,</a:t>
            </a:r>
            <a:endParaRPr lang="en-US" altLang="zh-CN" sz="3600">
              <a:solidFill>
                <a:schemeClr val="accent1"/>
              </a:solidFill>
              <a:latin typeface="+mn-lt"/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marL="0" indent="0" algn="l" defTabSz="182880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   </a:t>
            </a:r>
            <a:r>
              <a:rPr lang="zh-CN" sz="360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groupArrayState(</a:t>
            </a:r>
            <a:r>
              <a:rPr lang="zh-CN" sz="3600">
                <a:solidFill>
                  <a:schemeClr val="accent4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(</a:t>
            </a:r>
            <a:r>
              <a:rPr lang="zh-CN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Time</a:t>
            </a:r>
            <a:r>
              <a:rPr 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r>
              <a:rPr lang="zh-CN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value</a:t>
            </a:r>
            <a:r>
              <a:rPr lang="zh-CN" sz="3600">
                <a:solidFill>
                  <a:schemeClr val="accent4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)</a:t>
            </a:r>
            <a:r>
              <a:rPr lang="zh-CN" sz="360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) </a:t>
            </a:r>
            <a:r>
              <a:rPr lang="zh-CN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AS </a:t>
            </a:r>
            <a:r>
              <a:rPr lang="zh-CN" sz="3600">
                <a:solidFill>
                  <a:schemeClr val="accent6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timeseries</a:t>
            </a:r>
            <a:endParaRPr lang="zh-CN" sz="3600"/>
          </a:p>
          <a:p>
            <a:pPr marL="0" indent="0" algn="l" defTabSz="182880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FROM </a:t>
            </a:r>
            <a:r>
              <a:rPr lang="zh-CN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demonstration</a:t>
            </a:r>
            <a:r>
              <a:rPr 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.</a:t>
            </a:r>
            <a:r>
              <a:rPr lang="zh-CN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insert_view</a:t>
            </a:r>
            <a:endParaRPr lang="zh-CN" sz="3600"/>
          </a:p>
          <a:p>
            <a:pPr marL="0" indent="0" algn="l" defTabSz="182880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GROUP BY </a:t>
            </a:r>
            <a:r>
              <a:rPr lang="zh-CN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time_series_interval</a:t>
            </a:r>
            <a:r>
              <a:rPr 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r>
              <a:rPr lang="zh-CN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metric_name</a:t>
            </a:r>
            <a:r>
              <a:rPr 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r>
              <a:rPr lang="zh-CN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Name</a:t>
            </a:r>
            <a:r>
              <a:rPr lang="en-US" alt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r>
              <a:rPr lang="zh-CN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Age</a:t>
            </a:r>
            <a:endParaRPr lang="en-US" altLang="zh-CN" sz="360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Time-Series-Orient Model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How we do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8925560" y="5550535"/>
            <a:ext cx="2466340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>
              <a:solidFill>
                <a:schemeClr val="bg1"/>
              </a:solidFill>
            </a:endParaRPr>
          </a:p>
          <a:p>
            <a:pPr algn="ctr"/>
            <a:r>
              <a:rPr lang="en-US" altLang="zh-CN" sz="4000">
                <a:solidFill>
                  <a:schemeClr val="bg1"/>
                </a:solidFill>
              </a:rPr>
              <a:t>test_insert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11158220" y="10483215"/>
            <a:ext cx="254444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4000">
              <a:solidFill>
                <a:schemeClr val="bg1"/>
              </a:solidFill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algn="ctr"/>
            <a:r>
              <a:rPr lang="zh-CN" sz="4000">
                <a:solidFill>
                  <a:schemeClr val="bg1"/>
                </a:solidFill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test_query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11158220" y="7543165"/>
            <a:ext cx="254444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 b="1">
              <a:solidFill>
                <a:srgbClr val="FFFF00"/>
              </a:solidFill>
            </a:endParaRPr>
          </a:p>
          <a:p>
            <a:pPr algn="ctr"/>
            <a:r>
              <a:rPr lang="en-US" altLang="zh-CN" sz="4000" b="1">
                <a:solidFill>
                  <a:srgbClr val="FFFF00"/>
                </a:solidFill>
              </a:rPr>
              <a:t>test</a:t>
            </a:r>
            <a:endParaRPr lang="en-US" altLang="zh-CN" sz="4000" b="1">
              <a:solidFill>
                <a:srgbClr val="FFFF00"/>
              </a:solidFill>
            </a:endParaRPr>
          </a:p>
        </p:txBody>
      </p:sp>
      <p:sp>
        <p:nvSpPr>
          <p:cNvPr id="13" name="流程图: 可选过程 12"/>
          <p:cNvSpPr/>
          <p:nvPr/>
        </p:nvSpPr>
        <p:spPr>
          <a:xfrm>
            <a:off x="6692900" y="7543165"/>
            <a:ext cx="2661920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>
              <a:solidFill>
                <a:schemeClr val="bg1"/>
              </a:solidFill>
            </a:endParaRPr>
          </a:p>
          <a:p>
            <a:pPr algn="ctr"/>
            <a:r>
              <a:rPr lang="en-US" altLang="zh-CN" sz="4000">
                <a:solidFill>
                  <a:schemeClr val="bg1"/>
                </a:solidFill>
              </a:rPr>
              <a:t>insert_view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6692900" y="10483215"/>
            <a:ext cx="316928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solidFill>
                <a:schemeClr val="bg1"/>
              </a:solidFill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algn="ctr"/>
            <a:r>
              <a:rPr lang="zh-CN" altLang="en-US" sz="4000">
                <a:solidFill>
                  <a:schemeClr val="bg1"/>
                </a:solidFill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calc_test_query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1128395" y="10483215"/>
            <a:ext cx="278066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solidFill>
                <a:schemeClr val="bg1"/>
              </a:solidFill>
            </a:endParaRPr>
          </a:p>
          <a:p>
            <a:pPr algn="ctr"/>
            <a:r>
              <a:rPr lang="zh-CN" altLang="en-US" sz="4000">
                <a:solidFill>
                  <a:schemeClr val="bg1"/>
                </a:solidFill>
              </a:rPr>
              <a:t>Read Client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1128395" y="7543165"/>
            <a:ext cx="278066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>
              <a:solidFill>
                <a:schemeClr val="bg1"/>
              </a:solidFill>
            </a:endParaRPr>
          </a:p>
          <a:p>
            <a:pPr algn="ctr"/>
            <a:r>
              <a:rPr lang="zh-CN" altLang="en-US" sz="4000">
                <a:solidFill>
                  <a:schemeClr val="bg1"/>
                </a:solidFill>
              </a:rPr>
              <a:t>Write Client</a:t>
            </a:r>
            <a:endParaRPr lang="zh-CN" altLang="en-US" sz="400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809230" y="6468110"/>
            <a:ext cx="2232660" cy="1075055"/>
          </a:xfrm>
          <a:prstGeom prst="straightConnector1">
            <a:avLst/>
          </a:prstGeom>
          <a:ln w="76200">
            <a:solidFill>
              <a:srgbClr val="00CB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2"/>
            <a:endCxn id="12" idx="0"/>
          </p:cNvCxnSpPr>
          <p:nvPr/>
        </p:nvCxnSpPr>
        <p:spPr>
          <a:xfrm>
            <a:off x="10158730" y="6468110"/>
            <a:ext cx="2272030" cy="1075055"/>
          </a:xfrm>
          <a:prstGeom prst="straightConnector1">
            <a:avLst/>
          </a:prstGeom>
          <a:ln w="76200">
            <a:solidFill>
              <a:srgbClr val="00CB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3"/>
            <a:endCxn id="13" idx="1"/>
          </p:cNvCxnSpPr>
          <p:nvPr/>
        </p:nvCxnSpPr>
        <p:spPr>
          <a:xfrm>
            <a:off x="3909060" y="8002270"/>
            <a:ext cx="2783840" cy="0"/>
          </a:xfrm>
          <a:prstGeom prst="straightConnector1">
            <a:avLst/>
          </a:prstGeom>
          <a:ln w="76200">
            <a:solidFill>
              <a:srgbClr val="00CB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2"/>
            <a:endCxn id="11" idx="0"/>
          </p:cNvCxnSpPr>
          <p:nvPr/>
        </p:nvCxnSpPr>
        <p:spPr>
          <a:xfrm>
            <a:off x="12430760" y="8460740"/>
            <a:ext cx="0" cy="202247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1"/>
            <a:endCxn id="14" idx="3"/>
          </p:cNvCxnSpPr>
          <p:nvPr/>
        </p:nvCxnSpPr>
        <p:spPr>
          <a:xfrm flipH="1">
            <a:off x="9862185" y="10942320"/>
            <a:ext cx="129603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15" idx="3"/>
          </p:cNvCxnSpPr>
          <p:nvPr/>
        </p:nvCxnSpPr>
        <p:spPr>
          <a:xfrm flipH="1">
            <a:off x="3909060" y="10942320"/>
            <a:ext cx="278384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5040610" y="5550535"/>
            <a:ext cx="8507095" cy="6436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CREATE TABLE</a:t>
            </a: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demonstration.test</a:t>
            </a:r>
            <a:endParaRPr lang="zh-CN" altLang="en-US" sz="3600"/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(</a:t>
            </a:r>
            <a:endParaRPr lang="zh-CN" altLang="en-US" sz="3600"/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   `time_series_interval` 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DateTime</a:t>
            </a: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endParaRPr lang="zh-CN" altLang="en-US" sz="3600"/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   `metric_name` </a:t>
            </a:r>
            <a:r>
              <a:rPr lang="zh-CN" altLang="en-US" sz="3600" b="1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LowCardinality</a:t>
            </a:r>
            <a:r>
              <a:rPr lang="en-US" altLang="zh-CN" sz="3600" b="1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(String)</a:t>
            </a: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endParaRPr lang="zh-CN" altLang="en-US" sz="3600"/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   `</a:t>
            </a:r>
            <a:r>
              <a:rPr lang="en-US" alt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Name</a:t>
            </a: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` </a:t>
            </a:r>
            <a:r>
              <a:rPr lang="zh-CN" altLang="en-US" sz="3600" b="1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LowCardinality</a:t>
            </a:r>
            <a:r>
              <a:rPr lang="en-US" altLang="zh-CN" sz="3600" b="1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(String)</a:t>
            </a: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 </a:t>
            </a:r>
            <a:r>
              <a:rPr lang="en-US" alt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`Age` 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UInt8</a:t>
            </a:r>
            <a:r>
              <a:rPr lang="en-US" alt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... </a:t>
            </a:r>
            <a:endParaRPr lang="zh-CN" altLang="en-US" sz="3600"/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40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   `time</a:t>
            </a:r>
            <a:r>
              <a:rPr lang="en-US" altLang="zh-CN" sz="40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_</a:t>
            </a:r>
            <a:r>
              <a:rPr lang="zh-CN" altLang="en-US" sz="40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series` </a:t>
            </a:r>
            <a:r>
              <a:rPr lang="zh-CN" altLang="en-US" sz="4000" b="1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AggregateFunction(</a:t>
            </a:r>
            <a:endParaRPr lang="zh-CN" altLang="en-US" sz="4000" b="1">
              <a:solidFill>
                <a:schemeClr val="accent2"/>
              </a:solidFill>
              <a:latin typeface="+mn-lt"/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4000" b="1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        groupArray</a:t>
            </a:r>
            <a:r>
              <a:rPr lang="zh-CN" altLang="en-US" sz="40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r>
              <a:rPr lang="zh-CN" altLang="en-US" sz="4000" b="1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Tuple(</a:t>
            </a:r>
            <a:r>
              <a:rPr lang="zh-CN" altLang="en-US" sz="4000" b="1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DateTime</a:t>
            </a:r>
            <a:r>
              <a:rPr lang="zh-CN" altLang="en-US" sz="40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r>
              <a:rPr lang="zh-CN" altLang="en-US" sz="4000" b="1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Float64</a:t>
            </a:r>
            <a:r>
              <a:rPr lang="zh-CN" altLang="en-US" sz="4000" b="1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))</a:t>
            </a:r>
            <a:endParaRPr lang="zh-CN" altLang="en-US" sz="4000"/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) </a:t>
            </a:r>
            <a:r>
              <a:rPr lang="zh-CN" altLang="en-US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ENGINE</a:t>
            </a: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= 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AggregatingMergeTree()</a:t>
            </a:r>
            <a:endParaRPr lang="zh-CN" altLang="en-US" sz="3600"/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PARTITION BY</a:t>
            </a: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toYYYYMM(</a:t>
            </a:r>
            <a:r>
              <a:rPr lang="zh-CN" altLang="en-US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time_series_interval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)</a:t>
            </a:r>
            <a:endParaRPr lang="zh-CN" altLang="en-US" sz="3600"/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ORDER BY</a:t>
            </a: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</a:t>
            </a:r>
            <a:r>
              <a:rPr lang="zh-CN" altLang="en-US" sz="3600">
                <a:solidFill>
                  <a:schemeClr val="accent4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(</a:t>
            </a:r>
            <a:r>
              <a:rPr lang="zh-CN" altLang="en-US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metric_name</a:t>
            </a: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r>
              <a:rPr lang="zh-CN" altLang="en-US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time_series_interval</a:t>
            </a: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r>
              <a:rPr lang="zh-CN" altLang="en-US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Name</a:t>
            </a:r>
            <a:r>
              <a:rPr lang="en-US" alt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...</a:t>
            </a:r>
            <a:r>
              <a:rPr lang="zh-CN" altLang="en-US" sz="3600">
                <a:solidFill>
                  <a:schemeClr val="accent4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)</a:t>
            </a:r>
            <a:endParaRPr lang="zh-CN" altLang="en-US" sz="3600">
              <a:solidFill>
                <a:schemeClr val="accent4"/>
              </a:solidFill>
              <a:latin typeface="+mn-lt"/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Time-Series-Orient Model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How we do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8925560" y="5550535"/>
            <a:ext cx="2466340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>
              <a:solidFill>
                <a:schemeClr val="bg1"/>
              </a:solidFill>
            </a:endParaRPr>
          </a:p>
          <a:p>
            <a:pPr algn="ctr"/>
            <a:r>
              <a:rPr lang="en-US" altLang="zh-CN" sz="4000">
                <a:solidFill>
                  <a:schemeClr val="bg1"/>
                </a:solidFill>
              </a:rPr>
              <a:t>test_insert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11158220" y="10483215"/>
            <a:ext cx="254444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4000" b="1">
              <a:solidFill>
                <a:srgbClr val="FFFF00"/>
              </a:solidFill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algn="ctr"/>
            <a:r>
              <a:rPr lang="zh-CN" sz="4000" b="1">
                <a:solidFill>
                  <a:srgbClr val="FFFF00"/>
                </a:solidFill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test_query</a:t>
            </a:r>
            <a:endParaRPr lang="zh-CN" altLang="zh-CN" sz="4000" b="1">
              <a:solidFill>
                <a:srgbClr val="FFFF00"/>
              </a:solidFill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11158220" y="7543165"/>
            <a:ext cx="254444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>
              <a:solidFill>
                <a:schemeClr val="bg1"/>
              </a:solidFill>
            </a:endParaRPr>
          </a:p>
          <a:p>
            <a:pPr algn="ctr"/>
            <a:r>
              <a:rPr lang="en-US" altLang="zh-CN" sz="4000">
                <a:solidFill>
                  <a:schemeClr val="bg1"/>
                </a:solidFill>
              </a:rPr>
              <a:t>test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3" name="流程图: 可选过程 12"/>
          <p:cNvSpPr/>
          <p:nvPr/>
        </p:nvSpPr>
        <p:spPr>
          <a:xfrm>
            <a:off x="6692900" y="7543165"/>
            <a:ext cx="2661920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>
              <a:solidFill>
                <a:schemeClr val="bg1"/>
              </a:solidFill>
            </a:endParaRPr>
          </a:p>
          <a:p>
            <a:pPr algn="ctr"/>
            <a:r>
              <a:rPr lang="en-US" altLang="zh-CN" sz="4000">
                <a:solidFill>
                  <a:schemeClr val="bg1"/>
                </a:solidFill>
              </a:rPr>
              <a:t>insert_view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6692900" y="10483215"/>
            <a:ext cx="316928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solidFill>
                <a:schemeClr val="bg1"/>
              </a:solidFill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algn="ctr"/>
            <a:r>
              <a:rPr lang="zh-CN" altLang="en-US" sz="4000">
                <a:solidFill>
                  <a:schemeClr val="bg1"/>
                </a:solidFill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calc_test_query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1128395" y="10483215"/>
            <a:ext cx="278066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solidFill>
                <a:schemeClr val="bg1"/>
              </a:solidFill>
            </a:endParaRPr>
          </a:p>
          <a:p>
            <a:pPr algn="ctr"/>
            <a:r>
              <a:rPr lang="zh-CN" altLang="en-US" sz="4000">
                <a:solidFill>
                  <a:schemeClr val="bg1"/>
                </a:solidFill>
              </a:rPr>
              <a:t>Read Client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1128395" y="7543165"/>
            <a:ext cx="278066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>
              <a:solidFill>
                <a:schemeClr val="bg1"/>
              </a:solidFill>
            </a:endParaRPr>
          </a:p>
          <a:p>
            <a:pPr algn="ctr"/>
            <a:r>
              <a:rPr lang="zh-CN" altLang="en-US" sz="4000">
                <a:solidFill>
                  <a:schemeClr val="bg1"/>
                </a:solidFill>
              </a:rPr>
              <a:t>Write Client</a:t>
            </a:r>
            <a:endParaRPr lang="zh-CN" altLang="en-US" sz="400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809230" y="6468110"/>
            <a:ext cx="2232660" cy="1075055"/>
          </a:xfrm>
          <a:prstGeom prst="straightConnector1">
            <a:avLst/>
          </a:prstGeom>
          <a:ln w="76200">
            <a:solidFill>
              <a:srgbClr val="00CB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2"/>
            <a:endCxn id="12" idx="0"/>
          </p:cNvCxnSpPr>
          <p:nvPr/>
        </p:nvCxnSpPr>
        <p:spPr>
          <a:xfrm>
            <a:off x="10158730" y="6468110"/>
            <a:ext cx="2272030" cy="1075055"/>
          </a:xfrm>
          <a:prstGeom prst="straightConnector1">
            <a:avLst/>
          </a:prstGeom>
          <a:ln w="76200">
            <a:solidFill>
              <a:srgbClr val="00CB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3"/>
            <a:endCxn id="13" idx="1"/>
          </p:cNvCxnSpPr>
          <p:nvPr/>
        </p:nvCxnSpPr>
        <p:spPr>
          <a:xfrm>
            <a:off x="3909060" y="8002270"/>
            <a:ext cx="2783840" cy="0"/>
          </a:xfrm>
          <a:prstGeom prst="straightConnector1">
            <a:avLst/>
          </a:prstGeom>
          <a:ln w="76200">
            <a:solidFill>
              <a:srgbClr val="00CB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2"/>
            <a:endCxn id="11" idx="0"/>
          </p:cNvCxnSpPr>
          <p:nvPr/>
        </p:nvCxnSpPr>
        <p:spPr>
          <a:xfrm>
            <a:off x="12430760" y="8460740"/>
            <a:ext cx="0" cy="202247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1"/>
            <a:endCxn id="14" idx="3"/>
          </p:cNvCxnSpPr>
          <p:nvPr/>
        </p:nvCxnSpPr>
        <p:spPr>
          <a:xfrm flipH="1">
            <a:off x="9862185" y="10942320"/>
            <a:ext cx="129603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15" idx="3"/>
          </p:cNvCxnSpPr>
          <p:nvPr/>
        </p:nvCxnSpPr>
        <p:spPr>
          <a:xfrm flipH="1">
            <a:off x="3909060" y="10942320"/>
            <a:ext cx="278384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5001875" y="5909310"/>
            <a:ext cx="7861300" cy="29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CREATE VIEW</a:t>
            </a:r>
            <a:r>
              <a:rPr 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demonstration.test_query </a:t>
            </a:r>
            <a:r>
              <a:rPr lang="zh-CN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AS</a:t>
            </a:r>
            <a:endParaRPr lang="zh-CN" sz="3600"/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SELECT </a:t>
            </a:r>
            <a:endParaRPr lang="zh-CN" sz="3600"/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   </a:t>
            </a:r>
            <a:r>
              <a:rPr lang="zh-CN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metric_name</a:t>
            </a:r>
            <a:r>
              <a:rPr 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 </a:t>
            </a:r>
            <a:r>
              <a:rPr lang="en-US" altLang="zh-CN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Name</a:t>
            </a:r>
            <a:r>
              <a:rPr 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r>
              <a:rPr lang="en-US" altLang="zh-CN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Age</a:t>
            </a:r>
            <a:r>
              <a:rPr 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r>
              <a:rPr lang="en-US" alt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..., </a:t>
            </a:r>
            <a:endParaRPr lang="en-US" altLang="zh-CN" sz="360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   </a:t>
            </a:r>
            <a:r>
              <a:rPr lang="zh-CN" sz="360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finalizeAggregation(</a:t>
            </a:r>
            <a:r>
              <a:rPr lang="zh-CN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timeseries</a:t>
            </a:r>
            <a:r>
              <a:rPr lang="zh-CN" sz="360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)</a:t>
            </a:r>
            <a:r>
              <a:rPr 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</a:t>
            </a:r>
            <a:r>
              <a:rPr lang="zh-CN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AS</a:t>
            </a:r>
            <a:r>
              <a:rPr 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</a:t>
            </a:r>
            <a:r>
              <a:rPr lang="zh-CN" sz="3600">
                <a:solidFill>
                  <a:schemeClr val="accent6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timeseries</a:t>
            </a:r>
            <a:endParaRPr lang="zh-CN" sz="3600"/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FROM </a:t>
            </a:r>
            <a:r>
              <a:rPr lang="zh-CN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demonstration</a:t>
            </a:r>
            <a:r>
              <a:rPr lang="zh-CN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.</a:t>
            </a:r>
            <a:r>
              <a:rPr lang="zh-CN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test</a:t>
            </a:r>
            <a:endParaRPr lang="en-US" altLang="zh-CN" sz="3600">
              <a:solidFill>
                <a:schemeClr val="accent1"/>
              </a:solidFill>
              <a:latin typeface="+mn-lt"/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Time-Series-Orient Model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How we do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8925560" y="5550535"/>
            <a:ext cx="2466340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>
              <a:solidFill>
                <a:schemeClr val="bg1"/>
              </a:solidFill>
            </a:endParaRPr>
          </a:p>
          <a:p>
            <a:pPr algn="ctr"/>
            <a:r>
              <a:rPr lang="en-US" altLang="zh-CN" sz="4000">
                <a:solidFill>
                  <a:schemeClr val="bg1"/>
                </a:solidFill>
              </a:rPr>
              <a:t>test_insert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11158220" y="10483215"/>
            <a:ext cx="254444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4000">
              <a:solidFill>
                <a:schemeClr val="bg1"/>
              </a:solidFill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algn="ctr"/>
            <a:r>
              <a:rPr lang="zh-CN" sz="4000">
                <a:solidFill>
                  <a:schemeClr val="bg1"/>
                </a:solidFill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test_query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11158220" y="7543165"/>
            <a:ext cx="254444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>
              <a:solidFill>
                <a:schemeClr val="bg1"/>
              </a:solidFill>
            </a:endParaRPr>
          </a:p>
          <a:p>
            <a:pPr algn="ctr"/>
            <a:r>
              <a:rPr lang="en-US" altLang="zh-CN" sz="4000">
                <a:solidFill>
                  <a:schemeClr val="bg1"/>
                </a:solidFill>
              </a:rPr>
              <a:t>test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3" name="流程图: 可选过程 12"/>
          <p:cNvSpPr/>
          <p:nvPr/>
        </p:nvSpPr>
        <p:spPr>
          <a:xfrm>
            <a:off x="6692900" y="7543165"/>
            <a:ext cx="2661920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>
              <a:solidFill>
                <a:schemeClr val="bg1"/>
              </a:solidFill>
            </a:endParaRPr>
          </a:p>
          <a:p>
            <a:pPr algn="ctr"/>
            <a:r>
              <a:rPr lang="en-US" altLang="zh-CN" sz="4000">
                <a:solidFill>
                  <a:schemeClr val="bg1"/>
                </a:solidFill>
              </a:rPr>
              <a:t>insert_view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6692900" y="10483215"/>
            <a:ext cx="316928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>
              <a:solidFill>
                <a:srgbClr val="FFFF00"/>
              </a:solidFill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algn="ctr"/>
            <a:r>
              <a:rPr lang="zh-CN" altLang="en-US" sz="4000" b="1">
                <a:solidFill>
                  <a:srgbClr val="FFFF00"/>
                </a:solidFill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calc_test_query</a:t>
            </a:r>
            <a:endParaRPr lang="zh-CN" altLang="en-US" sz="4000" b="1">
              <a:solidFill>
                <a:srgbClr val="FFFF00"/>
              </a:solidFill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1128395" y="10483215"/>
            <a:ext cx="278066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solidFill>
                <a:schemeClr val="bg1"/>
              </a:solidFill>
            </a:endParaRPr>
          </a:p>
          <a:p>
            <a:pPr algn="ctr"/>
            <a:r>
              <a:rPr lang="zh-CN" altLang="en-US" sz="4000">
                <a:solidFill>
                  <a:schemeClr val="bg1"/>
                </a:solidFill>
              </a:rPr>
              <a:t>Read Client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1128395" y="7543165"/>
            <a:ext cx="2780665" cy="9175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>
              <a:solidFill>
                <a:schemeClr val="bg1"/>
              </a:solidFill>
            </a:endParaRPr>
          </a:p>
          <a:p>
            <a:pPr algn="ctr"/>
            <a:r>
              <a:rPr lang="zh-CN" altLang="en-US" sz="4000">
                <a:solidFill>
                  <a:schemeClr val="bg1"/>
                </a:solidFill>
              </a:rPr>
              <a:t>Write Client</a:t>
            </a:r>
            <a:endParaRPr lang="zh-CN" altLang="en-US" sz="400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809230" y="6468110"/>
            <a:ext cx="2232660" cy="1075055"/>
          </a:xfrm>
          <a:prstGeom prst="straightConnector1">
            <a:avLst/>
          </a:prstGeom>
          <a:ln w="76200">
            <a:solidFill>
              <a:srgbClr val="00CB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2"/>
            <a:endCxn id="12" idx="0"/>
          </p:cNvCxnSpPr>
          <p:nvPr/>
        </p:nvCxnSpPr>
        <p:spPr>
          <a:xfrm>
            <a:off x="10158730" y="6468110"/>
            <a:ext cx="2272030" cy="1075055"/>
          </a:xfrm>
          <a:prstGeom prst="straightConnector1">
            <a:avLst/>
          </a:prstGeom>
          <a:ln w="76200">
            <a:solidFill>
              <a:srgbClr val="00CB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3"/>
            <a:endCxn id="13" idx="1"/>
          </p:cNvCxnSpPr>
          <p:nvPr/>
        </p:nvCxnSpPr>
        <p:spPr>
          <a:xfrm>
            <a:off x="3909060" y="8002270"/>
            <a:ext cx="2783840" cy="0"/>
          </a:xfrm>
          <a:prstGeom prst="straightConnector1">
            <a:avLst/>
          </a:prstGeom>
          <a:ln w="76200">
            <a:solidFill>
              <a:srgbClr val="00CB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2"/>
            <a:endCxn id="11" idx="0"/>
          </p:cNvCxnSpPr>
          <p:nvPr/>
        </p:nvCxnSpPr>
        <p:spPr>
          <a:xfrm>
            <a:off x="12430760" y="8460740"/>
            <a:ext cx="0" cy="202247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1"/>
            <a:endCxn id="14" idx="3"/>
          </p:cNvCxnSpPr>
          <p:nvPr/>
        </p:nvCxnSpPr>
        <p:spPr>
          <a:xfrm flipH="1">
            <a:off x="9862185" y="10942320"/>
            <a:ext cx="129603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15" idx="3"/>
          </p:cNvCxnSpPr>
          <p:nvPr/>
        </p:nvCxnSpPr>
        <p:spPr>
          <a:xfrm flipH="1">
            <a:off x="3909060" y="10942320"/>
            <a:ext cx="278384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943455" y="5550535"/>
            <a:ext cx="8310245" cy="353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CREATE VIEW</a:t>
            </a: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demonstration.calc_test_query </a:t>
            </a:r>
            <a:r>
              <a:rPr lang="zh-CN" altLang="en-US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AS</a:t>
            </a:r>
            <a:endParaRPr lang="zh-CN" altLang="en-US" sz="3600" b="1"/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SELECT </a:t>
            </a:r>
            <a:endParaRPr lang="zh-CN" altLang="en-US" sz="3600" b="1"/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   </a:t>
            </a:r>
            <a:r>
              <a:rPr lang="zh-CN" altLang="en-US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metric_name</a:t>
            </a: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 </a:t>
            </a:r>
            <a:r>
              <a:rPr lang="en-US" altLang="zh-CN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Name </a:t>
            </a: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r>
              <a:rPr lang="en-US" altLang="zh-CN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Age</a:t>
            </a: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</a:t>
            </a:r>
            <a:endParaRPr lang="zh-CN" altLang="en-US" sz="360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   </a:t>
            </a:r>
            <a:r>
              <a:rPr lang="zh-CN" altLang="en-US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timeseries</a:t>
            </a:r>
            <a:r>
              <a:rPr lang="zh-CN" altLang="en-US" sz="3600">
                <a:solidFill>
                  <a:schemeClr val="accent4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.</a:t>
            </a: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1 </a:t>
            </a:r>
            <a:r>
              <a:rPr lang="zh-CN" altLang="en-US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AS</a:t>
            </a:r>
            <a:r>
              <a:rPr lang="zh-CN" altLang="en-US" sz="3600" b="1">
                <a:solidFill>
                  <a:schemeClr val="accent6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</a:t>
            </a:r>
            <a:r>
              <a:rPr lang="zh-CN" altLang="en-US" sz="3600">
                <a:solidFill>
                  <a:schemeClr val="accent6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date_time</a:t>
            </a: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,  </a:t>
            </a:r>
            <a:r>
              <a:rPr lang="zh-CN" altLang="en-US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timeseries</a:t>
            </a:r>
            <a:r>
              <a:rPr lang="zh-CN" altLang="en-US" sz="3600">
                <a:solidFill>
                  <a:schemeClr val="accent4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.</a:t>
            </a: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2 </a:t>
            </a:r>
            <a:r>
              <a:rPr lang="zh-CN" altLang="en-US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AS </a:t>
            </a:r>
            <a:r>
              <a:rPr lang="zh-CN" altLang="en-US" sz="3600">
                <a:solidFill>
                  <a:schemeClr val="accent6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value</a:t>
            </a:r>
            <a:endParaRPr lang="zh-CN" altLang="en-US" sz="3600"/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FROM </a:t>
            </a:r>
            <a:r>
              <a:rPr lang="zh-CN" altLang="en-US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demonstration</a:t>
            </a: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.</a:t>
            </a:r>
            <a:r>
              <a:rPr lang="zh-CN" altLang="en-US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test_query</a:t>
            </a:r>
            <a:endParaRPr lang="zh-CN" altLang="en-US" sz="3600">
              <a:solidFill>
                <a:schemeClr val="accent1"/>
              </a:solidFill>
            </a:endParaRPr>
          </a:p>
          <a:p>
            <a:pPr marL="0" indent="0" algn="l" defTabSz="182880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rgbClr val="00A971"/>
              </a:buClr>
              <a:buFont typeface="Arial" panose="02080604020202020204" pitchFamily="34" charset="0"/>
              <a:buNone/>
            </a:pPr>
            <a:r>
              <a:rPr lang="zh-CN" altLang="en-US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ARRAY JOIN</a:t>
            </a:r>
            <a:r>
              <a:rPr lang="zh-CN" altLang="en-US" sz="36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 </a:t>
            </a:r>
            <a:r>
              <a:rPr lang="zh-CN" altLang="en-US" sz="360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timeseries </a:t>
            </a:r>
            <a:r>
              <a:rPr lang="zh-CN" altLang="en-US" sz="36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AS </a:t>
            </a:r>
            <a:r>
              <a:rPr lang="zh-CN" altLang="en-US" sz="3600">
                <a:solidFill>
                  <a:schemeClr val="accent6"/>
                </a:solidFill>
                <a:latin typeface="+mn-lt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timeseries</a:t>
            </a:r>
            <a:endParaRPr lang="en-US" altLang="zh-CN" sz="3600">
              <a:solidFill>
                <a:schemeClr val="accent6"/>
              </a:solidFill>
              <a:latin typeface="+mn-lt"/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Now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：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0" indent="0" algn="ctr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INSERT INTO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demonstration.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insert_view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(…,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metric_name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date_time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, value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) VALUES(...);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AND :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0" indent="0" algn="ctr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SELECT ...,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metric_name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date_time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, value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FROM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demonstration.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calc_test_query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How we do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Time-Series-Orient Model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How we do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4975" y="6856095"/>
            <a:ext cx="17642205" cy="441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CPU :</a:t>
            </a:r>
            <a:r>
              <a:rPr lang="zh-CN" altLang="en-US" sz="5400" b="1" dirty="0">
                <a:solidFill>
                  <a:schemeClr val="bg1"/>
                </a:solidFill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</a:rPr>
              <a:t>Intel Skylake  8 core 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</a:rPr>
              <a:t>Memory : 64 GB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</a:rPr>
              <a:t>Disk : 500GB SSD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</a:rPr>
              <a:t>Data Set : TSBS, 12 Hours, 40000 Drivers, 10 Metrics </a:t>
            </a:r>
            <a:r>
              <a:rPr lang="zh-CN" altLang="en-US" sz="5400" b="1" dirty="0">
                <a:solidFill>
                  <a:schemeClr val="bg1"/>
                </a:solidFill>
              </a:rPr>
              <a:t>≈ </a:t>
            </a:r>
            <a:r>
              <a:rPr lang="en-US" altLang="zh-CN" sz="5400" b="1" dirty="0">
                <a:solidFill>
                  <a:schemeClr val="bg1"/>
                </a:solidFill>
              </a:rPr>
              <a:t>19.6 billion Rows </a:t>
            </a:r>
            <a:endParaRPr lang="zh-CN" altLang="en-US" sz="5400" b="1" dirty="0">
              <a:solidFill>
                <a:schemeClr val="bg1"/>
              </a:solidFill>
            </a:endParaRPr>
          </a:p>
          <a:p>
            <a:endParaRPr lang="zh-CN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Time-Series-Orient Model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How we do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76400" y="5873120"/>
            <a:ext cx="14113568" cy="549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:) SELECT </a:t>
            </a:r>
            <a:r>
              <a:rPr lang="en-US" altLang="zh-CN" sz="5400" b="1" dirty="0">
                <a:solidFill>
                  <a:srgbClr val="00B0F0"/>
                </a:solidFill>
              </a:rPr>
              <a:t>value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</a:rPr>
              <a:t>FROM </a:t>
            </a:r>
            <a:r>
              <a:rPr lang="en-US" altLang="zh-CN" sz="5400" b="1" dirty="0">
                <a:solidFill>
                  <a:srgbClr val="00B0F0"/>
                </a:solidFill>
                <a:sym typeface="+mn-ea"/>
              </a:rPr>
              <a:t>benchmark</a:t>
            </a:r>
            <a:r>
              <a:rPr lang="en-US" altLang="zh-CN" sz="5400" b="1" dirty="0">
                <a:solidFill>
                  <a:schemeClr val="bg1"/>
                </a:solidFill>
              </a:rPr>
              <a:t>.</a:t>
            </a:r>
            <a:r>
              <a:rPr lang="en-US" altLang="zh-CN" sz="5400" b="1" dirty="0">
                <a:solidFill>
                  <a:srgbClr val="00B0F0"/>
                </a:solidFill>
                <a:sym typeface="+mn-ea"/>
              </a:rPr>
              <a:t>calc_</a:t>
            </a:r>
            <a:r>
              <a:rPr lang="en-US" altLang="zh-CN" sz="5400" b="1" dirty="0">
                <a:solidFill>
                  <a:srgbClr val="00B0F0"/>
                </a:solidFill>
              </a:rPr>
              <a:t>tags_query</a:t>
            </a:r>
            <a:endParaRPr lang="en-US" altLang="zh-CN" sz="5400" b="1" dirty="0">
              <a:solidFill>
                <a:srgbClr val="00B0F0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</a:rPr>
              <a:t>WHERE (</a:t>
            </a:r>
            <a:r>
              <a:rPr lang="en-US" altLang="zh-CN" sz="5400" b="1" dirty="0">
                <a:solidFill>
                  <a:srgbClr val="00B0F0"/>
                </a:solidFill>
              </a:rPr>
              <a:t>metric</a:t>
            </a:r>
            <a:r>
              <a:rPr lang="en-US" altLang="zh-CN" sz="5400" b="1" dirty="0">
                <a:solidFill>
                  <a:schemeClr val="bg1"/>
                </a:solidFill>
              </a:rPr>
              <a:t>_</a:t>
            </a:r>
            <a:r>
              <a:rPr lang="en-US" altLang="zh-CN" sz="5400" b="1" dirty="0">
                <a:solidFill>
                  <a:srgbClr val="00B0F0"/>
                </a:solidFill>
              </a:rPr>
              <a:t>name </a:t>
            </a:r>
            <a:r>
              <a:rPr lang="en-US" altLang="zh-CN" sz="5400" b="1" dirty="0">
                <a:solidFill>
                  <a:schemeClr val="bg1"/>
                </a:solidFill>
              </a:rPr>
              <a:t>= 'cpu-usage_user') 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accent2"/>
                </a:solidFill>
              </a:rPr>
              <a:t>AND 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</a:rPr>
              <a:t>((</a:t>
            </a:r>
            <a:r>
              <a:rPr lang="en-US" altLang="zh-CN" sz="5400" b="1" dirty="0">
                <a:solidFill>
                  <a:srgbClr val="00B0F0"/>
                </a:solidFill>
              </a:rPr>
              <a:t>created_at </a:t>
            </a:r>
            <a:r>
              <a:rPr lang="zh-CN" altLang="en-US" sz="54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&gt;</a:t>
            </a:r>
            <a:r>
              <a:rPr lang="en-US" altLang="zh-CN" sz="5400" b="1" dirty="0">
                <a:solidFill>
                  <a:srgbClr val="FFFF00"/>
                </a:solidFill>
              </a:rPr>
              <a:t>=</a:t>
            </a:r>
            <a:r>
              <a:rPr lang="en-US" altLang="zh-CN" sz="5400" b="1" dirty="0">
                <a:solidFill>
                  <a:schemeClr val="bg1"/>
                </a:solidFill>
              </a:rPr>
              <a:t> '2016-01-01 08:00:00') 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accent2"/>
                </a:solidFill>
              </a:rPr>
              <a:t>AND </a:t>
            </a:r>
            <a:endParaRPr lang="en-US" altLang="zh-CN" sz="5400" b="1" dirty="0">
              <a:solidFill>
                <a:srgbClr val="00B0F0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</a:rPr>
              <a:t>(</a:t>
            </a:r>
            <a:r>
              <a:rPr lang="en-US" altLang="zh-CN" sz="5400" b="1" dirty="0">
                <a:solidFill>
                  <a:srgbClr val="00B0F0"/>
                </a:solidFill>
              </a:rPr>
              <a:t>created_at</a:t>
            </a:r>
            <a:r>
              <a:rPr lang="en-US" altLang="zh-CN" sz="5400" b="1" dirty="0">
                <a:solidFill>
                  <a:schemeClr val="bg1"/>
                </a:solidFill>
              </a:rPr>
              <a:t> </a:t>
            </a:r>
            <a:r>
              <a:rPr lang="en-US" altLang="zh-CN" sz="5400" b="1" dirty="0">
                <a:solidFill>
                  <a:srgbClr val="FFFF00"/>
                </a:solidFill>
              </a:rPr>
              <a:t>&lt;=</a:t>
            </a:r>
            <a:r>
              <a:rPr lang="en-US" altLang="zh-CN" sz="5400" b="1" dirty="0">
                <a:solidFill>
                  <a:schemeClr val="bg1"/>
                </a:solidFill>
              </a:rPr>
              <a:t> '2016-01-01 09:00:00'))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</a:rPr>
              <a:t>ORDER BY </a:t>
            </a:r>
            <a:r>
              <a:rPr lang="en-US" altLang="zh-CN" sz="5400" b="1" dirty="0">
                <a:solidFill>
                  <a:schemeClr val="accent2"/>
                </a:solidFill>
              </a:rPr>
              <a:t>toStartOfMinute(</a:t>
            </a:r>
            <a:r>
              <a:rPr lang="en-US" altLang="zh-CN" sz="5400" b="1" dirty="0">
                <a:solidFill>
                  <a:srgbClr val="00B0F0"/>
                </a:solidFill>
              </a:rPr>
              <a:t>created_at</a:t>
            </a:r>
            <a:r>
              <a:rPr lang="en-US" altLang="zh-CN" sz="5400" b="1" dirty="0">
                <a:solidFill>
                  <a:schemeClr val="accent2"/>
                </a:solidFill>
              </a:rPr>
              <a:t>)</a:t>
            </a:r>
            <a:r>
              <a:rPr lang="en-US" altLang="zh-CN" sz="5400" b="1" dirty="0">
                <a:solidFill>
                  <a:schemeClr val="bg1"/>
                </a:solidFill>
              </a:rPr>
              <a:t> DESC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</a:rPr>
              <a:t>LIMIT 5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</a:rPr>
              <a:t> </a:t>
            </a:r>
            <a:endParaRPr lang="en-US" altLang="zh-CN" sz="54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96415" y="4177665"/>
            <a:ext cx="8211185" cy="711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  <a:sym typeface="+mn-ea"/>
              </a:rPr>
              <a:t>┌─value─┐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  <a:sym typeface="+mn-ea"/>
              </a:rPr>
              <a:t>│     4 │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  <a:sym typeface="+mn-ea"/>
              </a:rPr>
              <a:t>│     4 │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  <a:sym typeface="+mn-ea"/>
              </a:rPr>
              <a:t>│     4 │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  <a:sym typeface="+mn-ea"/>
              </a:rPr>
              <a:t>│     4 │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  <a:sym typeface="+mn-ea"/>
              </a:rPr>
              <a:t>│     4 │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  <a:sym typeface="+mn-ea"/>
              </a:rPr>
              <a:t>└───────┘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  <a:sym typeface="+mn-ea"/>
              </a:rPr>
              <a:t>5 rows in set. Elapsed: 1.565 sec. Processed 281.69 thousand rows, 11.06 GB (180.01 thousand rows/s., 7.07 GB/s.)</a:t>
            </a:r>
            <a:endParaRPr lang="zh-CN" altLang="en-US" sz="5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</a:t>
            </a:r>
            <a:r>
              <a:rPr lang="en-US" altLang="zh-CN" dirty="0"/>
              <a:t> we do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Why we choose it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04205" y="3968115"/>
            <a:ext cx="5459730" cy="3599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" y="3969385"/>
            <a:ext cx="5460365" cy="35998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950" y="3969385"/>
            <a:ext cx="5459095" cy="35998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410" y="3968750"/>
            <a:ext cx="5460365" cy="35991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54430" y="8528333"/>
            <a:ext cx="4106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aseline="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商务分析</a:t>
            </a:r>
            <a:endParaRPr lang="zh-CN" altLang="en-US" sz="3600" baseline="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081115" y="8528333"/>
            <a:ext cx="41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aseline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自动驾驶</a:t>
            </a:r>
            <a:endParaRPr lang="zh-CN" altLang="en-US" sz="3600" baseline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103225" y="8528333"/>
            <a:ext cx="41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aseline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系统监控</a:t>
            </a:r>
            <a:endParaRPr lang="zh-CN" altLang="en-US" sz="3600" baseline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32320" y="8528333"/>
            <a:ext cx="41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aseline="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股票交易</a:t>
            </a:r>
            <a:endParaRPr lang="zh-CN" altLang="en-US" sz="3600" baseline="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Support</a:t>
            </a:r>
            <a:r>
              <a:rPr lang="zh-CN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JSONB DataType for</a:t>
            </a:r>
            <a:r>
              <a:rPr lang="zh-CN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tags &amp; value</a:t>
            </a:r>
            <a:endParaRPr lang="en-US" altLang="zh-CN" sz="4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Support LowCardinality(JSONB)</a:t>
            </a:r>
            <a:endParaRPr lang="en-US" altLang="zh-CN" sz="4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Support BoolFilter skip index with JSONB data type</a:t>
            </a:r>
            <a:endParaRPr lang="en-US" altLang="zh-CN" sz="4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Support TimeSeriesMergeTree Table Engine</a:t>
            </a:r>
            <a:endParaRPr lang="en-US" altLang="zh-CN" sz="4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Support Multiple Streams for AggregationFunction</a:t>
            </a:r>
            <a:endParaRPr lang="en-US" altLang="zh-CN" sz="4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Support TimeSeriesAggregateFunction(store sum, min, max, avg)</a:t>
            </a:r>
            <a:endParaRPr lang="en-US" altLang="zh-CN" sz="4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Support convert sum(time_series) to sum(time_series.sum)</a:t>
            </a:r>
            <a:endParaRPr lang="en-US" altLang="zh-CN" sz="4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What we do</a:t>
            </a:r>
            <a:endParaRPr lang="zh-CN" altLang="en-US" sz="8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QingCloud</a:t>
            </a:r>
            <a:r>
              <a:rPr lang="en-US" altLang="ja-JP" dirty="0"/>
              <a:t> </a:t>
            </a:r>
            <a:r>
              <a:rPr lang="en-US" dirty="0" err="1"/>
              <a:t>ChronusDB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26904" y="5703838"/>
            <a:ext cx="7488832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baseline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青云</a:t>
            </a:r>
            <a:r>
              <a:rPr lang="en-US" sz="4800" baseline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sz="4800" baseline="0" dirty="0" err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QingCloud</a:t>
            </a:r>
            <a:r>
              <a:rPr lang="en-US" sz="4800" baseline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4800" baseline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自研的一款高性能、具备强大 </a:t>
            </a:r>
            <a:r>
              <a:rPr lang="ja-JP" altLang="en-US" sz="4800" baseline="0" dirty="0">
                <a:solidFill>
                  <a:srgbClr val="259B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分析 </a:t>
            </a:r>
            <a:r>
              <a:rPr lang="ja-JP" altLang="en-US" sz="4800" baseline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能力的时序数据库产品</a:t>
            </a:r>
            <a:endParaRPr lang="ja-JP" altLang="en-US" sz="4800" baseline="0" dirty="0"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20266" y="3927975"/>
            <a:ext cx="6096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baseline="0" dirty="0">
                <a:solidFill>
                  <a:srgbClr val="259B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高性能并发读写</a:t>
            </a:r>
            <a:endParaRPr lang="en-US" altLang="ja-JP" sz="3200" b="1" baseline="0" dirty="0">
              <a:solidFill>
                <a:srgbClr val="259B5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ja-JP" altLang="en-US" sz="3200" baseline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千万数据点并发实时写入</a:t>
            </a:r>
            <a:endParaRPr lang="en-US" altLang="ja-JP" sz="3200" baseline="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ja-JP" altLang="en-US" sz="3200" baseline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引入辅助索引，加快数据检索速度</a:t>
            </a:r>
            <a:endParaRPr lang="ja-JP" altLang="en-US" sz="3200" baseline="0" dirty="0"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17562" y="6460679"/>
            <a:ext cx="1219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3200" b="1" baseline="0">
                <a:solidFill>
                  <a:srgbClr val="259B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低成本存储</a:t>
            </a:r>
            <a:endParaRPr lang="en-US" altLang="ja-JP" sz="3200" b="1" baseline="0" dirty="0">
              <a:solidFill>
                <a:srgbClr val="259B5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ja-JP" altLang="en-US" sz="3200" baseline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列式存储结合高效的编码</a:t>
            </a:r>
            <a:endParaRPr lang="en-US" altLang="ja-JP" sz="3200" baseline="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3200" baseline="0" dirty="0" err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Delta、XOR</a:t>
            </a:r>
            <a:r>
              <a:rPr lang="en-US" sz="3200" baseline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3200" baseline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等适合时序场景的压缩算法</a:t>
            </a:r>
            <a:endParaRPr lang="en-US" altLang="ja-JP" sz="3200" baseline="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ja-JP" altLang="en-US" sz="3200" baseline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 </a:t>
            </a:r>
            <a:r>
              <a:rPr lang="en-US" sz="3200" baseline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Rollup </a:t>
            </a:r>
            <a:r>
              <a:rPr lang="ja-JP" altLang="en-US" sz="3200" baseline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功能，对历史数据做聚合，减少数据量</a:t>
            </a:r>
            <a:endParaRPr lang="ja-JP" altLang="en-US" sz="3200" baseline="0"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17562" y="9069378"/>
            <a:ext cx="1219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3200" b="1" baseline="0">
                <a:solidFill>
                  <a:srgbClr val="259B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稳定可扩展</a:t>
            </a:r>
            <a:endParaRPr lang="en-US" altLang="ja-JP" sz="3200" b="1" baseline="0" dirty="0">
              <a:solidFill>
                <a:srgbClr val="259B5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ja-JP" altLang="en-US" sz="3200" baseline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分布式架构</a:t>
            </a:r>
            <a:endParaRPr lang="en-US" altLang="ja-JP" sz="3200" baseline="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ja-JP" altLang="en-US" sz="3200" baseline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数据多副本存储</a:t>
            </a:r>
            <a:endParaRPr lang="en-US" altLang="ja-JP" sz="3200" baseline="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ja-JP" altLang="en-US" sz="3200" baseline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服务高可用</a:t>
            </a:r>
            <a:endParaRPr lang="ja-JP" altLang="en-US" sz="3200" baseline="0"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Thanks For You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Why we choose it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04205" y="3968115"/>
            <a:ext cx="5459730" cy="35998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950" y="3969385"/>
            <a:ext cx="5459095" cy="35998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410" y="3968750"/>
            <a:ext cx="5460365" cy="35991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7730" y="5243195"/>
            <a:ext cx="4624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aseline="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不断的汇总日成交量从而制定商业规划</a:t>
            </a:r>
            <a:endParaRPr lang="zh-CN" altLang="en-US" sz="3200" baseline="0" dirty="0">
              <a:solidFill>
                <a:schemeClr val="bg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3"/>
          <p:cNvSpPr txBox="1"/>
          <p:nvPr/>
        </p:nvSpPr>
        <p:spPr>
          <a:xfrm>
            <a:off x="1154430" y="8528333"/>
            <a:ext cx="41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aseline="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商务分析</a:t>
            </a:r>
            <a:endParaRPr lang="zh-CN" altLang="en-US" sz="3600" baseline="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6"/>
          <p:cNvSpPr txBox="1"/>
          <p:nvPr/>
        </p:nvSpPr>
        <p:spPr>
          <a:xfrm>
            <a:off x="19081115" y="8528333"/>
            <a:ext cx="41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aseline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自动驾驶</a:t>
            </a:r>
            <a:endParaRPr lang="zh-CN" altLang="en-US" sz="3600" baseline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8"/>
          <p:cNvSpPr txBox="1"/>
          <p:nvPr/>
        </p:nvSpPr>
        <p:spPr>
          <a:xfrm>
            <a:off x="13103225" y="8528333"/>
            <a:ext cx="41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aseline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系统监控</a:t>
            </a:r>
            <a:endParaRPr lang="zh-CN" altLang="en-US" sz="3600" baseline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3"/>
          <p:cNvSpPr txBox="1"/>
          <p:nvPr/>
        </p:nvSpPr>
        <p:spPr>
          <a:xfrm>
            <a:off x="7132320" y="8528333"/>
            <a:ext cx="41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aseline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股票交易</a:t>
            </a:r>
            <a:endParaRPr lang="zh-CN" altLang="en-US" sz="3600" baseline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Why we choose it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04205" y="3968115"/>
            <a:ext cx="5459730" cy="35998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950" y="3969385"/>
            <a:ext cx="5459095" cy="35998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44715" y="5242560"/>
            <a:ext cx="3881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aseline="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不断收集市场变化信息预测股价涨跌</a:t>
            </a:r>
            <a:endParaRPr lang="zh-CN" altLang="en-US" sz="3200" baseline="0" dirty="0">
              <a:solidFill>
                <a:schemeClr val="bg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3"/>
          <p:cNvSpPr txBox="1"/>
          <p:nvPr/>
        </p:nvSpPr>
        <p:spPr>
          <a:xfrm>
            <a:off x="1154430" y="8528333"/>
            <a:ext cx="41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aseline="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商务分析</a:t>
            </a:r>
            <a:endParaRPr lang="zh-CN" altLang="en-US" sz="3600" baseline="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6"/>
          <p:cNvSpPr txBox="1"/>
          <p:nvPr/>
        </p:nvSpPr>
        <p:spPr>
          <a:xfrm>
            <a:off x="19081115" y="8528333"/>
            <a:ext cx="41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aseline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自动驾驶</a:t>
            </a:r>
            <a:endParaRPr lang="zh-CN" altLang="en-US" sz="3600" baseline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8"/>
          <p:cNvSpPr txBox="1"/>
          <p:nvPr/>
        </p:nvSpPr>
        <p:spPr>
          <a:xfrm>
            <a:off x="13103225" y="8528333"/>
            <a:ext cx="41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aseline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系统监控</a:t>
            </a:r>
            <a:endParaRPr lang="zh-CN" altLang="en-US" sz="3600" baseline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3"/>
          <p:cNvSpPr txBox="1"/>
          <p:nvPr/>
        </p:nvSpPr>
        <p:spPr>
          <a:xfrm>
            <a:off x="7132320" y="8528333"/>
            <a:ext cx="41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aseline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股票交易</a:t>
            </a:r>
            <a:endParaRPr lang="zh-CN" altLang="en-US" sz="3600" baseline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6"/>
          <p:cNvSpPr txBox="1"/>
          <p:nvPr/>
        </p:nvSpPr>
        <p:spPr>
          <a:xfrm>
            <a:off x="887730" y="5243195"/>
            <a:ext cx="4624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aseline="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不断的汇总日成交量从而制定商业规划</a:t>
            </a:r>
            <a:endParaRPr lang="zh-CN" altLang="en-US" sz="3200" baseline="0" dirty="0">
              <a:solidFill>
                <a:schemeClr val="bg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Why we choose it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04205" y="3968115"/>
            <a:ext cx="5459730" cy="35998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917805" y="5242560"/>
            <a:ext cx="44780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aseline="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不断收集CPU、Memory等系统指标预测系统未来趋势</a:t>
            </a:r>
            <a:endParaRPr lang="zh-CN" altLang="en-US" sz="3200" baseline="0" dirty="0">
              <a:solidFill>
                <a:schemeClr val="bg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3"/>
          <p:cNvSpPr txBox="1"/>
          <p:nvPr/>
        </p:nvSpPr>
        <p:spPr>
          <a:xfrm>
            <a:off x="1154430" y="8528333"/>
            <a:ext cx="41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aseline="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商务分析</a:t>
            </a:r>
            <a:endParaRPr lang="zh-CN" altLang="en-US" sz="3600" baseline="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6"/>
          <p:cNvSpPr txBox="1"/>
          <p:nvPr/>
        </p:nvSpPr>
        <p:spPr>
          <a:xfrm>
            <a:off x="19081115" y="8528333"/>
            <a:ext cx="41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aseline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自动驾驶</a:t>
            </a:r>
            <a:endParaRPr lang="zh-CN" altLang="en-US" sz="3600" baseline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8"/>
          <p:cNvSpPr txBox="1"/>
          <p:nvPr/>
        </p:nvSpPr>
        <p:spPr>
          <a:xfrm>
            <a:off x="13103225" y="8528333"/>
            <a:ext cx="41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aseline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系统监控</a:t>
            </a:r>
            <a:endParaRPr lang="zh-CN" altLang="en-US" sz="3600" baseline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3"/>
          <p:cNvSpPr txBox="1"/>
          <p:nvPr/>
        </p:nvSpPr>
        <p:spPr>
          <a:xfrm>
            <a:off x="7132320" y="8528333"/>
            <a:ext cx="41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aseline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股票交易</a:t>
            </a:r>
            <a:endParaRPr lang="zh-CN" altLang="en-US" sz="3600" baseline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7244715" y="5242560"/>
            <a:ext cx="3881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aseline="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不断收集市场变化信息预测股价涨跌</a:t>
            </a:r>
            <a:endParaRPr lang="zh-CN" altLang="en-US" sz="3200" baseline="0" dirty="0">
              <a:solidFill>
                <a:schemeClr val="bg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6"/>
          <p:cNvSpPr txBox="1"/>
          <p:nvPr/>
        </p:nvSpPr>
        <p:spPr>
          <a:xfrm>
            <a:off x="887730" y="5243195"/>
            <a:ext cx="4624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aseline="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不断的汇总日成交量从而制定商业规划</a:t>
            </a:r>
            <a:endParaRPr lang="zh-CN" altLang="en-US" sz="3200" baseline="0" dirty="0">
              <a:solidFill>
                <a:schemeClr val="bg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Why we choose it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17805" y="5242560"/>
            <a:ext cx="44780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aseline="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不断收集CPU、Memory等系统指标预测系统未来趋势</a:t>
            </a:r>
            <a:endParaRPr lang="zh-CN" altLang="en-US" sz="3200" baseline="0" dirty="0">
              <a:solidFill>
                <a:schemeClr val="bg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3"/>
          <p:cNvSpPr txBox="1"/>
          <p:nvPr/>
        </p:nvSpPr>
        <p:spPr>
          <a:xfrm>
            <a:off x="1154430" y="8528333"/>
            <a:ext cx="41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aseline="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商务分析</a:t>
            </a:r>
            <a:endParaRPr lang="zh-CN" altLang="en-US" sz="3600" baseline="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6"/>
          <p:cNvSpPr txBox="1"/>
          <p:nvPr/>
        </p:nvSpPr>
        <p:spPr>
          <a:xfrm>
            <a:off x="19081115" y="8528333"/>
            <a:ext cx="41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aseline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自动驾驶</a:t>
            </a:r>
            <a:endParaRPr lang="zh-CN" altLang="en-US" sz="3600" baseline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8"/>
          <p:cNvSpPr txBox="1"/>
          <p:nvPr/>
        </p:nvSpPr>
        <p:spPr>
          <a:xfrm>
            <a:off x="13103225" y="8528333"/>
            <a:ext cx="41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aseline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系统监控</a:t>
            </a:r>
            <a:endParaRPr lang="zh-CN" altLang="en-US" sz="3600" baseline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3"/>
          <p:cNvSpPr txBox="1"/>
          <p:nvPr/>
        </p:nvSpPr>
        <p:spPr>
          <a:xfrm>
            <a:off x="7132320" y="8528333"/>
            <a:ext cx="41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aseline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股票交易</a:t>
            </a:r>
            <a:endParaRPr lang="zh-CN" altLang="en-US" sz="3600" baseline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7244715" y="5242560"/>
            <a:ext cx="3881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aseline="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不断收集市场变化信息预测股价涨跌</a:t>
            </a:r>
            <a:endParaRPr lang="zh-CN" altLang="en-US" sz="3200" baseline="0" dirty="0">
              <a:solidFill>
                <a:schemeClr val="bg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6"/>
          <p:cNvSpPr txBox="1"/>
          <p:nvPr/>
        </p:nvSpPr>
        <p:spPr>
          <a:xfrm>
            <a:off x="887730" y="5243195"/>
            <a:ext cx="4624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aseline="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不断的汇总日成交量从而制定商业规划</a:t>
            </a:r>
            <a:endParaRPr lang="zh-CN" altLang="en-US" sz="3200" baseline="0" dirty="0">
              <a:solidFill>
                <a:schemeClr val="bg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442305" y="5242560"/>
            <a:ext cx="53841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aseline="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不断收集温度，坐标，方向，速度等指标，优化路线和驾驶方式</a:t>
            </a:r>
            <a:endParaRPr lang="zh-CN" altLang="en-US" sz="3200" baseline="0" dirty="0">
              <a:solidFill>
                <a:schemeClr val="bg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上述业务数据特点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(1)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数据多</a:t>
            </a:r>
            <a:endParaRPr 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(2)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旧数据</a:t>
            </a:r>
            <a:r>
              <a:rPr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趋于不变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(3)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</a:t>
            </a:r>
            <a:r>
              <a:rPr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数据更有价值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(4)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  <a:r>
              <a:rPr 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总是</a:t>
            </a:r>
            <a:r>
              <a:rPr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随</a:t>
            </a:r>
            <a:r>
              <a:rPr 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</a:t>
            </a:r>
            <a:r>
              <a:rPr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变化</a:t>
            </a:r>
            <a:r>
              <a:rPr 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而不断变化</a:t>
            </a:r>
            <a:endParaRPr 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Why we choose it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8859</Words>
  <Application>WPS 演示</Application>
  <PresentationFormat>自定义</PresentationFormat>
  <Paragraphs>1424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7" baseType="lpstr">
      <vt:lpstr>Arial</vt:lpstr>
      <vt:lpstr>宋体</vt:lpstr>
      <vt:lpstr>Wingdings</vt:lpstr>
      <vt:lpstr>Open Sans</vt:lpstr>
      <vt:lpstr>Gubbi</vt:lpstr>
      <vt:lpstr>DejaVu Sans</vt:lpstr>
      <vt:lpstr>微软雅黑</vt:lpstr>
      <vt:lpstr>Droid Sans Fallback</vt:lpstr>
      <vt:lpstr>Helvetica Neue</vt:lpstr>
      <vt:lpstr>Microsoft YaHei</vt:lpstr>
      <vt:lpstr>宋体</vt:lpstr>
      <vt:lpstr>Arial Unicode MS</vt:lpstr>
      <vt:lpstr>Calibri</vt:lpstr>
      <vt:lpstr>Abyssinica SIL</vt:lpstr>
      <vt:lpstr>Office 主题</vt:lpstr>
      <vt:lpstr>Continue to use  ClickHouse as TSDB</vt:lpstr>
      <vt:lpstr>Content</vt:lpstr>
      <vt:lpstr>Why we choose it</vt:lpstr>
      <vt:lpstr>Why we choose it</vt:lpstr>
      <vt:lpstr>Why we choose it</vt:lpstr>
      <vt:lpstr>Why we choose it</vt:lpstr>
      <vt:lpstr>Why we choose it</vt:lpstr>
      <vt:lpstr>Why we choose it</vt:lpstr>
      <vt:lpstr>Why we choose it</vt:lpstr>
      <vt:lpstr>Why we choose it</vt:lpstr>
      <vt:lpstr>PowerPoint 演示文稿</vt:lpstr>
      <vt:lpstr>Why we choose it</vt:lpstr>
      <vt:lpstr>Why we choose it</vt:lpstr>
      <vt:lpstr>Why we choose it</vt:lpstr>
      <vt:lpstr>Why we choose it</vt:lpstr>
      <vt:lpstr>Why we choose it</vt:lpstr>
      <vt:lpstr>Why we choose it</vt:lpstr>
      <vt:lpstr>Why we choose it</vt:lpstr>
      <vt:lpstr>Why we choose it</vt:lpstr>
      <vt:lpstr>How we do</vt:lpstr>
      <vt:lpstr>How we do</vt:lpstr>
      <vt:lpstr>How we do</vt:lpstr>
      <vt:lpstr>How we do</vt:lpstr>
      <vt:lpstr>How we do</vt:lpstr>
      <vt:lpstr>How we do</vt:lpstr>
      <vt:lpstr>How we do</vt:lpstr>
      <vt:lpstr>How we do</vt:lpstr>
      <vt:lpstr>How we do</vt:lpstr>
      <vt:lpstr>How we do</vt:lpstr>
      <vt:lpstr>How we do</vt:lpstr>
      <vt:lpstr>How we do</vt:lpstr>
      <vt:lpstr>How we do</vt:lpstr>
      <vt:lpstr>How we do</vt:lpstr>
      <vt:lpstr>How we do</vt:lpstr>
      <vt:lpstr>How we do</vt:lpstr>
      <vt:lpstr>How we do</vt:lpstr>
      <vt:lpstr>How we do</vt:lpstr>
      <vt:lpstr>How we do</vt:lpstr>
      <vt:lpstr>What we do</vt:lpstr>
      <vt:lpstr>What we do</vt:lpstr>
      <vt:lpstr>QingCloud ChronusDB</vt:lpstr>
      <vt:lpstr>Thanks For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taichong</cp:lastModifiedBy>
  <cp:revision>325</cp:revision>
  <dcterms:created xsi:type="dcterms:W3CDTF">2019-10-26T15:08:03Z</dcterms:created>
  <dcterms:modified xsi:type="dcterms:W3CDTF">2019-10-26T15:08:03Z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