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Int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nter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Inter-italic.fntdata"/><Relationship Id="rId6" Type="http://schemas.openxmlformats.org/officeDocument/2006/relationships/slide" Target="slides/slide1.xml"/><Relationship Id="rId18" Type="http://schemas.openxmlformats.org/officeDocument/2006/relationships/font" Target="fonts/Int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cf50fded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cf50fded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58104ac5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58104ac5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f50fded9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f50fded9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https://docs.google.com/document/d/1xF6eTYYf5v8HwLAEWigFPK-CItDX_oJ3fAtQtV1ahRY/edit?usp=sharing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f50fded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f50fded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597290ba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597290ba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58104ac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58104ac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58104ac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58104ac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58104ac5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58104ac5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58104ac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58104ac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597290ba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597290b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58104ac5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58104ac5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"/>
            <a:ext cx="9144003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"/>
              <a:buNone/>
              <a:defRPr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github.com/langfuse/langfuse" TargetMode="External"/><Relationship Id="rId4" Type="http://schemas.openxmlformats.org/officeDocument/2006/relationships/image" Target="../media/image14.jp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angfuse.com/docs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332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/>
              <a:t>Clickhouse Meetup</a:t>
            </a:r>
            <a:br>
              <a:rPr lang="en" sz="1420"/>
            </a:br>
            <a:r>
              <a:rPr lang="en" sz="1420"/>
              <a:t>March 2025</a:t>
            </a:r>
            <a:endParaRPr sz="1420"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325" y="1315700"/>
            <a:ext cx="1666200" cy="7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&amp; Learn more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🧑‍🏫 Langfuse Clickhouse Blog Post 	</a:t>
            </a:r>
            <a:r>
              <a:rPr b="1" lang="en"/>
              <a:t>—&gt;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</a:rPr>
              <a:t>⭐️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github.com/langfuse/langfuse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4">
            <a:alphaModFix/>
          </a:blip>
          <a:srcRect b="0" l="16683" r="16689" t="0"/>
          <a:stretch/>
        </p:blipFill>
        <p:spPr>
          <a:xfrm>
            <a:off x="2425738" y="3390050"/>
            <a:ext cx="908400" cy="9087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p23"/>
          <p:cNvSpPr txBox="1"/>
          <p:nvPr/>
        </p:nvSpPr>
        <p:spPr>
          <a:xfrm>
            <a:off x="3606357" y="3325325"/>
            <a:ext cx="31119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Clemens Rawert</a:t>
            </a:r>
            <a:endParaRPr sz="2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3606357" y="3731878"/>
            <a:ext cx="31119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co-founder, Langfuse</a:t>
            </a:r>
            <a:endParaRPr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clemens@langfuse.com</a:t>
            </a:r>
            <a:endParaRPr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2" name="Google Shape;132;p23" title="qrcode_182017640_2993b61524c0ac9ba6cf7541ee54764c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0775" y="445025"/>
            <a:ext cx="2269625" cy="22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Langfuse is the open source LLM Engineering Platform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07293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Langfuse?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Ingest full context of your LLM application via SDKs and integrations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rich dataset of your app’s performance and use it downstream (e.g. to fine-tune, debug) + dashboards, </a:t>
            </a:r>
            <a:r>
              <a:rPr lang="en"/>
              <a:t>analytics </a:t>
            </a:r>
            <a:r>
              <a:rPr lang="en"/>
              <a:t>on your app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 and improve on your LLM application with Prompt Management, Playground, evals (human &amp; model-based), datasets (testing) and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</a:t>
            </a:r>
            <a:endParaRPr/>
          </a:p>
        </p:txBody>
      </p:sp>
      <p:pic>
        <p:nvPicPr>
          <p:cNvPr descr="Samsara"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031" y="4102630"/>
            <a:ext cx="1140312" cy="270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han Academy"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387" y="4141156"/>
            <a:ext cx="1184790" cy="19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625" y="4603351"/>
            <a:ext cx="1571297" cy="27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9386" y="4544528"/>
            <a:ext cx="1032963" cy="3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6106" y="4078162"/>
            <a:ext cx="1059571" cy="319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71487" y="4544518"/>
            <a:ext cx="1362138" cy="280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62700" y="4141150"/>
            <a:ext cx="1994235" cy="1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2286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started to break last spring / summer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117600" cy="21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5578925" y="1017725"/>
            <a:ext cx="34656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Billions of rows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Large i/o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Updatable traces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Different UIs for the same data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Single traces as well as charts, dashboards and metrics api that aggregate hundreds of millions of traces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14875" y="3314125"/>
            <a:ext cx="82761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Why Clickhouse?</a:t>
            </a:r>
            <a:endParaRPr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Modern, </a:t>
            </a:r>
            <a:r>
              <a:rPr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High trust &amp; Scalable</a:t>
            </a:r>
            <a:endParaRPr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Role Models (Posthog, BetterStack, LLMOps)</a:t>
            </a:r>
            <a:endParaRPr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CH-Cloud: Ease, Support, Regions, Backups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communicate / manage change with thousands of self hosters?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514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Early, public, transparent and frequent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Mailing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“Focus Group”</a:t>
            </a:r>
            <a:r>
              <a:rPr lang="en"/>
              <a:t> &amp;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Background Migration (visible in UI, robust)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quality Docs, Frequent updates in Forums, high-touch support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1775"/>
            <a:ext cx="8520600" cy="135334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4321600" y="2368475"/>
            <a:ext cx="972300" cy="2562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adoption is promising!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13" y="1650206"/>
            <a:ext cx="8062377" cy="2220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0"/>
          <p:cNvCxnSpPr/>
          <p:nvPr/>
        </p:nvCxnSpPr>
        <p:spPr>
          <a:xfrm>
            <a:off x="7237275" y="1462406"/>
            <a:ext cx="10800" cy="2408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0"/>
          <p:cNvSpPr txBox="1"/>
          <p:nvPr>
            <p:ph type="title"/>
          </p:nvPr>
        </p:nvSpPr>
        <p:spPr>
          <a:xfrm>
            <a:off x="6789700" y="10775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20"/>
              <a:t>V3 Launch</a:t>
            </a:r>
            <a:endParaRPr sz="9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adoption is promising!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50" y="1005200"/>
            <a:ext cx="4483201" cy="220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950" y="3402550"/>
            <a:ext cx="4483200" cy="10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0225" y="1986561"/>
            <a:ext cx="3812076" cy="117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 out Clickhouse in GTM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Concerns</a:t>
            </a:r>
            <a:r>
              <a:rPr lang="en"/>
              <a:t>: New set up is more involved, some users are hesitant to onboard/manage a new DB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Solution: </a:t>
            </a:r>
            <a:r>
              <a:rPr lang="en"/>
              <a:t>Making It Easy to find the right deployment model: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Small Scale &amp; PoC</a:t>
            </a:r>
            <a:r>
              <a:rPr lang="en"/>
              <a:t>: Docker Compose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Production</a:t>
            </a:r>
            <a:r>
              <a:rPr lang="en"/>
              <a:t>: </a:t>
            </a:r>
            <a:endParaRPr/>
          </a:p>
          <a:p>
            <a:pPr indent="-336232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32"/>
              <a:t>Helm chart for Kubernetes</a:t>
            </a:r>
            <a:endParaRPr sz="1832"/>
          </a:p>
          <a:p>
            <a:pPr indent="-310832" lvl="1" marL="1371600" rtl="0" algn="l">
              <a:spcBef>
                <a:spcPts val="0"/>
              </a:spcBef>
              <a:spcAft>
                <a:spcPts val="0"/>
              </a:spcAft>
              <a:buSzPct val="77777"/>
              <a:buChar char="-"/>
            </a:pPr>
            <a:r>
              <a:rPr lang="en" sz="1800"/>
              <a:t>Deployment templates for </a:t>
            </a:r>
            <a:r>
              <a:rPr lang="en" sz="1800"/>
              <a:t>Hyperscalers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Managed:</a:t>
            </a:r>
            <a:endParaRPr b="1"/>
          </a:p>
          <a:p>
            <a:pPr indent="-336232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32"/>
              <a:t>Clickhouse Cloud, Clickhouse BYOC (attractive in Enterprise)</a:t>
            </a:r>
            <a:endParaRPr sz="1832"/>
          </a:p>
          <a:p>
            <a:pPr indent="-336232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32"/>
              <a:t>Langfuse Cloud (self selection)</a:t>
            </a:r>
            <a:endParaRPr sz="183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