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Lexen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exen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Lexend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44321081c0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44321081c0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44321081c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44321081c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42bb5b65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42bb5b65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44321081c0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44321081c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3fbdd4452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3fbdd4452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4321081c0_1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44321081c0_1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4698815a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4698815a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3fbdd4452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3fbdd4452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4698815af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4698815af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3fbdd4452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3fbdd4452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42bb5b650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42bb5b650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3fbdd4452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3fbdd4452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3e97df56a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3e97df56a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page option 1">
  <p:cSld name="TITLE_1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&#10;&#10;Description automatically generated" id="52" name="Google Shape;5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7550" y="419325"/>
            <a:ext cx="1388900" cy="112032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/>
          <p:nvPr>
            <p:ph type="title"/>
          </p:nvPr>
        </p:nvSpPr>
        <p:spPr>
          <a:xfrm>
            <a:off x="833550" y="2109075"/>
            <a:ext cx="7476900" cy="7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Lexend"/>
              <a:buNone/>
              <a:defRPr sz="40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Lexend"/>
              <a:buNone/>
              <a:defRPr sz="40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Lexend"/>
              <a:buNone/>
              <a:defRPr sz="40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Lexend"/>
              <a:buNone/>
              <a:defRPr sz="40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Lexend"/>
              <a:buNone/>
              <a:defRPr sz="40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Lexend"/>
              <a:buNone/>
              <a:defRPr sz="40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Lexend"/>
              <a:buNone/>
              <a:defRPr sz="40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Lexend"/>
              <a:buNone/>
              <a:defRPr sz="40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Lexend"/>
              <a:buNone/>
              <a:defRPr sz="40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1763700" y="3137875"/>
            <a:ext cx="5616600" cy="5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exend"/>
              <a:buNone/>
              <a:defRPr sz="20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2" type="title"/>
          </p:nvPr>
        </p:nvSpPr>
        <p:spPr>
          <a:xfrm>
            <a:off x="2680350" y="3547500"/>
            <a:ext cx="3783300" cy="2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exend"/>
              <a:buNone/>
              <a:defRPr sz="9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exend"/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exend"/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exend"/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exend"/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exend"/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exend"/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exend"/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exend"/>
              <a:buNone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ange title page">
  <p:cSld name="TITLE_AND_BODY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0" y="0"/>
            <a:ext cx="9144000" cy="4582200"/>
          </a:xfrm>
          <a:prstGeom prst="rect">
            <a:avLst/>
          </a:prstGeom>
          <a:solidFill>
            <a:srgbClr val="FFF2D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descr="A picture containing diagram&#10;&#10;Description automatically generated" id="58" name="Google Shape;58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195" y="1370482"/>
            <a:ext cx="920685" cy="184137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336159" y="47725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900"/>
            </a:lvl1pPr>
            <a:lvl2pPr lvl="1">
              <a:buNone/>
              <a:defRPr sz="900"/>
            </a:lvl2pPr>
            <a:lvl3pPr lvl="2">
              <a:buNone/>
              <a:defRPr sz="900"/>
            </a:lvl3pPr>
            <a:lvl4pPr lvl="3">
              <a:buNone/>
              <a:defRPr sz="900"/>
            </a:lvl4pPr>
            <a:lvl5pPr lvl="4">
              <a:buNone/>
              <a:defRPr sz="900"/>
            </a:lvl5pPr>
            <a:lvl6pPr lvl="5">
              <a:buNone/>
              <a:defRPr sz="900"/>
            </a:lvl6pPr>
            <a:lvl7pPr lvl="6">
              <a:buNone/>
              <a:defRPr sz="900"/>
            </a:lvl7pPr>
            <a:lvl8pPr lvl="7">
              <a:buNone/>
              <a:defRPr sz="900"/>
            </a:lvl8pPr>
            <a:lvl9pPr lvl="8">
              <a:buNone/>
              <a:defRPr sz="9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4"/>
          <p:cNvSpPr txBox="1"/>
          <p:nvPr>
            <p:ph type="title"/>
          </p:nvPr>
        </p:nvSpPr>
        <p:spPr>
          <a:xfrm>
            <a:off x="1101475" y="2058225"/>
            <a:ext cx="5934300" cy="46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 sz="3000"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 sz="3000"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 sz="3000"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 sz="3000"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 sz="3000"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 sz="3000"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 sz="3000"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 sz="3000"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 sz="3000"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b.cs.cmu.edu/mmap-cidr2022/" TargetMode="External"/><Relationship Id="rId4" Type="http://schemas.openxmlformats.org/officeDocument/2006/relationships/hyperlink" Target="https://web.cs.ucla.edu/classes/honors/UPLOADS/kousha/thesis.pdf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764850" y="1703325"/>
            <a:ext cx="7476900" cy="24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5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From Pinot Pitfalls to ClickHouse Triumph</a:t>
            </a:r>
            <a:endParaRPr sz="5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 txBox="1"/>
          <p:nvPr>
            <p:ph idx="1" type="subTitle"/>
          </p:nvPr>
        </p:nvSpPr>
        <p:spPr>
          <a:xfrm>
            <a:off x="1695000" y="4009400"/>
            <a:ext cx="5616600" cy="5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Abhijeet Kushe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Software Engineer  Data platform Engineering @ Constant Contact</a:t>
            </a:r>
            <a:endParaRPr i="1" sz="1200">
              <a:solidFill>
                <a:srgbClr val="FFFFFF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975475" y="3253750"/>
            <a:ext cx="8520600" cy="5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ctr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i="1" lang="en"/>
              <a:t>A 3 month migration</a:t>
            </a:r>
            <a:endParaRPr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idx="4294967295" type="title"/>
          </p:nvPr>
        </p:nvSpPr>
        <p:spPr>
          <a:xfrm>
            <a:off x="311700" y="216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56ED"/>
                </a:solidFill>
                <a:latin typeface="Lexend"/>
                <a:ea typeface="Lexend"/>
                <a:cs typeface="Lexend"/>
                <a:sym typeface="Lexend"/>
              </a:rPr>
              <a:t>A Huge improvement in Performance!!</a:t>
            </a:r>
            <a:endParaRPr>
              <a:solidFill>
                <a:srgbClr val="1856ED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28" name="Google Shape;128;p24" title="Percentiles_vs_Clickhouse_and_Pinot_Response_Times_10_Concurrent_Requ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238" y="789375"/>
            <a:ext cx="8681524" cy="321382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4"/>
          <p:cNvSpPr txBox="1"/>
          <p:nvPr/>
        </p:nvSpPr>
        <p:spPr>
          <a:xfrm>
            <a:off x="311700" y="3937950"/>
            <a:ext cx="2929800" cy="6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23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2BBD6"/>
              </a:buClr>
              <a:buSzPts val="1695"/>
              <a:buFont typeface="Lexend"/>
              <a:buChar char="-"/>
            </a:pPr>
            <a:r>
              <a:rPr lang="en" sz="1695">
                <a:solidFill>
                  <a:srgbClr val="02BBD6"/>
                </a:solidFill>
                <a:latin typeface="Lexend"/>
                <a:ea typeface="Lexend"/>
                <a:cs typeface="Lexend"/>
                <a:sym typeface="Lexend"/>
              </a:rPr>
              <a:t>Pinot</a:t>
            </a:r>
            <a:br>
              <a:rPr lang="en" sz="1695">
                <a:solidFill>
                  <a:srgbClr val="02BBD6"/>
                </a:solidFill>
                <a:latin typeface="Lexend"/>
                <a:ea typeface="Lexend"/>
                <a:cs typeface="Lexend"/>
                <a:sym typeface="Lexend"/>
              </a:rPr>
            </a:br>
            <a:r>
              <a:rPr lang="en" sz="1695">
                <a:solidFill>
                  <a:srgbClr val="02BBD6"/>
                </a:solidFill>
                <a:latin typeface="Lexend"/>
                <a:ea typeface="Lexend"/>
                <a:cs typeface="Lexend"/>
                <a:sym typeface="Lexend"/>
              </a:rPr>
              <a:t>4 servers, 3 brokers</a:t>
            </a:r>
            <a:endParaRPr>
              <a:solidFill>
                <a:srgbClr val="02BBD6"/>
              </a:solidFill>
            </a:endParaRPr>
          </a:p>
        </p:txBody>
      </p:sp>
      <p:sp>
        <p:nvSpPr>
          <p:cNvPr id="130" name="Google Shape;130;p24"/>
          <p:cNvSpPr txBox="1"/>
          <p:nvPr/>
        </p:nvSpPr>
        <p:spPr>
          <a:xfrm>
            <a:off x="5826375" y="3937950"/>
            <a:ext cx="2929800" cy="6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23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95"/>
              <a:buFont typeface="Lexend"/>
              <a:buChar char="-"/>
            </a:pPr>
            <a:r>
              <a:rPr lang="en" sz="1695">
                <a:solidFill>
                  <a:schemeClr val="accent1"/>
                </a:solidFill>
                <a:latin typeface="Lexend"/>
                <a:ea typeface="Lexend"/>
                <a:cs typeface="Lexend"/>
                <a:sym typeface="Lexend"/>
              </a:rPr>
              <a:t>Clickhouse</a:t>
            </a:r>
            <a:br>
              <a:rPr lang="en" sz="1695">
                <a:solidFill>
                  <a:schemeClr val="accent1"/>
                </a:solidFill>
                <a:latin typeface="Lexend"/>
                <a:ea typeface="Lexend"/>
                <a:cs typeface="Lexend"/>
                <a:sym typeface="Lexend"/>
              </a:rPr>
            </a:br>
            <a:r>
              <a:rPr lang="en" sz="1695">
                <a:solidFill>
                  <a:schemeClr val="accent1"/>
                </a:solidFill>
                <a:latin typeface="Lexend"/>
                <a:ea typeface="Lexend"/>
                <a:cs typeface="Lexend"/>
                <a:sym typeface="Lexend"/>
              </a:rPr>
              <a:t>1 node , 1 thread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25"/>
          <p:cNvGrpSpPr/>
          <p:nvPr/>
        </p:nvGrpSpPr>
        <p:grpSpPr>
          <a:xfrm>
            <a:off x="248496" y="197789"/>
            <a:ext cx="8799360" cy="4584431"/>
            <a:chOff x="596400" y="1257652"/>
            <a:chExt cx="10999200" cy="4984161"/>
          </a:xfrm>
        </p:grpSpPr>
        <p:sp>
          <p:nvSpPr>
            <p:cNvPr id="136" name="Google Shape;136;p25"/>
            <p:cNvSpPr/>
            <p:nvPr/>
          </p:nvSpPr>
          <p:spPr>
            <a:xfrm>
              <a:off x="1285461" y="2213113"/>
              <a:ext cx="4810500" cy="4028700"/>
            </a:xfrm>
            <a:prstGeom prst="rect">
              <a:avLst/>
            </a:prstGeom>
            <a:solidFill>
              <a:srgbClr val="F094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25"/>
            <p:cNvSpPr/>
            <p:nvPr/>
          </p:nvSpPr>
          <p:spPr>
            <a:xfrm>
              <a:off x="6096000" y="2213113"/>
              <a:ext cx="4810500" cy="4028700"/>
            </a:xfrm>
            <a:prstGeom prst="rect">
              <a:avLst/>
            </a:prstGeom>
            <a:solidFill>
              <a:srgbClr val="16A7C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25"/>
            <p:cNvSpPr/>
            <p:nvPr/>
          </p:nvSpPr>
          <p:spPr>
            <a:xfrm>
              <a:off x="6096000" y="1272209"/>
              <a:ext cx="5499600" cy="12060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16A7C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2000" u="none" cap="none" strike="noStrike">
                  <a:solidFill>
                    <a:srgbClr val="FFFFFF"/>
                  </a:solidFill>
                  <a:latin typeface="Lexend"/>
                  <a:ea typeface="Lexend"/>
                  <a:cs typeface="Lexend"/>
                  <a:sym typeface="Lexend"/>
                </a:rPr>
                <a:t>C</a:t>
              </a:r>
              <a:r>
                <a:rPr b="1" lang="en" sz="2000">
                  <a:solidFill>
                    <a:srgbClr val="FFFFFF"/>
                  </a:solidFill>
                  <a:latin typeface="Lexend"/>
                  <a:ea typeface="Lexend"/>
                  <a:cs typeface="Lexend"/>
                  <a:sym typeface="Lexend"/>
                </a:rPr>
                <a:t>lickhouse</a:t>
              </a:r>
              <a:r>
                <a:rPr b="1" i="0" lang="en" sz="2000" u="none" cap="none" strike="noStrike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 </a:t>
              </a:r>
              <a:endParaRPr/>
            </a:p>
          </p:txBody>
        </p:sp>
        <p:sp>
          <p:nvSpPr>
            <p:cNvPr id="139" name="Google Shape;139;p25"/>
            <p:cNvSpPr/>
            <p:nvPr/>
          </p:nvSpPr>
          <p:spPr>
            <a:xfrm flipH="1">
              <a:off x="596400" y="1272209"/>
              <a:ext cx="5499600" cy="12060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094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rgbClr val="FFFFFF"/>
                  </a:solidFill>
                  <a:latin typeface="Lexend"/>
                  <a:ea typeface="Lexend"/>
                  <a:cs typeface="Lexend"/>
                  <a:sym typeface="Lexend"/>
                </a:rPr>
                <a:t>Pinot</a:t>
              </a:r>
              <a:endParaRPr>
                <a:latin typeface="Lexend"/>
                <a:ea typeface="Lexend"/>
                <a:cs typeface="Lexend"/>
                <a:sym typeface="Lexend"/>
              </a:endParaRPr>
            </a:p>
          </p:txBody>
        </p:sp>
        <p:grpSp>
          <p:nvGrpSpPr>
            <p:cNvPr id="140" name="Google Shape;140;p25"/>
            <p:cNvGrpSpPr/>
            <p:nvPr/>
          </p:nvGrpSpPr>
          <p:grpSpPr>
            <a:xfrm>
              <a:off x="5485751" y="1257652"/>
              <a:ext cx="1220536" cy="1220536"/>
              <a:chOff x="1720490" y="3147817"/>
              <a:chExt cx="1423200" cy="1423200"/>
            </a:xfrm>
          </p:grpSpPr>
          <p:sp>
            <p:nvSpPr>
              <p:cNvPr id="141" name="Google Shape;141;p25"/>
              <p:cNvSpPr/>
              <p:nvPr/>
            </p:nvSpPr>
            <p:spPr>
              <a:xfrm>
                <a:off x="1720490" y="3147817"/>
                <a:ext cx="1423200" cy="1423200"/>
              </a:xfrm>
              <a:prstGeom prst="ellipse">
                <a:avLst/>
              </a:prstGeom>
              <a:solidFill>
                <a:srgbClr val="44546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C0C0C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25"/>
              <p:cNvSpPr/>
              <p:nvPr/>
            </p:nvSpPr>
            <p:spPr>
              <a:xfrm>
                <a:off x="1855462" y="3282789"/>
                <a:ext cx="1153500" cy="11535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C0C0C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25"/>
              <p:cNvSpPr/>
              <p:nvPr/>
            </p:nvSpPr>
            <p:spPr>
              <a:xfrm>
                <a:off x="1972040" y="3399367"/>
                <a:ext cx="920100" cy="920100"/>
              </a:xfrm>
              <a:prstGeom prst="ellipse">
                <a:avLst/>
              </a:prstGeom>
              <a:gradFill>
                <a:gsLst>
                  <a:gs pos="0">
                    <a:srgbClr val="D8D8D8"/>
                  </a:gs>
                  <a:gs pos="100000">
                    <a:srgbClr val="FFFFFF"/>
                  </a:gs>
                </a:gsLst>
                <a:lin ang="5400012" scaled="0"/>
              </a:gradFill>
              <a:ln cap="flat" cmpd="sng" w="2857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 cap="none" strike="noStrike">
                  <a:solidFill>
                    <a:srgbClr val="0C0C0C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</p:grpSp>
        <p:sp>
          <p:nvSpPr>
            <p:cNvPr id="144" name="Google Shape;144;p25"/>
            <p:cNvSpPr txBox="1"/>
            <p:nvPr/>
          </p:nvSpPr>
          <p:spPr>
            <a:xfrm>
              <a:off x="1540309" y="2398677"/>
              <a:ext cx="4300800" cy="13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Noto Sans Symbols"/>
                <a:buChar char="⮚"/>
              </a:pPr>
              <a:r>
                <a:rPr b="1" lang="en">
                  <a:solidFill>
                    <a:srgbClr val="FFFFFF"/>
                  </a:solidFill>
                  <a:latin typeface="Lexend"/>
                  <a:ea typeface="Lexend"/>
                  <a:cs typeface="Lexend"/>
                  <a:sym typeface="Lexend"/>
                </a:rPr>
                <a:t>MMAP</a:t>
              </a:r>
              <a:r>
                <a:rPr b="1" lang="en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 (Memory mapped files)</a:t>
              </a:r>
              <a:br>
                <a:rPr lang="en">
                  <a:solidFill>
                    <a:schemeClr val="lt1"/>
                  </a:solidFill>
                  <a:latin typeface="Lexend"/>
                  <a:ea typeface="Lexend"/>
                  <a:cs typeface="Lexend"/>
                  <a:sym typeface="Lexend"/>
                </a:rPr>
              </a:br>
              <a:r>
                <a:rPr lang="en" sz="1200">
                  <a:solidFill>
                    <a:schemeClr val="lt1"/>
                  </a:solidFill>
                  <a:latin typeface="Lexend"/>
                  <a:ea typeface="Lexend"/>
                  <a:cs typeface="Lexend"/>
                  <a:sym typeface="Lexend"/>
                </a:rPr>
                <a:t>- </a:t>
              </a:r>
              <a:r>
                <a:rPr lang="en" sz="1200">
                  <a:solidFill>
                    <a:schemeClr val="lt1"/>
                  </a:solidFill>
                  <a:latin typeface="Lexend"/>
                  <a:ea typeface="Lexend"/>
                  <a:cs typeface="Lexend"/>
                  <a:sym typeface="Lexend"/>
                </a:rPr>
                <a:t>More RAM than Segments</a:t>
              </a:r>
              <a:br>
                <a:rPr lang="en" sz="1200">
                  <a:solidFill>
                    <a:schemeClr val="lt1"/>
                  </a:solidFill>
                  <a:latin typeface="Lexend"/>
                  <a:ea typeface="Lexend"/>
                  <a:cs typeface="Lexend"/>
                  <a:sym typeface="Lexend"/>
                </a:rPr>
              </a:br>
              <a:r>
                <a:rPr lang="en" sz="1200">
                  <a:solidFill>
                    <a:schemeClr val="lt1"/>
                  </a:solidFill>
                  <a:latin typeface="Lexend"/>
                  <a:ea typeface="Lexend"/>
                  <a:cs typeface="Lexend"/>
                  <a:sym typeface="Lexend"/>
                </a:rPr>
                <a:t>- TLB Shootdowns </a:t>
              </a:r>
              <a:br>
                <a:rPr lang="en" sz="1200">
                  <a:solidFill>
                    <a:schemeClr val="lt1"/>
                  </a:solidFill>
                  <a:latin typeface="Lexend"/>
                  <a:ea typeface="Lexend"/>
                  <a:cs typeface="Lexend"/>
                  <a:sym typeface="Lexend"/>
                </a:rPr>
              </a:br>
              <a:r>
                <a:rPr lang="en" sz="1200">
                  <a:solidFill>
                    <a:schemeClr val="lt1"/>
                  </a:solidFill>
                  <a:latin typeface="Lexend"/>
                  <a:ea typeface="Lexend"/>
                  <a:cs typeface="Lexend"/>
                  <a:sym typeface="Lexend"/>
                </a:rPr>
                <a:t> </a:t>
              </a:r>
              <a:r>
                <a:rPr lang="en" sz="1200" u="sng">
                  <a:solidFill>
                    <a:schemeClr val="lt1"/>
                  </a:solidFill>
                  <a:latin typeface="Lexend"/>
                  <a:ea typeface="Lexend"/>
                  <a:cs typeface="Lexend"/>
                  <a:sym typeface="Lexend"/>
                  <a:hlinkClick r:id="rId3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Are you sure you want to use MMAP ?</a:t>
              </a:r>
              <a:br>
                <a:rPr lang="en" sz="1200">
                  <a:solidFill>
                    <a:schemeClr val="lt1"/>
                  </a:solidFill>
                  <a:latin typeface="Lexend"/>
                  <a:ea typeface="Lexend"/>
                  <a:cs typeface="Lexend"/>
                  <a:sym typeface="Lexend"/>
                </a:rPr>
              </a:br>
              <a:endParaRPr sz="12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endParaRPr>
            </a:p>
            <a:p>
              <a:pPr indent="0" lvl="0" marL="4572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145" name="Google Shape;145;p25"/>
            <p:cNvSpPr txBox="1"/>
            <p:nvPr/>
          </p:nvSpPr>
          <p:spPr>
            <a:xfrm>
              <a:off x="5601424" y="1514906"/>
              <a:ext cx="989400" cy="56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2800" u="none" cap="none" strike="noStrike">
                  <a:solidFill>
                    <a:srgbClr val="0C0C0C"/>
                  </a:solidFill>
                  <a:latin typeface="Georgia"/>
                  <a:ea typeface="Georgia"/>
                  <a:cs typeface="Georgia"/>
                  <a:sym typeface="Georgia"/>
                </a:rPr>
                <a:t>VS</a:t>
              </a:r>
              <a:endPara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6" name="Google Shape;146;p25"/>
          <p:cNvSpPr txBox="1"/>
          <p:nvPr/>
        </p:nvSpPr>
        <p:spPr>
          <a:xfrm>
            <a:off x="4721100" y="1152075"/>
            <a:ext cx="39768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oto Sans Symbols"/>
              <a:buChar char="⮚"/>
            </a:pPr>
            <a:r>
              <a:rPr b="1" lang="en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Pread</a:t>
            </a:r>
            <a:r>
              <a:rPr b="1"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(Position reads)</a:t>
            </a:r>
            <a:b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</a:br>
            <a:r>
              <a:rPr lang="en" sz="12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- Out performs MMAP in all cases </a:t>
            </a:r>
            <a:r>
              <a:rPr lang="en" sz="12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 (random, sequential reads)</a:t>
            </a:r>
            <a:br>
              <a:rPr lang="en" sz="12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</a:br>
            <a:r>
              <a:rPr lang="en" sz="12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- Uses cpu prefetches and caches</a:t>
            </a:r>
            <a:br>
              <a:rPr lang="en" sz="12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</a:br>
            <a:r>
              <a:rPr lang="en" sz="1200" u="sng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Thesis - Linux Memory Mapped System Call Performance</a:t>
            </a:r>
            <a:endParaRPr sz="10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7" name="Google Shape;147;p25"/>
          <p:cNvSpPr txBox="1"/>
          <p:nvPr/>
        </p:nvSpPr>
        <p:spPr>
          <a:xfrm>
            <a:off x="1007900" y="2337725"/>
            <a:ext cx="34908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oto Sans Symbols"/>
              <a:buChar char="⮚"/>
            </a:pPr>
            <a:r>
              <a:rPr b="1"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Columnar Storage</a:t>
            </a:r>
            <a:r>
              <a:rPr b="1" lang="en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br>
              <a:rPr lang="en" sz="12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</a:br>
            <a:r>
              <a:rPr lang="en" sz="12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- U</a:t>
            </a:r>
            <a:r>
              <a:rPr lang="en" sz="12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ses custom columnar segment storage format</a:t>
            </a:r>
            <a:r>
              <a:rPr lang="en">
                <a:solidFill>
                  <a:srgbClr val="1856ED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br>
              <a:rPr lang="en" sz="12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</a:br>
            <a:r>
              <a:rPr lang="en" sz="12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- Compaction for upsert would need sophisticated algorithm  </a:t>
            </a:r>
            <a:r>
              <a:rPr lang="en" sz="12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br>
              <a:rPr lang="en" sz="12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</a:br>
            <a:br>
              <a:rPr lang="en" sz="12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</a:br>
            <a:endParaRPr sz="12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8" name="Google Shape;148;p25"/>
          <p:cNvSpPr txBox="1"/>
          <p:nvPr/>
        </p:nvSpPr>
        <p:spPr>
          <a:xfrm>
            <a:off x="4721100" y="2678075"/>
            <a:ext cx="3380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oto Sans Symbols"/>
              <a:buChar char="⮚"/>
            </a:pPr>
            <a:r>
              <a:rPr b="1"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LSM Log Structured Merge Tree  </a:t>
            </a:r>
            <a:br>
              <a:rPr lang="en" sz="12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</a:br>
            <a:r>
              <a:rPr lang="en" sz="12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- Directly performs Merges of SSTables</a:t>
            </a:r>
            <a:br>
              <a:rPr lang="en" sz="12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</a:br>
            <a:endParaRPr sz="12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9" name="Google Shape;149;p25"/>
          <p:cNvSpPr txBox="1"/>
          <p:nvPr/>
        </p:nvSpPr>
        <p:spPr>
          <a:xfrm>
            <a:off x="1007900" y="3463850"/>
            <a:ext cx="3490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oto Sans Symbols"/>
              <a:buChar char="⮚"/>
            </a:pPr>
            <a:r>
              <a:rPr b="1"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Uses Java</a:t>
            </a:r>
            <a:r>
              <a:rPr b="1" lang="en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br>
              <a:rPr lang="en" sz="12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</a:br>
            <a:r>
              <a:rPr lang="en" sz="12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- Process needs </a:t>
            </a:r>
            <a:r>
              <a:rPr lang="en" sz="12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16GB</a:t>
            </a:r>
            <a:r>
              <a:rPr lang="en" sz="12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 heap memory</a:t>
            </a:r>
            <a:br>
              <a:rPr lang="en" sz="12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</a:br>
            <a:br>
              <a:rPr lang="en" sz="12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</a:br>
            <a:endParaRPr sz="12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50" name="Google Shape;150;p25"/>
          <p:cNvSpPr txBox="1"/>
          <p:nvPr/>
        </p:nvSpPr>
        <p:spPr>
          <a:xfrm>
            <a:off x="4825350" y="3463850"/>
            <a:ext cx="3490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oto Sans Symbols"/>
              <a:buChar char="⮚"/>
            </a:pPr>
            <a:r>
              <a:rPr b="1"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Uses C++</a:t>
            </a:r>
            <a:r>
              <a:rPr b="1" lang="en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br>
              <a:rPr lang="en" sz="12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</a:br>
            <a:r>
              <a:rPr lang="en" sz="12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- Process needs 2GB</a:t>
            </a:r>
            <a:br>
              <a:rPr lang="en" sz="12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</a:br>
            <a:br>
              <a:rPr lang="en" sz="12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</a:br>
            <a:endParaRPr sz="12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51" name="Google Shape;151;p25"/>
          <p:cNvSpPr txBox="1"/>
          <p:nvPr/>
        </p:nvSpPr>
        <p:spPr>
          <a:xfrm>
            <a:off x="1007900" y="4096800"/>
            <a:ext cx="34908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oto Sans Symbols"/>
              <a:buChar char="⮚"/>
            </a:pPr>
            <a:r>
              <a:rPr b="1"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Component Heavy</a:t>
            </a:r>
            <a:r>
              <a:rPr b="1" lang="en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br>
              <a:rPr lang="en" sz="12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</a:br>
            <a:r>
              <a:rPr lang="en" sz="12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- Broker, Server, Controller, Zookeeper</a:t>
            </a:r>
            <a:br>
              <a:rPr lang="en" sz="12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</a:br>
            <a:r>
              <a:rPr lang="en" sz="12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- $12.7/month</a:t>
            </a:r>
            <a:br>
              <a:rPr lang="en" sz="12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</a:br>
            <a:br>
              <a:rPr lang="en" sz="12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</a:br>
            <a:endParaRPr sz="12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52" name="Google Shape;152;p25"/>
          <p:cNvSpPr txBox="1"/>
          <p:nvPr/>
        </p:nvSpPr>
        <p:spPr>
          <a:xfrm>
            <a:off x="4825350" y="4066200"/>
            <a:ext cx="3490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oto Sans Symbols"/>
              <a:buChar char="⮚"/>
            </a:pPr>
            <a:r>
              <a:rPr b="1"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Component Light</a:t>
            </a:r>
            <a:br>
              <a:rPr lang="en" sz="12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</a:br>
            <a:r>
              <a:rPr lang="en" sz="12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- Server, Clickhouse Keeper</a:t>
            </a:r>
            <a:endParaRPr sz="12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oto Sans Symbols"/>
              <a:buChar char="⮚"/>
            </a:pPr>
            <a:r>
              <a:rPr lang="en" sz="12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- $ &lt; 1.4K/month at 10x the speed</a:t>
            </a:r>
            <a:br>
              <a:rPr lang="en" sz="12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</a:br>
            <a:br>
              <a:rPr lang="en" sz="12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</a:br>
            <a:endParaRPr sz="12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56ED"/>
                </a:solidFill>
                <a:latin typeface="Lexend"/>
                <a:ea typeface="Lexend"/>
                <a:cs typeface="Lexend"/>
                <a:sym typeface="Lexend"/>
              </a:rPr>
              <a:t>Lessons</a:t>
            </a:r>
            <a:r>
              <a:rPr lang="en">
                <a:solidFill>
                  <a:srgbClr val="1856ED"/>
                </a:solidFill>
                <a:latin typeface="Lexend"/>
                <a:ea typeface="Lexend"/>
                <a:cs typeface="Lexend"/>
                <a:sym typeface="Lexend"/>
              </a:rPr>
              <a:t> Learned</a:t>
            </a:r>
            <a:endParaRPr>
              <a:solidFill>
                <a:srgbClr val="1856ED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58" name="Google Shape;158;p26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34551" lvl="0" marL="457200" rtl="0" algn="l">
              <a:spcBef>
                <a:spcPts val="0"/>
              </a:spcBef>
              <a:spcAft>
                <a:spcPts val="0"/>
              </a:spcAft>
              <a:buClr>
                <a:srgbClr val="1856ED"/>
              </a:buClr>
              <a:buSzPct val="100000"/>
              <a:buFont typeface="Lexend"/>
              <a:buChar char="-"/>
            </a:pPr>
            <a:r>
              <a:rPr lang="en" sz="2152">
                <a:solidFill>
                  <a:srgbClr val="1856ED"/>
                </a:solidFill>
                <a:latin typeface="Lexend"/>
                <a:ea typeface="Lexend"/>
                <a:cs typeface="Lexend"/>
                <a:sym typeface="Lexend"/>
              </a:rPr>
              <a:t>Know thy data!</a:t>
            </a:r>
            <a:endParaRPr sz="2152">
              <a:solidFill>
                <a:srgbClr val="1856ED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02418" lvl="1" marL="914400" rtl="0" algn="l">
              <a:spcBef>
                <a:spcPts val="0"/>
              </a:spcBef>
              <a:spcAft>
                <a:spcPts val="0"/>
              </a:spcAft>
              <a:buClr>
                <a:srgbClr val="1856ED"/>
              </a:buClr>
              <a:buSzPct val="100000"/>
              <a:buFont typeface="Lexend"/>
              <a:buChar char="-"/>
            </a:pPr>
            <a:r>
              <a:rPr lang="en" sz="1500">
                <a:solidFill>
                  <a:srgbClr val="1856ED"/>
                </a:solidFill>
                <a:latin typeface="Lexend"/>
                <a:ea typeface="Lexend"/>
                <a:cs typeface="Lexend"/>
                <a:sym typeface="Lexend"/>
              </a:rPr>
              <a:t>Early detailed</a:t>
            </a:r>
            <a:r>
              <a:rPr lang="en" sz="1500">
                <a:solidFill>
                  <a:srgbClr val="1856ED"/>
                </a:solidFill>
                <a:latin typeface="Lexend"/>
                <a:ea typeface="Lexend"/>
                <a:cs typeface="Lexend"/>
                <a:sym typeface="Lexend"/>
              </a:rPr>
              <a:t> design decisions like int types, Enums vs Strings vs boolean, cardinality is worth the effort </a:t>
            </a:r>
            <a:endParaRPr sz="1500">
              <a:solidFill>
                <a:srgbClr val="1856ED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02418" lvl="1" marL="914400" rtl="0" algn="l">
              <a:spcBef>
                <a:spcPts val="0"/>
              </a:spcBef>
              <a:spcAft>
                <a:spcPts val="0"/>
              </a:spcAft>
              <a:buClr>
                <a:srgbClr val="1856ED"/>
              </a:buClr>
              <a:buSzPct val="100000"/>
              <a:buFont typeface="Lexend"/>
              <a:buChar char="-"/>
            </a:pPr>
            <a:r>
              <a:rPr lang="en" sz="1500">
                <a:solidFill>
                  <a:srgbClr val="1856ED"/>
                </a:solidFill>
                <a:latin typeface="Lexend"/>
                <a:ea typeface="Lexend"/>
                <a:cs typeface="Lexend"/>
                <a:sym typeface="Lexend"/>
              </a:rPr>
              <a:t>25% compression is due to a strong schema design</a:t>
            </a:r>
            <a:endParaRPr sz="1500">
              <a:solidFill>
                <a:srgbClr val="1856ED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02418" lvl="1" marL="914400" rtl="0" algn="l">
              <a:spcBef>
                <a:spcPts val="0"/>
              </a:spcBef>
              <a:spcAft>
                <a:spcPts val="0"/>
              </a:spcAft>
              <a:buClr>
                <a:srgbClr val="1856ED"/>
              </a:buClr>
              <a:buSzPct val="100000"/>
              <a:buFont typeface="Lexend"/>
              <a:buChar char="-"/>
            </a:pPr>
            <a:r>
              <a:rPr lang="en" sz="1500">
                <a:solidFill>
                  <a:srgbClr val="1856ED"/>
                </a:solidFill>
                <a:latin typeface="Lexend"/>
                <a:ea typeface="Lexend"/>
                <a:cs typeface="Lexend"/>
                <a:sym typeface="Lexend"/>
              </a:rPr>
              <a:t>Both order by and primary key are useful</a:t>
            </a:r>
            <a:br>
              <a:rPr lang="en" sz="1500">
                <a:solidFill>
                  <a:srgbClr val="1856ED"/>
                </a:solidFill>
                <a:latin typeface="Lexend"/>
                <a:ea typeface="Lexend"/>
                <a:cs typeface="Lexend"/>
                <a:sym typeface="Lexend"/>
              </a:rPr>
            </a:br>
            <a:endParaRPr sz="1500">
              <a:solidFill>
                <a:srgbClr val="1856ED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48932" lvl="0" marL="457200" rtl="0" algn="l">
              <a:spcBef>
                <a:spcPts val="0"/>
              </a:spcBef>
              <a:spcAft>
                <a:spcPts val="0"/>
              </a:spcAft>
              <a:buClr>
                <a:srgbClr val="1856ED"/>
              </a:buClr>
              <a:buSzPct val="100000"/>
              <a:buFont typeface="Lexend"/>
              <a:buChar char="-"/>
            </a:pPr>
            <a:r>
              <a:rPr lang="en" sz="2445">
                <a:solidFill>
                  <a:srgbClr val="1856ED"/>
                </a:solidFill>
                <a:latin typeface="Lexend"/>
                <a:ea typeface="Lexend"/>
                <a:cs typeface="Lexend"/>
                <a:sym typeface="Lexend"/>
              </a:rPr>
              <a:t>Automate Backups and test restores</a:t>
            </a:r>
            <a:endParaRPr sz="2445">
              <a:solidFill>
                <a:srgbClr val="1856ED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02418" lvl="1" marL="914400" rtl="0" algn="l">
              <a:spcBef>
                <a:spcPts val="0"/>
              </a:spcBef>
              <a:spcAft>
                <a:spcPts val="0"/>
              </a:spcAft>
              <a:buClr>
                <a:srgbClr val="1856ED"/>
              </a:buClr>
              <a:buSzPct val="100000"/>
              <a:buFont typeface="Lexend"/>
              <a:buChar char="-"/>
            </a:pPr>
            <a:r>
              <a:rPr lang="en" sz="1500">
                <a:solidFill>
                  <a:srgbClr val="1856ED"/>
                </a:solidFill>
                <a:latin typeface="Lexend"/>
                <a:ea typeface="Lexend"/>
                <a:cs typeface="Lexend"/>
                <a:sym typeface="Lexend"/>
              </a:rPr>
              <a:t>An hourly backup of Zookeeper helped in quick restore Pinot</a:t>
            </a:r>
            <a:endParaRPr sz="1500">
              <a:solidFill>
                <a:srgbClr val="1856ED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Clr>
                <a:srgbClr val="1856ED"/>
              </a:buClr>
              <a:buSzPct val="93333"/>
              <a:buFont typeface="Lexend"/>
              <a:buChar char="-"/>
            </a:pPr>
            <a:r>
              <a:rPr lang="en" sz="1500">
                <a:solidFill>
                  <a:srgbClr val="1856ED"/>
                </a:solidFill>
                <a:latin typeface="Lexend"/>
                <a:ea typeface="Lexend"/>
                <a:cs typeface="Lexend"/>
                <a:sym typeface="Lexend"/>
              </a:rPr>
              <a:t>For clickhouse we have daily backups</a:t>
            </a:r>
            <a:br>
              <a:rPr lang="en">
                <a:solidFill>
                  <a:srgbClr val="1856ED"/>
                </a:solidFill>
                <a:latin typeface="Lexend"/>
                <a:ea typeface="Lexend"/>
                <a:cs typeface="Lexend"/>
                <a:sym typeface="Lexend"/>
              </a:rPr>
            </a:br>
            <a:endParaRPr>
              <a:solidFill>
                <a:srgbClr val="1856ED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41788" lvl="0" marL="457200" rtl="0" algn="l">
              <a:spcBef>
                <a:spcPts val="0"/>
              </a:spcBef>
              <a:spcAft>
                <a:spcPts val="0"/>
              </a:spcAft>
              <a:buClr>
                <a:srgbClr val="1856ED"/>
              </a:buClr>
              <a:buSzPct val="100000"/>
              <a:buFont typeface="Lexend"/>
              <a:buChar char="-"/>
            </a:pPr>
            <a:r>
              <a:rPr lang="en" sz="2300">
                <a:solidFill>
                  <a:srgbClr val="1856ED"/>
                </a:solidFill>
                <a:latin typeface="Lexend"/>
                <a:ea typeface="Lexend"/>
                <a:cs typeface="Lexend"/>
                <a:sym typeface="Lexend"/>
              </a:rPr>
              <a:t>Mistakes will happen </a:t>
            </a:r>
            <a:endParaRPr sz="2300">
              <a:solidFill>
                <a:srgbClr val="1856ED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02418" lvl="1" marL="914400" rtl="0" algn="l">
              <a:spcBef>
                <a:spcPts val="0"/>
              </a:spcBef>
              <a:spcAft>
                <a:spcPts val="0"/>
              </a:spcAft>
              <a:buClr>
                <a:srgbClr val="1856ED"/>
              </a:buClr>
              <a:buSzPct val="100000"/>
              <a:buFont typeface="Lexend"/>
              <a:buChar char="-"/>
            </a:pPr>
            <a:r>
              <a:rPr lang="en" sz="1500">
                <a:solidFill>
                  <a:srgbClr val="1856ED"/>
                </a:solidFill>
                <a:latin typeface="Lexend"/>
                <a:ea typeface="Lexend"/>
                <a:cs typeface="Lexend"/>
                <a:sym typeface="Lexend"/>
              </a:rPr>
              <a:t>Schema changes,  </a:t>
            </a:r>
            <a:r>
              <a:rPr lang="en" sz="1500">
                <a:solidFill>
                  <a:srgbClr val="1856ED"/>
                </a:solidFill>
                <a:latin typeface="Lexend"/>
                <a:ea typeface="Lexend"/>
                <a:cs typeface="Lexend"/>
                <a:sym typeface="Lexend"/>
              </a:rPr>
              <a:t>incorrect</a:t>
            </a:r>
            <a:r>
              <a:rPr lang="en" sz="1500">
                <a:solidFill>
                  <a:srgbClr val="1856ED"/>
                </a:solidFill>
                <a:latin typeface="Lexend"/>
                <a:ea typeface="Lexend"/>
                <a:cs typeface="Lexend"/>
                <a:sym typeface="Lexend"/>
              </a:rPr>
              <a:t> order by, wrong field types</a:t>
            </a:r>
            <a:endParaRPr sz="1500">
              <a:solidFill>
                <a:srgbClr val="1856ED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02418" lvl="1" marL="914400" rtl="0" algn="l">
              <a:spcBef>
                <a:spcPts val="0"/>
              </a:spcBef>
              <a:spcAft>
                <a:spcPts val="0"/>
              </a:spcAft>
              <a:buClr>
                <a:srgbClr val="1856ED"/>
              </a:buClr>
              <a:buSzPct val="100000"/>
              <a:buFont typeface="Lexend"/>
              <a:buChar char="-"/>
            </a:pPr>
            <a:r>
              <a:rPr lang="en" sz="1500">
                <a:solidFill>
                  <a:srgbClr val="1856ED"/>
                </a:solidFill>
                <a:latin typeface="Lexend"/>
                <a:ea typeface="Lexend"/>
                <a:cs typeface="Lexend"/>
                <a:sym typeface="Lexend"/>
              </a:rPr>
              <a:t>Important to select mature databases which support fast backfill</a:t>
            </a:r>
            <a:endParaRPr sz="1500">
              <a:solidFill>
                <a:srgbClr val="1856ED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856ED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1856ED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idx="4294967295" type="title"/>
          </p:nvPr>
        </p:nvSpPr>
        <p:spPr>
          <a:xfrm>
            <a:off x="2106700" y="1886725"/>
            <a:ext cx="462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56ED"/>
                </a:solidFill>
                <a:latin typeface="Lexend"/>
                <a:ea typeface="Lexend"/>
                <a:cs typeface="Lexend"/>
                <a:sym typeface="Lexend"/>
              </a:rPr>
              <a:t>Demo</a:t>
            </a:r>
            <a:endParaRPr>
              <a:solidFill>
                <a:srgbClr val="1856ED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336159" y="47725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457450" y="147000"/>
            <a:ext cx="7327200" cy="107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rgbClr val="1856ED"/>
                </a:solidFill>
              </a:rPr>
              <a:t>Background</a:t>
            </a:r>
            <a:endParaRPr sz="2800">
              <a:solidFill>
                <a:srgbClr val="1856E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74" name="Google Shape;74;p16"/>
          <p:cNvSpPr txBox="1"/>
          <p:nvPr>
            <p:ph idx="4294967295" type="body"/>
          </p:nvPr>
        </p:nvSpPr>
        <p:spPr>
          <a:xfrm>
            <a:off x="410325" y="1109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23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856ED"/>
              </a:buClr>
              <a:buSzPts val="1695"/>
              <a:buFont typeface="Lexend"/>
              <a:buChar char="-"/>
            </a:pPr>
            <a:r>
              <a:rPr lang="en" sz="1695">
                <a:solidFill>
                  <a:srgbClr val="1856ED"/>
                </a:solidFill>
                <a:latin typeface="Lexend"/>
                <a:ea typeface="Lexend"/>
                <a:cs typeface="Lexend"/>
                <a:sym typeface="Lexend"/>
              </a:rPr>
              <a:t>In Fall 2021 Constant Contact  launched Automated Path Builder (APB)</a:t>
            </a:r>
            <a:endParaRPr sz="1695">
              <a:solidFill>
                <a:srgbClr val="1856ED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654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856ED"/>
              </a:buClr>
              <a:buSzPts val="1385"/>
              <a:buFont typeface="Lexend"/>
              <a:buChar char="-"/>
            </a:pPr>
            <a:r>
              <a:rPr lang="en" sz="1385">
                <a:solidFill>
                  <a:srgbClr val="1856ED"/>
                </a:solidFill>
                <a:latin typeface="Lexend"/>
                <a:ea typeface="Lexend"/>
                <a:cs typeface="Lexend"/>
                <a:sym typeface="Lexend"/>
              </a:rPr>
              <a:t>Allowed customers to engage with their contacts in realtime</a:t>
            </a:r>
            <a:endParaRPr sz="1385">
              <a:solidFill>
                <a:srgbClr val="1856ED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654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856ED"/>
              </a:buClr>
              <a:buSzPts val="1385"/>
              <a:buFont typeface="Lexend"/>
              <a:buChar char="-"/>
            </a:pPr>
            <a:r>
              <a:rPr lang="en" sz="1385">
                <a:solidFill>
                  <a:srgbClr val="1856ED"/>
                </a:solidFill>
                <a:latin typeface="Lexend"/>
                <a:ea typeface="Lexend"/>
                <a:cs typeface="Lexend"/>
                <a:sym typeface="Lexend"/>
              </a:rPr>
              <a:t>Send reminders, welcome letters from user actions eg clicks,  opens, order checkouts</a:t>
            </a:r>
            <a:br>
              <a:rPr lang="en" sz="1385">
                <a:solidFill>
                  <a:srgbClr val="1856ED"/>
                </a:solidFill>
                <a:latin typeface="Lexend"/>
                <a:ea typeface="Lexend"/>
                <a:cs typeface="Lexend"/>
                <a:sym typeface="Lexend"/>
              </a:rPr>
            </a:br>
            <a:endParaRPr sz="1385">
              <a:solidFill>
                <a:srgbClr val="1856ED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3623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856ED"/>
              </a:buClr>
              <a:buSzPts val="1695"/>
              <a:buFont typeface="Lexend"/>
              <a:buChar char="-"/>
            </a:pPr>
            <a:r>
              <a:rPr lang="en" sz="1695">
                <a:solidFill>
                  <a:srgbClr val="1856ED"/>
                </a:solidFill>
                <a:latin typeface="Lexend"/>
                <a:ea typeface="Lexend"/>
                <a:cs typeface="Lexend"/>
                <a:sym typeface="Lexend"/>
              </a:rPr>
              <a:t>In Summer 2022 we launched SMS </a:t>
            </a:r>
            <a:endParaRPr sz="1695">
              <a:solidFill>
                <a:srgbClr val="1856ED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718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856ED"/>
              </a:buClr>
              <a:buSzPts val="1395"/>
              <a:buFont typeface="Lexend"/>
              <a:buChar char="-"/>
            </a:pPr>
            <a:r>
              <a:rPr lang="en" sz="1395">
                <a:solidFill>
                  <a:srgbClr val="1856ED"/>
                </a:solidFill>
                <a:latin typeface="Lexend"/>
                <a:ea typeface="Lexend"/>
                <a:cs typeface="Lexend"/>
                <a:sym typeface="Lexend"/>
              </a:rPr>
              <a:t>Integrated with APB and Bulk campaigns features</a:t>
            </a:r>
            <a:br>
              <a:rPr lang="en" sz="1395">
                <a:solidFill>
                  <a:srgbClr val="1856ED"/>
                </a:solidFill>
                <a:latin typeface="Lexend"/>
                <a:ea typeface="Lexend"/>
                <a:cs typeface="Lexend"/>
                <a:sym typeface="Lexend"/>
              </a:rPr>
            </a:br>
            <a:endParaRPr sz="1695">
              <a:solidFill>
                <a:srgbClr val="1856ED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3623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856ED"/>
              </a:buClr>
              <a:buSzPts val="1695"/>
              <a:buFont typeface="Lexend"/>
              <a:buChar char="-"/>
            </a:pPr>
            <a:r>
              <a:rPr lang="en" sz="1695">
                <a:solidFill>
                  <a:srgbClr val="1856ED"/>
                </a:solidFill>
                <a:latin typeface="Lexend"/>
                <a:ea typeface="Lexend"/>
                <a:cs typeface="Lexend"/>
                <a:sym typeface="Lexend"/>
              </a:rPr>
              <a:t>Reporting requirements</a:t>
            </a:r>
            <a:endParaRPr sz="1695">
              <a:solidFill>
                <a:srgbClr val="1856ED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654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856ED"/>
              </a:buClr>
              <a:buSzPts val="1385"/>
              <a:buFont typeface="Lexend"/>
              <a:buChar char="-"/>
            </a:pPr>
            <a:r>
              <a:rPr lang="en" sz="1385">
                <a:solidFill>
                  <a:srgbClr val="1856ED"/>
                </a:solidFill>
                <a:latin typeface="Lexend"/>
                <a:ea typeface="Lexend"/>
                <a:cs typeface="Lexend"/>
                <a:sym typeface="Lexend"/>
              </a:rPr>
              <a:t>Real-time </a:t>
            </a:r>
            <a:r>
              <a:rPr lang="en" sz="1385">
                <a:solidFill>
                  <a:srgbClr val="1856ED"/>
                </a:solidFill>
                <a:latin typeface="Lexend"/>
                <a:ea typeface="Lexend"/>
                <a:cs typeface="Lexend"/>
                <a:sym typeface="Lexend"/>
              </a:rPr>
              <a:t>OLAP style queries across different dimensions eg workflow type, status</a:t>
            </a:r>
            <a:endParaRPr sz="1385">
              <a:solidFill>
                <a:srgbClr val="1856ED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654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856ED"/>
              </a:buClr>
              <a:buSzPts val="1385"/>
              <a:buFont typeface="Lexend"/>
              <a:buChar char="-"/>
            </a:pPr>
            <a:r>
              <a:rPr lang="en" sz="1385">
                <a:solidFill>
                  <a:srgbClr val="1856ED"/>
                </a:solidFill>
                <a:latin typeface="Lexend"/>
                <a:ea typeface="Lexend"/>
                <a:cs typeface="Lexend"/>
                <a:sym typeface="Lexend"/>
              </a:rPr>
              <a:t>Reports latest state of the workflow</a:t>
            </a:r>
            <a:endParaRPr sz="1385">
              <a:solidFill>
                <a:srgbClr val="1856ED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385">
                <a:solidFill>
                  <a:srgbClr val="1856ED"/>
                </a:solidFill>
                <a:latin typeface="Lexend"/>
                <a:ea typeface="Lexend"/>
                <a:cs typeface="Lexend"/>
                <a:sym typeface="Lexend"/>
              </a:rPr>
            </a:br>
            <a:endParaRPr sz="1385">
              <a:solidFill>
                <a:srgbClr val="1856ED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695">
              <a:solidFill>
                <a:srgbClr val="1856ED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695">
              <a:solidFill>
                <a:srgbClr val="1856ED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/>
        </p:nvSpPr>
        <p:spPr>
          <a:xfrm>
            <a:off x="1439475" y="34350"/>
            <a:ext cx="5787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400">
                <a:solidFill>
                  <a:srgbClr val="1856ED"/>
                </a:solidFill>
                <a:latin typeface="Lexend"/>
                <a:ea typeface="Lexend"/>
                <a:cs typeface="Lexend"/>
                <a:sym typeface="Lexend"/>
              </a:rPr>
              <a:t>Example #1 </a:t>
            </a:r>
            <a:r>
              <a:rPr b="1" lang="en" sz="2400">
                <a:solidFill>
                  <a:srgbClr val="1856ED"/>
                </a:solidFill>
                <a:latin typeface="Lexend"/>
                <a:ea typeface="Lexend"/>
                <a:cs typeface="Lexend"/>
                <a:sym typeface="Lexend"/>
              </a:rPr>
              <a:t>APB Reporting Page </a:t>
            </a:r>
            <a:endParaRPr b="1" sz="2400">
              <a:solidFill>
                <a:srgbClr val="1856ED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80" name="Google Shape;80;p17" title="Screenshot 2025-03-25 at 10.34.13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5300" y="588450"/>
            <a:ext cx="5719127" cy="425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/>
        </p:nvSpPr>
        <p:spPr>
          <a:xfrm>
            <a:off x="1439475" y="34350"/>
            <a:ext cx="5787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400">
                <a:solidFill>
                  <a:srgbClr val="1856ED"/>
                </a:solidFill>
                <a:latin typeface="Lexend"/>
                <a:ea typeface="Lexend"/>
                <a:cs typeface="Lexend"/>
                <a:sym typeface="Lexend"/>
              </a:rPr>
              <a:t>Example #2 APB Reporting Page </a:t>
            </a:r>
            <a:endParaRPr b="1" sz="2400">
              <a:solidFill>
                <a:srgbClr val="1856ED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86" name="Google Shape;86;p18" title="Screenshot 2025-03-25 at 10.38.34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9250" y="588450"/>
            <a:ext cx="4655956" cy="425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1439475" y="34350"/>
            <a:ext cx="5787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400">
                <a:solidFill>
                  <a:srgbClr val="1856ED"/>
                </a:solidFill>
                <a:latin typeface="Lexend"/>
                <a:ea typeface="Lexend"/>
                <a:cs typeface="Lexend"/>
                <a:sym typeface="Lexend"/>
              </a:rPr>
              <a:t>Example #3 APB Reporting Page </a:t>
            </a:r>
            <a:endParaRPr b="1" sz="2400">
              <a:solidFill>
                <a:srgbClr val="1856ED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92" name="Google Shape;92;p19" title="Screenshot 2025-03-25 at 10.51.25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7400" y="588450"/>
            <a:ext cx="3524167" cy="4250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56ED"/>
                </a:solidFill>
                <a:latin typeface="Lexend"/>
                <a:ea typeface="Lexend"/>
                <a:cs typeface="Lexend"/>
                <a:sym typeface="Lexend"/>
              </a:rPr>
              <a:t>Need for a new </a:t>
            </a:r>
            <a:r>
              <a:rPr lang="en">
                <a:solidFill>
                  <a:srgbClr val="1856ED"/>
                </a:solidFill>
                <a:latin typeface="Lexend"/>
                <a:ea typeface="Lexend"/>
                <a:cs typeface="Lexend"/>
                <a:sym typeface="Lexend"/>
              </a:rPr>
              <a:t>Reporting software</a:t>
            </a:r>
            <a:endParaRPr>
              <a:solidFill>
                <a:srgbClr val="1856ED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8" name="Google Shape;98;p20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856ED"/>
              </a:buClr>
              <a:buSzPts val="1800"/>
              <a:buFont typeface="Lexend"/>
              <a:buChar char="-"/>
            </a:pPr>
            <a:r>
              <a:rPr lang="en">
                <a:solidFill>
                  <a:srgbClr val="1856ED"/>
                </a:solidFill>
                <a:latin typeface="Lexend"/>
                <a:ea typeface="Lexend"/>
                <a:cs typeface="Lexend"/>
                <a:sym typeface="Lexend"/>
              </a:rPr>
              <a:t>Existing reporting softwares built on Cassandra and Mysql</a:t>
            </a:r>
            <a:endParaRPr>
              <a:solidFill>
                <a:srgbClr val="1856ED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1856ED"/>
              </a:buClr>
              <a:buSzPts val="1400"/>
              <a:buFont typeface="Lexend"/>
              <a:buChar char="-"/>
            </a:pPr>
            <a:r>
              <a:rPr lang="en">
                <a:solidFill>
                  <a:srgbClr val="1856ED"/>
                </a:solidFill>
                <a:latin typeface="Lexend"/>
                <a:ea typeface="Lexend"/>
                <a:cs typeface="Lexend"/>
                <a:sym typeface="Lexend"/>
              </a:rPr>
              <a:t>100 node Cassandra Cluster good for fast point lookups</a:t>
            </a:r>
            <a:endParaRPr>
              <a:solidFill>
                <a:srgbClr val="1856ED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1856ED"/>
              </a:buClr>
              <a:buSzPts val="1400"/>
              <a:buFont typeface="Lexend"/>
              <a:buChar char="-"/>
            </a:pPr>
            <a:r>
              <a:rPr lang="en">
                <a:solidFill>
                  <a:srgbClr val="1856ED"/>
                </a:solidFill>
                <a:latin typeface="Lexend"/>
                <a:ea typeface="Lexend"/>
                <a:cs typeface="Lexend"/>
                <a:sym typeface="Lexend"/>
              </a:rPr>
              <a:t>MySQL requires on pre aggregation and recalculation</a:t>
            </a:r>
            <a:endParaRPr>
              <a:solidFill>
                <a:srgbClr val="1856ED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1856ED"/>
              </a:buClr>
              <a:buSzPts val="1400"/>
              <a:buFont typeface="Lexend"/>
              <a:buChar char="-"/>
            </a:pPr>
            <a:r>
              <a:rPr lang="en">
                <a:solidFill>
                  <a:srgbClr val="1856ED"/>
                </a:solidFill>
                <a:latin typeface="Lexend"/>
                <a:ea typeface="Lexend"/>
                <a:cs typeface="Lexend"/>
                <a:sym typeface="Lexend"/>
              </a:rPr>
              <a:t>Will not satisfy real-time OLAP queries</a:t>
            </a:r>
            <a:br>
              <a:rPr lang="en">
                <a:solidFill>
                  <a:srgbClr val="1856ED"/>
                </a:solidFill>
                <a:latin typeface="Lexend"/>
                <a:ea typeface="Lexend"/>
                <a:cs typeface="Lexend"/>
                <a:sym typeface="Lexend"/>
              </a:rPr>
            </a:br>
            <a:endParaRPr>
              <a:solidFill>
                <a:srgbClr val="1856ED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856ED"/>
              </a:buClr>
              <a:buSzPts val="1800"/>
              <a:buFont typeface="Lexend"/>
              <a:buChar char="-"/>
            </a:pPr>
            <a:r>
              <a:rPr lang="en">
                <a:solidFill>
                  <a:srgbClr val="1856ED"/>
                </a:solidFill>
                <a:latin typeface="Lexend"/>
                <a:ea typeface="Lexend"/>
                <a:cs typeface="Lexend"/>
                <a:sym typeface="Lexend"/>
              </a:rPr>
              <a:t>Apache Pinot Realtime Upsert fit the requirement</a:t>
            </a:r>
            <a:endParaRPr>
              <a:solidFill>
                <a:srgbClr val="1856ED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1856ED"/>
              </a:buClr>
              <a:buSzPts val="1400"/>
              <a:buFont typeface="Lexend"/>
              <a:buChar char="-"/>
            </a:pPr>
            <a:r>
              <a:rPr lang="en">
                <a:solidFill>
                  <a:srgbClr val="1856ED"/>
                </a:solidFill>
                <a:latin typeface="Lexend"/>
                <a:ea typeface="Lexend"/>
                <a:cs typeface="Lexend"/>
                <a:sym typeface="Lexend"/>
              </a:rPr>
              <a:t>Integrates easily with Amazon Kinesis</a:t>
            </a:r>
            <a:endParaRPr>
              <a:solidFill>
                <a:srgbClr val="1856ED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1856ED"/>
              </a:buClr>
              <a:buSzPts val="1400"/>
              <a:buFont typeface="Lexend"/>
              <a:buChar char="-"/>
            </a:pPr>
            <a:r>
              <a:rPr lang="en">
                <a:solidFill>
                  <a:srgbClr val="1856ED"/>
                </a:solidFill>
                <a:latin typeface="Lexend"/>
                <a:ea typeface="Lexend"/>
                <a:cs typeface="Lexend"/>
                <a:sym typeface="Lexend"/>
              </a:rPr>
              <a:t>Handles upserts at Query time </a:t>
            </a:r>
            <a:endParaRPr>
              <a:solidFill>
                <a:srgbClr val="1856ED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1856ED"/>
              </a:buClr>
              <a:buSzPts val="1400"/>
              <a:buFont typeface="Lexend"/>
              <a:buChar char="-"/>
            </a:pPr>
            <a:r>
              <a:rPr lang="en">
                <a:solidFill>
                  <a:srgbClr val="1856ED"/>
                </a:solidFill>
                <a:latin typeface="Lexend"/>
                <a:ea typeface="Lexend"/>
                <a:cs typeface="Lexend"/>
                <a:sym typeface="Lexend"/>
              </a:rPr>
              <a:t>Good for data fixes and state management</a:t>
            </a:r>
            <a:endParaRPr>
              <a:solidFill>
                <a:srgbClr val="1856ED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856ED"/>
              </a:buClr>
              <a:buSzPts val="1800"/>
              <a:buFont typeface="Lexend"/>
              <a:buChar char="-"/>
            </a:pPr>
            <a:r>
              <a:rPr lang="en">
                <a:solidFill>
                  <a:srgbClr val="1856ED"/>
                </a:solidFill>
                <a:latin typeface="Lexend"/>
                <a:ea typeface="Lexend"/>
                <a:cs typeface="Lexend"/>
                <a:sym typeface="Lexend"/>
              </a:rPr>
              <a:t>Things were zooming for the first 6 months</a:t>
            </a:r>
            <a:endParaRPr>
              <a:solidFill>
                <a:srgbClr val="1856ED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1" title="Screenshot 2025-03-16 at 1.58.01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638" y="127425"/>
            <a:ext cx="6901477" cy="48016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04" name="Google Shape;104;p21"/>
          <p:cNvSpPr txBox="1"/>
          <p:nvPr/>
        </p:nvSpPr>
        <p:spPr>
          <a:xfrm>
            <a:off x="1453825" y="300250"/>
            <a:ext cx="1751100" cy="685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856ED"/>
                </a:solidFill>
                <a:latin typeface="Lexend"/>
                <a:ea typeface="Lexend"/>
                <a:cs typeface="Lexend"/>
                <a:sym typeface="Lexend"/>
              </a:rPr>
              <a:t>Events /Time</a:t>
            </a:r>
            <a:endParaRPr sz="1800">
              <a:solidFill>
                <a:srgbClr val="1856ED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05" name="Google Shape;105;p21"/>
          <p:cNvSpPr/>
          <p:nvPr/>
        </p:nvSpPr>
        <p:spPr>
          <a:xfrm rot="2936012">
            <a:off x="3391588" y="-302825"/>
            <a:ext cx="717424" cy="3772250"/>
          </a:xfrm>
          <a:prstGeom prst="leftBrace">
            <a:avLst>
              <a:gd fmla="val 50000" name="adj1"/>
              <a:gd fmla="val 43845" name="adj2"/>
            </a:avLst>
          </a:prstGeom>
          <a:noFill/>
          <a:ln cap="flat" cmpd="sng" w="9525">
            <a:solidFill>
              <a:srgbClr val="1856E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1"/>
          <p:cNvSpPr/>
          <p:nvPr/>
        </p:nvSpPr>
        <p:spPr>
          <a:xfrm rot="2700000">
            <a:off x="6145481" y="275852"/>
            <a:ext cx="430204" cy="2023740"/>
          </a:xfrm>
          <a:prstGeom prst="leftBrace">
            <a:avLst>
              <a:gd fmla="val 50000" name="adj1"/>
              <a:gd fmla="val 46563" name="adj2"/>
            </a:avLst>
          </a:prstGeom>
          <a:noFill/>
          <a:ln cap="flat" cmpd="sng" w="9525">
            <a:solidFill>
              <a:srgbClr val="1856E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 txBox="1"/>
          <p:nvPr/>
        </p:nvSpPr>
        <p:spPr>
          <a:xfrm rot="-2544819">
            <a:off x="2139728" y="1468854"/>
            <a:ext cx="1668846" cy="6189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1856ED"/>
                </a:solidFill>
                <a:latin typeface="Lexend"/>
                <a:ea typeface="Lexend"/>
                <a:cs typeface="Lexend"/>
                <a:sym typeface="Lexend"/>
              </a:rPr>
              <a:t>Maintenance</a:t>
            </a:r>
            <a:br>
              <a:rPr lang="en" sz="900">
                <a:solidFill>
                  <a:srgbClr val="1856ED"/>
                </a:solidFill>
                <a:latin typeface="Lexend"/>
                <a:ea typeface="Lexend"/>
                <a:cs typeface="Lexend"/>
                <a:sym typeface="Lexend"/>
              </a:rPr>
            </a:br>
            <a:r>
              <a:rPr lang="en" sz="900">
                <a:solidFill>
                  <a:srgbClr val="1856ED"/>
                </a:solidFill>
                <a:latin typeface="Lexend"/>
                <a:ea typeface="Lexend"/>
                <a:cs typeface="Lexend"/>
                <a:sym typeface="Lexend"/>
              </a:rPr>
              <a:t>memory, config changes </a:t>
            </a:r>
            <a:br>
              <a:rPr lang="en" sz="900">
                <a:solidFill>
                  <a:srgbClr val="1856ED"/>
                </a:solidFill>
                <a:latin typeface="Lexend"/>
                <a:ea typeface="Lexend"/>
                <a:cs typeface="Lexend"/>
                <a:sym typeface="Lexend"/>
              </a:rPr>
            </a:br>
            <a:r>
              <a:rPr lang="en" sz="900">
                <a:solidFill>
                  <a:srgbClr val="1856ED"/>
                </a:solidFill>
                <a:latin typeface="Lexend"/>
                <a:ea typeface="Lexend"/>
                <a:cs typeface="Lexend"/>
                <a:sym typeface="Lexend"/>
              </a:rPr>
              <a:t>Backfill +  Restore </a:t>
            </a:r>
            <a:endParaRPr sz="1800">
              <a:solidFill>
                <a:srgbClr val="1856ED"/>
              </a:solidFill>
            </a:endParaRPr>
          </a:p>
        </p:txBody>
      </p:sp>
      <p:sp>
        <p:nvSpPr>
          <p:cNvPr id="108" name="Google Shape;108;p21"/>
          <p:cNvSpPr txBox="1"/>
          <p:nvPr/>
        </p:nvSpPr>
        <p:spPr>
          <a:xfrm rot="-2575798">
            <a:off x="3698636" y="245483"/>
            <a:ext cx="1427095" cy="7364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1856ED"/>
                </a:solidFill>
                <a:latin typeface="Lexend"/>
                <a:ea typeface="Lexend"/>
                <a:cs typeface="Lexend"/>
                <a:sym typeface="Lexend"/>
              </a:rPr>
              <a:t>Maintenance</a:t>
            </a:r>
            <a:br>
              <a:rPr lang="en" sz="900">
                <a:solidFill>
                  <a:srgbClr val="1856ED"/>
                </a:solidFill>
                <a:latin typeface="Lexend"/>
                <a:ea typeface="Lexend"/>
                <a:cs typeface="Lexend"/>
                <a:sym typeface="Lexend"/>
              </a:rPr>
            </a:br>
            <a:r>
              <a:rPr lang="en" sz="900">
                <a:solidFill>
                  <a:srgbClr val="1856ED"/>
                </a:solidFill>
                <a:latin typeface="Lexend"/>
                <a:ea typeface="Lexend"/>
                <a:cs typeface="Lexend"/>
                <a:sym typeface="Lexend"/>
              </a:rPr>
              <a:t>Rolling restarts</a:t>
            </a:r>
            <a:br>
              <a:rPr lang="en" sz="900">
                <a:solidFill>
                  <a:srgbClr val="1856ED"/>
                </a:solidFill>
                <a:latin typeface="Lexend"/>
                <a:ea typeface="Lexend"/>
                <a:cs typeface="Lexend"/>
                <a:sym typeface="Lexend"/>
              </a:rPr>
            </a:br>
            <a:r>
              <a:rPr lang="en" sz="900">
                <a:solidFill>
                  <a:srgbClr val="1856ED"/>
                </a:solidFill>
                <a:latin typeface="Lexend"/>
                <a:ea typeface="Lexend"/>
                <a:cs typeface="Lexend"/>
                <a:sym typeface="Lexend"/>
              </a:rPr>
              <a:t>Instance Type change </a:t>
            </a:r>
            <a:endParaRPr sz="1800">
              <a:solidFill>
                <a:srgbClr val="1856ED"/>
              </a:solidFill>
            </a:endParaRPr>
          </a:p>
        </p:txBody>
      </p:sp>
      <p:sp>
        <p:nvSpPr>
          <p:cNvPr id="109" name="Google Shape;109;p21"/>
          <p:cNvSpPr txBox="1"/>
          <p:nvPr/>
        </p:nvSpPr>
        <p:spPr>
          <a:xfrm rot="-2732194">
            <a:off x="5647037" y="658145"/>
            <a:ext cx="1427075" cy="7365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1856ED"/>
                </a:solidFill>
                <a:latin typeface="Lexend"/>
                <a:ea typeface="Lexend"/>
                <a:cs typeface="Lexend"/>
                <a:sym typeface="Lexend"/>
              </a:rPr>
              <a:t>Clickhouse </a:t>
            </a:r>
            <a:br>
              <a:rPr b="1" lang="en" sz="1100">
                <a:solidFill>
                  <a:srgbClr val="1856ED"/>
                </a:solidFill>
                <a:latin typeface="Lexend"/>
                <a:ea typeface="Lexend"/>
                <a:cs typeface="Lexend"/>
                <a:sym typeface="Lexend"/>
              </a:rPr>
            </a:br>
            <a:r>
              <a:rPr b="1" lang="en" sz="1100">
                <a:solidFill>
                  <a:srgbClr val="1856ED"/>
                </a:solidFill>
                <a:latin typeface="Lexend"/>
                <a:ea typeface="Lexend"/>
                <a:cs typeface="Lexend"/>
                <a:sym typeface="Lexend"/>
              </a:rPr>
              <a:t>Development</a:t>
            </a:r>
            <a:endParaRPr sz="1800">
              <a:solidFill>
                <a:srgbClr val="1856ED"/>
              </a:solidFill>
            </a:endParaRPr>
          </a:p>
        </p:txBody>
      </p:sp>
      <p:sp>
        <p:nvSpPr>
          <p:cNvPr id="110" name="Google Shape;110;p21"/>
          <p:cNvSpPr txBox="1"/>
          <p:nvPr/>
        </p:nvSpPr>
        <p:spPr>
          <a:xfrm rot="-1042319">
            <a:off x="1727889" y="3968948"/>
            <a:ext cx="1426781" cy="5722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1856ED"/>
                </a:solidFill>
                <a:latin typeface="Lexend"/>
                <a:ea typeface="Lexend"/>
                <a:cs typeface="Lexend"/>
                <a:sym typeface="Lexend"/>
              </a:rPr>
              <a:t>Good performance</a:t>
            </a:r>
            <a:endParaRPr sz="1800">
              <a:solidFill>
                <a:srgbClr val="1856ED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56ED"/>
                </a:solidFill>
                <a:latin typeface="Lexend"/>
                <a:ea typeface="Lexend"/>
                <a:cs typeface="Lexend"/>
                <a:sym typeface="Lexend"/>
              </a:rPr>
              <a:t>Pinot Technical Limitations</a:t>
            </a:r>
            <a:endParaRPr>
              <a:solidFill>
                <a:srgbClr val="1856ED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16" name="Google Shape;116;p22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-311086" lvl="0" marL="457200" rtl="0" algn="l">
              <a:spcBef>
                <a:spcPts val="0"/>
              </a:spcBef>
              <a:spcAft>
                <a:spcPts val="0"/>
              </a:spcAft>
              <a:buClr>
                <a:srgbClr val="1856ED"/>
              </a:buClr>
              <a:buSzPct val="100000"/>
              <a:buFont typeface="Lexend"/>
              <a:buChar char="-"/>
            </a:pPr>
            <a:r>
              <a:rPr lang="en" sz="3996">
                <a:solidFill>
                  <a:srgbClr val="1856ED"/>
                </a:solidFill>
                <a:latin typeface="Lexend"/>
                <a:ea typeface="Lexend"/>
                <a:cs typeface="Lexend"/>
                <a:sym typeface="Lexend"/>
              </a:rPr>
              <a:t>Pinot upsert didn’t support compaction and multi-key ordering </a:t>
            </a:r>
            <a:endParaRPr sz="3996">
              <a:solidFill>
                <a:srgbClr val="1856ED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2759" lvl="1" marL="914400" rtl="0" algn="l">
              <a:spcBef>
                <a:spcPts val="0"/>
              </a:spcBef>
              <a:spcAft>
                <a:spcPts val="0"/>
              </a:spcAft>
              <a:buClr>
                <a:srgbClr val="1856ED"/>
              </a:buClr>
              <a:buSzPct val="100000"/>
              <a:buFont typeface="Lexend"/>
              <a:buChar char="-"/>
            </a:pPr>
            <a:r>
              <a:rPr lang="en" sz="3108">
                <a:solidFill>
                  <a:srgbClr val="1856ED"/>
                </a:solidFill>
                <a:latin typeface="Lexend"/>
                <a:ea typeface="Lexend"/>
                <a:cs typeface="Lexend"/>
                <a:sym typeface="Lexend"/>
              </a:rPr>
              <a:t>T</a:t>
            </a:r>
            <a:r>
              <a:rPr lang="en" sz="3108">
                <a:solidFill>
                  <a:srgbClr val="1856ED"/>
                </a:solidFill>
                <a:latin typeface="Lexend"/>
                <a:ea typeface="Lexend"/>
                <a:cs typeface="Lexend"/>
                <a:sym typeface="Lexend"/>
              </a:rPr>
              <a:t>otal 1000 segments/partition 180GB (</a:t>
            </a:r>
            <a:r>
              <a:rPr lang="en" sz="3108">
                <a:solidFill>
                  <a:srgbClr val="1856ED"/>
                </a:solidFill>
                <a:latin typeface="Lexend"/>
                <a:ea typeface="Lexend"/>
                <a:cs typeface="Lexend"/>
                <a:sym typeface="Lexend"/>
              </a:rPr>
              <a:t>Created 1 segment per day)</a:t>
            </a:r>
            <a:endParaRPr sz="3108">
              <a:solidFill>
                <a:srgbClr val="1856ED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2759" lvl="1" marL="914400" rtl="0" algn="l">
              <a:spcBef>
                <a:spcPts val="0"/>
              </a:spcBef>
              <a:spcAft>
                <a:spcPts val="0"/>
              </a:spcAft>
              <a:buClr>
                <a:srgbClr val="1856ED"/>
              </a:buClr>
              <a:buSzPct val="100000"/>
              <a:buFont typeface="Lexend"/>
              <a:buChar char="-"/>
            </a:pPr>
            <a:r>
              <a:rPr lang="en" sz="3108">
                <a:solidFill>
                  <a:srgbClr val="1856ED"/>
                </a:solidFill>
                <a:latin typeface="Lexend"/>
                <a:ea typeface="Lexend"/>
                <a:cs typeface="Lexend"/>
                <a:sym typeface="Lexend"/>
              </a:rPr>
              <a:t>Forced us to add memory regularly</a:t>
            </a:r>
            <a:endParaRPr sz="3108">
              <a:solidFill>
                <a:srgbClr val="1856ED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856ED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22809" lvl="0" marL="457200" rtl="0" algn="l">
              <a:spcBef>
                <a:spcPts val="1200"/>
              </a:spcBef>
              <a:spcAft>
                <a:spcPts val="0"/>
              </a:spcAft>
              <a:buClr>
                <a:srgbClr val="1856ED"/>
              </a:buClr>
              <a:buSzPct val="100000"/>
              <a:buFont typeface="Lexend"/>
              <a:buChar char="-"/>
            </a:pPr>
            <a:r>
              <a:rPr lang="en" sz="4564">
                <a:solidFill>
                  <a:srgbClr val="1856ED"/>
                </a:solidFill>
                <a:latin typeface="Lexend"/>
                <a:ea typeface="Lexend"/>
                <a:cs typeface="Lexend"/>
                <a:sym typeface="Lexend"/>
              </a:rPr>
              <a:t>Cannot be repartitioned (Kinesis shards hardwired to partitions)</a:t>
            </a:r>
            <a:endParaRPr sz="4564">
              <a:solidFill>
                <a:srgbClr val="1856ED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3645" lvl="1" marL="914400" rtl="0" algn="l">
              <a:spcBef>
                <a:spcPts val="0"/>
              </a:spcBef>
              <a:spcAft>
                <a:spcPts val="0"/>
              </a:spcAft>
              <a:buClr>
                <a:srgbClr val="1856ED"/>
              </a:buClr>
              <a:buSzPct val="100000"/>
              <a:buFont typeface="Lexend"/>
              <a:buChar char="-"/>
            </a:pPr>
            <a:r>
              <a:rPr lang="en" sz="3151">
                <a:solidFill>
                  <a:srgbClr val="1856ED"/>
                </a:solidFill>
                <a:latin typeface="Lexend"/>
                <a:ea typeface="Lexend"/>
                <a:cs typeface="Lexend"/>
                <a:sym typeface="Lexend"/>
              </a:rPr>
              <a:t>Apache Pinot Upsert recommends us to have 3 times the number  of kinesis shards then volume</a:t>
            </a:r>
            <a:endParaRPr sz="3151">
              <a:solidFill>
                <a:srgbClr val="1856ED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1">
              <a:solidFill>
                <a:srgbClr val="1856ED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22538" lvl="0" marL="457200" rtl="0" algn="l">
              <a:spcBef>
                <a:spcPts val="1200"/>
              </a:spcBef>
              <a:spcAft>
                <a:spcPts val="0"/>
              </a:spcAft>
              <a:buClr>
                <a:srgbClr val="1856ED"/>
              </a:buClr>
              <a:buSzPct val="100000"/>
              <a:buFont typeface="Lexend"/>
              <a:buChar char="-"/>
            </a:pPr>
            <a:r>
              <a:rPr lang="en" sz="4551">
                <a:solidFill>
                  <a:srgbClr val="1856ED"/>
                </a:solidFill>
                <a:latin typeface="Lexend"/>
                <a:ea typeface="Lexend"/>
                <a:cs typeface="Lexend"/>
                <a:sym typeface="Lexend"/>
              </a:rPr>
              <a:t>Migration to a new table was time consuming</a:t>
            </a:r>
            <a:endParaRPr sz="4551">
              <a:solidFill>
                <a:srgbClr val="1856ED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07536" lvl="1" marL="914400" rtl="0" algn="l">
              <a:spcBef>
                <a:spcPts val="0"/>
              </a:spcBef>
              <a:spcAft>
                <a:spcPts val="0"/>
              </a:spcAft>
              <a:buClr>
                <a:srgbClr val="1856ED"/>
              </a:buClr>
              <a:buSzPct val="100000"/>
              <a:buFont typeface="Lexend"/>
              <a:buChar char="-"/>
            </a:pPr>
            <a:r>
              <a:rPr lang="en" sz="3824">
                <a:solidFill>
                  <a:srgbClr val="1856ED"/>
                </a:solidFill>
                <a:latin typeface="Lexend"/>
                <a:ea typeface="Lexend"/>
                <a:cs typeface="Lexend"/>
                <a:sym typeface="Lexend"/>
              </a:rPr>
              <a:t>No tool support for bulk import </a:t>
            </a:r>
            <a:endParaRPr sz="3824">
              <a:solidFill>
                <a:srgbClr val="1856ED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67848" lvl="1" marL="914400" rtl="0" algn="l">
              <a:spcBef>
                <a:spcPts val="0"/>
              </a:spcBef>
              <a:spcAft>
                <a:spcPts val="0"/>
              </a:spcAft>
              <a:buClr>
                <a:srgbClr val="1856ED"/>
              </a:buClr>
              <a:buSzPct val="49722"/>
              <a:buFont typeface="Lexend"/>
              <a:buChar char="-"/>
            </a:pPr>
            <a:r>
              <a:rPr lang="en" sz="3824">
                <a:solidFill>
                  <a:srgbClr val="1856ED"/>
                </a:solidFill>
                <a:latin typeface="Lexend"/>
                <a:ea typeface="Lexend"/>
                <a:cs typeface="Lexend"/>
                <a:sym typeface="Lexend"/>
              </a:rPr>
              <a:t>Would have taken multiple weeks to stream into a new </a:t>
            </a:r>
            <a:r>
              <a:rPr lang="en" sz="3824">
                <a:solidFill>
                  <a:srgbClr val="1856ED"/>
                </a:solidFill>
                <a:latin typeface="Lexend"/>
                <a:ea typeface="Lexend"/>
                <a:cs typeface="Lexend"/>
                <a:sym typeface="Lexend"/>
              </a:rPr>
              <a:t>kinesis</a:t>
            </a:r>
            <a:r>
              <a:rPr lang="en" sz="3824">
                <a:solidFill>
                  <a:srgbClr val="1856ED"/>
                </a:solidFill>
                <a:latin typeface="Lexend"/>
                <a:ea typeface="Lexend"/>
                <a:cs typeface="Lexend"/>
                <a:sym typeface="Lexend"/>
              </a:rPr>
              <a:t> stream </a:t>
            </a:r>
            <a:br>
              <a:rPr lang="en" sz="1901">
                <a:solidFill>
                  <a:srgbClr val="1856ED"/>
                </a:solidFill>
                <a:latin typeface="Lexend"/>
                <a:ea typeface="Lexend"/>
                <a:cs typeface="Lexend"/>
                <a:sym typeface="Lexend"/>
              </a:rPr>
            </a:br>
            <a:br>
              <a:rPr lang="en" sz="1901">
                <a:solidFill>
                  <a:srgbClr val="1856ED"/>
                </a:solidFill>
                <a:latin typeface="Lexend"/>
                <a:ea typeface="Lexend"/>
                <a:cs typeface="Lexend"/>
                <a:sym typeface="Lexend"/>
              </a:rPr>
            </a:br>
            <a:endParaRPr sz="1901">
              <a:solidFill>
                <a:srgbClr val="1856ED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2301">
                <a:solidFill>
                  <a:srgbClr val="1856ED"/>
                </a:solidFill>
                <a:latin typeface="Lexend"/>
                <a:ea typeface="Lexend"/>
                <a:cs typeface="Lexend"/>
                <a:sym typeface="Lexend"/>
              </a:rPr>
              <a:t>                                                       </a:t>
            </a:r>
            <a:r>
              <a:rPr i="1" lang="en" sz="5686">
                <a:solidFill>
                  <a:srgbClr val="1856ED"/>
                </a:solidFill>
                <a:latin typeface="Lexend"/>
                <a:ea typeface="Lexend"/>
                <a:cs typeface="Lexend"/>
                <a:sym typeface="Lexend"/>
              </a:rPr>
              <a:t>    Time was running out !</a:t>
            </a:r>
            <a:endParaRPr i="1" sz="5686">
              <a:solidFill>
                <a:srgbClr val="1856ED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1856ED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idx="4294967295" type="title"/>
          </p:nvPr>
        </p:nvSpPr>
        <p:spPr>
          <a:xfrm>
            <a:off x="311700" y="48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56ED"/>
                </a:solidFill>
                <a:latin typeface="Lexend"/>
                <a:ea typeface="Lexend"/>
                <a:cs typeface="Lexend"/>
                <a:sym typeface="Lexend"/>
              </a:rPr>
              <a:t>ClickHouse to the Rescue</a:t>
            </a:r>
            <a:endParaRPr>
              <a:solidFill>
                <a:srgbClr val="1856ED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22" name="Google Shape;122;p23"/>
          <p:cNvSpPr txBox="1"/>
          <p:nvPr>
            <p:ph idx="4294967295" type="body"/>
          </p:nvPr>
        </p:nvSpPr>
        <p:spPr>
          <a:xfrm>
            <a:off x="375550" y="621425"/>
            <a:ext cx="8520600" cy="4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23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856ED"/>
              </a:buClr>
              <a:buSzPts val="1695"/>
              <a:buFont typeface="Lexend"/>
              <a:buChar char="-"/>
            </a:pPr>
            <a:r>
              <a:rPr lang="en" sz="1695">
                <a:solidFill>
                  <a:srgbClr val="1856ED"/>
                </a:solidFill>
                <a:latin typeface="Lexend"/>
                <a:ea typeface="Lexend"/>
                <a:cs typeface="Lexend"/>
                <a:sym typeface="Lexend"/>
              </a:rPr>
              <a:t>Clickhouse Setup</a:t>
            </a:r>
            <a:endParaRPr sz="1695">
              <a:solidFill>
                <a:srgbClr val="1856ED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654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856ED"/>
              </a:buClr>
              <a:buSzPts val="1385"/>
              <a:buFont typeface="Lexend"/>
              <a:buChar char="-"/>
            </a:pPr>
            <a:r>
              <a:rPr lang="en" sz="1385">
                <a:solidFill>
                  <a:srgbClr val="1856ED"/>
                </a:solidFill>
                <a:latin typeface="Lexend"/>
                <a:ea typeface="Lexend"/>
                <a:cs typeface="Lexend"/>
                <a:sym typeface="Lexend"/>
              </a:rPr>
              <a:t>Altinity Clickhouse Operator allowed a rapid clickhouse setup with few lines of code </a:t>
            </a:r>
            <a:br>
              <a:rPr lang="en" sz="1385">
                <a:solidFill>
                  <a:srgbClr val="1856ED"/>
                </a:solidFill>
                <a:latin typeface="Lexend"/>
                <a:ea typeface="Lexend"/>
                <a:cs typeface="Lexend"/>
                <a:sym typeface="Lexend"/>
              </a:rPr>
            </a:br>
            <a:endParaRPr sz="1385">
              <a:solidFill>
                <a:srgbClr val="1856ED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3623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856ED"/>
              </a:buClr>
              <a:buSzPts val="1695"/>
              <a:buFont typeface="Lexend"/>
              <a:buChar char="-"/>
            </a:pPr>
            <a:r>
              <a:rPr lang="en" sz="1695">
                <a:solidFill>
                  <a:srgbClr val="1856ED"/>
                </a:solidFill>
                <a:latin typeface="Lexend"/>
                <a:ea typeface="Lexend"/>
                <a:cs typeface="Lexend"/>
                <a:sym typeface="Lexend"/>
              </a:rPr>
              <a:t>Clickhouse bulk insert from S3 files</a:t>
            </a:r>
            <a:endParaRPr sz="1695">
              <a:solidFill>
                <a:srgbClr val="1856ED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654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856ED"/>
              </a:buClr>
              <a:buSzPts val="1385"/>
              <a:buFont typeface="Lexend"/>
              <a:buChar char="-"/>
            </a:pPr>
            <a:r>
              <a:rPr lang="en" sz="1385">
                <a:solidFill>
                  <a:srgbClr val="1856ED"/>
                </a:solidFill>
                <a:latin typeface="Lexend"/>
                <a:ea typeface="Lexend"/>
                <a:cs typeface="Lexend"/>
                <a:sym typeface="Lexend"/>
              </a:rPr>
              <a:t>AWS Athena CTAS Queries helped generate compressed S3 json files </a:t>
            </a:r>
            <a:endParaRPr sz="1385">
              <a:solidFill>
                <a:srgbClr val="1856ED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654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856ED"/>
              </a:buClr>
              <a:buSzPts val="1385"/>
              <a:buFont typeface="Lexend"/>
              <a:buChar char="-"/>
            </a:pPr>
            <a:r>
              <a:rPr lang="en" sz="1385">
                <a:solidFill>
                  <a:srgbClr val="1856ED"/>
                </a:solidFill>
                <a:latin typeface="Lexend"/>
                <a:ea typeface="Lexend"/>
                <a:cs typeface="Lexend"/>
                <a:sym typeface="Lexend"/>
              </a:rPr>
              <a:t>Entire table loaded within 3 hours via Insert from S3 statements</a:t>
            </a:r>
            <a:br>
              <a:rPr lang="en" sz="1385">
                <a:solidFill>
                  <a:srgbClr val="1856ED"/>
                </a:solidFill>
                <a:latin typeface="Lexend"/>
                <a:ea typeface="Lexend"/>
                <a:cs typeface="Lexend"/>
                <a:sym typeface="Lexend"/>
              </a:rPr>
            </a:br>
            <a:endParaRPr sz="1385">
              <a:solidFill>
                <a:srgbClr val="1856ED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3623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856ED"/>
              </a:buClr>
              <a:buSzPts val="1695"/>
              <a:buFont typeface="Lexend"/>
              <a:buChar char="-"/>
            </a:pPr>
            <a:r>
              <a:rPr lang="en" sz="1695">
                <a:solidFill>
                  <a:srgbClr val="1856ED"/>
                </a:solidFill>
                <a:latin typeface="Lexend"/>
                <a:ea typeface="Lexend"/>
                <a:cs typeface="Lexend"/>
                <a:sym typeface="Lexend"/>
              </a:rPr>
              <a:t>Clickhouse ReplacingMergeTree compatible with Pinot Upsert</a:t>
            </a:r>
            <a:br>
              <a:rPr lang="en" sz="1695">
                <a:solidFill>
                  <a:srgbClr val="1856ED"/>
                </a:solidFill>
                <a:latin typeface="Lexend"/>
                <a:ea typeface="Lexend"/>
                <a:cs typeface="Lexend"/>
                <a:sym typeface="Lexend"/>
              </a:rPr>
            </a:br>
            <a:endParaRPr sz="1695">
              <a:solidFill>
                <a:srgbClr val="1856ED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3623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856ED"/>
              </a:buClr>
              <a:buSzPts val="1695"/>
              <a:buFont typeface="Lexend"/>
              <a:buChar char="-"/>
            </a:pPr>
            <a:r>
              <a:rPr lang="en" sz="1695">
                <a:solidFill>
                  <a:srgbClr val="1856ED"/>
                </a:solidFill>
                <a:latin typeface="Lexend"/>
                <a:ea typeface="Lexend"/>
                <a:cs typeface="Lexend"/>
                <a:sym typeface="Lexend"/>
              </a:rPr>
              <a:t>Clickhouse Data types highly compatible with Pinot Data types</a:t>
            </a:r>
            <a:endParaRPr sz="1695">
              <a:solidFill>
                <a:srgbClr val="1856ED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654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856ED"/>
              </a:buClr>
              <a:buSzPts val="1385"/>
              <a:buFont typeface="Lexend"/>
              <a:buChar char="-"/>
            </a:pPr>
            <a:r>
              <a:rPr lang="en" sz="1385">
                <a:solidFill>
                  <a:srgbClr val="1856ED"/>
                </a:solidFill>
                <a:latin typeface="Lexend"/>
                <a:ea typeface="Lexend"/>
                <a:cs typeface="Lexend"/>
                <a:sym typeface="Lexend"/>
              </a:rPr>
              <a:t>Additionally clickhouse has advanced data-types of ints, UUID, LowCardinality Strings</a:t>
            </a:r>
            <a:br>
              <a:rPr lang="en" sz="1385">
                <a:solidFill>
                  <a:srgbClr val="1856ED"/>
                </a:solidFill>
                <a:latin typeface="Lexend"/>
                <a:ea typeface="Lexend"/>
                <a:cs typeface="Lexend"/>
                <a:sym typeface="Lexend"/>
              </a:rPr>
            </a:br>
            <a:endParaRPr sz="1385">
              <a:solidFill>
                <a:srgbClr val="1856ED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3623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856ED"/>
              </a:buClr>
              <a:buSzPts val="1695"/>
              <a:buFont typeface="Lexend"/>
              <a:buChar char="-"/>
            </a:pPr>
            <a:r>
              <a:rPr lang="en" sz="1695">
                <a:solidFill>
                  <a:srgbClr val="1856ED"/>
                </a:solidFill>
                <a:latin typeface="Lexend"/>
                <a:ea typeface="Lexend"/>
                <a:cs typeface="Lexend"/>
                <a:sym typeface="Lexend"/>
              </a:rPr>
              <a:t>Clickhouse-benchmark is a easy-to-use tool for measuring performance</a:t>
            </a:r>
            <a:endParaRPr sz="1695">
              <a:solidFill>
                <a:srgbClr val="1856ED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654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856ED"/>
              </a:buClr>
              <a:buSzPts val="1385"/>
              <a:buFont typeface="Lexend"/>
              <a:buChar char="-"/>
            </a:pPr>
            <a:r>
              <a:rPr lang="en" sz="1385">
                <a:solidFill>
                  <a:srgbClr val="1856ED"/>
                </a:solidFill>
                <a:latin typeface="Lexend"/>
                <a:ea typeface="Lexend"/>
                <a:cs typeface="Lexend"/>
                <a:sym typeface="Lexend"/>
              </a:rPr>
              <a:t>Helped in determining Instance Capacity Sizing and design decisions </a:t>
            </a:r>
            <a:br>
              <a:rPr lang="en" sz="1385">
                <a:solidFill>
                  <a:srgbClr val="1856ED"/>
                </a:solidFill>
                <a:latin typeface="Lexend"/>
                <a:ea typeface="Lexend"/>
                <a:cs typeface="Lexend"/>
                <a:sym typeface="Lexend"/>
              </a:rPr>
            </a:br>
            <a:endParaRPr sz="1385">
              <a:solidFill>
                <a:srgbClr val="1856ED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3623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856ED"/>
              </a:buClr>
              <a:buSzPts val="1695"/>
              <a:buFont typeface="Lexend"/>
              <a:buChar char="-"/>
            </a:pPr>
            <a:r>
              <a:rPr lang="en" sz="1695">
                <a:solidFill>
                  <a:srgbClr val="1856ED"/>
                </a:solidFill>
                <a:latin typeface="Lexend"/>
                <a:ea typeface="Lexend"/>
                <a:cs typeface="Lexend"/>
                <a:sym typeface="Lexend"/>
              </a:rPr>
              <a:t>Clickhouse Java api can be mapped with Pinot Java Client</a:t>
            </a:r>
            <a:br>
              <a:rPr lang="en" sz="1695">
                <a:solidFill>
                  <a:srgbClr val="1856ED"/>
                </a:solidFill>
                <a:latin typeface="Lexend"/>
                <a:ea typeface="Lexend"/>
                <a:cs typeface="Lexend"/>
                <a:sym typeface="Lexend"/>
              </a:rPr>
            </a:br>
            <a:endParaRPr sz="1695">
              <a:solidFill>
                <a:srgbClr val="1856ED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3623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856ED"/>
              </a:buClr>
              <a:buSzPts val="1695"/>
              <a:buFont typeface="Lexend"/>
              <a:buChar char="-"/>
            </a:pPr>
            <a:r>
              <a:rPr i="1" lang="en" sz="1695">
                <a:solidFill>
                  <a:srgbClr val="1856ED"/>
                </a:solidFill>
                <a:latin typeface="Lexend"/>
                <a:ea typeface="Lexend"/>
                <a:cs typeface="Lexend"/>
                <a:sym typeface="Lexend"/>
              </a:rPr>
              <a:t>Special Thanks to the awesome Clickhouse Support Team !</a:t>
            </a:r>
            <a:br>
              <a:rPr lang="en" sz="1695">
                <a:solidFill>
                  <a:srgbClr val="1856ED"/>
                </a:solidFill>
                <a:latin typeface="Lexend"/>
                <a:ea typeface="Lexend"/>
                <a:cs typeface="Lexend"/>
                <a:sym typeface="Lexend"/>
              </a:rPr>
            </a:br>
            <a:endParaRPr sz="1695">
              <a:solidFill>
                <a:srgbClr val="1856ED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95">
              <a:solidFill>
                <a:srgbClr val="1856ED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695">
              <a:solidFill>
                <a:srgbClr val="1856ED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695">
              <a:solidFill>
                <a:srgbClr val="1856ED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695">
              <a:solidFill>
                <a:srgbClr val="1856ED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