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2" r:id="rId12"/>
    <p:sldId id="261" r:id="rId13"/>
    <p:sldId id="263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590AD-A778-4435-90D7-88983CAC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2A90AE-4A3E-4CF4-9002-881A14D23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043563-4A52-49E9-8C0B-4AD03833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BAA61-C1E4-436E-9867-877DEE96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29A7F-29B5-4BBE-AD6B-3DC040A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4617-7A66-424A-968E-DE6398B0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F99223-D2AD-44DF-8109-7403F11C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4C991-B322-453B-9DCF-D8271C00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921C6-4FFE-49C0-8EB3-9F6287E3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24B62-3226-459D-B800-33245BBA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E13E71-29AC-4B4C-B4A5-B0116D26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01EE3-A1B3-48C1-AB39-E00D24CE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84B86-7243-4475-A245-D0B82662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F7549-0BAC-41C1-A121-AD831100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ACF816-40A5-4AC2-82B2-9DAD190A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42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E59C-E057-4666-82F8-4B4B9334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59742-06BB-471B-B9F8-7ADFD6F0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DED94-E7B1-452D-9D51-A6F035B4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03C34-4BE0-405F-9F4C-5FBF8298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6FE46-C7F2-4197-8CE0-26C80091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A18F1-C80F-448D-9F8D-776774E0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9ADED3-39E2-4EBD-B02E-1F217685F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62281-B555-4E24-A98E-372B53BD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25424-CF0A-4CE6-8106-F7CF132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B8F8C-590E-4654-9138-5DC5CD5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1E26-11AE-48AB-9B0A-3A66FA4F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33D8-5F8E-4926-8960-8578D6CF8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465EAD-50C4-40B6-8B9E-06EA473D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877EE-3B9A-4AB7-AAE3-B20A1CAD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459270-7E79-4F3B-9A00-2D8756F8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321F7A-1F27-41E0-B67D-D2104034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11DE9-1534-48FD-A18E-64AFC6CB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E47129-F020-4B61-9E37-9C8C15AF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A3684-CA42-4606-BF8C-CDBCFC8C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53D21-3913-4B27-8F7E-ADC60C471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DCD48F-D369-43E1-A862-AF57C55D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6543D7-437A-4D02-B2E9-5887658F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312A8-4F4B-44A6-8181-6E3552FD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5BCE60-C4C4-4B35-9BE6-2396D5A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6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A0E57-7EF5-47F3-B20B-2207852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EBBAB5-AF14-40E1-9C91-4830D633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DF57B-A8BE-4F9E-AD8C-9DC28D12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D3CAB5-509D-4396-A589-D149407F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9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4C974A-2FFD-4299-ABC3-5F8ED9FB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0DFECF-4D6D-4063-8BAE-451FCD47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8022ED-0448-4B60-9A35-EF96E8CA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4256C-F5D6-434B-A478-CC9A846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3F97D-06B9-4C0C-ACBF-692ED3B6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20624-6000-4948-9C3D-C4302361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915CD-92AD-4E33-8B90-E71D93F6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DD253E-B264-42F7-9584-40A9EAD8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2BE2E6-03D1-432B-84DE-0DBECA0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7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72E44-2E9B-4F6B-A1DD-5F92C348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21C76D-B3DD-4D28-8C78-DDACEFE74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BCFFAA-15C3-402C-8599-E8813F83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FB25E-CC37-468D-BD1E-D7F00561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AB525-7059-44E2-A39F-2880EA7C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EAF40E-FBAE-4F5E-A724-C01F8F30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5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194F9-D21B-4146-BBF4-FE2B11C3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E835E-0795-4FEC-A857-9A8BC321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C5C79-3E81-4109-8C01-BCC9FD5A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8722-C5B4-40E4-9B29-C8C5F9ABB37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B1C3B-F8CA-4E5E-BBAF-25661B8E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754B6-CCBB-4A31-BFD9-0BCCABBA9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6649-FE84-437F-8D22-FD4D4F67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9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illwort/ClickHouse-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BE609-DDE1-4199-9A47-8E237CF56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Бесшовное подключение </a:t>
            </a:r>
            <a:r>
              <a:rPr lang="ru-RU" b="1" dirty="0" err="1"/>
              <a:t>ClickHouse</a:t>
            </a:r>
            <a:r>
              <a:rPr lang="ru-RU" b="1" dirty="0"/>
              <a:t> к аналитической системе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4C1AB6-C5EA-43DA-84A3-DD2EEAA85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Виктор Сушко</a:t>
            </a:r>
          </a:p>
          <a:p>
            <a:r>
              <a:rPr lang="ru-RU" dirty="0" err="1"/>
              <a:t>Октоника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F78717-C174-4DAF-B18E-B44C347D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" y="6235292"/>
            <a:ext cx="2286000" cy="438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D7E9C-9F93-42FC-A72C-8910DF023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29144"/>
            <a:ext cx="1655762" cy="16557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EEF53E-095A-4A9A-B42E-641BA2882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87882"/>
            <a:ext cx="1791163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B8F76-C97F-482E-877A-02A60D20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OR NOT NULL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A7D45E-25C8-415E-AD7C-9087392E5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942" y="3267766"/>
            <a:ext cx="691611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8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90F9F-F392-47EB-9E9F-E3E56F5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де Моргана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D7636E-0D13-4EE5-A37C-DA70F2DE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95" y="2862258"/>
            <a:ext cx="4643771" cy="22230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09EAE2-5A4B-4196-B561-3014DE6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605727"/>
            <a:ext cx="3838601" cy="47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D8166-4015-4DC7-8321-F59FB0F2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Троичная логика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30E830-CC0F-4BD8-BFCB-60DD22378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0F7CC1B-8C3A-4ACE-8F2B-1EEC28EC3A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9887268"/>
              </p:ext>
            </p:extLst>
          </p:nvPr>
        </p:nvGraphicFramePr>
        <p:xfrm>
          <a:off x="839788" y="2505075"/>
          <a:ext cx="5157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47">
                  <a:extLst>
                    <a:ext uri="{9D8B030D-6E8A-4147-A177-3AD203B41FA5}">
                      <a16:colId xmlns:a16="http://schemas.microsoft.com/office/drawing/2014/main" val="1363132459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237087474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651455026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309945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8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68572"/>
                  </a:ext>
                </a:extLst>
              </a:tr>
            </a:tbl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06E60F2D-DDCA-4301-A94D-52900B33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3EC2DD6-CC9F-4198-B718-588E3AD656C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4723257"/>
              </p:ext>
            </p:extLst>
          </p:nvPr>
        </p:nvGraphicFramePr>
        <p:xfrm>
          <a:off x="6172200" y="2505075"/>
          <a:ext cx="5183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2144676537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696393499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72985657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55697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11191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7DF2EB-6E7A-4A18-88AF-1627DAFD9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66820"/>
              </p:ext>
            </p:extLst>
          </p:nvPr>
        </p:nvGraphicFramePr>
        <p:xfrm>
          <a:off x="839788" y="4133985"/>
          <a:ext cx="5157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47">
                  <a:extLst>
                    <a:ext uri="{9D8B030D-6E8A-4147-A177-3AD203B41FA5}">
                      <a16:colId xmlns:a16="http://schemas.microsoft.com/office/drawing/2014/main" val="3092502199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3918554903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056733959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318497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6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838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39C951F-7214-4900-A31D-B98FF5219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40099"/>
              </p:ext>
            </p:extLst>
          </p:nvPr>
        </p:nvGraphicFramePr>
        <p:xfrm>
          <a:off x="6172200" y="4133985"/>
          <a:ext cx="515778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47">
                  <a:extLst>
                    <a:ext uri="{9D8B030D-6E8A-4147-A177-3AD203B41FA5}">
                      <a16:colId xmlns:a16="http://schemas.microsoft.com/office/drawing/2014/main" val="3062704135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554708998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709857552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640531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2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43204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3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6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0F3EE-007D-467A-89D6-B8D86444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3371FE-2D66-49CD-8B8A-3836A405A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996" y="2096028"/>
            <a:ext cx="543000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1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47E51-5862-4E74-802A-80F0F95E7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C2C1-C6AC-4857-ABC4-E14CE7D8F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sushko_va@octonica.com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5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10FA-AD59-4238-892B-7DD6AC6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исполнения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38E42-472C-44FA-B9A0-572319C1D1F1}"/>
              </a:ext>
            </a:extLst>
          </p:cNvPr>
          <p:cNvSpPr txBox="1"/>
          <p:nvPr/>
        </p:nvSpPr>
        <p:spPr>
          <a:xfrm>
            <a:off x="838199" y="2097248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СУБД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en-US" sz="2400" dirty="0"/>
              <a:t>PostgreSQL</a:t>
            </a:r>
            <a:r>
              <a:rPr lang="ru-RU" sz="2400" dirty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Сервер (</a:t>
            </a:r>
            <a:r>
              <a:rPr lang="en-US" sz="2400" dirty="0"/>
              <a:t>.NET</a:t>
            </a:r>
            <a:r>
              <a:rPr lang="ru-RU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Браузер (</a:t>
            </a:r>
            <a:r>
              <a:rPr lang="en-US" sz="2400" dirty="0"/>
              <a:t>JavaScript</a:t>
            </a:r>
            <a:r>
              <a:rPr lang="ru-RU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585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6CF0-1024-4422-866F-FE9E0E3B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32FA14-4619-4911-829C-EA8A0655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0" y="3668705"/>
            <a:ext cx="6315075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8EFE7-FADF-45A2-8CD2-9AAAD4B8A609}"/>
              </a:ext>
            </a:extLst>
          </p:cNvPr>
          <p:cNvSpPr txBox="1"/>
          <p:nvPr/>
        </p:nvSpPr>
        <p:spPr>
          <a:xfrm>
            <a:off x="2837733" y="2819963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СцепитьЧерез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' '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9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9226C-8FEB-4553-B0E6-0E9D71A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DEFD3-269B-4CDA-AB6A-F41FD4BD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Чистые функции</a:t>
            </a:r>
            <a:endParaRPr lang="en-US" dirty="0"/>
          </a:p>
          <a:p>
            <a:r>
              <a:rPr lang="ru-RU" dirty="0"/>
              <a:t>Неизменяемые значения</a:t>
            </a:r>
          </a:p>
          <a:p>
            <a:r>
              <a:rPr lang="ru-RU" dirty="0"/>
              <a:t>Вывод типов</a:t>
            </a:r>
          </a:p>
          <a:p>
            <a:r>
              <a:rPr lang="ru-RU" dirty="0"/>
              <a:t>Замыкания</a:t>
            </a:r>
          </a:p>
          <a:p>
            <a:r>
              <a:rPr lang="ru-RU" dirty="0"/>
              <a:t>Много скобок ((()())())</a:t>
            </a:r>
          </a:p>
        </p:txBody>
      </p:sp>
    </p:spTree>
    <p:extLst>
      <p:ext uri="{BB962C8B-B14F-4D97-AF65-F5344CB8AC3E}">
        <p14:creationId xmlns:p14="http://schemas.microsoft.com/office/powerpoint/2010/main" val="387358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A727-BF3F-4388-8EE4-637B91E0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r>
              <a:rPr lang="ru-RU" dirty="0"/>
              <a:t> в облаке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5F8D3-A8E6-410F-9A01-6357FEC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больше одного </a:t>
            </a:r>
            <a:r>
              <a:rPr lang="en-US" dirty="0"/>
              <a:t>JOIN’</a:t>
            </a:r>
            <a:r>
              <a:rPr lang="ru-RU" dirty="0"/>
              <a:t>а</a:t>
            </a:r>
          </a:p>
          <a:p>
            <a:r>
              <a:rPr lang="ru-RU" dirty="0"/>
              <a:t>Есть словари…</a:t>
            </a:r>
            <a:endParaRPr lang="en-US" dirty="0"/>
          </a:p>
          <a:p>
            <a:r>
              <a:rPr lang="ru-RU" dirty="0"/>
              <a:t>Но они не поддерживаются</a:t>
            </a:r>
          </a:p>
        </p:txBody>
      </p:sp>
    </p:spTree>
    <p:extLst>
      <p:ext uri="{BB962C8B-B14F-4D97-AF65-F5344CB8AC3E}">
        <p14:creationId xmlns:p14="http://schemas.microsoft.com/office/powerpoint/2010/main" val="249114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9B92D-FC02-47C4-8A84-3B9B508F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на порядок быстрее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BB638-288F-442B-AD96-4C0A59F6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Версия сервера: 1.1.54383</a:t>
            </a:r>
          </a:p>
          <a:p>
            <a:r>
              <a:rPr lang="ru-RU" dirty="0"/>
              <a:t>Количество строк: 11 388 038</a:t>
            </a:r>
            <a:endParaRPr lang="en-US" dirty="0"/>
          </a:p>
          <a:p>
            <a:r>
              <a:rPr lang="ru-RU" dirty="0"/>
              <a:t>Скорость выполнения запроса: </a:t>
            </a:r>
            <a:r>
              <a:rPr lang="ru-RU" dirty="0">
                <a:solidFill>
                  <a:srgbClr val="00B050"/>
                </a:solidFill>
              </a:rPr>
              <a:t>349,15</a:t>
            </a:r>
            <a:r>
              <a:rPr lang="ru-RU" dirty="0"/>
              <a:t>мс</a:t>
            </a:r>
            <a:endParaRPr lang="en-US" dirty="0"/>
          </a:p>
          <a:p>
            <a:r>
              <a:rPr lang="ru-RU" dirty="0"/>
              <a:t>Тот же запрос на </a:t>
            </a:r>
            <a:r>
              <a:rPr lang="en-US" dirty="0"/>
              <a:t>PostgreSQL 10: </a:t>
            </a:r>
            <a:r>
              <a:rPr lang="ru-RU" dirty="0">
                <a:solidFill>
                  <a:srgbClr val="FF0000"/>
                </a:solidFill>
              </a:rPr>
              <a:t>3 665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>
                <a:solidFill>
                  <a:srgbClr val="FF0000"/>
                </a:solidFill>
              </a:rPr>
              <a:t>24</a:t>
            </a:r>
            <a:r>
              <a:rPr lang="ru-RU" dirty="0"/>
              <a:t>м</a:t>
            </a:r>
            <a:r>
              <a:rPr lang="en-US" dirty="0"/>
              <a:t>c</a:t>
            </a:r>
          </a:p>
          <a:p>
            <a:r>
              <a:rPr lang="ru-RU" dirty="0"/>
              <a:t>Быстрее в </a:t>
            </a:r>
            <a:r>
              <a:rPr lang="en-US" dirty="0"/>
              <a:t>~10,5 </a:t>
            </a:r>
            <a:r>
              <a:rPr lang="ru-RU" dirty="0"/>
              <a:t>раз</a:t>
            </a:r>
            <a:endParaRPr lang="en-US" dirty="0"/>
          </a:p>
          <a:p>
            <a:r>
              <a:rPr lang="ru-RU" dirty="0"/>
              <a:t>Со словарями ещё быстрее (</a:t>
            </a:r>
            <a:r>
              <a:rPr lang="en-US" dirty="0"/>
              <a:t>~</a:t>
            </a:r>
            <a:r>
              <a:rPr lang="en-US" dirty="0">
                <a:solidFill>
                  <a:srgbClr val="00B050"/>
                </a:solidFill>
              </a:rPr>
              <a:t>200</a:t>
            </a:r>
            <a:r>
              <a:rPr lang="ru-RU" dirty="0" err="1"/>
              <a:t>мс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848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26AEA-55D9-47EE-8609-E307280B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E24DE-E86A-47DF-A8C1-66602E56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Количество строк: 11 388 038</a:t>
            </a:r>
            <a:endParaRPr lang="en-US" dirty="0"/>
          </a:p>
          <a:p>
            <a:r>
              <a:rPr lang="ru-RU" dirty="0"/>
              <a:t>Суммарная ошибка: 0,0249 </a:t>
            </a:r>
            <a:r>
              <a:rPr lang="en-US" dirty="0"/>
              <a:t>(</a:t>
            </a:r>
            <a:r>
              <a:rPr lang="ru-RU" dirty="0"/>
              <a:t>ноль рублей 03 копейки)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E6CD5-DBAD-48E2-997D-350C15CDF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37" y="3894282"/>
            <a:ext cx="4073030" cy="25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53A09-EA81-48F4-BC4B-248CF99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C0FF7-112C-4747-94AE-10E269A2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https://github.com/killwort/ClickHouse-Net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00B0CE-1BF3-4DCC-A561-6456A6EA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61" y="2414239"/>
            <a:ext cx="5584142" cy="41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1B375-87AB-419A-B996-E377D37A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09B274-7CE9-4B78-85AF-9437BD79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78" y="3058187"/>
            <a:ext cx="764964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7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179</Words>
  <Application>Microsoft Office PowerPoint</Application>
  <PresentationFormat>Широкоэкранный</PresentationFormat>
  <Paragraphs>104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Бесшовное подключение ClickHouse к аналитической системе</vt:lpstr>
      <vt:lpstr>Среда исполнения</vt:lpstr>
      <vt:lpstr>Пример</vt:lpstr>
      <vt:lpstr>Функциональный подход</vt:lpstr>
      <vt:lpstr>ClickHouse в облаке</vt:lpstr>
      <vt:lpstr>ClickHouse на порядок быстрее</vt:lpstr>
      <vt:lpstr>Числа с плавающей точкой</vt:lpstr>
      <vt:lpstr>Подключение к БД</vt:lpstr>
      <vt:lpstr>NULL</vt:lpstr>
      <vt:lpstr>NULL OR NOT NULL</vt:lpstr>
      <vt:lpstr>Правила де Моргана</vt:lpstr>
      <vt:lpstr>Троичная логика</vt:lpstr>
      <vt:lpstr>Workaround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Бесшовное подключение ClickHouse к аналитической системе</dc:title>
  <dc:creator>Victor A. Sushko</dc:creator>
  <cp:lastModifiedBy>Victor A. Sushko</cp:lastModifiedBy>
  <cp:revision>32</cp:revision>
  <dcterms:created xsi:type="dcterms:W3CDTF">2018-10-18T07:28:16Z</dcterms:created>
  <dcterms:modified xsi:type="dcterms:W3CDTF">2018-10-18T11:52:29Z</dcterms:modified>
</cp:coreProperties>
</file>