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1" r:id="rId4"/>
    <p:sldId id="280" r:id="rId5"/>
    <p:sldId id="262" r:id="rId6"/>
    <p:sldId id="263" r:id="rId7"/>
    <p:sldId id="268" r:id="rId8"/>
    <p:sldId id="269" r:id="rId9"/>
    <p:sldId id="274" r:id="rId10"/>
    <p:sldId id="283" r:id="rId11"/>
    <p:sldId id="264" r:id="rId12"/>
    <p:sldId id="285" r:id="rId13"/>
    <p:sldId id="288" r:id="rId14"/>
    <p:sldId id="265" r:id="rId15"/>
    <p:sldId id="266" r:id="rId16"/>
    <p:sldId id="286" r:id="rId17"/>
    <p:sldId id="276" r:id="rId18"/>
    <p:sldId id="258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31" d="100"/>
          <a:sy n="131" d="100"/>
        </p:scale>
        <p:origin x="1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902EABC-4075-294F-950D-0B1C78BCE2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2E9F6-77E5-B840-9C73-AB96A93255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E0041-242B-4244-BA87-8796E3BB70DF}" type="datetimeFigureOut">
              <a:rPr lang="ru-RU" smtClean="0"/>
              <a:t>04.06.19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5C5D6A-874B-B341-A4F3-15123A2698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2C8AAE-571D-AE4A-A9DC-CD23F5C61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C153B-9DF9-6E43-9FA1-8B96958B9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23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04.06.19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5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000" y="6516000"/>
            <a:ext cx="7272000" cy="365125"/>
          </a:xfrm>
        </p:spPr>
        <p:txBody>
          <a:bodyPr>
            <a:scene3d>
              <a:camera prst="orthographicFront"/>
              <a:lightRig rig="threePt" dir="t"/>
            </a:scene3d>
            <a:sp3d extrusionH="6350" contourW="6350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a:bodyPr>
          <a:lstStyle>
            <a:lvl1pPr>
              <a:defRPr/>
            </a:lvl1pPr>
          </a:lstStyle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234001"/>
            <a:ext cx="7772400" cy="2384512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Образовательная программа бакалавриата</a:t>
            </a:r>
            <a:br>
              <a:rPr lang="ru-RU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«Прикладная математика и информатика»</a:t>
            </a:r>
            <a:br>
              <a:rPr lang="ru-RU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  <a:t>Яндекс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Программный проект</a:t>
            </a:r>
            <a:br>
              <a:rPr lang="ru-RU" sz="2800" dirty="0">
                <a:solidFill>
                  <a:srgbClr val="FF0000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FF0000"/>
                </a:solidFill>
                <a:latin typeface="Myriad Pro Semibold"/>
                <a:ea typeface="ＭＳ Ｐゴシック"/>
                <a:cs typeface="ＭＳ Ｐゴシック"/>
              </a:rPr>
              <a:t> </a:t>
            </a:r>
            <a:r>
              <a:rPr lang="ru-RU" sz="2000" dirty="0">
                <a:latin typeface="Myriad Pro Semibold"/>
                <a:ea typeface="ＭＳ Ｐゴシック"/>
                <a:cs typeface="ＭＳ Ｐゴシック"/>
              </a:rPr>
              <a:t>ПОДДЕРЖКА ПРЕОБРАЗОВАНИЯ ДАННЫХ НЕПОСРЕДСТВЕННО ВО ВРЕМЯ ВСТАВКИ В СИСТЕМЕ </a:t>
            </a:r>
            <a:r>
              <a:rPr lang="en-US" sz="2000" dirty="0">
                <a:latin typeface="Myriad Pro Semibold"/>
                <a:ea typeface="ＭＳ Ｐゴシック"/>
                <a:cs typeface="ＭＳ Ｐゴシック"/>
              </a:rPr>
              <a:t>CLICKHOUSE</a:t>
            </a:r>
            <a:r>
              <a:rPr lang="en-US" sz="2800" dirty="0">
                <a:solidFill>
                  <a:srgbClr val="FF0000"/>
                </a:solidFill>
                <a:latin typeface="Myriad Pro Semibold"/>
                <a:ea typeface="ＭＳ Ｐゴシック"/>
                <a:cs typeface="ＭＳ Ｐゴシック"/>
              </a:rPr>
              <a:t> </a:t>
            </a:r>
            <a:br>
              <a:rPr lang="en-US" sz="2800" dirty="0">
                <a:solidFill>
                  <a:srgbClr val="FF0000"/>
                </a:solidFill>
                <a:latin typeface="Myriad Pro Semibold"/>
                <a:ea typeface="ＭＳ Ｐゴシック"/>
                <a:cs typeface="ＭＳ Ｐゴシック"/>
              </a:rPr>
            </a:br>
            <a:endParaRPr lang="en-US" sz="2900" dirty="0">
              <a:solidFill>
                <a:srgbClr val="FF0000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400678" y="4713763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БПМИ-</a:t>
            </a:r>
            <a:r>
              <a:rPr lang="en-US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163 </a:t>
            </a:r>
            <a:endParaRPr lang="ru-RU" sz="1800" dirty="0">
              <a:solidFill>
                <a:schemeClr val="tx1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kumimoji="1" lang="ru-RU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Серебряков Максим Викторович</a:t>
            </a:r>
          </a:p>
          <a:p>
            <a:pPr algn="r" eaLnBrk="1" hangingPunct="1"/>
            <a:r>
              <a:rPr kumimoji="1" lang="ru-RU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 </a:t>
            </a:r>
          </a:p>
          <a:p>
            <a:pPr algn="r" eaLnBrk="1" hangingPunct="1"/>
            <a:r>
              <a:rPr kumimoji="1" lang="ru-RU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Профессор</a:t>
            </a:r>
            <a:r>
              <a:rPr kumimoji="1" lang="en-US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, </a:t>
            </a:r>
            <a:r>
              <a:rPr kumimoji="1" lang="ru-RU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д</a:t>
            </a:r>
            <a:r>
              <a:rPr kumimoji="1" lang="en-US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.</a:t>
            </a:r>
            <a:r>
              <a:rPr kumimoji="1" lang="ru-RU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ф</a:t>
            </a:r>
            <a:r>
              <a:rPr kumimoji="1" lang="en-US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-</a:t>
            </a:r>
            <a:r>
              <a:rPr kumimoji="1" lang="ru-RU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м</a:t>
            </a:r>
            <a:r>
              <a:rPr kumimoji="1" lang="en-US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.</a:t>
            </a:r>
            <a:r>
              <a:rPr kumimoji="1" lang="ru-RU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н</a:t>
            </a:r>
            <a:r>
              <a:rPr kumimoji="1" lang="en-US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.</a:t>
            </a:r>
            <a:endParaRPr kumimoji="1" lang="ru-RU" sz="1800" dirty="0">
              <a:solidFill>
                <a:schemeClr val="tx1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kumimoji="1" lang="ru-RU" sz="1800" dirty="0">
                <a:solidFill>
                  <a:schemeClr val="tx1"/>
                </a:solidFill>
                <a:latin typeface="Myriad Pro"/>
                <a:ea typeface="ＭＳ Ｐゴシック"/>
                <a:cs typeface="ＭＳ Ｐゴシック"/>
              </a:rPr>
              <a:t> Кузнецов Сергей Олегович</a:t>
            </a:r>
          </a:p>
          <a:p>
            <a:pPr algn="r" eaLnBrk="1" hangingPunct="1"/>
            <a:endParaRPr kumimoji="1" lang="ru-RU" sz="1200" dirty="0">
              <a:solidFill>
                <a:schemeClr val="tx1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3DA30B-58D6-904B-8424-B4753ED5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72FFA43-ADED-A64A-A846-BB4160E0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00" y="1710224"/>
            <a:ext cx="87754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В случае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когда запрос производится с помощью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интерфейса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примерно всё то же самое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но сервер принимает данные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тела запроса как есть 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распаршивает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их на своей стороне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Данные точно так же принимаются и обрабатываются по частям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0133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5AAC0FA-4708-5A40-B91B-5DE73D1CD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9" y="1563242"/>
            <a:ext cx="86287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 как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написан на языке программирования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C++,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то соответственно моя функциональность так же была реализована на языке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отладки использовался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gdb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(GNU Debugger).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среды разработки использовался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33499-9D2D-FF4C-855B-65A1D2A0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4E8CE5-1F8D-804A-834C-45793386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F1DB848-0D5A-D34B-BA31-27B3C63E8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06" y="1680689"/>
            <a:ext cx="86287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После ручной проверки работоспособности созданного функционала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были написаны функциональные тесты для нее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 же была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успешно пройдена проверка на всех тестах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системе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CI.</a:t>
            </a:r>
          </a:p>
        </p:txBody>
      </p:sp>
    </p:spTree>
    <p:extLst>
      <p:ext uri="{BB962C8B-B14F-4D97-AF65-F5344CB8AC3E}">
        <p14:creationId xmlns:p14="http://schemas.microsoft.com/office/powerpoint/2010/main" val="21819737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ПРИМЕР РАБОТЫ ФУНКЦИОНАЛЬНОСТИ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262AF2-1CAE-D840-9A4F-7B8A537F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CABF3-2F32-1E4E-8A4E-71CB2B42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06" y="1680689"/>
            <a:ext cx="86287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Приведу пример работы функциональности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Пусть у нас есть файл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data.csv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 следующим содержимым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9C1D12-E518-3248-ADEC-4340BB22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82" y="2282632"/>
            <a:ext cx="2133600" cy="584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C9CDCA-828A-F244-9DDA-82EADC8219D9}"/>
              </a:ext>
            </a:extLst>
          </p:cNvPr>
          <p:cNvSpPr txBox="1"/>
          <p:nvPr/>
        </p:nvSpPr>
        <p:spPr>
          <a:xfrm>
            <a:off x="307882" y="2923565"/>
            <a:ext cx="6313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Пусть у нас есть таблица </a:t>
            </a:r>
            <a:r>
              <a:rPr lang="en-US" sz="1600" i="1" dirty="0" err="1"/>
              <a:t>result_table</a:t>
            </a:r>
            <a:r>
              <a:rPr lang="en-US" sz="1600" i="1" dirty="0"/>
              <a:t> </a:t>
            </a:r>
            <a:r>
              <a:rPr lang="ru-RU" sz="1600" dirty="0"/>
              <a:t>со следующей структурой</a:t>
            </a:r>
            <a:r>
              <a:rPr lang="en-US" sz="1600" dirty="0"/>
              <a:t>:</a:t>
            </a: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DB8FAC-E748-844F-B8C2-01DAA2292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82" y="3260622"/>
            <a:ext cx="7853624" cy="2455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004317-1527-0D47-8D19-1461554B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2" y="3768432"/>
            <a:ext cx="7543800" cy="6223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9FB25B-ACDF-2E45-8727-13822F38A1B7}"/>
              </a:ext>
            </a:extLst>
          </p:cNvPr>
          <p:cNvSpPr/>
          <p:nvPr/>
        </p:nvSpPr>
        <p:spPr>
          <a:xfrm>
            <a:off x="307882" y="3458175"/>
            <a:ext cx="5800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Сделаем запрос с использованием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input()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BF00C9-7AA1-5545-BBCD-8D3CBCDA2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82" y="4685808"/>
            <a:ext cx="5727700" cy="812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10E8AB-35AE-C647-ABB0-C0C448A8A1C2}"/>
              </a:ext>
            </a:extLst>
          </p:cNvPr>
          <p:cNvSpPr txBox="1"/>
          <p:nvPr/>
        </p:nvSpPr>
        <p:spPr>
          <a:xfrm>
            <a:off x="252000" y="4374655"/>
            <a:ext cx="2754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И посмотрим на результат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F6039-F878-3345-B47F-E57A4EB08D75}"/>
              </a:ext>
            </a:extLst>
          </p:cNvPr>
          <p:cNvSpPr txBox="1"/>
          <p:nvPr/>
        </p:nvSpPr>
        <p:spPr>
          <a:xfrm>
            <a:off x="307882" y="5519938"/>
            <a:ext cx="451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Данные преобразовались как и ожидалось </a:t>
            </a:r>
            <a:r>
              <a:rPr lang="en-US" sz="1600" dirty="0">
                <a:sym typeface="Wingdings" pitchFamily="2" charset="2"/>
              </a:rPr>
              <a:t>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298254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262AF2-1CAE-D840-9A4F-7B8A537F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CABF3-2F32-1E4E-8A4E-71CB2B42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06" y="1680689"/>
            <a:ext cx="86287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В результате требуемый функционал был полностью реализован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 помощью табличной функции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input()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можно вставлять данные одной структуры в таблицу другой структуры в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производить над ними произвольные преобразования прямо во время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вставки без расходования дополнительный памяти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используя при этом как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нативный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 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HTTP-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ВЫВОДЫ ПО РАБОТЕ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E2CF80-8FA0-AE4F-9C4D-2320E30D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D29C470-9254-DA44-A36A-0245CD1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06" y="1884596"/>
            <a:ext cx="86287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В процессе работы я получил ценный практический опыт разработки в крупном проекте на языке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получил большой опыт по использованию самого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НАПРАВЛЕНИЯ ДАЛЬНЕЙШЕЙ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0F305-DC97-B548-B13C-CD4F5317D4B7}"/>
              </a:ext>
            </a:extLst>
          </p:cNvPr>
          <p:cNvSpPr txBox="1"/>
          <p:nvPr/>
        </p:nvSpPr>
        <p:spPr>
          <a:xfrm>
            <a:off x="620939" y="1794173"/>
            <a:ext cx="84718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В дальнейшем разработанная мною функциональность может быть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доделана для использования не только в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запросах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но и в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запросах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Но стоит отметить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что на данный момент в большинстве случаев для этого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 может воспользоваться утилитой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-local.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6C1A56-CBB8-3046-9BAC-FCCB38BA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0084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4832E-0CDA-8E45-AB70-AC279C5FCE64}"/>
              </a:ext>
            </a:extLst>
          </p:cNvPr>
          <p:cNvSpPr txBox="1"/>
          <p:nvPr/>
        </p:nvSpPr>
        <p:spPr>
          <a:xfrm>
            <a:off x="437617" y="1702395"/>
            <a:ext cx="7396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/>
              <a:t>Документация </a:t>
            </a:r>
            <a:r>
              <a:rPr lang="en-US" sz="1600" dirty="0" err="1"/>
              <a:t>ClickHouse</a:t>
            </a:r>
            <a:r>
              <a:rPr lang="en-US" sz="1600" dirty="0"/>
              <a:t> [</a:t>
            </a:r>
            <a:r>
              <a:rPr lang="ru-RU" sz="1600" dirty="0"/>
              <a:t>Электронный ресурс], 2016 – Режим доступа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clickhouse.yandex</a:t>
            </a:r>
            <a:r>
              <a:rPr lang="en-US" sz="1600" dirty="0"/>
              <a:t>/docs/</a:t>
            </a:r>
            <a:r>
              <a:rPr lang="en-US" sz="1600" dirty="0" err="1"/>
              <a:t>en</a:t>
            </a:r>
            <a:r>
              <a:rPr lang="ru-RU" sz="1600" dirty="0"/>
              <a:t>/</a:t>
            </a:r>
            <a:endParaRPr lang="en-US" sz="1600" dirty="0"/>
          </a:p>
          <a:p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596526-DF88-3A4E-8B91-F48B6F24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051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chemeClr val="tx2"/>
                </a:solidFill>
                <a:latin typeface="Myriad Pro"/>
                <a:ea typeface="ＭＳ Ｐゴシック"/>
                <a:cs typeface="ＭＳ Ｐゴシック"/>
              </a:rPr>
              <a:t>Серебряков Максим Викторович</a:t>
            </a:r>
            <a:r>
              <a:rPr lang="en-US" sz="1200" dirty="0">
                <a:solidFill>
                  <a:schemeClr val="tx2"/>
                </a:solidFill>
                <a:latin typeface="Myriad Pro"/>
                <a:ea typeface="ＭＳ Ｐゴシック"/>
                <a:cs typeface="ＭＳ Ｐゴシック"/>
              </a:rPr>
              <a:t>,</a:t>
            </a:r>
          </a:p>
          <a:p>
            <a:r>
              <a:rPr lang="en-US" sz="1200" dirty="0" err="1">
                <a:solidFill>
                  <a:schemeClr val="tx2"/>
                </a:solidFill>
                <a:latin typeface="Myriad Pro"/>
                <a:ea typeface="ＭＳ Ｐゴシック"/>
                <a:cs typeface="ＭＳ Ｐゴシック"/>
              </a:rPr>
              <a:t>mvserebryakov@edu.hse.ru</a:t>
            </a:r>
            <a:endParaRPr lang="en-US" sz="1200" dirty="0">
              <a:solidFill>
                <a:schemeClr val="tx2"/>
              </a:solidFill>
              <a:latin typeface="Myriad Pro"/>
              <a:ea typeface="ＭＳ Ｐゴシック"/>
              <a:cs typeface="ＭＳ Ｐゴシック"/>
            </a:endParaRPr>
          </a:p>
          <a:p>
            <a:endParaRPr lang="en-US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- 2019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616449" y="1613113"/>
            <a:ext cx="770727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широко используется многими компаниями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аналитиками и разработчиками по всему миру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Нередко в процессе их деятельности могут появляться файлы с данными некоторой структуры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которые нужно загрузить в таблицу в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другой структуры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 этом возможно изменив их под свои нужды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Это легко решается с помощью временной таблицы: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создаётся временная таблица такой же структуры, что и исходные данные; туда загружаются данные из файла; а затем вставляются в результирующую таблицу с одновременным преобразованием, с помощью запроса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INSERT SELECT.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Н</a:t>
            </a:r>
            <a:r>
              <a:rPr lang="ru-RU" sz="1600" dirty="0"/>
              <a:t>о это - довольно громоздкое решение</a:t>
            </a:r>
            <a:r>
              <a:rPr lang="en-US" sz="1600" dirty="0"/>
              <a:t>. </a:t>
            </a:r>
            <a:r>
              <a:rPr lang="ru-RU" sz="1600" dirty="0"/>
              <a:t>Было бы лучше сделать так, чтобы данные преобразовывались прямо во время загрузки</a:t>
            </a:r>
            <a:r>
              <a:rPr lang="en-US" sz="1600" dirty="0"/>
              <a:t>.</a:t>
            </a: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8ABF9-DCAB-9B4E-A1E2-14049051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  <a:latin typeface="Myriad Pro"/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</a:rPr>
              <a:t>Sample block</a:t>
            </a:r>
            <a:r>
              <a:rPr lang="ru-RU" sz="1600" b="1" dirty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блок</a:t>
            </a:r>
            <a:r>
              <a:rPr lang="en-US" sz="1600" dirty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со структурой таблицы</a:t>
            </a:r>
            <a:r>
              <a:rPr lang="en-US" sz="1600" dirty="0">
                <a:latin typeface="Segoe UI" panose="020B0502040204020203" pitchFamily="34" charset="0"/>
              </a:rPr>
              <a:t>, </a:t>
            </a:r>
            <a:r>
              <a:rPr lang="ru-RU" sz="1600" dirty="0">
                <a:latin typeface="Segoe UI" panose="020B0502040204020203" pitchFamily="34" charset="0"/>
              </a:rPr>
              <a:t>не хранящий в себе данные</a:t>
            </a:r>
            <a:r>
              <a:rPr lang="en-US" sz="1600" dirty="0">
                <a:latin typeface="Segoe UI" panose="020B0502040204020203" pitchFamily="34" charset="0"/>
              </a:rPr>
              <a:t>.</a:t>
            </a:r>
          </a:p>
          <a:p>
            <a:r>
              <a:rPr lang="en-US" sz="1600" b="1" dirty="0" err="1">
                <a:latin typeface="Segoe UI" panose="020B0502040204020203" pitchFamily="34" charset="0"/>
              </a:rPr>
              <a:t>StorageInput</a:t>
            </a:r>
            <a:r>
              <a:rPr lang="ru-RU" sz="1600" b="1" dirty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таблица-объект</a:t>
            </a:r>
            <a:r>
              <a:rPr lang="en-US" sz="1600" dirty="0">
                <a:latin typeface="Segoe UI" panose="020B0502040204020203" pitchFamily="34" charset="0"/>
              </a:rPr>
              <a:t>, </a:t>
            </a:r>
            <a:r>
              <a:rPr lang="ru-RU" sz="1600" dirty="0">
                <a:latin typeface="Segoe UI" panose="020B0502040204020203" pitchFamily="34" charset="0"/>
              </a:rPr>
              <a:t>реализующая работу с данными для функции </a:t>
            </a:r>
            <a:r>
              <a:rPr lang="en-US" sz="1600" dirty="0">
                <a:latin typeface="Segoe UI" panose="020B0502040204020203" pitchFamily="34" charset="0"/>
              </a:rPr>
              <a:t>input().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en-US" sz="1600" b="1" dirty="0" err="1">
                <a:latin typeface="Segoe UI" panose="020B0502040204020203" pitchFamily="34" charset="0"/>
              </a:rPr>
              <a:t>StorageInputBlockInputStream</a:t>
            </a:r>
            <a:r>
              <a:rPr lang="ru-RU" sz="1600" b="1" dirty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поток данных для </a:t>
            </a:r>
            <a:r>
              <a:rPr lang="en-US" sz="1600" dirty="0" err="1">
                <a:latin typeface="Segoe UI" panose="020B0502040204020203" pitchFamily="34" charset="0"/>
              </a:rPr>
              <a:t>StorageInput</a:t>
            </a:r>
            <a:r>
              <a:rPr lang="en-US" sz="1600" dirty="0">
                <a:latin typeface="Segoe UI" panose="020B0502040204020203" pitchFamily="34" charset="0"/>
              </a:rPr>
              <a:t>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ru-RU" sz="1600" b="1" dirty="0">
                <a:latin typeface="Segoe UI" panose="020B0502040204020203" pitchFamily="34" charset="0"/>
              </a:rPr>
              <a:t>Блок данных</a:t>
            </a:r>
            <a:r>
              <a:rPr lang="en-US" sz="1600" b="1" dirty="0">
                <a:latin typeface="Segoe UI" panose="020B0502040204020203" pitchFamily="34" charset="0"/>
              </a:rPr>
              <a:t> (Block)</a:t>
            </a:r>
            <a:r>
              <a:rPr lang="ru-RU" sz="1600" b="1" dirty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контейнер</a:t>
            </a:r>
            <a:r>
              <a:rPr lang="en-US" sz="1600" dirty="0">
                <a:latin typeface="Segoe UI" panose="020B0502040204020203" pitchFamily="34" charset="0"/>
              </a:rPr>
              <a:t>, </a:t>
            </a:r>
            <a:r>
              <a:rPr lang="ru-RU" sz="1600" dirty="0">
                <a:latin typeface="Segoe UI" panose="020B0502040204020203" pitchFamily="34" charset="0"/>
              </a:rPr>
              <a:t>представляющий подмножество данных из таблицы в памяти</a:t>
            </a:r>
            <a:r>
              <a:rPr lang="en-US" sz="1600" dirty="0">
                <a:latin typeface="Segoe UI" panose="020B0502040204020203" pitchFamily="34" charset="0"/>
              </a:rPr>
              <a:t>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ru-RU" sz="1600" b="1" dirty="0">
                <a:latin typeface="Segoe UI" panose="020B0502040204020203" pitchFamily="34" charset="0"/>
              </a:rPr>
              <a:t>Клиент </a:t>
            </a:r>
            <a:r>
              <a:rPr lang="ru-RU" sz="1600" dirty="0">
                <a:latin typeface="Segoe UI" panose="020B0502040204020203" pitchFamily="34" charset="0"/>
              </a:rPr>
              <a:t>– программа </a:t>
            </a:r>
            <a:r>
              <a:rPr lang="en-US" sz="1600" dirty="0" err="1">
                <a:latin typeface="Segoe UI" panose="020B0502040204020203" pitchFamily="34" charset="0"/>
              </a:rPr>
              <a:t>clickhouse</a:t>
            </a:r>
            <a:r>
              <a:rPr lang="en-US" sz="1600" dirty="0">
                <a:latin typeface="Segoe UI" panose="020B0502040204020203" pitchFamily="34" charset="0"/>
              </a:rPr>
              <a:t>-client.</a:t>
            </a:r>
          </a:p>
          <a:p>
            <a:r>
              <a:rPr lang="ru-RU" sz="1600" b="1" dirty="0">
                <a:latin typeface="Segoe UI" panose="020B0502040204020203" pitchFamily="34" charset="0"/>
              </a:rPr>
              <a:t>Поток данных </a:t>
            </a:r>
            <a:r>
              <a:rPr lang="ru-RU" sz="1600" dirty="0">
                <a:latin typeface="Segoe UI" panose="020B0502040204020203" pitchFamily="34" charset="0"/>
              </a:rPr>
              <a:t>– получает из таблицы блок данных</a:t>
            </a:r>
            <a:r>
              <a:rPr lang="en-US" sz="1600" dirty="0">
                <a:latin typeface="Segoe UI" panose="020B0502040204020203" pitchFamily="34" charset="0"/>
              </a:rPr>
              <a:t>, </a:t>
            </a:r>
            <a:r>
              <a:rPr lang="ru-RU" sz="1600" dirty="0">
                <a:latin typeface="Segoe UI" panose="020B0502040204020203" pitchFamily="34" charset="0"/>
              </a:rPr>
              <a:t>и отдает его по далее по запросу</a:t>
            </a:r>
            <a:r>
              <a:rPr lang="en-US" sz="1600" dirty="0">
                <a:latin typeface="Segoe UI" panose="020B0502040204020203" pitchFamily="34" charset="0"/>
              </a:rPr>
              <a:t>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ru-RU" sz="1600" b="1" dirty="0">
                <a:latin typeface="Segoe UI" panose="020B0502040204020203" pitchFamily="34" charset="0"/>
              </a:rPr>
              <a:t>Сервер </a:t>
            </a:r>
            <a:r>
              <a:rPr lang="ru-RU" sz="1600" dirty="0">
                <a:latin typeface="Segoe UI" panose="020B0502040204020203" pitchFamily="34" charset="0"/>
              </a:rPr>
              <a:t>– программа </a:t>
            </a:r>
            <a:r>
              <a:rPr lang="en-US" sz="1600" dirty="0" err="1">
                <a:latin typeface="Segoe UI" panose="020B0502040204020203" pitchFamily="34" charset="0"/>
              </a:rPr>
              <a:t>clickhouse</a:t>
            </a:r>
            <a:r>
              <a:rPr lang="en-US" sz="1600" dirty="0">
                <a:latin typeface="Segoe UI" panose="020B0502040204020203" pitchFamily="34" charset="0"/>
              </a:rPr>
              <a:t>-server.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ru-RU" sz="1600" b="1" dirty="0">
                <a:latin typeface="Segoe UI" panose="020B0502040204020203" pitchFamily="34" charset="0"/>
              </a:rPr>
              <a:t>Табличная функция </a:t>
            </a:r>
            <a:r>
              <a:rPr lang="ru-RU" sz="1600" dirty="0">
                <a:latin typeface="Segoe UI" panose="020B0502040204020203" pitchFamily="34" charset="0"/>
              </a:rPr>
              <a:t>– это функция в </a:t>
            </a:r>
            <a:r>
              <a:rPr lang="en-US" sz="1600" dirty="0" err="1">
                <a:latin typeface="Segoe UI" panose="020B0502040204020203" pitchFamily="34" charset="0"/>
              </a:rPr>
              <a:t>ClickHouse</a:t>
            </a:r>
            <a:r>
              <a:rPr lang="ru-RU" sz="1600" dirty="0">
                <a:latin typeface="Segoe UI" panose="020B0502040204020203" pitchFamily="34" charset="0"/>
              </a:rPr>
              <a:t>, которая может указываться в секции </a:t>
            </a:r>
            <a:r>
              <a:rPr lang="en-US" sz="1600" dirty="0">
                <a:latin typeface="Segoe UI" panose="020B0502040204020203" pitchFamily="34" charset="0"/>
              </a:rPr>
              <a:t>FROM </a:t>
            </a:r>
            <a:r>
              <a:rPr lang="ru-RU" sz="1600" dirty="0">
                <a:latin typeface="Segoe UI" panose="020B0502040204020203" pitchFamily="34" charset="0"/>
              </a:rPr>
              <a:t>вместо имени БД и таблицы, то есть функция, которая возвращает временную таблицу при выполнении </a:t>
            </a:r>
            <a:r>
              <a:rPr lang="en-US" sz="1600" dirty="0">
                <a:latin typeface="Segoe UI" panose="020B0502040204020203" pitchFamily="34" charset="0"/>
              </a:rPr>
              <a:t>SQL-</a:t>
            </a:r>
            <a:r>
              <a:rPr lang="ru-RU" sz="1600" dirty="0">
                <a:latin typeface="Segoe UI" panose="020B0502040204020203" pitchFamily="34" charset="0"/>
              </a:rPr>
              <a:t>запроса, после выполнения которого она удаляется.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CD8B0F-F758-3945-9E6A-602A77CF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АКТУАЛЬНОСТЬ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2878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На данный момент в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работа с внешними данными обладает существенным недостатком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отправленные пользователем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 сервер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целиком считываются в оперативную память перед выполнением запроса и остаются там до его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завершения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Разумеется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данные могут оказаться очень большими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например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логи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т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хранить их в оперативной памяти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если они туда вообще помещаются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не рационально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Реализованная мною функциональность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позволяет решить данную проблему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чем будет полезна для использования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F3084E-C38A-A348-9BA2-AC500A7F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789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Цель работы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функционал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позволяющий пользователю удобно вставлять данные различных структур в таблицы других структур в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 серверу при этом тратить минимум ресурсов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Должна обеспечиваться возможность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фильтрации,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препроцессинга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генерации данных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непосредственно при выполнении запроса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Сервер не должен сохранять отправленные ему данные целиком в оперативной памяти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Обеспечить возможность использовать данный функционал как через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нативный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интерфейс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TCP),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 и через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HTTP-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BE52B9-BAC9-6E47-93D3-C10C006F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ВЫБОРА ИНТЕРФЕЙСА ДЛЯ ИСПОЛЬЗОВАНИЯ ФУНКЦИОНАЛЬНОСТИ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1449725"/>
            <a:ext cx="863936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3F82"/>
                </a:solidFill>
              </a:rPr>
              <a:t>	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обеспечения возможности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фильтрации,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препроцессинга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генерации данных непосредственно при выполнении запроса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нужно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чтобы к данным можно было обратиться где-то в самом запросе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этого было решено создать табличную функцию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“input()”.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табличная функция - </a:t>
            </a:r>
            <a:r>
              <a:rPr lang="ru-RU" sz="1600" dirty="0"/>
              <a:t>это функция, которая может указываться в секции </a:t>
            </a:r>
            <a:r>
              <a:rPr lang="en-US" sz="1600" dirty="0"/>
              <a:t>FROM </a:t>
            </a:r>
            <a:r>
              <a:rPr lang="ru-RU" sz="1600" dirty="0"/>
              <a:t>вместо имени БД и таблицы, то есть функция, которая возвращает временную таблицу при выполнении </a:t>
            </a:r>
            <a:r>
              <a:rPr lang="en-US" sz="1600" dirty="0"/>
              <a:t>SQL-</a:t>
            </a:r>
            <a:r>
              <a:rPr lang="ru-RU" sz="1600" dirty="0"/>
              <a:t>запроса</a:t>
            </a:r>
            <a:r>
              <a:rPr lang="en-US" sz="1600" dirty="0"/>
              <a:t>, </a:t>
            </a:r>
            <a:r>
              <a:rPr lang="ru-RU" sz="1600" dirty="0"/>
              <a:t>после выполнения которого она удаляется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У всякой таблицы должна быть структура</a:t>
            </a:r>
            <a:r>
              <a:rPr lang="en-US" sz="1600" dirty="0"/>
              <a:t>, </a:t>
            </a:r>
            <a:r>
              <a:rPr lang="ru-RU" sz="1600" dirty="0"/>
              <a:t>то есть описание в виде пар из имени колонки и типа данных</a:t>
            </a:r>
            <a:r>
              <a:rPr lang="en-US" sz="1600" dirty="0"/>
              <a:t>, </a:t>
            </a:r>
            <a:r>
              <a:rPr lang="ru-RU" sz="1600" dirty="0"/>
              <a:t>которые в ней содержатся</a:t>
            </a:r>
            <a:r>
              <a:rPr lang="en-US" sz="1600" dirty="0"/>
              <a:t>.</a:t>
            </a:r>
            <a:r>
              <a:rPr lang="ru-RU" sz="1600" dirty="0"/>
              <a:t> Но данные передает именно пользователь</a:t>
            </a:r>
            <a:r>
              <a:rPr lang="en-US" sz="1600" dirty="0"/>
              <a:t>, </a:t>
            </a:r>
            <a:r>
              <a:rPr lang="ru-RU" sz="1600" dirty="0"/>
              <a:t>соответственно именно он должен указать данные какой структуры он передает</a:t>
            </a:r>
            <a:r>
              <a:rPr lang="en-US" sz="1600" dirty="0"/>
              <a:t>. </a:t>
            </a:r>
            <a:r>
              <a:rPr lang="ru-RU" sz="1600" dirty="0"/>
              <a:t>Для этого функция </a:t>
            </a:r>
            <a:r>
              <a:rPr lang="en-US" sz="1600" dirty="0"/>
              <a:t>“input()” </a:t>
            </a:r>
            <a:r>
              <a:rPr lang="ru-RU" sz="1600" dirty="0"/>
              <a:t>принимает параметр </a:t>
            </a:r>
            <a:r>
              <a:rPr lang="en-US" sz="1600" dirty="0"/>
              <a:t>“structure”.</a:t>
            </a:r>
            <a:endParaRPr lang="ru-RU" sz="1600" dirty="0"/>
          </a:p>
          <a:p>
            <a:r>
              <a:rPr lang="ru-RU" sz="1600" dirty="0"/>
              <a:t>	Также данные пользователя могут храниться в различных форматах</a:t>
            </a:r>
            <a:r>
              <a:rPr lang="en-US" sz="1600" dirty="0"/>
              <a:t>, </a:t>
            </a:r>
            <a:r>
              <a:rPr lang="ru-RU" sz="1600" dirty="0"/>
              <a:t>например</a:t>
            </a:r>
            <a:r>
              <a:rPr lang="en-US" sz="1600" dirty="0"/>
              <a:t>, CSV, </a:t>
            </a:r>
            <a:r>
              <a:rPr lang="en-US" sz="1600" dirty="0" err="1"/>
              <a:t>TabSeparated</a:t>
            </a:r>
            <a:r>
              <a:rPr lang="en-US" sz="1600" dirty="0"/>
              <a:t> </a:t>
            </a:r>
            <a:r>
              <a:rPr lang="ru-RU" sz="1600" dirty="0"/>
              <a:t>и т</a:t>
            </a:r>
            <a:r>
              <a:rPr lang="en-US" sz="1600" dirty="0"/>
              <a:t>.</a:t>
            </a:r>
            <a:r>
              <a:rPr lang="ru-RU" sz="1600" dirty="0"/>
              <a:t>д</a:t>
            </a:r>
            <a:r>
              <a:rPr lang="en-US" sz="1600" dirty="0"/>
              <a:t>. </a:t>
            </a:r>
            <a:r>
              <a:rPr lang="ru-RU" sz="1600" dirty="0"/>
              <a:t>Поэтому он должен указываться в запросе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Также для реализации функциональности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тип запроса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INSERT SELECT,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позволяющий вставлять данные выборки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полученной из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SELECT,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прямо 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результирующую таблицу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без промежуточного сохранения в памяти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/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478E58-9199-FB41-9CE1-9CB9F3AF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ВЫБОРА ИНТЕРФЕЙСА ДЛЯ ИСПОЛЬЗОВАНИЯ ФУНКЦИОНАЛЬНОСТИ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267512" y="4370526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8849" y="258901"/>
            <a:ext cx="876630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итоге запрос принимает следующий вид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" pitchFamily="2" charset="0"/>
              </a:rPr>
              <a:t>cat </a:t>
            </a:r>
            <a:r>
              <a:rPr lang="en-US" sz="1400" dirty="0" err="1">
                <a:latin typeface="Courier" pitchFamily="2" charset="0"/>
              </a:rPr>
              <a:t>data.csv</a:t>
            </a:r>
            <a:r>
              <a:rPr lang="en-US" sz="1400" dirty="0">
                <a:latin typeface="Courier" pitchFamily="2" charset="0"/>
              </a:rPr>
              <a:t> | </a:t>
            </a:r>
            <a:r>
              <a:rPr lang="en-US" sz="1400" dirty="0" err="1">
                <a:latin typeface="Courier" pitchFamily="2" charset="0"/>
              </a:rPr>
              <a:t>clickhouse</a:t>
            </a:r>
            <a:r>
              <a:rPr lang="en-US" sz="1400" dirty="0">
                <a:latin typeface="Courier" pitchFamily="2" charset="0"/>
              </a:rPr>
              <a:t>-client --query="</a:t>
            </a:r>
            <a:endParaRPr lang="ru-RU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INSERT INTO </a:t>
            </a:r>
            <a:r>
              <a:rPr lang="en-US" sz="1400" dirty="0" err="1">
                <a:latin typeface="Courier" pitchFamily="2" charset="0"/>
              </a:rPr>
              <a:t>result_table</a:t>
            </a:r>
            <a:r>
              <a:rPr lang="en-US" sz="1400" dirty="0">
                <a:latin typeface="Courier" pitchFamily="2" charset="0"/>
              </a:rPr>
              <a:t> (col1, col2, col3)</a:t>
            </a:r>
            <a:endParaRPr lang="ru-RU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SELECT lower(a), b, d*d</a:t>
            </a:r>
          </a:p>
          <a:p>
            <a:r>
              <a:rPr lang="en-US" sz="1400" dirty="0">
                <a:latin typeface="Courier" pitchFamily="2" charset="0"/>
              </a:rPr>
              <a:t>FROM input('a String, b Int32, c Date, d Int32') FORMAT CSV"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Выноска 1 5">
            <a:extLst>
              <a:ext uri="{FF2B5EF4-FFF2-40B4-BE49-F238E27FC236}">
                <a16:creationId xmlns:a16="http://schemas.microsoft.com/office/drawing/2014/main" id="{D7A15AF8-A58A-E047-9E80-D445CC672CA6}"/>
              </a:ext>
            </a:extLst>
          </p:cNvPr>
          <p:cNvSpPr/>
          <p:nvPr/>
        </p:nvSpPr>
        <p:spPr>
          <a:xfrm>
            <a:off x="3835944" y="1803373"/>
            <a:ext cx="3431568" cy="567892"/>
          </a:xfrm>
          <a:prstGeom prst="borderCallout1">
            <a:avLst>
              <a:gd name="adj1" fmla="val 51315"/>
              <a:gd name="adj2" fmla="val -249"/>
              <a:gd name="adj3" fmla="val 170393"/>
              <a:gd name="adj4" fmla="val -41028"/>
            </a:avLst>
          </a:prstGeom>
          <a:ln cap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  <a:r>
              <a:rPr lang="en-US" dirty="0"/>
              <a:t>, </a:t>
            </a:r>
            <a:r>
              <a:rPr lang="ru-RU" dirty="0"/>
              <a:t>в которую вставляем данные</a:t>
            </a:r>
          </a:p>
        </p:txBody>
      </p:sp>
      <p:sp>
        <p:nvSpPr>
          <p:cNvPr id="8" name="Выноска 1 7">
            <a:extLst>
              <a:ext uri="{FF2B5EF4-FFF2-40B4-BE49-F238E27FC236}">
                <a16:creationId xmlns:a16="http://schemas.microsoft.com/office/drawing/2014/main" id="{FF51A6B6-0BD3-9844-A18A-93BCD14CC7DF}"/>
              </a:ext>
            </a:extLst>
          </p:cNvPr>
          <p:cNvSpPr/>
          <p:nvPr/>
        </p:nvSpPr>
        <p:spPr>
          <a:xfrm>
            <a:off x="1371778" y="1841904"/>
            <a:ext cx="1910993" cy="410967"/>
          </a:xfrm>
          <a:prstGeom prst="borderCallout1">
            <a:avLst>
              <a:gd name="adj1" fmla="val 46250"/>
              <a:gd name="adj2" fmla="val -806"/>
              <a:gd name="adj3" fmla="val 170000"/>
              <a:gd name="adj4" fmla="val -2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Файл с данными</a:t>
            </a:r>
          </a:p>
        </p:txBody>
      </p:sp>
      <p:sp>
        <p:nvSpPr>
          <p:cNvPr id="9" name="Выноска 1 8">
            <a:extLst>
              <a:ext uri="{FF2B5EF4-FFF2-40B4-BE49-F238E27FC236}">
                <a16:creationId xmlns:a16="http://schemas.microsoft.com/office/drawing/2014/main" id="{62F07F52-C103-084D-8FA8-A2EC2E7BE89D}"/>
              </a:ext>
            </a:extLst>
          </p:cNvPr>
          <p:cNvSpPr/>
          <p:nvPr/>
        </p:nvSpPr>
        <p:spPr>
          <a:xfrm>
            <a:off x="6182463" y="3700672"/>
            <a:ext cx="2645747" cy="612648"/>
          </a:xfrm>
          <a:prstGeom prst="borderCallout1">
            <a:avLst>
              <a:gd name="adj1" fmla="val -3051"/>
              <a:gd name="adj2" fmla="val 11084"/>
              <a:gd name="adj3" fmla="val -60232"/>
              <a:gd name="adj4" fmla="val -130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Формат отправляемых данных</a:t>
            </a:r>
          </a:p>
        </p:txBody>
      </p:sp>
      <p:sp>
        <p:nvSpPr>
          <p:cNvPr id="10" name="Выноска 1 9">
            <a:extLst>
              <a:ext uri="{FF2B5EF4-FFF2-40B4-BE49-F238E27FC236}">
                <a16:creationId xmlns:a16="http://schemas.microsoft.com/office/drawing/2014/main" id="{033C293A-81A6-C247-A0D5-162EE9CF1DBE}"/>
              </a:ext>
            </a:extLst>
          </p:cNvPr>
          <p:cNvSpPr/>
          <p:nvPr/>
        </p:nvSpPr>
        <p:spPr>
          <a:xfrm>
            <a:off x="1528270" y="3906155"/>
            <a:ext cx="3328827" cy="612648"/>
          </a:xfrm>
          <a:prstGeom prst="borderCallout1">
            <a:avLst>
              <a:gd name="adj1" fmla="val 303"/>
              <a:gd name="adj2" fmla="val 11729"/>
              <a:gd name="adj3" fmla="val -90418"/>
              <a:gd name="adj4" fmla="val -65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 </a:t>
            </a:r>
            <a:r>
              <a:rPr lang="en-US" dirty="0"/>
              <a:t>input() </a:t>
            </a:r>
            <a:r>
              <a:rPr lang="ru-RU" dirty="0"/>
              <a:t>со структурой данных в параметре</a:t>
            </a:r>
          </a:p>
        </p:txBody>
      </p:sp>
      <p:sp>
        <p:nvSpPr>
          <p:cNvPr id="12" name="Выноска 1 11">
            <a:extLst>
              <a:ext uri="{FF2B5EF4-FFF2-40B4-BE49-F238E27FC236}">
                <a16:creationId xmlns:a16="http://schemas.microsoft.com/office/drawing/2014/main" id="{2AFF64A3-179D-964C-A832-DD27889D4E45}"/>
              </a:ext>
            </a:extLst>
          </p:cNvPr>
          <p:cNvSpPr/>
          <p:nvPr/>
        </p:nvSpPr>
        <p:spPr>
          <a:xfrm>
            <a:off x="6222049" y="2500943"/>
            <a:ext cx="2765611" cy="567892"/>
          </a:xfrm>
          <a:prstGeom prst="borderCallout1">
            <a:avLst>
              <a:gd name="adj1" fmla="val 83137"/>
              <a:gd name="adj2" fmla="val 665"/>
              <a:gd name="adj3" fmla="val 93526"/>
              <a:gd name="adj4" fmla="val -1251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Произвольные выражения над данными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30222F-F765-0743-99AB-E3C6635FE2B2}"/>
              </a:ext>
            </a:extLst>
          </p:cNvPr>
          <p:cNvSpPr txBox="1"/>
          <p:nvPr/>
        </p:nvSpPr>
        <p:spPr>
          <a:xfrm>
            <a:off x="188849" y="4840496"/>
            <a:ext cx="662873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случае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все выглядит абсолютно так же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" pitchFamily="2" charset="0"/>
              </a:rPr>
              <a:t>cat </a:t>
            </a:r>
            <a:r>
              <a:rPr lang="en-US" sz="1400" dirty="0" err="1">
                <a:latin typeface="Courier" pitchFamily="2" charset="0"/>
              </a:rPr>
              <a:t>data.csv</a:t>
            </a:r>
            <a:r>
              <a:rPr lang="en-US" sz="1400" dirty="0">
                <a:latin typeface="Courier" pitchFamily="2" charset="0"/>
              </a:rPr>
              <a:t> | curl "http://localhost:8123/?query=</a:t>
            </a:r>
            <a:endParaRPr lang="ru-RU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INSERT INTO </a:t>
            </a:r>
            <a:r>
              <a:rPr lang="en-US" sz="1400" dirty="0" err="1">
                <a:latin typeface="Courier" pitchFamily="2" charset="0"/>
              </a:rPr>
              <a:t>result_table</a:t>
            </a:r>
            <a:r>
              <a:rPr lang="en-US" sz="1400" dirty="0">
                <a:latin typeface="Courier" pitchFamily="2" charset="0"/>
              </a:rPr>
              <a:t> (col1, col2, col3)</a:t>
            </a:r>
            <a:endParaRPr lang="ru-RU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SELECT lower(a), b, d*d</a:t>
            </a:r>
          </a:p>
          <a:p>
            <a:r>
              <a:rPr lang="en-US" sz="1400" dirty="0">
                <a:latin typeface="Courier" pitchFamily="2" charset="0"/>
              </a:rPr>
              <a:t>FROM input('a String, b Int32, c Date, d Int32') FORMAT CSV"</a:t>
            </a:r>
          </a:p>
          <a:p>
            <a:endParaRPr lang="ru-RU" sz="1400" dirty="0"/>
          </a:p>
        </p:txBody>
      </p:sp>
      <p:sp>
        <p:nvSpPr>
          <p:cNvPr id="17" name="Нижний колонтитул 16">
            <a:extLst>
              <a:ext uri="{FF2B5EF4-FFF2-40B4-BE49-F238E27FC236}">
                <a16:creationId xmlns:a16="http://schemas.microsoft.com/office/drawing/2014/main" id="{E1C6B4BE-965E-E141-8A2F-11526070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D6EF87-4CAF-1247-9C46-4896B80F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92BB12B-EDAF-BF42-ACB4-766BF5709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1449725"/>
            <a:ext cx="86393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3F82"/>
                </a:solidFill>
              </a:rPr>
              <a:t>	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того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чтобы данные не хранились целиком в оперативной памяти на сервере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они считываются по частям (блокам)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 получении нового блока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интерпретатор запроса производит над ним вычисления в соответствии с выражениями в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части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преобразует его к структуре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результирующей таблицы и тут же вставляет в нее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4277" y="1367393"/>
            <a:ext cx="877544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Разберем случай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когда запрос производится с помощью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нативного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интерфейса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-client):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Клиент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парсит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переданный ему запрос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Клиент проверяет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является ли запрос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INSERT SELECT’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ом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 функцией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input()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тем самым понимая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что надо будет отправлять данные на сервер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иначе действует как обычно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Клиент отправляет запрос на сервер без данных (он еще никакие данные не прочитал) и ожидает ответа от сервера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Сервер получает запрос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парсит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его и проверяет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что запрос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INSERT SELECT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 содержит в себе функцию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input()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иначе действует как обычно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Сервер создает временный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StorageInput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 котором хранятся только методы для работы с ним и так называемый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sample block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 -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распаршенная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структура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переданная функции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input()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 параметре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Сервер отправляет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“sample block”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клиенту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именно с такой структурой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StorageInput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готов принять данные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Сервер интерпретирует запрос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когда он обращается к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StorageInput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тот возвращает поток данных </a:t>
            </a:r>
            <a:r>
              <a:rPr lang="en-US" sz="1200" i="1" dirty="0" err="1"/>
              <a:t>StorageInputBlockInputStream</a:t>
            </a:r>
            <a:r>
              <a:rPr lang="ru-RU" sz="1200" dirty="0"/>
              <a:t> для чтения из него</a:t>
            </a:r>
            <a:r>
              <a:rPr lang="en-US" sz="1200" dirty="0"/>
              <a:t>, </a:t>
            </a:r>
            <a:r>
              <a:rPr lang="ru-RU" sz="1200" dirty="0"/>
              <a:t>и после </a:t>
            </a:r>
            <a:r>
              <a:rPr lang="ru-RU" sz="1200" dirty="0" err="1"/>
              <a:t>интепретации</a:t>
            </a:r>
            <a:r>
              <a:rPr lang="en-US" sz="1200" dirty="0"/>
              <a:t>,</a:t>
            </a:r>
            <a:r>
              <a:rPr lang="ru-RU" sz="1200" dirty="0"/>
              <a:t> запускает выполнение запроса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Клиент принимает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sample block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и начинает считывать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переданные ему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буффер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 этом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распаршивая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их в соответствии с указанным в запросе форматом и полученной структурой в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sample block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тем самым преобразуя в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нативный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формат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Native),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 которым он ведет работу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Клиент считав и преобразовав очередной блок данных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готовый к отправке на сервер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сразу отправляет его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данный процесс продолжается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пока все данные не будут считаны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преобразованы к нужной структуре и отправлены на сервер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На сервере при выполнении запроса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родительский для </a:t>
            </a:r>
            <a:r>
              <a:rPr lang="en-US" sz="1200" i="1" dirty="0" err="1"/>
              <a:t>StorageInputBlockInputStream</a:t>
            </a:r>
            <a:r>
              <a:rPr lang="en-US" sz="1200" i="1" dirty="0"/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поток данных ожидает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очередной блок данных из него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чтобы отдать его дальше по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pipeline’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  запроса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sz="1200" i="1" dirty="0" err="1"/>
              <a:t>StorageInputBlockInputStream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ожидает этот самый блок от клиента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en-US" sz="1200" i="1" dirty="0" err="1"/>
              <a:t>StorageInputBlockInputStream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получает блок данных от клиента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тут же отдает его дальше по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pipeline’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 запроса на преобразование его в соответствии с выражениями в теле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 блок сразу же вставляется в результирующую таблицу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Далее процесс повторяется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пока запрос не будет выполнен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после чего сервер отправляет клиенту сообщение об успехе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5DA578-4662-C140-948A-10421C0E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ru-RU"/>
              <a:t>Серебряков М.В., БПМИ-163, Поддержка преобразования данных непосредственно во время вставки,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675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1150</Words>
  <Application>Microsoft Macintosh PowerPoint</Application>
  <PresentationFormat>Экран (4:3)</PresentationFormat>
  <Paragraphs>193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</vt:lpstr>
      <vt:lpstr>Myriad Pro</vt:lpstr>
      <vt:lpstr>Myriad Pro Semibold</vt:lpstr>
      <vt:lpstr>Segoe UI</vt:lpstr>
      <vt:lpstr>Office Theme</vt:lpstr>
      <vt:lpstr>Факультет компьютерных наук Образовательная программа бакалавриата «Прикладная математика и информатика» Яндекс Программный проект  ПОДДЕРЖКА ПРЕОБРАЗОВАНИЯ ДАННЫХ НЕПОСРЕДСТВЕННО ВО ВРЕМЯ ВСТАВКИ В СИСТЕМЕ CLICKHOUSE 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2019</dc:title>
  <dc:creator>Центр практик и проектной работы</dc:creator>
  <cp:keywords>Структура презентации к защите проектов ПМИ 2019</cp:keywords>
  <cp:lastModifiedBy>Microsoft Office User</cp:lastModifiedBy>
  <cp:revision>294</cp:revision>
  <dcterms:created xsi:type="dcterms:W3CDTF">2010-09-30T06:45:29Z</dcterms:created>
  <dcterms:modified xsi:type="dcterms:W3CDTF">2019-06-04T14:41:51Z</dcterms:modified>
</cp:coreProperties>
</file>