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dp" ContentType="image/vnd.ms-photo"/>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3"/>
  </p:handoutMasterIdLst>
  <p:sldIdLst>
    <p:sldId id="3339" r:id="rId3"/>
    <p:sldId id="3340" r:id="rId5"/>
    <p:sldId id="3341" r:id="rId6"/>
    <p:sldId id="3345" r:id="rId7"/>
    <p:sldId id="3349" r:id="rId8"/>
    <p:sldId id="3350" r:id="rId9"/>
    <p:sldId id="3353" r:id="rId10"/>
    <p:sldId id="3374" r:id="rId11"/>
    <p:sldId id="3370" r:id="rId12"/>
    <p:sldId id="3400" r:id="rId13"/>
    <p:sldId id="3354" r:id="rId14"/>
    <p:sldId id="3376" r:id="rId15"/>
    <p:sldId id="3378" r:id="rId16"/>
    <p:sldId id="3377" r:id="rId17"/>
    <p:sldId id="3410" r:id="rId18"/>
    <p:sldId id="3430" r:id="rId19"/>
    <p:sldId id="3431" r:id="rId20"/>
    <p:sldId id="3433" r:id="rId21"/>
    <p:sldId id="3432" r:id="rId22"/>
    <p:sldId id="3438" r:id="rId23"/>
    <p:sldId id="3404" r:id="rId24"/>
    <p:sldId id="3402" r:id="rId25"/>
    <p:sldId id="3406" r:id="rId26"/>
    <p:sldId id="3408" r:id="rId27"/>
    <p:sldId id="3409" r:id="rId28"/>
    <p:sldId id="3347" r:id="rId29"/>
    <p:sldId id="3435" r:id="rId30"/>
    <p:sldId id="3324" r:id="rId31"/>
    <p:sldId id="3437" r:id="rId32"/>
  </p:sldIdLst>
  <p:sldSz cx="12192000" cy="6858000"/>
  <p:notesSz cx="6797675" cy="992632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 clrIdx="3"/>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0B7"/>
    <a:srgbClr val="439C92"/>
    <a:srgbClr val="FDBF00"/>
    <a:srgbClr val="103C5E"/>
    <a:srgbClr val="194C6E"/>
    <a:srgbClr val="F8BF33"/>
    <a:srgbClr val="858585"/>
    <a:srgbClr val="1070B7"/>
    <a:srgbClr val="606060"/>
    <a:srgbClr val="2E37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ä¸­åº¦æ ·å¼ 1 - å¼ºè°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ä¸­åº¦æ ·å¼ 1 - å¼ºè°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ä¸­åº¦æ ·å¼ 1 - å¼ºè°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801" autoAdjust="0"/>
  </p:normalViewPr>
  <p:slideViewPr>
    <p:cSldViewPr snapToGrid="0" showGuides="1">
      <p:cViewPr varScale="1">
        <p:scale>
          <a:sx n="83" d="100"/>
          <a:sy n="83" d="100"/>
        </p:scale>
        <p:origin x="1046" y="96"/>
      </p:cViewPr>
      <p:guideLst>
        <p:guide pos="3282"/>
        <p:guide orient="horz" pos="2006"/>
      </p:guideLst>
    </p:cSldViewPr>
  </p:slideViewPr>
  <p:outlineViewPr>
    <p:cViewPr>
      <p:scale>
        <a:sx n="33" d="100"/>
        <a:sy n="33" d="100"/>
      </p:scale>
      <p:origin x="0" y="0"/>
    </p:cViewPr>
  </p:outlineViewPr>
  <p:notesTextViewPr>
    <p:cViewPr>
      <p:scale>
        <a:sx n="95" d="100"/>
        <a:sy n="95" d="100"/>
      </p:scale>
      <p:origin x="0" y="0"/>
    </p:cViewPr>
  </p:notesTextViewPr>
  <p:sorterViewPr>
    <p:cViewPr varScale="1">
      <p:scale>
        <a:sx n="100" d="100"/>
        <a:sy n="100" d="100"/>
      </p:scale>
      <p:origin x="0" y="0"/>
    </p:cViewPr>
  </p:sorterViewPr>
  <p:notesViewPr>
    <p:cSldViewPr snapToGrid="0" showGuides="1">
      <p:cViewPr varScale="1">
        <p:scale>
          <a:sx n="46" d="100"/>
          <a:sy n="46" d="100"/>
        </p:scale>
        <p:origin x="2736" y="56"/>
      </p:cViewPr>
      <p:guideLst>
        <p:guide orient="horz" pos="2902"/>
        <p:guide pos="214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413"/>
          </a:xfrm>
          <a:prstGeom prst="rect">
            <a:avLst/>
          </a:prstGeom>
        </p:spPr>
        <p:txBody>
          <a:bodyPr vert="horz" lIns="91732" tIns="45867" rIns="91732" bIns="45867" rtlCol="0"/>
          <a:lstStyle>
            <a:lvl1pPr algn="l">
              <a:defRPr sz="1200"/>
            </a:lvl1pPr>
          </a:lstStyle>
          <a:p>
            <a:endParaRPr lang="sv-SE"/>
          </a:p>
        </p:txBody>
      </p:sp>
      <p:sp>
        <p:nvSpPr>
          <p:cNvPr id="3" name="Date Placeholder 2"/>
          <p:cNvSpPr>
            <a:spLocks noGrp="1"/>
          </p:cNvSpPr>
          <p:nvPr>
            <p:ph type="dt" sz="quarter" idx="1"/>
          </p:nvPr>
        </p:nvSpPr>
        <p:spPr>
          <a:xfrm>
            <a:off x="3849689" y="0"/>
            <a:ext cx="2946400" cy="496413"/>
          </a:xfrm>
          <a:prstGeom prst="rect">
            <a:avLst/>
          </a:prstGeom>
        </p:spPr>
        <p:txBody>
          <a:bodyPr vert="horz" lIns="91732" tIns="45867" rIns="91732" bIns="45867" rtlCol="0"/>
          <a:lstStyle>
            <a:lvl1pPr algn="r">
              <a:defRPr sz="1200"/>
            </a:lvl1pPr>
          </a:lstStyle>
          <a:p>
            <a:fld id="{F20EA843-DDBF-4E37-ABD3-EAD845EC621A}" type="datetimeFigureOut">
              <a:rPr lang="sv-SE" smtClean="0"/>
            </a:fld>
            <a:endParaRPr lang="sv-SE"/>
          </a:p>
        </p:txBody>
      </p:sp>
      <p:sp>
        <p:nvSpPr>
          <p:cNvPr id="4" name="Footer Placeholder 3"/>
          <p:cNvSpPr>
            <a:spLocks noGrp="1"/>
          </p:cNvSpPr>
          <p:nvPr>
            <p:ph type="ftr" sz="quarter" idx="2"/>
          </p:nvPr>
        </p:nvSpPr>
        <p:spPr>
          <a:xfrm>
            <a:off x="0" y="9428629"/>
            <a:ext cx="2946400" cy="496412"/>
          </a:xfrm>
          <a:prstGeom prst="rect">
            <a:avLst/>
          </a:prstGeom>
        </p:spPr>
        <p:txBody>
          <a:bodyPr vert="horz" lIns="91732" tIns="45867" rIns="91732" bIns="45867" rtlCol="0" anchor="b"/>
          <a:lstStyle>
            <a:lvl1pPr algn="l">
              <a:defRPr sz="1200"/>
            </a:lvl1pPr>
          </a:lstStyle>
          <a:p>
            <a:endParaRPr lang="sv-SE"/>
          </a:p>
        </p:txBody>
      </p:sp>
      <p:sp>
        <p:nvSpPr>
          <p:cNvPr id="5" name="Slide Number Placeholder 4"/>
          <p:cNvSpPr>
            <a:spLocks noGrp="1"/>
          </p:cNvSpPr>
          <p:nvPr>
            <p:ph type="sldNum" sz="quarter" idx="3"/>
          </p:nvPr>
        </p:nvSpPr>
        <p:spPr>
          <a:xfrm>
            <a:off x="3849689" y="9428629"/>
            <a:ext cx="2946400" cy="496412"/>
          </a:xfrm>
          <a:prstGeom prst="rect">
            <a:avLst/>
          </a:prstGeom>
        </p:spPr>
        <p:txBody>
          <a:bodyPr vert="horz" lIns="91732" tIns="45867" rIns="91732" bIns="45867" rtlCol="0" anchor="b"/>
          <a:lstStyle>
            <a:lvl1pPr algn="r">
              <a:defRPr sz="1200"/>
            </a:lvl1pPr>
          </a:lstStyle>
          <a:p>
            <a:fld id="{A974E2A6-62F8-4CC8-B8C8-BAD59DD7CBAF}" type="slidenum">
              <a:rPr lang="sv-SE" smtClean="0"/>
            </a:fld>
            <a:endParaRPr lang="sv-S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732" tIns="45867" rIns="91732" bIns="45867" rtlCol="0"/>
          <a:lstStyle>
            <a:lvl1pPr algn="l">
              <a:defRPr sz="1200"/>
            </a:lvl1pPr>
          </a:lstStyle>
          <a:p>
            <a:endParaRPr lang="sv-SE"/>
          </a:p>
        </p:txBody>
      </p:sp>
      <p:sp>
        <p:nvSpPr>
          <p:cNvPr id="3" name="Date Placeholder 2"/>
          <p:cNvSpPr>
            <a:spLocks noGrp="1"/>
          </p:cNvSpPr>
          <p:nvPr>
            <p:ph type="dt" idx="1"/>
          </p:nvPr>
        </p:nvSpPr>
        <p:spPr>
          <a:xfrm>
            <a:off x="3850444" y="0"/>
            <a:ext cx="2945659" cy="496332"/>
          </a:xfrm>
          <a:prstGeom prst="rect">
            <a:avLst/>
          </a:prstGeom>
        </p:spPr>
        <p:txBody>
          <a:bodyPr vert="horz" lIns="91732" tIns="45867" rIns="91732" bIns="45867" rtlCol="0"/>
          <a:lstStyle>
            <a:lvl1pPr algn="r">
              <a:defRPr sz="1200"/>
            </a:lvl1pPr>
          </a:lstStyle>
          <a:p>
            <a:fld id="{C8656438-A680-481E-A662-AC1A08FFED6E}" type="datetimeFigureOut">
              <a:rPr lang="sv-SE" smtClean="0"/>
            </a:fld>
            <a:endParaRPr lang="sv-SE"/>
          </a:p>
        </p:txBody>
      </p:sp>
      <p:sp>
        <p:nvSpPr>
          <p:cNvPr id="4" name="Slide Image Placeholder 3"/>
          <p:cNvSpPr>
            <a:spLocks noGrp="1" noRot="1" noChangeAspect="1"/>
          </p:cNvSpPr>
          <p:nvPr>
            <p:ph type="sldImg" idx="2"/>
          </p:nvPr>
        </p:nvSpPr>
        <p:spPr>
          <a:xfrm>
            <a:off x="88900" y="744538"/>
            <a:ext cx="6619875" cy="3724275"/>
          </a:xfrm>
          <a:prstGeom prst="rect">
            <a:avLst/>
          </a:prstGeom>
          <a:noFill/>
          <a:ln w="12700">
            <a:solidFill>
              <a:prstClr val="black"/>
            </a:solidFill>
          </a:ln>
        </p:spPr>
        <p:txBody>
          <a:bodyPr vert="horz" lIns="91732" tIns="45867" rIns="91732" bIns="45867" rtlCol="0" anchor="ctr"/>
          <a:lstStyle/>
          <a:p>
            <a:endParaRPr lang="sv-S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732" tIns="45867" rIns="91732" bIns="45867"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sv-SE" dirty="0"/>
          </a:p>
        </p:txBody>
      </p:sp>
      <p:sp>
        <p:nvSpPr>
          <p:cNvPr id="6" name="Footer Placeholder 5"/>
          <p:cNvSpPr>
            <a:spLocks noGrp="1"/>
          </p:cNvSpPr>
          <p:nvPr>
            <p:ph type="ftr" sz="quarter" idx="4"/>
          </p:nvPr>
        </p:nvSpPr>
        <p:spPr>
          <a:xfrm>
            <a:off x="1" y="9428583"/>
            <a:ext cx="2945659" cy="496332"/>
          </a:xfrm>
          <a:prstGeom prst="rect">
            <a:avLst/>
          </a:prstGeom>
        </p:spPr>
        <p:txBody>
          <a:bodyPr vert="horz" lIns="91732" tIns="45867" rIns="91732" bIns="45867" rtlCol="0" anchor="b"/>
          <a:lstStyle>
            <a:lvl1pPr algn="l">
              <a:defRPr sz="1200"/>
            </a:lvl1pPr>
          </a:lstStyle>
          <a:p>
            <a:endParaRPr lang="sv-SE"/>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732" tIns="45867" rIns="91732" bIns="45867" rtlCol="0" anchor="b"/>
          <a:lstStyle>
            <a:lvl1pPr algn="r">
              <a:defRPr sz="1200"/>
            </a:lvl1pPr>
          </a:lstStyle>
          <a:p>
            <a:fld id="{7CEAE572-E6CD-4875-88C2-874BFF4427A3}" type="slidenum">
              <a:rPr lang="sv-SE" smtClean="0"/>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CEAE572-E6CD-4875-88C2-874BFF4427A3}" type="slidenum">
              <a:rPr lang="sv-SE" smtClean="0"/>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tags" Target="../tags/tag3.xml"/><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image" Target="../media/image2.emf"/><Relationship Id="rId3"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tags" Target="../tags/tag7.xml"/><Relationship Id="rId4" Type="http://schemas.openxmlformats.org/officeDocument/2006/relationships/image" Target="../media/image2.emf"/><Relationship Id="rId3" Type="http://schemas.openxmlformats.org/officeDocument/2006/relationships/oleObject" Target="../embeddings/oleObject4.bin"/><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封面">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313601" name="think-cell Slide" r:id="rId3" imgW="0" imgH="0" progId="TCLayout.ActiveDocument.1">
                  <p:embed/>
                </p:oleObj>
              </mc:Choice>
              <mc:Fallback>
                <p:oleObj name="think-cell Slide" r:id="rId3" imgW="0" imgH="0" progId="TCLayout.ActiveDocument.1">
                  <p:embed/>
                  <p:pic>
                    <p:nvPicPr>
                      <p:cNvPr id="0" name="图片 4012"/>
                      <p:cNvPicPr/>
                      <p:nvPr/>
                    </p:nvPicPr>
                    <p:blipFill>
                      <a:blip r:embed="rId4"/>
                      <a:stretch>
                        <a:fillRect/>
                      </a:stretch>
                    </p:blipFill>
                    <p:spPr>
                      <a:xfrm>
                        <a:off x="1955" y="1589"/>
                        <a:ext cx="1953" cy="1587"/>
                      </a:xfrm>
                      <a:prstGeom prst="rect">
                        <a:avLst/>
                      </a:prstGeom>
                    </p:spPr>
                  </p:pic>
                </p:oleObj>
              </mc:Fallback>
            </mc:AlternateContent>
          </a:graphicData>
        </a:graphic>
      </p:graphicFrame>
      <p:sp>
        <p:nvSpPr>
          <p:cNvPr id="9" name="文本框 8"/>
          <p:cNvSpPr txBox="1"/>
          <p:nvPr userDrawn="1"/>
        </p:nvSpPr>
        <p:spPr>
          <a:xfrm rot="16200000">
            <a:off x="9175019" y="3642988"/>
            <a:ext cx="5924550" cy="184666"/>
          </a:xfrm>
          <a:prstGeom prst="rect">
            <a:avLst/>
          </a:prstGeom>
          <a:noFill/>
        </p:spPr>
        <p:txBody>
          <a:bodyPr wrap="square" rtlCol="0">
            <a:spAutoFit/>
          </a:bodyPr>
          <a:lstStyle/>
          <a:p>
            <a:pPr algn="ctr"/>
            <a:r>
              <a:rPr lang="en-US" altLang="zh-CN" sz="600" dirty="0">
                <a:solidFill>
                  <a:schemeClr val="tx1"/>
                </a:solidFill>
                <a:latin typeface="Frutiger LT 45 Light" panose="020B0500000000000000" pitchFamily="34" charset="0"/>
                <a:ea typeface="+mj-ea"/>
              </a:rPr>
              <a:t>Copyright © 2018 by </a:t>
            </a:r>
            <a:r>
              <a:rPr lang="en-US" altLang="zh-CN" sz="600" dirty="0" err="1">
                <a:solidFill>
                  <a:schemeClr val="tx1"/>
                </a:solidFill>
                <a:latin typeface="Frutiger LT 45 Light" panose="020B0500000000000000" pitchFamily="34" charset="0"/>
                <a:ea typeface="+mj-ea"/>
              </a:rPr>
              <a:t>InvesTarget</a:t>
            </a:r>
            <a:r>
              <a:rPr lang="en-US" altLang="zh-CN" sz="600" dirty="0">
                <a:solidFill>
                  <a:schemeClr val="tx1"/>
                </a:solidFill>
                <a:latin typeface="Frutiger LT 45 Light" panose="020B0500000000000000" pitchFamily="34" charset="0"/>
                <a:ea typeface="+mj-ea"/>
              </a:rPr>
              <a:t> Co.,</a:t>
            </a:r>
            <a:r>
              <a:rPr lang="en-US" altLang="zh-CN" sz="600" baseline="0" dirty="0">
                <a:solidFill>
                  <a:schemeClr val="tx1"/>
                </a:solidFill>
                <a:latin typeface="Frutiger LT 45 Light" panose="020B0500000000000000" pitchFamily="34" charset="0"/>
                <a:ea typeface="+mj-ea"/>
              </a:rPr>
              <a:t> Ltd. </a:t>
            </a:r>
            <a:r>
              <a:rPr lang="en-US" altLang="zh-CN" sz="600" dirty="0">
                <a:solidFill>
                  <a:schemeClr val="tx1"/>
                </a:solidFill>
                <a:latin typeface="Frutiger LT 45 Light" panose="020B0500000000000000" pitchFamily="34" charset="0"/>
                <a:ea typeface="+mj-ea"/>
              </a:rPr>
              <a:t> All rights reserved.  </a:t>
            </a:r>
            <a:r>
              <a:rPr lang="en-US" altLang="zh-CN" sz="600" b="1" dirty="0">
                <a:solidFill>
                  <a:schemeClr val="tx1"/>
                </a:solidFill>
                <a:latin typeface="Frutiger LT 45 Light" panose="020B0500000000000000" pitchFamily="34" charset="0"/>
                <a:ea typeface="+mj-ea"/>
              </a:rPr>
              <a:t>STRICTLY CONFIDENTIAL</a:t>
            </a:r>
            <a:endParaRPr lang="zh-CN" altLang="en-US" sz="600" b="1" dirty="0">
              <a:solidFill>
                <a:schemeClr val="tx1"/>
              </a:solidFill>
              <a:latin typeface="Frutiger LT 45 Light" panose="020B0500000000000000" pitchFamily="34" charset="0"/>
              <a:ea typeface="+mj-ea"/>
            </a:endParaRPr>
          </a:p>
        </p:txBody>
      </p:sp>
      <p:sp>
        <p:nvSpPr>
          <p:cNvPr id="15" name="标题 2"/>
          <p:cNvSpPr txBox="1"/>
          <p:nvPr userDrawn="1"/>
        </p:nvSpPr>
        <p:spPr>
          <a:xfrm>
            <a:off x="925513" y="6262578"/>
            <a:ext cx="7758475" cy="361586"/>
          </a:xfrm>
          <a:prstGeom prst="rect">
            <a:avLst/>
          </a:prstGeom>
        </p:spPr>
        <p:txBody>
          <a:bodyPr vert="horz" lIns="72000" tIns="0" rIns="0" bIns="0" rtlCol="0" anchor="t" anchorCtr="0">
            <a:normAutofit lnSpcReduction="10000"/>
          </a:bodyPr>
          <a:lstStyle>
            <a:lvl1pPr algn="l" defTabSz="914400" rtl="0" eaLnBrk="1" latinLnBrk="0" hangingPunct="1">
              <a:spcBef>
                <a:spcPct val="0"/>
              </a:spcBef>
              <a:buNone/>
              <a:defRPr sz="2800" kern="1200" cap="none" baseline="0">
                <a:solidFill>
                  <a:schemeClr val="tx1"/>
                </a:solidFill>
                <a:latin typeface="+mj-lt"/>
                <a:ea typeface="+mj-ea"/>
                <a:cs typeface="+mj-cs"/>
              </a:defRPr>
            </a:lvl1pPr>
          </a:lstStyle>
          <a:p>
            <a:endParaRPr lang="en-US" altLang="zh-CN" sz="1200" b="1" dirty="0">
              <a:solidFill>
                <a:schemeClr val="bg1"/>
              </a:solidFill>
              <a:latin typeface="+mn-ea"/>
              <a:ea typeface="+mn-ea"/>
            </a:endParaRPr>
          </a:p>
          <a:p>
            <a:r>
              <a:rPr lang="zh-CN" altLang="en-US" sz="1200" b="1" dirty="0">
                <a:solidFill>
                  <a:schemeClr val="bg1"/>
                </a:solidFill>
                <a:latin typeface="+mn-ea"/>
                <a:ea typeface="+mn-ea"/>
              </a:rPr>
              <a:t>严格保密</a:t>
            </a:r>
            <a:endParaRPr lang="en-US" sz="1200" b="1" dirty="0">
              <a:solidFill>
                <a:schemeClr val="bg1"/>
              </a:solidFill>
              <a:latin typeface="+mn-ea"/>
              <a:ea typeface="+mn-ea"/>
            </a:endParaRPr>
          </a:p>
        </p:txBody>
      </p:sp>
      <p:sp>
        <p:nvSpPr>
          <p:cNvPr id="6" name="文本占位符 5"/>
          <p:cNvSpPr>
            <a:spLocks noGrp="1"/>
          </p:cNvSpPr>
          <p:nvPr>
            <p:ph type="body" sz="quarter" idx="10" hasCustomPrompt="1"/>
          </p:nvPr>
        </p:nvSpPr>
        <p:spPr>
          <a:xfrm>
            <a:off x="924784" y="3724078"/>
            <a:ext cx="5171217" cy="523543"/>
          </a:xfrm>
        </p:spPr>
        <p:txBody>
          <a:bodyPr/>
          <a:lstStyle>
            <a:lvl1pPr marL="0" indent="0">
              <a:buNone/>
              <a:defRPr sz="2200">
                <a:solidFill>
                  <a:schemeClr val="bg1"/>
                </a:solidFill>
                <a:latin typeface="Microsoft YaHei" charset="-122"/>
                <a:ea typeface="Microsoft YaHei" charset="-122"/>
                <a:cs typeface="Microsoft YaHei" charset="-122"/>
              </a:defRPr>
            </a:lvl1pPr>
          </a:lstStyle>
          <a:p>
            <a:pPr lvl="0"/>
            <a:r>
              <a:rPr kumimoji="1" lang="en-US" altLang="zh-CN" dirty="0"/>
              <a:t>B+</a:t>
            </a:r>
            <a:r>
              <a:rPr kumimoji="1" lang="zh-CN" altLang="en-US" dirty="0"/>
              <a:t>轮融资计划书</a:t>
            </a:r>
            <a:endParaRPr kumimoji="1" lang="zh-CN" altLang="en-US" dirty="0"/>
          </a:p>
        </p:txBody>
      </p:sp>
      <p:sp>
        <p:nvSpPr>
          <p:cNvPr id="8" name="文本占位符 7"/>
          <p:cNvSpPr>
            <a:spLocks noGrp="1"/>
          </p:cNvSpPr>
          <p:nvPr>
            <p:ph type="body" sz="quarter" idx="11" hasCustomPrompt="1"/>
          </p:nvPr>
        </p:nvSpPr>
        <p:spPr>
          <a:xfrm>
            <a:off x="925513" y="4564464"/>
            <a:ext cx="3376612" cy="385763"/>
          </a:xfrm>
        </p:spPr>
        <p:txBody>
          <a:bodyPr/>
          <a:lstStyle>
            <a:lvl1pPr marL="0" indent="0">
              <a:buNone/>
              <a:defRPr sz="1200" b="1">
                <a:solidFill>
                  <a:schemeClr val="bg1"/>
                </a:solidFill>
                <a:latin typeface="Microsoft YaHei" charset="-122"/>
                <a:ea typeface="Microsoft YaHei" charset="-122"/>
                <a:cs typeface="Microsoft YaHei" charset="-122"/>
              </a:defRPr>
            </a:lvl1pPr>
            <a:lvl2pPr>
              <a:defRPr sz="1200" b="1">
                <a:latin typeface="Microsoft YaHei" charset="-122"/>
                <a:ea typeface="Microsoft YaHei" charset="-122"/>
                <a:cs typeface="Microsoft YaHei" charset="-122"/>
              </a:defRPr>
            </a:lvl2pPr>
            <a:lvl3pPr>
              <a:defRPr sz="1200" b="1">
                <a:latin typeface="Microsoft YaHei" charset="-122"/>
                <a:ea typeface="Microsoft YaHei" charset="-122"/>
                <a:cs typeface="Microsoft YaHei" charset="-122"/>
              </a:defRPr>
            </a:lvl3pPr>
            <a:lvl4pPr>
              <a:defRPr sz="1200" b="1">
                <a:latin typeface="Microsoft YaHei" charset="-122"/>
                <a:ea typeface="Microsoft YaHei" charset="-122"/>
                <a:cs typeface="Microsoft YaHei" charset="-122"/>
              </a:defRPr>
            </a:lvl4pPr>
            <a:lvl5pPr>
              <a:defRPr sz="1200" b="1">
                <a:latin typeface="Microsoft YaHei" charset="-122"/>
                <a:ea typeface="Microsoft YaHei" charset="-122"/>
                <a:cs typeface="Microsoft YaHei" charset="-122"/>
              </a:defRPr>
            </a:lvl5pPr>
          </a:lstStyle>
          <a:p>
            <a:pPr lvl="0"/>
            <a:r>
              <a:rPr kumimoji="1" lang="en-US" altLang="zh-CN" dirty="0"/>
              <a:t>2018</a:t>
            </a:r>
            <a:r>
              <a:rPr kumimoji="1" lang="zh-CN" altLang="en-US" dirty="0"/>
              <a:t>年</a:t>
            </a:r>
            <a:r>
              <a:rPr kumimoji="1" lang="en-US" altLang="zh-CN" dirty="0"/>
              <a:t>6</a:t>
            </a:r>
            <a:r>
              <a:rPr kumimoji="1" lang="zh-CN" altLang="en-US" dirty="0"/>
              <a:t>月</a:t>
            </a:r>
            <a:endParaRPr kumimoji="1" lang="zh-CN" altLang="en-US" dirty="0"/>
          </a:p>
        </p:txBody>
      </p:sp>
      <p:sp>
        <p:nvSpPr>
          <p:cNvPr id="32" name="文本占位符 5"/>
          <p:cNvSpPr>
            <a:spLocks noGrp="1"/>
          </p:cNvSpPr>
          <p:nvPr>
            <p:ph type="body" sz="quarter" idx="12" hasCustomPrompt="1"/>
          </p:nvPr>
        </p:nvSpPr>
        <p:spPr>
          <a:xfrm>
            <a:off x="2105891" y="2948442"/>
            <a:ext cx="3990110" cy="458794"/>
          </a:xfrm>
        </p:spPr>
        <p:txBody>
          <a:bodyPr/>
          <a:lstStyle>
            <a:lvl1pPr marL="0" indent="0">
              <a:buNone/>
              <a:defRPr sz="2200">
                <a:solidFill>
                  <a:schemeClr val="bg1"/>
                </a:solidFill>
                <a:latin typeface="Microsoft YaHei" charset="-122"/>
                <a:ea typeface="Microsoft YaHei" charset="-122"/>
                <a:cs typeface="Microsoft YaHei" charset="-122"/>
              </a:defRPr>
            </a:lvl1pPr>
          </a:lstStyle>
          <a:p>
            <a:pPr lvl="0"/>
            <a:r>
              <a:rPr kumimoji="1" lang="en-US" altLang="zh-CN" dirty="0"/>
              <a:t>——</a:t>
            </a:r>
            <a:r>
              <a:rPr kumimoji="1" lang="zh-CN" altLang="en-US" dirty="0"/>
              <a:t>公司定位短语</a:t>
            </a:r>
            <a:endParaRPr kumimoji="1" lang="zh-CN" altLang="en-US" dirty="0"/>
          </a:p>
        </p:txBody>
      </p:sp>
      <p:sp>
        <p:nvSpPr>
          <p:cNvPr id="39" name="文本框 38"/>
          <p:cNvSpPr txBox="1"/>
          <p:nvPr userDrawn="1"/>
        </p:nvSpPr>
        <p:spPr>
          <a:xfrm rot="16200000">
            <a:off x="9175019" y="3642988"/>
            <a:ext cx="5924550" cy="184666"/>
          </a:xfrm>
          <a:prstGeom prst="rect">
            <a:avLst/>
          </a:prstGeom>
          <a:noFill/>
        </p:spPr>
        <p:txBody>
          <a:bodyPr wrap="square" rtlCol="0">
            <a:spAutoFit/>
          </a:bodyPr>
          <a:lstStyle/>
          <a:p>
            <a:pPr algn="ctr"/>
            <a:r>
              <a:rPr lang="en-US" altLang="zh-CN" sz="600" dirty="0">
                <a:solidFill>
                  <a:schemeClr val="bg1">
                    <a:lumMod val="65000"/>
                  </a:schemeClr>
                </a:solidFill>
                <a:latin typeface="Frutiger LT 45 Light" panose="020B0500000000000000" pitchFamily="34" charset="0"/>
                <a:ea typeface="+mj-ea"/>
              </a:rPr>
              <a:t>Copyright © 2018 by </a:t>
            </a:r>
            <a:r>
              <a:rPr lang="en-US" altLang="zh-CN" sz="600" dirty="0" err="1">
                <a:solidFill>
                  <a:schemeClr val="bg1">
                    <a:lumMod val="65000"/>
                  </a:schemeClr>
                </a:solidFill>
                <a:latin typeface="Frutiger LT 45 Light" panose="020B0500000000000000" pitchFamily="34" charset="0"/>
                <a:ea typeface="+mj-ea"/>
              </a:rPr>
              <a:t>InvesTarget</a:t>
            </a:r>
            <a:r>
              <a:rPr lang="en-US" altLang="zh-CN" sz="600" dirty="0">
                <a:solidFill>
                  <a:schemeClr val="bg1">
                    <a:lumMod val="65000"/>
                  </a:schemeClr>
                </a:solidFill>
                <a:latin typeface="Frutiger LT 45 Light" panose="020B0500000000000000" pitchFamily="34" charset="0"/>
                <a:ea typeface="+mj-ea"/>
              </a:rPr>
              <a:t> Co.,</a:t>
            </a:r>
            <a:r>
              <a:rPr lang="en-US" altLang="zh-CN" sz="600" baseline="0" dirty="0">
                <a:solidFill>
                  <a:schemeClr val="bg1">
                    <a:lumMod val="65000"/>
                  </a:schemeClr>
                </a:solidFill>
                <a:latin typeface="Frutiger LT 45 Light" panose="020B0500000000000000" pitchFamily="34" charset="0"/>
                <a:ea typeface="+mj-ea"/>
              </a:rPr>
              <a:t> Ltd. </a:t>
            </a:r>
            <a:r>
              <a:rPr lang="en-US" altLang="zh-CN" sz="600" dirty="0">
                <a:solidFill>
                  <a:schemeClr val="bg1">
                    <a:lumMod val="65000"/>
                  </a:schemeClr>
                </a:solidFill>
                <a:latin typeface="Frutiger LT 45 Light" panose="020B0500000000000000" pitchFamily="34" charset="0"/>
                <a:ea typeface="+mj-ea"/>
              </a:rPr>
              <a:t> All rights reserved.  </a:t>
            </a:r>
            <a:r>
              <a:rPr lang="en-US" altLang="zh-CN" sz="600" b="1" dirty="0">
                <a:solidFill>
                  <a:srgbClr val="002D7D"/>
                </a:solidFill>
                <a:latin typeface="Frutiger LT 45 Light" panose="020B0500000000000000" pitchFamily="34" charset="0"/>
                <a:ea typeface="+mj-ea"/>
              </a:rPr>
              <a:t>STRICTLY CONFIDENTIAL</a:t>
            </a:r>
            <a:endParaRPr lang="zh-CN" altLang="en-US" sz="600" b="1" dirty="0">
              <a:solidFill>
                <a:srgbClr val="002D7D"/>
              </a:solidFill>
              <a:latin typeface="Frutiger LT 45 Light" panose="020B0500000000000000" pitchFamily="34" charset="0"/>
              <a:ea typeface="+mj-ea"/>
            </a:endParaRPr>
          </a:p>
        </p:txBody>
      </p:sp>
      <p:sp>
        <p:nvSpPr>
          <p:cNvPr id="41" name="TextBox 34"/>
          <p:cNvSpPr txBox="1"/>
          <p:nvPr userDrawn="1"/>
        </p:nvSpPr>
        <p:spPr>
          <a:xfrm>
            <a:off x="335360" y="-222232"/>
            <a:ext cx="1827269" cy="144000"/>
          </a:xfrm>
          <a:prstGeom prst="rect">
            <a:avLst/>
          </a:prstGeom>
          <a:noFill/>
        </p:spPr>
        <p:txBody>
          <a:bodyPr wrap="square" lIns="88615" tIns="0" rIns="0" bIns="0" rtlCol="0" anchor="ctr">
            <a:noAutofit/>
          </a:bodyPr>
          <a:lstStyle/>
          <a:p>
            <a:r>
              <a:rPr lang="en-US" sz="1000" dirty="0">
                <a:latin typeface="+mn-lt"/>
              </a:rPr>
              <a:t>Begin Content</a:t>
            </a:r>
            <a:r>
              <a:rPr lang="en-US" sz="1000" baseline="0" dirty="0">
                <a:latin typeface="+mn-lt"/>
              </a:rPr>
              <a:t> </a:t>
            </a:r>
            <a:r>
              <a:rPr lang="en-US" sz="1000" dirty="0">
                <a:latin typeface="+mn-lt"/>
              </a:rPr>
              <a:t>Area </a:t>
            </a:r>
            <a:r>
              <a:rPr lang="en-US" sz="1000">
                <a:latin typeface="+mn-lt"/>
              </a:rPr>
              <a:t>= 16,</a:t>
            </a:r>
            <a:r>
              <a:rPr lang="en-US" altLang="zh-CN" sz="1000">
                <a:latin typeface="+mn-lt"/>
              </a:rPr>
              <a:t>3</a:t>
            </a:r>
            <a:r>
              <a:rPr lang="en-US" sz="1000">
                <a:latin typeface="+mn-lt"/>
              </a:rPr>
              <a:t>0</a:t>
            </a:r>
            <a:endParaRPr lang="en-US" sz="1000" dirty="0">
              <a:latin typeface="+mn-lt"/>
            </a:endParaRPr>
          </a:p>
        </p:txBody>
      </p:sp>
      <p:sp>
        <p:nvSpPr>
          <p:cNvPr id="42" name="TextBox 49"/>
          <p:cNvSpPr txBox="1"/>
          <p:nvPr userDrawn="1"/>
        </p:nvSpPr>
        <p:spPr>
          <a:xfrm>
            <a:off x="-1920720" y="224644"/>
            <a:ext cx="1776000" cy="144000"/>
          </a:xfrm>
          <a:prstGeom prst="rect">
            <a:avLst/>
          </a:prstGeom>
          <a:noFill/>
        </p:spPr>
        <p:txBody>
          <a:bodyPr wrap="square" lIns="0" tIns="0" rIns="0" bIns="0" rtlCol="0" anchor="ctr">
            <a:noAutofit/>
          </a:bodyPr>
          <a:lstStyle/>
          <a:p>
            <a:pPr algn="r"/>
            <a:r>
              <a:rPr lang="en-US" sz="1000" dirty="0">
                <a:latin typeface="+mn-lt"/>
              </a:rPr>
              <a:t>Chapter = 8,50</a:t>
            </a:r>
            <a:endParaRPr lang="en-US" sz="1000" dirty="0">
              <a:latin typeface="+mn-lt"/>
            </a:endParaRPr>
          </a:p>
        </p:txBody>
      </p:sp>
      <p:sp>
        <p:nvSpPr>
          <p:cNvPr id="43" name="TextBox 36"/>
          <p:cNvSpPr txBox="1"/>
          <p:nvPr userDrawn="1"/>
        </p:nvSpPr>
        <p:spPr>
          <a:xfrm>
            <a:off x="10029371" y="-222232"/>
            <a:ext cx="1827269" cy="144000"/>
          </a:xfrm>
          <a:prstGeom prst="rect">
            <a:avLst/>
          </a:prstGeom>
          <a:noFill/>
        </p:spPr>
        <p:txBody>
          <a:bodyPr wrap="square" lIns="0" tIns="0" rIns="88615" bIns="0" rtlCol="0" anchor="ctr">
            <a:noAutofit/>
          </a:bodyPr>
          <a:lstStyle/>
          <a:p>
            <a:pPr algn="r"/>
            <a:r>
              <a:rPr lang="en-US" sz="1000" dirty="0">
                <a:latin typeface="+mn-lt"/>
              </a:rPr>
              <a:t>End Content Area = 16,</a:t>
            </a:r>
            <a:r>
              <a:rPr lang="en-US" altLang="zh-CN" sz="1000" dirty="0">
                <a:latin typeface="+mn-lt"/>
              </a:rPr>
              <a:t>30</a:t>
            </a:r>
            <a:endParaRPr lang="en-US" sz="1000" dirty="0">
              <a:latin typeface="+mn-lt"/>
            </a:endParaRPr>
          </a:p>
        </p:txBody>
      </p:sp>
      <p:sp>
        <p:nvSpPr>
          <p:cNvPr id="44" name="TextBox 8"/>
          <p:cNvSpPr txBox="1"/>
          <p:nvPr userDrawn="1"/>
        </p:nvSpPr>
        <p:spPr>
          <a:xfrm>
            <a:off x="-1920720" y="6240352"/>
            <a:ext cx="1776000" cy="144000"/>
          </a:xfrm>
          <a:prstGeom prst="rect">
            <a:avLst/>
          </a:prstGeom>
          <a:noFill/>
        </p:spPr>
        <p:txBody>
          <a:bodyPr wrap="square" lIns="0" tIns="0" rIns="0" bIns="0" rtlCol="0" anchor="ctr">
            <a:noAutofit/>
          </a:bodyPr>
          <a:lstStyle/>
          <a:p>
            <a:pPr algn="r"/>
            <a:r>
              <a:rPr lang="en-US" sz="1000" dirty="0">
                <a:latin typeface="+mn-lt"/>
              </a:rPr>
              <a:t>Lower Guide Content = 8,</a:t>
            </a:r>
            <a:r>
              <a:rPr lang="en-US" altLang="zh-CN" sz="1000" dirty="0">
                <a:latin typeface="+mn-lt"/>
              </a:rPr>
              <a:t>2</a:t>
            </a:r>
            <a:r>
              <a:rPr lang="en-US" sz="1000" dirty="0">
                <a:latin typeface="+mn-lt"/>
              </a:rPr>
              <a:t>0</a:t>
            </a:r>
            <a:endParaRPr lang="en-US" sz="1000" dirty="0">
              <a:latin typeface="+mn-lt"/>
            </a:endParaRPr>
          </a:p>
        </p:txBody>
      </p:sp>
      <p:cxnSp>
        <p:nvCxnSpPr>
          <p:cNvPr id="45" name="Straight Connector 37"/>
          <p:cNvCxnSpPr/>
          <p:nvPr userDrawn="1"/>
        </p:nvCxnSpPr>
        <p:spPr>
          <a:xfrm>
            <a:off x="6092795" y="-402232"/>
            <a:ext cx="0" cy="36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38"/>
          <p:cNvSpPr txBox="1"/>
          <p:nvPr userDrawn="1"/>
        </p:nvSpPr>
        <p:spPr>
          <a:xfrm>
            <a:off x="6045796" y="-474232"/>
            <a:ext cx="1827269" cy="144000"/>
          </a:xfrm>
          <a:prstGeom prst="rect">
            <a:avLst/>
          </a:prstGeom>
          <a:noFill/>
        </p:spPr>
        <p:txBody>
          <a:bodyPr wrap="square" lIns="88615" tIns="0" rIns="0" bIns="0" rtlCol="0" anchor="ctr">
            <a:noAutofit/>
          </a:bodyPr>
          <a:lstStyle/>
          <a:p>
            <a:r>
              <a:rPr lang="en-US" sz="1000" dirty="0">
                <a:latin typeface="+mn-lt"/>
              </a:rPr>
              <a:t>Center Type Area = 0,00</a:t>
            </a:r>
            <a:endParaRPr lang="en-US" sz="1000" dirty="0">
              <a:latin typeface="+mn-lt"/>
            </a:endParaRPr>
          </a:p>
        </p:txBody>
      </p:sp>
      <p:cxnSp>
        <p:nvCxnSpPr>
          <p:cNvPr id="47" name="Straight Connector 39"/>
          <p:cNvCxnSpPr/>
          <p:nvPr userDrawn="1"/>
        </p:nvCxnSpPr>
        <p:spPr>
          <a:xfrm>
            <a:off x="5918361" y="-222232"/>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8" name="TextBox 40"/>
          <p:cNvSpPr txBox="1"/>
          <p:nvPr userDrawn="1"/>
        </p:nvSpPr>
        <p:spPr>
          <a:xfrm>
            <a:off x="4091092" y="-222232"/>
            <a:ext cx="1827269" cy="144000"/>
          </a:xfrm>
          <a:prstGeom prst="rect">
            <a:avLst/>
          </a:prstGeom>
          <a:noFill/>
        </p:spPr>
        <p:txBody>
          <a:bodyPr wrap="square" lIns="0" tIns="0" rIns="88615" bIns="0" rtlCol="0" anchor="ctr">
            <a:noAutofit/>
          </a:bodyPr>
          <a:lstStyle/>
          <a:p>
            <a:pPr algn="r"/>
            <a:r>
              <a:rPr lang="en-US" sz="1000" dirty="0">
                <a:latin typeface="+mn-lt"/>
              </a:rPr>
              <a:t>Left Spacing = 0,50</a:t>
            </a:r>
            <a:endParaRPr lang="en-US" sz="1000" dirty="0">
              <a:latin typeface="+mn-lt"/>
            </a:endParaRPr>
          </a:p>
        </p:txBody>
      </p:sp>
      <p:sp>
        <p:nvSpPr>
          <p:cNvPr id="49" name="TextBox 41"/>
          <p:cNvSpPr txBox="1"/>
          <p:nvPr userDrawn="1"/>
        </p:nvSpPr>
        <p:spPr>
          <a:xfrm>
            <a:off x="6276020" y="-222232"/>
            <a:ext cx="1827269" cy="144000"/>
          </a:xfrm>
          <a:prstGeom prst="rect">
            <a:avLst/>
          </a:prstGeom>
          <a:noFill/>
        </p:spPr>
        <p:txBody>
          <a:bodyPr wrap="square" lIns="88615" tIns="0" rIns="0" bIns="0" rtlCol="0" anchor="ctr">
            <a:noAutofit/>
          </a:bodyPr>
          <a:lstStyle/>
          <a:p>
            <a:r>
              <a:rPr lang="en-US" sz="1000" dirty="0">
                <a:latin typeface="+mn-lt"/>
              </a:rPr>
              <a:t>Right Spacing = 0,50</a:t>
            </a:r>
            <a:endParaRPr lang="en-US" sz="1000" dirty="0">
              <a:latin typeface="+mn-lt"/>
            </a:endParaRPr>
          </a:p>
        </p:txBody>
      </p:sp>
      <p:cxnSp>
        <p:nvCxnSpPr>
          <p:cNvPr id="50" name="Straight Connector 42"/>
          <p:cNvCxnSpPr/>
          <p:nvPr userDrawn="1"/>
        </p:nvCxnSpPr>
        <p:spPr>
          <a:xfrm>
            <a:off x="6276020" y="-222232"/>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51" name="TextBox 47"/>
          <p:cNvSpPr txBox="1"/>
          <p:nvPr userDrawn="1"/>
        </p:nvSpPr>
        <p:spPr>
          <a:xfrm>
            <a:off x="-1920720" y="6453650"/>
            <a:ext cx="1776000" cy="144000"/>
          </a:xfrm>
          <a:prstGeom prst="rect">
            <a:avLst/>
          </a:prstGeom>
          <a:noFill/>
        </p:spPr>
        <p:txBody>
          <a:bodyPr wrap="square" lIns="0" tIns="0" rIns="0" bIns="0" rtlCol="0" anchor="ctr">
            <a:noAutofit/>
          </a:bodyPr>
          <a:lstStyle/>
          <a:p>
            <a:pPr algn="r"/>
            <a:r>
              <a:rPr lang="en-US" sz="1000" dirty="0">
                <a:latin typeface="+mn-lt"/>
              </a:rPr>
              <a:t>Footer </a:t>
            </a:r>
            <a:r>
              <a:rPr lang="en-US" sz="1000">
                <a:latin typeface="+mn-lt"/>
              </a:rPr>
              <a:t>= </a:t>
            </a:r>
            <a:r>
              <a:rPr lang="en-US" altLang="zh-CN" sz="1000">
                <a:latin typeface="+mn-lt"/>
              </a:rPr>
              <a:t>8</a:t>
            </a:r>
            <a:r>
              <a:rPr lang="en-US" sz="1000">
                <a:latin typeface="+mn-lt"/>
              </a:rPr>
              <a:t>,</a:t>
            </a:r>
            <a:r>
              <a:rPr lang="en-US" altLang="zh-CN" sz="1000">
                <a:latin typeface="+mn-lt"/>
              </a:rPr>
              <a:t>8</a:t>
            </a:r>
            <a:r>
              <a:rPr lang="en-US" sz="1000">
                <a:latin typeface="+mn-lt"/>
              </a:rPr>
              <a:t>0</a:t>
            </a:r>
            <a:endParaRPr lang="en-US" sz="1000" dirty="0">
              <a:latin typeface="+mn-lt"/>
            </a:endParaRPr>
          </a:p>
        </p:txBody>
      </p:sp>
      <p:sp>
        <p:nvSpPr>
          <p:cNvPr id="52" name="TextBox 49"/>
          <p:cNvSpPr txBox="1"/>
          <p:nvPr userDrawn="1"/>
        </p:nvSpPr>
        <p:spPr>
          <a:xfrm>
            <a:off x="-1920720" y="728375"/>
            <a:ext cx="1776000" cy="144000"/>
          </a:xfrm>
          <a:prstGeom prst="rect">
            <a:avLst/>
          </a:prstGeom>
          <a:noFill/>
        </p:spPr>
        <p:txBody>
          <a:bodyPr wrap="square" lIns="0" tIns="0" rIns="0" bIns="0" rtlCol="0" anchor="ctr">
            <a:noAutofit/>
          </a:bodyPr>
          <a:lstStyle/>
          <a:p>
            <a:pPr algn="r"/>
            <a:r>
              <a:rPr lang="en-US" altLang="zh-CN" sz="1000" dirty="0">
                <a:latin typeface="+mn-lt"/>
              </a:rPr>
              <a:t>Head</a:t>
            </a:r>
            <a:r>
              <a:rPr lang="en-US" sz="1000" dirty="0">
                <a:latin typeface="+mn-lt"/>
              </a:rPr>
              <a:t>line</a:t>
            </a:r>
            <a:r>
              <a:rPr lang="zh-CN" altLang="en-US" sz="1000" dirty="0">
                <a:latin typeface="+mn-lt"/>
              </a:rPr>
              <a:t> </a:t>
            </a:r>
            <a:r>
              <a:rPr lang="en-US" altLang="zh-CN" sz="1000" dirty="0">
                <a:latin typeface="+mn-lt"/>
              </a:rPr>
              <a:t>Line</a:t>
            </a:r>
            <a:r>
              <a:rPr lang="en-US" sz="1000" dirty="0">
                <a:latin typeface="+mn-lt"/>
              </a:rPr>
              <a:t> = 7,80</a:t>
            </a:r>
            <a:endParaRPr lang="en-US" sz="1000" dirty="0">
              <a:latin typeface="+mn-lt"/>
            </a:endParaRPr>
          </a:p>
        </p:txBody>
      </p:sp>
      <p:cxnSp>
        <p:nvCxnSpPr>
          <p:cNvPr id="53" name="Straight Connector 50"/>
          <p:cNvCxnSpPr/>
          <p:nvPr userDrawn="1"/>
        </p:nvCxnSpPr>
        <p:spPr>
          <a:xfrm>
            <a:off x="-384720" y="872375"/>
            <a:ext cx="24000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54" name="TextBox 46"/>
          <p:cNvSpPr txBox="1"/>
          <p:nvPr userDrawn="1"/>
        </p:nvSpPr>
        <p:spPr>
          <a:xfrm>
            <a:off x="-1920720" y="1063624"/>
            <a:ext cx="1776000" cy="144000"/>
          </a:xfrm>
          <a:prstGeom prst="rect">
            <a:avLst/>
          </a:prstGeom>
          <a:noFill/>
        </p:spPr>
        <p:txBody>
          <a:bodyPr wrap="square" lIns="0" tIns="0" rIns="0" bIns="0" rtlCol="0" anchor="ctr">
            <a:noAutofit/>
          </a:bodyPr>
          <a:lstStyle/>
          <a:p>
            <a:pPr algn="r"/>
            <a:r>
              <a:rPr lang="en-US" sz="1000" dirty="0">
                <a:latin typeface="+mn-lt"/>
              </a:rPr>
              <a:t>Upper Guide Content = </a:t>
            </a:r>
            <a:r>
              <a:rPr lang="en-US" altLang="zh-CN" sz="1000" dirty="0">
                <a:latin typeface="+mn-lt"/>
              </a:rPr>
              <a:t>6</a:t>
            </a:r>
            <a:r>
              <a:rPr lang="en-US" sz="1000" dirty="0">
                <a:latin typeface="+mn-lt"/>
              </a:rPr>
              <a:t>,</a:t>
            </a:r>
            <a:r>
              <a:rPr lang="en-US" altLang="zh-CN" sz="1000" dirty="0">
                <a:latin typeface="+mn-lt"/>
              </a:rPr>
              <a:t>6</a:t>
            </a:r>
            <a:r>
              <a:rPr lang="en-US" sz="1000" dirty="0">
                <a:latin typeface="+mn-lt"/>
              </a:rPr>
              <a:t>0</a:t>
            </a:r>
            <a:endParaRPr lang="en-US" sz="1000" dirty="0">
              <a:latin typeface="+mn-lt"/>
            </a:endParaRPr>
          </a:p>
        </p:txBody>
      </p:sp>
      <p:cxnSp>
        <p:nvCxnSpPr>
          <p:cNvPr id="77" name="Straight Connector 73"/>
          <p:cNvCxnSpPr/>
          <p:nvPr userDrawn="1"/>
        </p:nvCxnSpPr>
        <p:spPr>
          <a:xfrm>
            <a:off x="-384720" y="3719661"/>
            <a:ext cx="24000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79" name="TextBox 74"/>
          <p:cNvSpPr txBox="1"/>
          <p:nvPr userDrawn="1"/>
        </p:nvSpPr>
        <p:spPr>
          <a:xfrm>
            <a:off x="-1920720" y="3731236"/>
            <a:ext cx="1776000" cy="144000"/>
          </a:xfrm>
          <a:prstGeom prst="rect">
            <a:avLst/>
          </a:prstGeom>
          <a:noFill/>
        </p:spPr>
        <p:txBody>
          <a:bodyPr wrap="square" lIns="0" tIns="0" rIns="0" bIns="0" rtlCol="0" anchor="ctr">
            <a:noAutofit/>
          </a:bodyPr>
          <a:lstStyle/>
          <a:p>
            <a:pPr algn="r"/>
            <a:r>
              <a:rPr lang="en-US" sz="1000" dirty="0">
                <a:latin typeface="+mn-lt"/>
              </a:rPr>
              <a:t>Vertical Center = </a:t>
            </a:r>
            <a:r>
              <a:rPr lang="en-US" altLang="zh-CN" sz="1000" dirty="0">
                <a:latin typeface="+mn-lt"/>
              </a:rPr>
              <a:t>0.8</a:t>
            </a:r>
            <a:r>
              <a:rPr lang="en-US" sz="1000" dirty="0">
                <a:latin typeface="+mn-lt"/>
              </a:rPr>
              <a:t>0</a:t>
            </a:r>
            <a:endParaRPr lang="en-US" sz="1000" dirty="0">
              <a:latin typeface="+mn-lt"/>
            </a:endParaRPr>
          </a:p>
        </p:txBody>
      </p:sp>
      <p:sp>
        <p:nvSpPr>
          <p:cNvPr id="80" name="Rectangle 57"/>
          <p:cNvSpPr/>
          <p:nvPr userDrawn="1"/>
        </p:nvSpPr>
        <p:spPr bwMode="gray">
          <a:xfrm>
            <a:off x="-864720" y="3100698"/>
            <a:ext cx="720000" cy="360000"/>
          </a:xfrm>
          <a:prstGeom prst="rect">
            <a:avLst/>
          </a:prstGeom>
          <a:solidFill>
            <a:srgbClr val="FDBF00"/>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253</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191</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0</a:t>
            </a:r>
            <a:endParaRPr lang="de-DE" sz="600" dirty="0">
              <a:solidFill>
                <a:prstClr val="white"/>
              </a:solidFill>
              <a:latin typeface="+mn-lt"/>
            </a:endParaRPr>
          </a:p>
        </p:txBody>
      </p:sp>
      <p:sp>
        <p:nvSpPr>
          <p:cNvPr id="81" name="TextBox 58"/>
          <p:cNvSpPr txBox="1"/>
          <p:nvPr userDrawn="1"/>
        </p:nvSpPr>
        <p:spPr>
          <a:xfrm>
            <a:off x="-1590048" y="2118782"/>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baseline="0" dirty="0">
                <a:latin typeface="+mn-lt"/>
              </a:rPr>
              <a:t> 3</a:t>
            </a:r>
            <a:endParaRPr lang="en-US" sz="1000" dirty="0">
              <a:latin typeface="+mn-lt"/>
            </a:endParaRPr>
          </a:p>
        </p:txBody>
      </p:sp>
      <p:sp>
        <p:nvSpPr>
          <p:cNvPr id="82" name="Rectangle 59"/>
          <p:cNvSpPr/>
          <p:nvPr userDrawn="1"/>
        </p:nvSpPr>
        <p:spPr bwMode="gray">
          <a:xfrm>
            <a:off x="-864720" y="2387598"/>
            <a:ext cx="720000" cy="360000"/>
          </a:xfrm>
          <a:prstGeom prst="rect">
            <a:avLst/>
          </a:prstGeom>
          <a:solidFill>
            <a:srgbClr val="3886A4"/>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56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134</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164</a:t>
            </a:r>
            <a:endParaRPr lang="de-DE" sz="600" dirty="0">
              <a:solidFill>
                <a:prstClr val="white"/>
              </a:solidFill>
              <a:latin typeface="+mn-lt"/>
            </a:endParaRPr>
          </a:p>
        </p:txBody>
      </p:sp>
      <p:sp>
        <p:nvSpPr>
          <p:cNvPr id="83" name="TextBox 60"/>
          <p:cNvSpPr txBox="1"/>
          <p:nvPr userDrawn="1"/>
        </p:nvSpPr>
        <p:spPr>
          <a:xfrm>
            <a:off x="-1604282" y="1404172"/>
            <a:ext cx="739562"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1</a:t>
            </a:r>
            <a:endParaRPr lang="en-US" sz="1000" dirty="0">
              <a:latin typeface="+mn-lt"/>
            </a:endParaRPr>
          </a:p>
        </p:txBody>
      </p:sp>
      <p:sp>
        <p:nvSpPr>
          <p:cNvPr id="84" name="Rectangle 61"/>
          <p:cNvSpPr/>
          <p:nvPr userDrawn="1"/>
        </p:nvSpPr>
        <p:spPr bwMode="gray">
          <a:xfrm>
            <a:off x="-864720" y="1317945"/>
            <a:ext cx="720000" cy="360000"/>
          </a:xfrm>
          <a:prstGeom prst="rect">
            <a:avLst/>
          </a:prstGeom>
          <a:solidFill>
            <a:srgbClr val="103C5E"/>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16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60</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94</a:t>
            </a:r>
            <a:endParaRPr lang="de-DE" sz="600" dirty="0">
              <a:solidFill>
                <a:prstClr val="white"/>
              </a:solidFill>
              <a:latin typeface="+mn-lt"/>
            </a:endParaRPr>
          </a:p>
        </p:txBody>
      </p:sp>
      <p:sp>
        <p:nvSpPr>
          <p:cNvPr id="85" name="Rectangle 62"/>
          <p:cNvSpPr/>
          <p:nvPr userDrawn="1"/>
        </p:nvSpPr>
        <p:spPr bwMode="gray">
          <a:xfrm>
            <a:off x="-864720" y="2031047"/>
            <a:ext cx="720000" cy="360000"/>
          </a:xfrm>
          <a:prstGeom prst="rect">
            <a:avLst/>
          </a:prstGeom>
          <a:solidFill>
            <a:srgbClr val="1070B7"/>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16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112</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183</a:t>
            </a:r>
            <a:endParaRPr lang="de-DE" sz="600" dirty="0">
              <a:solidFill>
                <a:prstClr val="white"/>
              </a:solidFill>
              <a:latin typeface="+mn-lt"/>
            </a:endParaRPr>
          </a:p>
        </p:txBody>
      </p:sp>
      <p:sp>
        <p:nvSpPr>
          <p:cNvPr id="86" name="Rectangle 63"/>
          <p:cNvSpPr/>
          <p:nvPr userDrawn="1"/>
        </p:nvSpPr>
        <p:spPr bwMode="gray">
          <a:xfrm>
            <a:off x="-864720" y="2744149"/>
            <a:ext cx="720000" cy="360000"/>
          </a:xfrm>
          <a:prstGeom prst="rect">
            <a:avLst/>
          </a:prstGeom>
          <a:solidFill>
            <a:srgbClr val="439C92"/>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67</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156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146</a:t>
            </a:r>
            <a:endParaRPr lang="de-DE" sz="600" dirty="0">
              <a:solidFill>
                <a:prstClr val="white"/>
              </a:solidFill>
              <a:latin typeface="+mn-lt"/>
            </a:endParaRPr>
          </a:p>
        </p:txBody>
      </p:sp>
      <p:sp>
        <p:nvSpPr>
          <p:cNvPr id="87" name="Rectangle 64"/>
          <p:cNvSpPr/>
          <p:nvPr userDrawn="1"/>
        </p:nvSpPr>
        <p:spPr bwMode="gray">
          <a:xfrm>
            <a:off x="-864720" y="1674496"/>
            <a:ext cx="720000" cy="360000"/>
          </a:xfrm>
          <a:prstGeom prst="rect">
            <a:avLst/>
          </a:prstGeom>
          <a:solidFill>
            <a:srgbClr val="004C6E"/>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0</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76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110</a:t>
            </a:r>
            <a:endParaRPr lang="de-DE" altLang="zh-CN" sz="600" dirty="0">
              <a:solidFill>
                <a:prstClr val="white"/>
              </a:solidFill>
              <a:latin typeface="+mn-lt"/>
            </a:endParaRPr>
          </a:p>
        </p:txBody>
      </p:sp>
      <p:sp>
        <p:nvSpPr>
          <p:cNvPr id="88" name="TextBox 65"/>
          <p:cNvSpPr txBox="1"/>
          <p:nvPr userDrawn="1"/>
        </p:nvSpPr>
        <p:spPr>
          <a:xfrm>
            <a:off x="-1590047" y="1761477"/>
            <a:ext cx="725327"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2</a:t>
            </a:r>
            <a:endParaRPr lang="en-US" sz="1000" dirty="0">
              <a:latin typeface="+mn-lt"/>
            </a:endParaRPr>
          </a:p>
        </p:txBody>
      </p:sp>
      <p:sp>
        <p:nvSpPr>
          <p:cNvPr id="89" name="TextBox 66"/>
          <p:cNvSpPr txBox="1"/>
          <p:nvPr userDrawn="1"/>
        </p:nvSpPr>
        <p:spPr>
          <a:xfrm>
            <a:off x="-1590048" y="2476087"/>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4</a:t>
            </a:r>
            <a:endParaRPr lang="en-US" sz="1000" dirty="0">
              <a:latin typeface="+mn-lt"/>
            </a:endParaRPr>
          </a:p>
        </p:txBody>
      </p:sp>
      <p:sp>
        <p:nvSpPr>
          <p:cNvPr id="90" name="TextBox 67"/>
          <p:cNvSpPr txBox="1"/>
          <p:nvPr userDrawn="1"/>
        </p:nvSpPr>
        <p:spPr>
          <a:xfrm>
            <a:off x="-1590048" y="2833392"/>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5</a:t>
            </a:r>
            <a:endParaRPr lang="en-US" sz="1000" dirty="0">
              <a:latin typeface="+mn-lt"/>
            </a:endParaRPr>
          </a:p>
        </p:txBody>
      </p:sp>
      <p:sp>
        <p:nvSpPr>
          <p:cNvPr id="91" name="TextBox 68"/>
          <p:cNvSpPr txBox="1"/>
          <p:nvPr userDrawn="1"/>
        </p:nvSpPr>
        <p:spPr>
          <a:xfrm>
            <a:off x="-1590048" y="3190698"/>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6</a:t>
            </a:r>
            <a:endParaRPr lang="en-US" sz="1000" dirty="0">
              <a:latin typeface="+mn-lt"/>
            </a:endParaRPr>
          </a:p>
        </p:txBody>
      </p:sp>
      <p:sp>
        <p:nvSpPr>
          <p:cNvPr id="92" name="Rectangle 51"/>
          <p:cNvSpPr/>
          <p:nvPr userDrawn="1"/>
        </p:nvSpPr>
        <p:spPr bwMode="gray">
          <a:xfrm>
            <a:off x="-864720" y="4295684"/>
            <a:ext cx="720000" cy="360000"/>
          </a:xfrm>
          <a:prstGeom prst="rect">
            <a:avLst/>
          </a:prstGeom>
          <a:solidFill>
            <a:schemeClr val="tx1"/>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93" name="Rectangle 52"/>
          <p:cNvSpPr/>
          <p:nvPr userDrawn="1"/>
        </p:nvSpPr>
        <p:spPr bwMode="gray">
          <a:xfrm>
            <a:off x="-864720" y="4661469"/>
            <a:ext cx="720000" cy="360000"/>
          </a:xfrm>
          <a:prstGeom prst="rect">
            <a:avLst/>
          </a:prstGeom>
          <a:solidFill>
            <a:srgbClr val="2E3740"/>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94" name="TextBox 53"/>
          <p:cNvSpPr txBox="1"/>
          <p:nvPr userDrawn="1"/>
        </p:nvSpPr>
        <p:spPr>
          <a:xfrm>
            <a:off x="-1678675" y="4385123"/>
            <a:ext cx="813954" cy="180000"/>
          </a:xfrm>
          <a:prstGeom prst="rect">
            <a:avLst/>
          </a:prstGeom>
          <a:noFill/>
        </p:spPr>
        <p:txBody>
          <a:bodyPr wrap="square" lIns="0" tIns="0" rIns="132923" bIns="0" rtlCol="0" anchor="ctr">
            <a:noAutofit/>
          </a:bodyPr>
          <a:lstStyle/>
          <a:p>
            <a:pPr algn="r"/>
            <a:r>
              <a:rPr lang="de-DE" sz="1000" dirty="0">
                <a:latin typeface="+mn-lt"/>
              </a:rPr>
              <a:t>Black (Text)</a:t>
            </a:r>
            <a:endParaRPr lang="en-US" sz="1000" dirty="0">
              <a:latin typeface="+mn-lt"/>
            </a:endParaRPr>
          </a:p>
        </p:txBody>
      </p:sp>
      <p:sp>
        <p:nvSpPr>
          <p:cNvPr id="95" name="TextBox 54"/>
          <p:cNvSpPr txBox="1"/>
          <p:nvPr userDrawn="1"/>
        </p:nvSpPr>
        <p:spPr>
          <a:xfrm>
            <a:off x="-1466821" y="4744237"/>
            <a:ext cx="602100" cy="180000"/>
          </a:xfrm>
          <a:prstGeom prst="rect">
            <a:avLst/>
          </a:prstGeom>
          <a:noFill/>
        </p:spPr>
        <p:txBody>
          <a:bodyPr wrap="square" lIns="0" tIns="0" rIns="132923" bIns="0" rtlCol="0" anchor="ctr">
            <a:noAutofit/>
          </a:bodyPr>
          <a:lstStyle/>
          <a:p>
            <a:pPr algn="r"/>
            <a:r>
              <a:rPr lang="de-DE" sz="1000" dirty="0">
                <a:latin typeface="+mn-lt"/>
              </a:rPr>
              <a:t>Grey 1</a:t>
            </a:r>
            <a:endParaRPr lang="en-US" sz="1000" dirty="0">
              <a:latin typeface="+mn-lt"/>
            </a:endParaRPr>
          </a:p>
        </p:txBody>
      </p:sp>
      <p:sp>
        <p:nvSpPr>
          <p:cNvPr id="96" name="TextBox 55"/>
          <p:cNvSpPr txBox="1"/>
          <p:nvPr userDrawn="1"/>
        </p:nvSpPr>
        <p:spPr>
          <a:xfrm>
            <a:off x="-1466821" y="5462465"/>
            <a:ext cx="602100" cy="180000"/>
          </a:xfrm>
          <a:prstGeom prst="rect">
            <a:avLst/>
          </a:prstGeom>
          <a:noFill/>
        </p:spPr>
        <p:txBody>
          <a:bodyPr wrap="square" lIns="0" tIns="0" rIns="132923" bIns="0" rtlCol="0" anchor="ctr">
            <a:noAutofit/>
          </a:bodyPr>
          <a:lstStyle/>
          <a:p>
            <a:pPr algn="r"/>
            <a:r>
              <a:rPr lang="de-DE" sz="1000" dirty="0">
                <a:latin typeface="+mn-lt"/>
              </a:rPr>
              <a:t>Grey 3</a:t>
            </a:r>
            <a:endParaRPr lang="en-US" sz="1000" dirty="0">
              <a:latin typeface="+mn-lt"/>
            </a:endParaRPr>
          </a:p>
        </p:txBody>
      </p:sp>
      <p:sp>
        <p:nvSpPr>
          <p:cNvPr id="97" name="TextBox 56"/>
          <p:cNvSpPr txBox="1"/>
          <p:nvPr userDrawn="1"/>
        </p:nvSpPr>
        <p:spPr>
          <a:xfrm>
            <a:off x="-1415844" y="5821578"/>
            <a:ext cx="551123" cy="180000"/>
          </a:xfrm>
          <a:prstGeom prst="rect">
            <a:avLst/>
          </a:prstGeom>
          <a:noFill/>
        </p:spPr>
        <p:txBody>
          <a:bodyPr wrap="square" lIns="0" tIns="0" rIns="132923" bIns="0" rtlCol="0" anchor="ctr">
            <a:noAutofit/>
          </a:bodyPr>
          <a:lstStyle/>
          <a:p>
            <a:pPr algn="r"/>
            <a:r>
              <a:rPr lang="de-DE" sz="1000" dirty="0">
                <a:latin typeface="+mn-lt"/>
              </a:rPr>
              <a:t>White</a:t>
            </a:r>
            <a:endParaRPr lang="en-US" sz="1000" dirty="0">
              <a:latin typeface="+mn-lt"/>
            </a:endParaRPr>
          </a:p>
        </p:txBody>
      </p:sp>
      <p:sp>
        <p:nvSpPr>
          <p:cNvPr id="98" name="Rectangle 69"/>
          <p:cNvSpPr/>
          <p:nvPr userDrawn="1"/>
        </p:nvSpPr>
        <p:spPr bwMode="gray">
          <a:xfrm>
            <a:off x="-864720" y="5026216"/>
            <a:ext cx="720000" cy="360000"/>
          </a:xfrm>
          <a:prstGeom prst="rect">
            <a:avLst/>
          </a:prstGeom>
          <a:solidFill>
            <a:srgbClr val="858585"/>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99" name="Rectangle 70"/>
          <p:cNvSpPr/>
          <p:nvPr userDrawn="1"/>
        </p:nvSpPr>
        <p:spPr bwMode="gray">
          <a:xfrm>
            <a:off x="-864720" y="5373528"/>
            <a:ext cx="720000" cy="360000"/>
          </a:xfrm>
          <a:prstGeom prst="rect">
            <a:avLst/>
          </a:prstGeom>
          <a:solidFill>
            <a:srgbClr val="B5B6B6"/>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100" name="TextBox 74"/>
          <p:cNvSpPr txBox="1"/>
          <p:nvPr userDrawn="1"/>
        </p:nvSpPr>
        <p:spPr>
          <a:xfrm>
            <a:off x="-1920720" y="3930730"/>
            <a:ext cx="1776000" cy="144000"/>
          </a:xfrm>
          <a:prstGeom prst="rect">
            <a:avLst/>
          </a:prstGeom>
          <a:noFill/>
        </p:spPr>
        <p:txBody>
          <a:bodyPr wrap="square" lIns="0" tIns="0" rIns="0" bIns="0" rtlCol="0" anchor="ctr">
            <a:noAutofit/>
          </a:bodyPr>
          <a:lstStyle/>
          <a:p>
            <a:pPr algn="r"/>
            <a:r>
              <a:rPr lang="en-US" altLang="zh-CN" sz="1000" dirty="0">
                <a:latin typeface="+mn-lt"/>
              </a:rPr>
              <a:t>Lower</a:t>
            </a:r>
            <a:r>
              <a:rPr lang="zh-CN" altLang="en-US" sz="1000" dirty="0">
                <a:latin typeface="+mn-lt"/>
              </a:rPr>
              <a:t> </a:t>
            </a:r>
            <a:r>
              <a:rPr lang="en-US" altLang="zh-CN" sz="1000" dirty="0">
                <a:latin typeface="+mn-lt"/>
              </a:rPr>
              <a:t>Spacing</a:t>
            </a:r>
            <a:r>
              <a:rPr lang="en-US" sz="1000" dirty="0">
                <a:latin typeface="+mn-lt"/>
              </a:rPr>
              <a:t> = </a:t>
            </a:r>
            <a:r>
              <a:rPr lang="en-US" altLang="zh-CN" sz="1000" dirty="0">
                <a:latin typeface="+mn-lt"/>
              </a:rPr>
              <a:t>1.3</a:t>
            </a:r>
            <a:r>
              <a:rPr lang="en-US" sz="1000" dirty="0">
                <a:latin typeface="+mn-lt"/>
              </a:rPr>
              <a:t>0</a:t>
            </a:r>
            <a:endParaRPr lang="en-US" sz="1000" dirty="0">
              <a:latin typeface="+mn-lt"/>
            </a:endParaRPr>
          </a:p>
        </p:txBody>
      </p:sp>
      <p:sp>
        <p:nvSpPr>
          <p:cNvPr id="101" name="TextBox 74"/>
          <p:cNvSpPr txBox="1"/>
          <p:nvPr userDrawn="1"/>
        </p:nvSpPr>
        <p:spPr>
          <a:xfrm>
            <a:off x="-1917448" y="3538955"/>
            <a:ext cx="1776000" cy="144000"/>
          </a:xfrm>
          <a:prstGeom prst="rect">
            <a:avLst/>
          </a:prstGeom>
          <a:noFill/>
        </p:spPr>
        <p:txBody>
          <a:bodyPr wrap="square" lIns="0" tIns="0" rIns="0" bIns="0" rtlCol="0" anchor="ctr">
            <a:noAutofit/>
          </a:bodyPr>
          <a:lstStyle/>
          <a:p>
            <a:pPr algn="r"/>
            <a:r>
              <a:rPr lang="en-US" altLang="zh-CN" sz="1000" dirty="0">
                <a:latin typeface="+mn-lt"/>
              </a:rPr>
              <a:t>Upper</a:t>
            </a:r>
            <a:r>
              <a:rPr lang="zh-CN" altLang="en-US" sz="1000" dirty="0">
                <a:latin typeface="+mn-lt"/>
              </a:rPr>
              <a:t> </a:t>
            </a:r>
            <a:r>
              <a:rPr lang="en-US" altLang="zh-CN" sz="1000" dirty="0">
                <a:latin typeface="+mn-lt"/>
              </a:rPr>
              <a:t>Spacing</a:t>
            </a:r>
            <a:r>
              <a:rPr lang="en-US" sz="1000" dirty="0">
                <a:latin typeface="+mn-lt"/>
              </a:rPr>
              <a:t> = </a:t>
            </a:r>
            <a:r>
              <a:rPr lang="en-US" altLang="zh-CN" sz="1000" dirty="0">
                <a:latin typeface="+mn-lt"/>
              </a:rPr>
              <a:t>0.3</a:t>
            </a:r>
            <a:r>
              <a:rPr lang="en-US" sz="1000" dirty="0">
                <a:latin typeface="+mn-lt"/>
              </a:rPr>
              <a:t>0</a:t>
            </a:r>
            <a:endParaRPr lang="en-US" sz="1000" dirty="0">
              <a:latin typeface="+mn-lt"/>
            </a:endParaRPr>
          </a:p>
        </p:txBody>
      </p:sp>
      <p:sp>
        <p:nvSpPr>
          <p:cNvPr id="102" name="Rectangle 52"/>
          <p:cNvSpPr/>
          <p:nvPr userDrawn="1"/>
        </p:nvSpPr>
        <p:spPr bwMode="gray">
          <a:xfrm>
            <a:off x="-864720" y="5744060"/>
            <a:ext cx="720000" cy="360000"/>
          </a:xfrm>
          <a:prstGeom prst="rect">
            <a:avLst/>
          </a:prstGeom>
          <a:solidFill>
            <a:schemeClr val="bg1"/>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103" name="TextBox 54"/>
          <p:cNvSpPr txBox="1"/>
          <p:nvPr userDrawn="1"/>
        </p:nvSpPr>
        <p:spPr>
          <a:xfrm>
            <a:off x="-1466821" y="5103350"/>
            <a:ext cx="602100" cy="180000"/>
          </a:xfrm>
          <a:prstGeom prst="rect">
            <a:avLst/>
          </a:prstGeom>
          <a:noFill/>
        </p:spPr>
        <p:txBody>
          <a:bodyPr wrap="square" lIns="0" tIns="0" rIns="132923" bIns="0" rtlCol="0" anchor="ctr">
            <a:noAutofit/>
          </a:bodyPr>
          <a:lstStyle/>
          <a:p>
            <a:pPr algn="r"/>
            <a:r>
              <a:rPr lang="de-DE" sz="1000" dirty="0">
                <a:latin typeface="+mn-lt"/>
              </a:rPr>
              <a:t>Grey </a:t>
            </a:r>
            <a:r>
              <a:rPr lang="en-US" altLang="zh-CN" sz="1000" dirty="0">
                <a:latin typeface="+mn-lt"/>
              </a:rPr>
              <a:t>2</a:t>
            </a:r>
            <a:endParaRPr lang="en-US" sz="1000" dirty="0">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免责声明">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315442" name="think-cell Slide" r:id="rId3" imgW="0" imgH="0" progId="TCLayout.ActiveDocument.1">
                  <p:embed/>
                </p:oleObj>
              </mc:Choice>
              <mc:Fallback>
                <p:oleObj name="think-cell Slide" r:id="rId3" imgW="0" imgH="0" progId="TCLayout.ActiveDocument.1">
                  <p:embed/>
                  <p:pic>
                    <p:nvPicPr>
                      <p:cNvPr id="0" name="Picture 315441"/>
                      <p:cNvPicPr/>
                      <p:nvPr/>
                    </p:nvPicPr>
                    <p:blipFill>
                      <a:blip r:embed="rId4"/>
                      <a:stretch>
                        <a:fillRect/>
                      </a:stretch>
                    </p:blipFill>
                    <p:spPr>
                      <a:xfrm>
                        <a:off x="1955" y="1589"/>
                        <a:ext cx="1953" cy="1587"/>
                      </a:xfrm>
                      <a:prstGeom prst="rect">
                        <a:avLst/>
                      </a:prstGeom>
                    </p:spPr>
                  </p:pic>
                </p:oleObj>
              </mc:Fallback>
            </mc:AlternateContent>
          </a:graphicData>
        </a:graphic>
      </p:graphicFrame>
      <p:sp>
        <p:nvSpPr>
          <p:cNvPr id="3" name="文本框 2"/>
          <p:cNvSpPr txBox="1"/>
          <p:nvPr userDrawn="1"/>
        </p:nvSpPr>
        <p:spPr>
          <a:xfrm>
            <a:off x="7902917" y="894080"/>
            <a:ext cx="1125415" cy="914400"/>
          </a:xfrm>
          <a:prstGeom prst="rect">
            <a:avLst/>
          </a:prstGeom>
          <a:noFill/>
        </p:spPr>
        <p:txBody>
          <a:bodyPr wrap="none" lIns="72000" tIns="72000" rIns="72000" bIns="72000" rtlCol="0" anchor="ctr" anchorCtr="0">
            <a:noAutofit/>
          </a:bodyPr>
          <a:lstStyle/>
          <a:p>
            <a:pPr marL="177800" indent="-177800">
              <a:buClr>
                <a:schemeClr val="accent6"/>
              </a:buClr>
              <a:buFont typeface="Wingdings" panose="05000000000000000000" pitchFamily="2" charset="2"/>
              <a:buChar char="§"/>
            </a:pPr>
            <a:endParaRPr kumimoji="1" lang="zh-CN" altLang="en-US" sz="1400" dirty="0" err="1"/>
          </a:p>
        </p:txBody>
      </p:sp>
      <p:sp>
        <p:nvSpPr>
          <p:cNvPr id="5" name="文本框 4"/>
          <p:cNvSpPr txBox="1"/>
          <p:nvPr userDrawn="1"/>
        </p:nvSpPr>
        <p:spPr>
          <a:xfrm>
            <a:off x="3585626" y="2934587"/>
            <a:ext cx="4658697" cy="808075"/>
          </a:xfrm>
          <a:prstGeom prst="rect">
            <a:avLst/>
          </a:prstGeom>
          <a:noFill/>
        </p:spPr>
        <p:txBody>
          <a:bodyPr wrap="square" lIns="72000" tIns="72000" rIns="72000" bIns="72000" rtlCol="0" anchor="ctr" anchorCtr="0">
            <a:noAutofit/>
          </a:bodyPr>
          <a:lstStyle/>
          <a:p>
            <a:pPr marL="177800" indent="-177800">
              <a:buClr>
                <a:schemeClr val="accent6"/>
              </a:buClr>
              <a:buFont typeface="Wingdings" panose="05000000000000000000" pitchFamily="2" charset="2"/>
              <a:buChar char="§"/>
            </a:pPr>
            <a:endParaRPr kumimoji="1" lang="zh-CN" altLang="en-US" sz="1400" dirty="0" err="1"/>
          </a:p>
        </p:txBody>
      </p:sp>
      <p:sp>
        <p:nvSpPr>
          <p:cNvPr id="9" name="TextBox 28"/>
          <p:cNvSpPr txBox="1"/>
          <p:nvPr userDrawn="1">
            <p:custDataLst>
              <p:tags r:id="rId5"/>
            </p:custDataLst>
          </p:nvPr>
        </p:nvSpPr>
        <p:spPr>
          <a:xfrm>
            <a:off x="5896878" y="6579407"/>
            <a:ext cx="394338" cy="288000"/>
          </a:xfrm>
          <a:prstGeom prst="rect">
            <a:avLst/>
          </a:prstGeom>
        </p:spPr>
        <p:txBody>
          <a:bodyPr vert="horz" lIns="0" tIns="0" rIns="0" bIns="0" rtlCol="0" anchor="ctr"/>
          <a:lstStyle>
            <a:defPPr>
              <a:defRPr lang="sv-SE"/>
            </a:defPPr>
            <a:lvl1pPr algn="r">
              <a:defRPr sz="900"/>
            </a:lvl1pPr>
          </a:lstStyle>
          <a:p>
            <a:pPr lvl="0" algn="ctr">
              <a:buFontTx/>
              <a:buNone/>
            </a:pPr>
            <a:fld id="{84BA8AC3-EF90-41E4-B1FE-FF0FBC5C7C31}" type="slidenum">
              <a:rPr lang="en-US" sz="900" smtClean="0">
                <a:solidFill>
                  <a:srgbClr val="606060"/>
                </a:solidFill>
              </a:rPr>
            </a:fld>
            <a:endParaRPr lang="en-US" sz="900" dirty="0">
              <a:solidFill>
                <a:srgbClr val="606060"/>
              </a:solidFill>
            </a:endParaRPr>
          </a:p>
        </p:txBody>
      </p:sp>
      <p:sp>
        <p:nvSpPr>
          <p:cNvPr id="18" name="矩形 17"/>
          <p:cNvSpPr/>
          <p:nvPr userDrawn="1"/>
        </p:nvSpPr>
        <p:spPr>
          <a:xfrm>
            <a:off x="696000" y="1807673"/>
            <a:ext cx="10800000" cy="420166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i="0" u="none" strike="noStrike" kern="0" cap="none" spc="0" normalizeH="0" baseline="0" noProof="0" dirty="0">
                <a:ln>
                  <a:noFill/>
                </a:ln>
                <a:solidFill>
                  <a:srgbClr val="606060"/>
                </a:solidFill>
                <a:effectLst/>
                <a:uLnTx/>
                <a:uFillTx/>
                <a:latin typeface="+mn-lt"/>
                <a:ea typeface="+mn-ea"/>
                <a:cs typeface="+mn-cs"/>
              </a:rPr>
              <a:t>本商业计划书中的信息是高度保密的。在没有书面得到公司或其董事会成员的同意下，本商业计划书不能被复印、复制或散发。收到商业计划书的人员同意对于所有本商业计划书所述的信息保密，同时保证不会直接或者间接书面或口头透露、或允许其代理、顾问或者其他相关人员书面或口头透露本商业计划书所载信息。相关人员只能够根据本商业计划书及其他相关资料所载信息来评估针对公司的股权投资交易，而不能用作其他任何用途。</a:t>
            </a:r>
            <a:r>
              <a:rPr kumimoji="0" lang="zh-CN" altLang="en-US" sz="1600" i="0" u="none" strike="noStrike" kern="0" cap="none" spc="0" normalizeH="0" baseline="0" noProof="0" dirty="0">
                <a:ln>
                  <a:noFill/>
                </a:ln>
                <a:solidFill>
                  <a:srgbClr val="606060"/>
                </a:solidFill>
                <a:effectLst/>
                <a:uLnTx/>
                <a:uFillTx/>
                <a:latin typeface="STKaiti" charset="-122"/>
              </a:rPr>
              <a:t>获发者需自行调查和评估此介绍档的内容，如有必要，并就此寻求专业意见。</a:t>
            </a:r>
            <a:endParaRPr kumimoji="0" lang="en-US" altLang="zh-CN" sz="1600" i="0" u="none" strike="noStrike" kern="0" cap="none" spc="0" normalizeH="0" baseline="0" noProof="0" dirty="0">
              <a:ln>
                <a:noFill/>
              </a:ln>
              <a:solidFill>
                <a:srgbClr val="606060"/>
              </a:solidFill>
              <a:effectLst/>
              <a:uLnTx/>
              <a:uFillTx/>
              <a:latin typeface="STKaiti" charset="-122"/>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600" i="0" u="none" strike="noStrike" kern="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i="0" u="none" strike="noStrike" kern="0" cap="none" spc="0" normalizeH="0" baseline="0" noProof="0" dirty="0">
                <a:ln>
                  <a:noFill/>
                </a:ln>
                <a:solidFill>
                  <a:srgbClr val="606060"/>
                </a:solidFill>
                <a:effectLst/>
                <a:uLnTx/>
                <a:uFillTx/>
                <a:latin typeface="STKaiti" charset="-122"/>
              </a:rPr>
              <a:t>本商业计划书的内容是基于</a:t>
            </a:r>
            <a:r>
              <a:rPr kumimoji="0" lang="zh-CN" altLang="en-US" sz="1600" i="0" u="none" strike="noStrike" kern="0" cap="none" spc="0" normalizeH="0" baseline="0" noProof="0" dirty="0">
                <a:ln>
                  <a:noFill/>
                </a:ln>
                <a:solidFill>
                  <a:srgbClr val="606060"/>
                </a:solidFill>
                <a:effectLst/>
                <a:uLnTx/>
                <a:uFillTx/>
                <a:latin typeface="Tahoma" charset="0"/>
              </a:rPr>
              <a:t>公司</a:t>
            </a:r>
            <a:r>
              <a:rPr kumimoji="0" lang="zh-CN" altLang="en-US" sz="1600" i="0" u="none" strike="noStrike" kern="0" cap="none" spc="0" normalizeH="0" baseline="0" noProof="0" dirty="0">
                <a:ln>
                  <a:noFill/>
                </a:ln>
                <a:solidFill>
                  <a:srgbClr val="606060"/>
                </a:solidFill>
                <a:effectLst/>
                <a:uLnTx/>
                <a:uFillTx/>
                <a:latin typeface="STKaiti" charset="-122"/>
              </a:rPr>
              <a:t>及相关方认为可信的并能获取的信息而成，但</a:t>
            </a:r>
            <a:r>
              <a:rPr kumimoji="0" lang="zh-CN" altLang="en-US" sz="1600" i="0" u="none" strike="noStrike" kern="0" cap="none" spc="0" normalizeH="0" baseline="0" noProof="0" dirty="0">
                <a:ln>
                  <a:noFill/>
                </a:ln>
                <a:solidFill>
                  <a:srgbClr val="606060"/>
                </a:solidFill>
                <a:effectLst/>
                <a:uLnTx/>
                <a:uFillTx/>
                <a:latin typeface="Tahoma" charset="0"/>
              </a:rPr>
              <a:t>公司</a:t>
            </a:r>
            <a:r>
              <a:rPr kumimoji="0" lang="zh-CN" altLang="en-US" sz="1600" i="0" u="none" strike="noStrike" kern="0" cap="none" spc="0" normalizeH="0" baseline="0" noProof="0" dirty="0">
                <a:ln>
                  <a:noFill/>
                </a:ln>
                <a:solidFill>
                  <a:srgbClr val="606060"/>
                </a:solidFill>
                <a:effectLst/>
                <a:uLnTx/>
                <a:uFillTx/>
                <a:latin typeface="STKaiti" charset="-122"/>
              </a:rPr>
              <a:t>及相关方对该等信息及</a:t>
            </a:r>
            <a:r>
              <a:rPr kumimoji="0" lang="en-US" altLang="zh-CN" sz="1600" i="0" u="none" strike="noStrike" kern="0" cap="none" spc="0" normalizeH="0" baseline="0" noProof="0" dirty="0">
                <a:ln>
                  <a:noFill/>
                </a:ln>
                <a:solidFill>
                  <a:srgbClr val="606060"/>
                </a:solidFill>
                <a:effectLst/>
                <a:uLnTx/>
                <a:uFillTx/>
                <a:latin typeface="STKaiti" charset="-122"/>
              </a:rPr>
              <a:t>(</a:t>
            </a:r>
            <a:r>
              <a:rPr kumimoji="0" lang="zh-CN" altLang="en-US" sz="1600" i="0" u="none" strike="noStrike" kern="0" cap="none" spc="0" normalizeH="0" baseline="0" noProof="0" dirty="0">
                <a:ln>
                  <a:noFill/>
                </a:ln>
                <a:solidFill>
                  <a:srgbClr val="606060"/>
                </a:solidFill>
                <a:effectLst/>
                <a:uLnTx/>
                <a:uFillTx/>
                <a:latin typeface="STKaiti" charset="-122"/>
              </a:rPr>
              <a:t>或</a:t>
            </a:r>
            <a:r>
              <a:rPr kumimoji="0" lang="en-US" altLang="zh-CN" sz="1600" i="0" u="none" strike="noStrike" kern="0" cap="none" spc="0" normalizeH="0" baseline="0" noProof="0" dirty="0">
                <a:ln>
                  <a:noFill/>
                </a:ln>
                <a:solidFill>
                  <a:srgbClr val="606060"/>
                </a:solidFill>
                <a:effectLst/>
                <a:uLnTx/>
                <a:uFillTx/>
                <a:latin typeface="STKaiti" charset="-122"/>
              </a:rPr>
              <a:t>)</a:t>
            </a:r>
            <a:r>
              <a:rPr kumimoji="0" lang="zh-CN" altLang="en-US" sz="1600" i="0" u="none" strike="noStrike" kern="0" cap="none" spc="0" normalizeH="0" baseline="0" noProof="0" dirty="0">
                <a:ln>
                  <a:noFill/>
                </a:ln>
                <a:solidFill>
                  <a:srgbClr val="606060"/>
                </a:solidFill>
                <a:effectLst/>
                <a:uLnTx/>
                <a:uFillTx/>
                <a:latin typeface="STKaiti" charset="-122"/>
              </a:rPr>
              <a:t>其来源的准确性或全面性并不进行表述或保证。</a:t>
            </a:r>
            <a:r>
              <a:rPr kumimoji="0" lang="zh-CN" altLang="en-US" sz="1600" i="0" u="none" strike="noStrike" kern="0" cap="none" spc="0" normalizeH="0" baseline="0" noProof="0" dirty="0">
                <a:ln>
                  <a:noFill/>
                </a:ln>
                <a:solidFill>
                  <a:srgbClr val="606060"/>
                </a:solidFill>
                <a:effectLst/>
                <a:uLnTx/>
                <a:uFillTx/>
                <a:latin typeface="Tahoma" charset="0"/>
              </a:rPr>
              <a:t>公司</a:t>
            </a:r>
            <a:r>
              <a:rPr kumimoji="0" lang="zh-CN" altLang="en-US" sz="1600" i="0" u="none" strike="noStrike" kern="0" cap="none" spc="0" normalizeH="0" baseline="0" noProof="0" dirty="0">
                <a:ln>
                  <a:noFill/>
                </a:ln>
                <a:solidFill>
                  <a:srgbClr val="606060"/>
                </a:solidFill>
                <a:effectLst/>
                <a:uLnTx/>
                <a:uFillTx/>
                <a:latin typeface="STKaiti" charset="-122"/>
              </a:rPr>
              <a:t>或其任何相关方及联营公司、员工、或代理均未获授权做出与此介绍档内容不相符的表述或保证，或任何额外的表述或保证。此介绍档内的任何有关公司的陈述并非必然完整，此介绍档内的所有内容均可能被更新、完善、重订、修改及最终核实。 对于此介绍档的内容或其他以书面或口述方式表达的有关信息的准确性或全面性，</a:t>
            </a:r>
            <a:r>
              <a:rPr kumimoji="0" lang="zh-CN" altLang="en-US" sz="1600" i="0" u="none" strike="noStrike" kern="0" cap="none" spc="0" normalizeH="0" baseline="0" noProof="0" dirty="0">
                <a:ln>
                  <a:noFill/>
                </a:ln>
                <a:solidFill>
                  <a:srgbClr val="606060"/>
                </a:solidFill>
                <a:effectLst/>
                <a:uLnTx/>
                <a:uFillTx/>
                <a:latin typeface="Tahoma" charset="0"/>
              </a:rPr>
              <a:t>公司</a:t>
            </a:r>
            <a:r>
              <a:rPr kumimoji="0" lang="zh-CN" altLang="en-US" sz="1600" i="0" u="none" strike="noStrike" kern="0" cap="none" spc="0" normalizeH="0" baseline="0" noProof="0" dirty="0">
                <a:ln>
                  <a:noFill/>
                </a:ln>
                <a:solidFill>
                  <a:srgbClr val="606060"/>
                </a:solidFill>
                <a:effectLst/>
                <a:uLnTx/>
                <a:uFillTx/>
                <a:latin typeface="STKaiti" charset="-122"/>
              </a:rPr>
              <a:t>及相关方或其董事、高层人员、员工、代理或顾问均不会于现时或将来以明示或暗示的方式做出或给与任何表述、保证或承诺，亦不会于现时或将来对此负任何责任或义务。有关任何此等责任或义务均明晰的被拒绝。 </a:t>
            </a:r>
            <a:r>
              <a:rPr kumimoji="0" lang="zh-CN" altLang="en-US" sz="1600" i="0" u="none" strike="noStrike" kern="0" cap="none" spc="0" normalizeH="0" baseline="0" noProof="0" dirty="0">
                <a:ln>
                  <a:noFill/>
                </a:ln>
                <a:solidFill>
                  <a:srgbClr val="606060"/>
                </a:solidFill>
                <a:effectLst/>
                <a:uLnTx/>
                <a:uFillTx/>
              </a:rPr>
              <a:t>除本声明外，本文件其他内容不具有法律约束力，不应被视为亦不构成向任何人士发出的要约。</a:t>
            </a:r>
            <a:endParaRPr kumimoji="0" lang="zh-CN" altLang="en-US" sz="1600" i="0" u="none" strike="noStrike" kern="0" cap="none" spc="0" normalizeH="0" baseline="0" noProof="0" dirty="0">
              <a:ln>
                <a:noFill/>
              </a:ln>
              <a:solidFill>
                <a:srgbClr val="606060"/>
              </a:solidFill>
              <a:effectLst/>
              <a:uLnTx/>
              <a:uFillTx/>
            </a:endParaRPr>
          </a:p>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600" i="0" u="none" strike="noStrike" kern="0" cap="none" spc="0" normalizeH="0" baseline="0" noProof="0" dirty="0">
              <a:ln>
                <a:noFill/>
              </a:ln>
              <a:solidFill>
                <a:sysClr val="windowText" lastClr="000000"/>
              </a:solidFill>
              <a:effectLst/>
              <a:uLnTx/>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标题页">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318478" name="think-cell Slide" r:id="rId3" imgW="0" imgH="0" progId="TCLayout.ActiveDocument.1">
                  <p:embed/>
                </p:oleObj>
              </mc:Choice>
              <mc:Fallback>
                <p:oleObj name="think-cell Slide" r:id="rId3" imgW="0" imgH="0" progId="TCLayout.ActiveDocument.1">
                  <p:embed/>
                  <p:pic>
                    <p:nvPicPr>
                      <p:cNvPr id="0" name="图片 31417"/>
                      <p:cNvPicPr/>
                      <p:nvPr/>
                    </p:nvPicPr>
                    <p:blipFill>
                      <a:blip r:embed="rId4"/>
                      <a:stretch>
                        <a:fillRect/>
                      </a:stretch>
                    </p:blipFill>
                    <p:spPr>
                      <a:xfrm>
                        <a:off x="1955" y="1589"/>
                        <a:ext cx="1953" cy="1587"/>
                      </a:xfrm>
                      <a:prstGeom prst="rect">
                        <a:avLst/>
                      </a:prstGeom>
                    </p:spPr>
                  </p:pic>
                </p:oleObj>
              </mc:Fallback>
            </mc:AlternateContent>
          </a:graphicData>
        </a:graphic>
      </p:graphicFrame>
      <p:sp>
        <p:nvSpPr>
          <p:cNvPr id="3" name="文本框 2"/>
          <p:cNvSpPr txBox="1"/>
          <p:nvPr userDrawn="1"/>
        </p:nvSpPr>
        <p:spPr>
          <a:xfrm>
            <a:off x="7902917" y="894080"/>
            <a:ext cx="1125415" cy="914400"/>
          </a:xfrm>
          <a:prstGeom prst="rect">
            <a:avLst/>
          </a:prstGeom>
          <a:noFill/>
        </p:spPr>
        <p:txBody>
          <a:bodyPr wrap="none" lIns="72000" tIns="72000" rIns="72000" bIns="72000" rtlCol="0" anchor="ctr" anchorCtr="0">
            <a:noAutofit/>
          </a:bodyPr>
          <a:lstStyle/>
          <a:p>
            <a:pPr marL="177800" indent="-177800">
              <a:buClr>
                <a:schemeClr val="accent6"/>
              </a:buClr>
              <a:buFont typeface="Wingdings" panose="05000000000000000000" pitchFamily="2" charset="2"/>
              <a:buChar char="§"/>
            </a:pPr>
            <a:endParaRPr kumimoji="1" lang="zh-CN" altLang="en-US" sz="1400" dirty="0" err="1"/>
          </a:p>
        </p:txBody>
      </p:sp>
      <p:sp>
        <p:nvSpPr>
          <p:cNvPr id="4" name="文本框 3"/>
          <p:cNvSpPr txBox="1"/>
          <p:nvPr userDrawn="1"/>
        </p:nvSpPr>
        <p:spPr>
          <a:xfrm>
            <a:off x="11491742" y="924560"/>
            <a:ext cx="1125415" cy="914400"/>
          </a:xfrm>
          <a:prstGeom prst="rect">
            <a:avLst/>
          </a:prstGeom>
          <a:noFill/>
        </p:spPr>
        <p:txBody>
          <a:bodyPr wrap="none" lIns="72000" tIns="72000" rIns="72000" bIns="72000" rtlCol="0" anchor="ctr" anchorCtr="0">
            <a:noAutofit/>
          </a:bodyPr>
          <a:lstStyle/>
          <a:p>
            <a:pPr marL="177800" indent="-177800">
              <a:buClr>
                <a:schemeClr val="accent6"/>
              </a:buClr>
              <a:buFont typeface="Wingdings" panose="05000000000000000000" pitchFamily="2" charset="2"/>
              <a:buChar char="§"/>
            </a:pPr>
            <a:endParaRPr kumimoji="1" lang="zh-CN" altLang="en-US" sz="1400" dirty="0" err="1"/>
          </a:p>
        </p:txBody>
      </p:sp>
      <p:sp>
        <p:nvSpPr>
          <p:cNvPr id="5" name="文本框 4"/>
          <p:cNvSpPr txBox="1"/>
          <p:nvPr userDrawn="1"/>
        </p:nvSpPr>
        <p:spPr>
          <a:xfrm>
            <a:off x="3585626" y="2934587"/>
            <a:ext cx="4658697" cy="808075"/>
          </a:xfrm>
          <a:prstGeom prst="rect">
            <a:avLst/>
          </a:prstGeom>
          <a:noFill/>
        </p:spPr>
        <p:txBody>
          <a:bodyPr wrap="square" lIns="72000" tIns="72000" rIns="72000" bIns="72000" rtlCol="0" anchor="ctr" anchorCtr="0">
            <a:noAutofit/>
          </a:bodyPr>
          <a:lstStyle/>
          <a:p>
            <a:pPr marL="177800" indent="-177800">
              <a:buClr>
                <a:schemeClr val="accent6"/>
              </a:buClr>
              <a:buFont typeface="Wingdings" panose="05000000000000000000" pitchFamily="2" charset="2"/>
              <a:buChar char="§"/>
            </a:pPr>
            <a:endParaRPr kumimoji="1" lang="zh-CN" altLang="en-US" sz="1400" dirty="0" err="1"/>
          </a:p>
        </p:txBody>
      </p:sp>
      <p:sp>
        <p:nvSpPr>
          <p:cNvPr id="11" name="标题 13"/>
          <p:cNvSpPr>
            <a:spLocks noGrp="1"/>
          </p:cNvSpPr>
          <p:nvPr userDrawn="1">
            <p:ph type="title" idx="4294967295" hasCustomPrompt="1"/>
          </p:nvPr>
        </p:nvSpPr>
        <p:spPr>
          <a:xfrm>
            <a:off x="243841" y="274639"/>
            <a:ext cx="9900284" cy="621792"/>
          </a:xfrm>
        </p:spPr>
        <p:txBody>
          <a:bodyPr>
            <a:normAutofit/>
          </a:bodyPr>
          <a:lstStyle>
            <a:lvl1pPr>
              <a:defRPr sz="2200" b="1">
                <a:solidFill>
                  <a:srgbClr val="606060"/>
                </a:solidFill>
              </a:defRPr>
            </a:lvl1pPr>
          </a:lstStyle>
          <a:p>
            <a:r>
              <a:rPr lang="zh-CN" altLang="en-US" dirty="0"/>
              <a:t>目录</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章节页">
    <p:spTree>
      <p:nvGrpSpPr>
        <p:cNvPr id="1" name=""/>
        <p:cNvGrpSpPr/>
        <p:nvPr/>
      </p:nvGrpSpPr>
      <p:grpSpPr>
        <a:xfrm>
          <a:off x="0" y="0"/>
          <a:ext cx="0" cy="0"/>
          <a:chOff x="0" y="0"/>
          <a:chExt cx="0" cy="0"/>
        </a:xfrm>
      </p:grpSpPr>
      <p:sp>
        <p:nvSpPr>
          <p:cNvPr id="5" name="TextBox 34"/>
          <p:cNvSpPr txBox="1"/>
          <p:nvPr userDrawn="1"/>
        </p:nvSpPr>
        <p:spPr>
          <a:xfrm>
            <a:off x="335360" y="-222232"/>
            <a:ext cx="1827269" cy="144000"/>
          </a:xfrm>
          <a:prstGeom prst="rect">
            <a:avLst/>
          </a:prstGeom>
          <a:noFill/>
        </p:spPr>
        <p:txBody>
          <a:bodyPr wrap="square" lIns="88615" tIns="0" rIns="0" bIns="0" rtlCol="0" anchor="ctr">
            <a:noAutofit/>
          </a:bodyPr>
          <a:lstStyle/>
          <a:p>
            <a:r>
              <a:rPr lang="en-US" sz="1000" dirty="0">
                <a:latin typeface="+mn-lt"/>
              </a:rPr>
              <a:t>Begin Content</a:t>
            </a:r>
            <a:r>
              <a:rPr lang="en-US" sz="1000" baseline="0" dirty="0">
                <a:latin typeface="+mn-lt"/>
              </a:rPr>
              <a:t> </a:t>
            </a:r>
            <a:r>
              <a:rPr lang="en-US" sz="1000" dirty="0">
                <a:latin typeface="+mn-lt"/>
              </a:rPr>
              <a:t>Area </a:t>
            </a:r>
            <a:r>
              <a:rPr lang="en-US" sz="1000">
                <a:latin typeface="+mn-lt"/>
              </a:rPr>
              <a:t>= 16,</a:t>
            </a:r>
            <a:r>
              <a:rPr lang="en-US" altLang="zh-CN" sz="1000">
                <a:latin typeface="+mn-lt"/>
              </a:rPr>
              <a:t>3</a:t>
            </a:r>
            <a:r>
              <a:rPr lang="en-US" sz="1000">
                <a:latin typeface="+mn-lt"/>
              </a:rPr>
              <a:t>0</a:t>
            </a:r>
            <a:endParaRPr lang="en-US" sz="1000" dirty="0">
              <a:latin typeface="+mn-lt"/>
            </a:endParaRPr>
          </a:p>
        </p:txBody>
      </p:sp>
      <p:sp>
        <p:nvSpPr>
          <p:cNvPr id="6" name="TextBox 49"/>
          <p:cNvSpPr txBox="1"/>
          <p:nvPr userDrawn="1"/>
        </p:nvSpPr>
        <p:spPr>
          <a:xfrm>
            <a:off x="-1920720" y="224644"/>
            <a:ext cx="1776000" cy="144000"/>
          </a:xfrm>
          <a:prstGeom prst="rect">
            <a:avLst/>
          </a:prstGeom>
          <a:noFill/>
        </p:spPr>
        <p:txBody>
          <a:bodyPr wrap="square" lIns="0" tIns="0" rIns="0" bIns="0" rtlCol="0" anchor="ctr">
            <a:noAutofit/>
          </a:bodyPr>
          <a:lstStyle/>
          <a:p>
            <a:pPr algn="r"/>
            <a:r>
              <a:rPr lang="en-US" sz="1000" dirty="0">
                <a:latin typeface="+mn-lt"/>
              </a:rPr>
              <a:t>Chapter = 8,50</a:t>
            </a:r>
            <a:endParaRPr lang="en-US" sz="1000" dirty="0">
              <a:latin typeface="+mn-lt"/>
            </a:endParaRPr>
          </a:p>
        </p:txBody>
      </p:sp>
      <p:sp>
        <p:nvSpPr>
          <p:cNvPr id="7" name="TextBox 36"/>
          <p:cNvSpPr txBox="1"/>
          <p:nvPr userDrawn="1"/>
        </p:nvSpPr>
        <p:spPr>
          <a:xfrm>
            <a:off x="10029371" y="-222232"/>
            <a:ext cx="1827269" cy="144000"/>
          </a:xfrm>
          <a:prstGeom prst="rect">
            <a:avLst/>
          </a:prstGeom>
          <a:noFill/>
        </p:spPr>
        <p:txBody>
          <a:bodyPr wrap="square" lIns="0" tIns="0" rIns="88615" bIns="0" rtlCol="0" anchor="ctr">
            <a:noAutofit/>
          </a:bodyPr>
          <a:lstStyle/>
          <a:p>
            <a:pPr algn="r"/>
            <a:r>
              <a:rPr lang="en-US" sz="1000" dirty="0">
                <a:latin typeface="+mn-lt"/>
              </a:rPr>
              <a:t>End Content Area = 16,</a:t>
            </a:r>
            <a:r>
              <a:rPr lang="en-US" altLang="zh-CN" sz="1000" dirty="0">
                <a:latin typeface="+mn-lt"/>
              </a:rPr>
              <a:t>30</a:t>
            </a:r>
            <a:endParaRPr lang="en-US" sz="1000" dirty="0">
              <a:latin typeface="+mn-lt"/>
            </a:endParaRPr>
          </a:p>
        </p:txBody>
      </p:sp>
      <p:sp>
        <p:nvSpPr>
          <p:cNvPr id="11" name="TextBox 8"/>
          <p:cNvSpPr txBox="1"/>
          <p:nvPr userDrawn="1"/>
        </p:nvSpPr>
        <p:spPr>
          <a:xfrm>
            <a:off x="-1920720" y="6240352"/>
            <a:ext cx="1776000" cy="144000"/>
          </a:xfrm>
          <a:prstGeom prst="rect">
            <a:avLst/>
          </a:prstGeom>
          <a:noFill/>
        </p:spPr>
        <p:txBody>
          <a:bodyPr wrap="square" lIns="0" tIns="0" rIns="0" bIns="0" rtlCol="0" anchor="ctr">
            <a:noAutofit/>
          </a:bodyPr>
          <a:lstStyle/>
          <a:p>
            <a:pPr algn="r"/>
            <a:r>
              <a:rPr lang="en-US" sz="1000" dirty="0">
                <a:latin typeface="+mn-lt"/>
              </a:rPr>
              <a:t>Lower Guide Content = 8,</a:t>
            </a:r>
            <a:r>
              <a:rPr lang="en-US" altLang="zh-CN" sz="1000" dirty="0">
                <a:latin typeface="+mn-lt"/>
              </a:rPr>
              <a:t>2</a:t>
            </a:r>
            <a:r>
              <a:rPr lang="en-US" sz="1000" dirty="0">
                <a:latin typeface="+mn-lt"/>
              </a:rPr>
              <a:t>0</a:t>
            </a:r>
            <a:endParaRPr lang="en-US" sz="1000" dirty="0">
              <a:latin typeface="+mn-lt"/>
            </a:endParaRPr>
          </a:p>
        </p:txBody>
      </p:sp>
      <p:cxnSp>
        <p:nvCxnSpPr>
          <p:cNvPr id="12" name="Straight Connector 37"/>
          <p:cNvCxnSpPr/>
          <p:nvPr userDrawn="1"/>
        </p:nvCxnSpPr>
        <p:spPr>
          <a:xfrm>
            <a:off x="6092795" y="-402232"/>
            <a:ext cx="0" cy="36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38"/>
          <p:cNvSpPr txBox="1"/>
          <p:nvPr userDrawn="1"/>
        </p:nvSpPr>
        <p:spPr>
          <a:xfrm>
            <a:off x="6045796" y="-474232"/>
            <a:ext cx="1827269" cy="144000"/>
          </a:xfrm>
          <a:prstGeom prst="rect">
            <a:avLst/>
          </a:prstGeom>
          <a:noFill/>
        </p:spPr>
        <p:txBody>
          <a:bodyPr wrap="square" lIns="88615" tIns="0" rIns="0" bIns="0" rtlCol="0" anchor="ctr">
            <a:noAutofit/>
          </a:bodyPr>
          <a:lstStyle/>
          <a:p>
            <a:r>
              <a:rPr lang="en-US" sz="1000" dirty="0">
                <a:latin typeface="+mn-lt"/>
              </a:rPr>
              <a:t>Center Type Area = 0,00</a:t>
            </a:r>
            <a:endParaRPr lang="en-US" sz="1000" dirty="0">
              <a:latin typeface="+mn-lt"/>
            </a:endParaRPr>
          </a:p>
        </p:txBody>
      </p:sp>
      <p:cxnSp>
        <p:nvCxnSpPr>
          <p:cNvPr id="14" name="Straight Connector 39"/>
          <p:cNvCxnSpPr/>
          <p:nvPr userDrawn="1"/>
        </p:nvCxnSpPr>
        <p:spPr>
          <a:xfrm>
            <a:off x="5918361" y="-222232"/>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15" name="TextBox 40"/>
          <p:cNvSpPr txBox="1"/>
          <p:nvPr userDrawn="1"/>
        </p:nvSpPr>
        <p:spPr>
          <a:xfrm>
            <a:off x="4091092" y="-222232"/>
            <a:ext cx="1827269" cy="144000"/>
          </a:xfrm>
          <a:prstGeom prst="rect">
            <a:avLst/>
          </a:prstGeom>
          <a:noFill/>
        </p:spPr>
        <p:txBody>
          <a:bodyPr wrap="square" lIns="0" tIns="0" rIns="88615" bIns="0" rtlCol="0" anchor="ctr">
            <a:noAutofit/>
          </a:bodyPr>
          <a:lstStyle/>
          <a:p>
            <a:pPr algn="r"/>
            <a:r>
              <a:rPr lang="en-US" sz="1000" dirty="0">
                <a:latin typeface="+mn-lt"/>
              </a:rPr>
              <a:t>Left Spacing = 0,50</a:t>
            </a:r>
            <a:endParaRPr lang="en-US" sz="1000" dirty="0">
              <a:latin typeface="+mn-lt"/>
            </a:endParaRPr>
          </a:p>
        </p:txBody>
      </p:sp>
      <p:sp>
        <p:nvSpPr>
          <p:cNvPr id="16" name="TextBox 41"/>
          <p:cNvSpPr txBox="1"/>
          <p:nvPr userDrawn="1"/>
        </p:nvSpPr>
        <p:spPr>
          <a:xfrm>
            <a:off x="6276020" y="-222232"/>
            <a:ext cx="1827269" cy="144000"/>
          </a:xfrm>
          <a:prstGeom prst="rect">
            <a:avLst/>
          </a:prstGeom>
          <a:noFill/>
        </p:spPr>
        <p:txBody>
          <a:bodyPr wrap="square" lIns="88615" tIns="0" rIns="0" bIns="0" rtlCol="0" anchor="ctr">
            <a:noAutofit/>
          </a:bodyPr>
          <a:lstStyle/>
          <a:p>
            <a:r>
              <a:rPr lang="en-US" sz="1000" dirty="0">
                <a:latin typeface="+mn-lt"/>
              </a:rPr>
              <a:t>Right Spacing = 0,50</a:t>
            </a:r>
            <a:endParaRPr lang="en-US" sz="1000" dirty="0">
              <a:latin typeface="+mn-lt"/>
            </a:endParaRPr>
          </a:p>
        </p:txBody>
      </p:sp>
      <p:cxnSp>
        <p:nvCxnSpPr>
          <p:cNvPr id="17" name="Straight Connector 42"/>
          <p:cNvCxnSpPr/>
          <p:nvPr userDrawn="1"/>
        </p:nvCxnSpPr>
        <p:spPr>
          <a:xfrm>
            <a:off x="6276020" y="-222232"/>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18" name="TextBox 47"/>
          <p:cNvSpPr txBox="1"/>
          <p:nvPr userDrawn="1"/>
        </p:nvSpPr>
        <p:spPr>
          <a:xfrm>
            <a:off x="-1920720" y="6453650"/>
            <a:ext cx="1776000" cy="144000"/>
          </a:xfrm>
          <a:prstGeom prst="rect">
            <a:avLst/>
          </a:prstGeom>
          <a:noFill/>
        </p:spPr>
        <p:txBody>
          <a:bodyPr wrap="square" lIns="0" tIns="0" rIns="0" bIns="0" rtlCol="0" anchor="ctr">
            <a:noAutofit/>
          </a:bodyPr>
          <a:lstStyle/>
          <a:p>
            <a:pPr algn="r"/>
            <a:r>
              <a:rPr lang="en-US" sz="1000" dirty="0">
                <a:latin typeface="+mn-lt"/>
              </a:rPr>
              <a:t>Footer </a:t>
            </a:r>
            <a:r>
              <a:rPr lang="en-US" sz="1000">
                <a:latin typeface="+mn-lt"/>
              </a:rPr>
              <a:t>= </a:t>
            </a:r>
            <a:r>
              <a:rPr lang="en-US" altLang="zh-CN" sz="1000">
                <a:latin typeface="+mn-lt"/>
              </a:rPr>
              <a:t>8</a:t>
            </a:r>
            <a:r>
              <a:rPr lang="en-US" sz="1000">
                <a:latin typeface="+mn-lt"/>
              </a:rPr>
              <a:t>,</a:t>
            </a:r>
            <a:r>
              <a:rPr lang="en-US" altLang="zh-CN" sz="1000">
                <a:latin typeface="+mn-lt"/>
              </a:rPr>
              <a:t>8</a:t>
            </a:r>
            <a:r>
              <a:rPr lang="en-US" sz="1000">
                <a:latin typeface="+mn-lt"/>
              </a:rPr>
              <a:t>0</a:t>
            </a:r>
            <a:endParaRPr lang="en-US" sz="1000" dirty="0">
              <a:latin typeface="+mn-lt"/>
            </a:endParaRPr>
          </a:p>
        </p:txBody>
      </p:sp>
      <p:sp>
        <p:nvSpPr>
          <p:cNvPr id="19" name="TextBox 49"/>
          <p:cNvSpPr txBox="1"/>
          <p:nvPr userDrawn="1"/>
        </p:nvSpPr>
        <p:spPr>
          <a:xfrm>
            <a:off x="-1920720" y="728375"/>
            <a:ext cx="1776000" cy="144000"/>
          </a:xfrm>
          <a:prstGeom prst="rect">
            <a:avLst/>
          </a:prstGeom>
          <a:noFill/>
        </p:spPr>
        <p:txBody>
          <a:bodyPr wrap="square" lIns="0" tIns="0" rIns="0" bIns="0" rtlCol="0" anchor="ctr">
            <a:noAutofit/>
          </a:bodyPr>
          <a:lstStyle/>
          <a:p>
            <a:pPr algn="r"/>
            <a:r>
              <a:rPr lang="en-US" altLang="zh-CN" sz="1000" dirty="0">
                <a:latin typeface="+mn-lt"/>
              </a:rPr>
              <a:t>Head</a:t>
            </a:r>
            <a:r>
              <a:rPr lang="en-US" sz="1000" dirty="0">
                <a:latin typeface="+mn-lt"/>
              </a:rPr>
              <a:t>line</a:t>
            </a:r>
            <a:r>
              <a:rPr lang="zh-CN" altLang="en-US" sz="1000" dirty="0">
                <a:latin typeface="+mn-lt"/>
              </a:rPr>
              <a:t> </a:t>
            </a:r>
            <a:r>
              <a:rPr lang="en-US" altLang="zh-CN" sz="1000" dirty="0">
                <a:latin typeface="+mn-lt"/>
              </a:rPr>
              <a:t>Line</a:t>
            </a:r>
            <a:r>
              <a:rPr lang="en-US" sz="1000" dirty="0">
                <a:latin typeface="+mn-lt"/>
              </a:rPr>
              <a:t> = 7,80</a:t>
            </a:r>
            <a:endParaRPr lang="en-US" sz="1000" dirty="0">
              <a:latin typeface="+mn-lt"/>
            </a:endParaRPr>
          </a:p>
        </p:txBody>
      </p:sp>
      <p:cxnSp>
        <p:nvCxnSpPr>
          <p:cNvPr id="20" name="Straight Connector 50"/>
          <p:cNvCxnSpPr/>
          <p:nvPr userDrawn="1"/>
        </p:nvCxnSpPr>
        <p:spPr>
          <a:xfrm>
            <a:off x="-384720" y="872375"/>
            <a:ext cx="24000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1" name="TextBox 46"/>
          <p:cNvSpPr txBox="1"/>
          <p:nvPr userDrawn="1"/>
        </p:nvSpPr>
        <p:spPr>
          <a:xfrm>
            <a:off x="-1920720" y="1063624"/>
            <a:ext cx="1776000" cy="144000"/>
          </a:xfrm>
          <a:prstGeom prst="rect">
            <a:avLst/>
          </a:prstGeom>
          <a:noFill/>
        </p:spPr>
        <p:txBody>
          <a:bodyPr wrap="square" lIns="0" tIns="0" rIns="0" bIns="0" rtlCol="0" anchor="ctr">
            <a:noAutofit/>
          </a:bodyPr>
          <a:lstStyle/>
          <a:p>
            <a:pPr algn="r"/>
            <a:r>
              <a:rPr lang="en-US" sz="1000" dirty="0">
                <a:latin typeface="+mn-lt"/>
              </a:rPr>
              <a:t>Upper Guide Content = </a:t>
            </a:r>
            <a:r>
              <a:rPr lang="en-US" altLang="zh-CN" sz="1000" dirty="0">
                <a:latin typeface="+mn-lt"/>
              </a:rPr>
              <a:t>6</a:t>
            </a:r>
            <a:r>
              <a:rPr lang="en-US" sz="1000" dirty="0">
                <a:latin typeface="+mn-lt"/>
              </a:rPr>
              <a:t>,</a:t>
            </a:r>
            <a:r>
              <a:rPr lang="en-US" altLang="zh-CN" sz="1000" dirty="0">
                <a:latin typeface="+mn-lt"/>
              </a:rPr>
              <a:t>6</a:t>
            </a:r>
            <a:r>
              <a:rPr lang="en-US" sz="1000" dirty="0">
                <a:latin typeface="+mn-lt"/>
              </a:rPr>
              <a:t>0</a:t>
            </a:r>
            <a:endParaRPr lang="en-US" sz="1000" dirty="0">
              <a:latin typeface="+mn-lt"/>
            </a:endParaRPr>
          </a:p>
        </p:txBody>
      </p:sp>
      <p:cxnSp>
        <p:nvCxnSpPr>
          <p:cNvPr id="22" name="Straight Connector 73"/>
          <p:cNvCxnSpPr/>
          <p:nvPr userDrawn="1"/>
        </p:nvCxnSpPr>
        <p:spPr>
          <a:xfrm>
            <a:off x="-384720" y="3719661"/>
            <a:ext cx="24000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3" name="TextBox 74"/>
          <p:cNvSpPr txBox="1"/>
          <p:nvPr userDrawn="1"/>
        </p:nvSpPr>
        <p:spPr>
          <a:xfrm>
            <a:off x="-1920720" y="3731236"/>
            <a:ext cx="1776000" cy="144000"/>
          </a:xfrm>
          <a:prstGeom prst="rect">
            <a:avLst/>
          </a:prstGeom>
          <a:noFill/>
        </p:spPr>
        <p:txBody>
          <a:bodyPr wrap="square" lIns="0" tIns="0" rIns="0" bIns="0" rtlCol="0" anchor="ctr">
            <a:noAutofit/>
          </a:bodyPr>
          <a:lstStyle/>
          <a:p>
            <a:pPr algn="r"/>
            <a:r>
              <a:rPr lang="en-US" sz="1000" dirty="0">
                <a:latin typeface="+mn-lt"/>
              </a:rPr>
              <a:t>Vertical Center = </a:t>
            </a:r>
            <a:r>
              <a:rPr lang="en-US" altLang="zh-CN" sz="1000" dirty="0">
                <a:latin typeface="+mn-lt"/>
              </a:rPr>
              <a:t>0.8</a:t>
            </a:r>
            <a:r>
              <a:rPr lang="en-US" sz="1000" dirty="0">
                <a:latin typeface="+mn-lt"/>
              </a:rPr>
              <a:t>0</a:t>
            </a:r>
            <a:endParaRPr lang="en-US" sz="1000" dirty="0">
              <a:latin typeface="+mn-lt"/>
            </a:endParaRPr>
          </a:p>
        </p:txBody>
      </p:sp>
      <p:sp>
        <p:nvSpPr>
          <p:cNvPr id="24" name="Rectangle 57"/>
          <p:cNvSpPr/>
          <p:nvPr userDrawn="1"/>
        </p:nvSpPr>
        <p:spPr bwMode="gray">
          <a:xfrm>
            <a:off x="-864720" y="3100698"/>
            <a:ext cx="720000" cy="360000"/>
          </a:xfrm>
          <a:prstGeom prst="rect">
            <a:avLst/>
          </a:prstGeom>
          <a:solidFill>
            <a:srgbClr val="FDBF00"/>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253</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191</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0</a:t>
            </a:r>
            <a:endParaRPr lang="de-DE" sz="600" dirty="0">
              <a:solidFill>
                <a:prstClr val="white"/>
              </a:solidFill>
              <a:latin typeface="+mn-lt"/>
            </a:endParaRPr>
          </a:p>
        </p:txBody>
      </p:sp>
      <p:sp>
        <p:nvSpPr>
          <p:cNvPr id="25" name="TextBox 58"/>
          <p:cNvSpPr txBox="1"/>
          <p:nvPr userDrawn="1"/>
        </p:nvSpPr>
        <p:spPr>
          <a:xfrm>
            <a:off x="-1590048" y="2118782"/>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baseline="0" dirty="0">
                <a:latin typeface="+mn-lt"/>
              </a:rPr>
              <a:t> 3</a:t>
            </a:r>
            <a:endParaRPr lang="en-US" sz="1000" dirty="0">
              <a:latin typeface="+mn-lt"/>
            </a:endParaRPr>
          </a:p>
        </p:txBody>
      </p:sp>
      <p:sp>
        <p:nvSpPr>
          <p:cNvPr id="26" name="Rectangle 59"/>
          <p:cNvSpPr/>
          <p:nvPr userDrawn="1"/>
        </p:nvSpPr>
        <p:spPr bwMode="gray">
          <a:xfrm>
            <a:off x="-864720" y="2387598"/>
            <a:ext cx="720000" cy="360000"/>
          </a:xfrm>
          <a:prstGeom prst="rect">
            <a:avLst/>
          </a:prstGeom>
          <a:solidFill>
            <a:srgbClr val="3886A4"/>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56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134</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164</a:t>
            </a:r>
            <a:endParaRPr lang="de-DE" sz="600" dirty="0">
              <a:solidFill>
                <a:prstClr val="white"/>
              </a:solidFill>
              <a:latin typeface="+mn-lt"/>
            </a:endParaRPr>
          </a:p>
        </p:txBody>
      </p:sp>
      <p:sp>
        <p:nvSpPr>
          <p:cNvPr id="27" name="TextBox 60"/>
          <p:cNvSpPr txBox="1"/>
          <p:nvPr userDrawn="1"/>
        </p:nvSpPr>
        <p:spPr>
          <a:xfrm>
            <a:off x="-1604282" y="1404172"/>
            <a:ext cx="739562"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1</a:t>
            </a:r>
            <a:endParaRPr lang="en-US" sz="1000" dirty="0">
              <a:latin typeface="+mn-lt"/>
            </a:endParaRPr>
          </a:p>
        </p:txBody>
      </p:sp>
      <p:sp>
        <p:nvSpPr>
          <p:cNvPr id="28" name="Rectangle 61"/>
          <p:cNvSpPr/>
          <p:nvPr userDrawn="1"/>
        </p:nvSpPr>
        <p:spPr bwMode="gray">
          <a:xfrm>
            <a:off x="-864720" y="1317945"/>
            <a:ext cx="720000" cy="360000"/>
          </a:xfrm>
          <a:prstGeom prst="rect">
            <a:avLst/>
          </a:prstGeom>
          <a:solidFill>
            <a:srgbClr val="103C5E"/>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16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60</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94</a:t>
            </a:r>
            <a:endParaRPr lang="de-DE" sz="600" dirty="0">
              <a:solidFill>
                <a:prstClr val="white"/>
              </a:solidFill>
              <a:latin typeface="+mn-lt"/>
            </a:endParaRPr>
          </a:p>
        </p:txBody>
      </p:sp>
      <p:sp>
        <p:nvSpPr>
          <p:cNvPr id="29" name="Rectangle 62"/>
          <p:cNvSpPr/>
          <p:nvPr userDrawn="1"/>
        </p:nvSpPr>
        <p:spPr bwMode="gray">
          <a:xfrm>
            <a:off x="-864720" y="2031047"/>
            <a:ext cx="720000" cy="360000"/>
          </a:xfrm>
          <a:prstGeom prst="rect">
            <a:avLst/>
          </a:prstGeom>
          <a:solidFill>
            <a:srgbClr val="1070B7"/>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16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112</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183</a:t>
            </a:r>
            <a:endParaRPr lang="de-DE" sz="600" dirty="0">
              <a:solidFill>
                <a:prstClr val="white"/>
              </a:solidFill>
              <a:latin typeface="+mn-lt"/>
            </a:endParaRPr>
          </a:p>
        </p:txBody>
      </p:sp>
      <p:sp>
        <p:nvSpPr>
          <p:cNvPr id="30" name="Rectangle 63"/>
          <p:cNvSpPr/>
          <p:nvPr userDrawn="1"/>
        </p:nvSpPr>
        <p:spPr bwMode="gray">
          <a:xfrm>
            <a:off x="-864720" y="2744149"/>
            <a:ext cx="720000" cy="360000"/>
          </a:xfrm>
          <a:prstGeom prst="rect">
            <a:avLst/>
          </a:prstGeom>
          <a:solidFill>
            <a:srgbClr val="439C92"/>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67</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156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146</a:t>
            </a:r>
            <a:endParaRPr lang="de-DE" sz="600" dirty="0">
              <a:solidFill>
                <a:prstClr val="white"/>
              </a:solidFill>
              <a:latin typeface="+mn-lt"/>
            </a:endParaRPr>
          </a:p>
        </p:txBody>
      </p:sp>
      <p:sp>
        <p:nvSpPr>
          <p:cNvPr id="31" name="Rectangle 64"/>
          <p:cNvSpPr/>
          <p:nvPr userDrawn="1"/>
        </p:nvSpPr>
        <p:spPr bwMode="gray">
          <a:xfrm>
            <a:off x="-864720" y="1674496"/>
            <a:ext cx="720000" cy="360000"/>
          </a:xfrm>
          <a:prstGeom prst="rect">
            <a:avLst/>
          </a:prstGeom>
          <a:solidFill>
            <a:srgbClr val="004C6E"/>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0</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76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110</a:t>
            </a:r>
            <a:endParaRPr lang="de-DE" altLang="zh-CN" sz="600" dirty="0">
              <a:solidFill>
                <a:prstClr val="white"/>
              </a:solidFill>
              <a:latin typeface="+mn-lt"/>
            </a:endParaRPr>
          </a:p>
        </p:txBody>
      </p:sp>
      <p:sp>
        <p:nvSpPr>
          <p:cNvPr id="32" name="TextBox 65"/>
          <p:cNvSpPr txBox="1"/>
          <p:nvPr userDrawn="1"/>
        </p:nvSpPr>
        <p:spPr>
          <a:xfrm>
            <a:off x="-1590047" y="1761477"/>
            <a:ext cx="725327"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2</a:t>
            </a:r>
            <a:endParaRPr lang="en-US" sz="1000" dirty="0">
              <a:latin typeface="+mn-lt"/>
            </a:endParaRPr>
          </a:p>
        </p:txBody>
      </p:sp>
      <p:sp>
        <p:nvSpPr>
          <p:cNvPr id="33" name="TextBox 66"/>
          <p:cNvSpPr txBox="1"/>
          <p:nvPr userDrawn="1"/>
        </p:nvSpPr>
        <p:spPr>
          <a:xfrm>
            <a:off x="-1590048" y="2476087"/>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4</a:t>
            </a:r>
            <a:endParaRPr lang="en-US" sz="1000" dirty="0">
              <a:latin typeface="+mn-lt"/>
            </a:endParaRPr>
          </a:p>
        </p:txBody>
      </p:sp>
      <p:sp>
        <p:nvSpPr>
          <p:cNvPr id="34" name="TextBox 67"/>
          <p:cNvSpPr txBox="1"/>
          <p:nvPr userDrawn="1"/>
        </p:nvSpPr>
        <p:spPr>
          <a:xfrm>
            <a:off x="-1590048" y="2833392"/>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5</a:t>
            </a:r>
            <a:endParaRPr lang="en-US" sz="1000" dirty="0">
              <a:latin typeface="+mn-lt"/>
            </a:endParaRPr>
          </a:p>
        </p:txBody>
      </p:sp>
      <p:sp>
        <p:nvSpPr>
          <p:cNvPr id="35" name="TextBox 68"/>
          <p:cNvSpPr txBox="1"/>
          <p:nvPr userDrawn="1"/>
        </p:nvSpPr>
        <p:spPr>
          <a:xfrm>
            <a:off x="-1590048" y="3190698"/>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6</a:t>
            </a:r>
            <a:endParaRPr lang="en-US" sz="1000" dirty="0">
              <a:latin typeface="+mn-lt"/>
            </a:endParaRPr>
          </a:p>
        </p:txBody>
      </p:sp>
      <p:sp>
        <p:nvSpPr>
          <p:cNvPr id="36" name="Rectangle 51"/>
          <p:cNvSpPr/>
          <p:nvPr userDrawn="1"/>
        </p:nvSpPr>
        <p:spPr bwMode="gray">
          <a:xfrm>
            <a:off x="-864720" y="4295684"/>
            <a:ext cx="720000" cy="360000"/>
          </a:xfrm>
          <a:prstGeom prst="rect">
            <a:avLst/>
          </a:prstGeom>
          <a:solidFill>
            <a:schemeClr val="tx1"/>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37" name="Rectangle 52"/>
          <p:cNvSpPr/>
          <p:nvPr userDrawn="1"/>
        </p:nvSpPr>
        <p:spPr bwMode="gray">
          <a:xfrm>
            <a:off x="-864720" y="4661469"/>
            <a:ext cx="720000" cy="360000"/>
          </a:xfrm>
          <a:prstGeom prst="rect">
            <a:avLst/>
          </a:prstGeom>
          <a:solidFill>
            <a:srgbClr val="2E3740"/>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38" name="TextBox 53"/>
          <p:cNvSpPr txBox="1"/>
          <p:nvPr userDrawn="1"/>
        </p:nvSpPr>
        <p:spPr>
          <a:xfrm>
            <a:off x="-1678675" y="4385123"/>
            <a:ext cx="813954" cy="180000"/>
          </a:xfrm>
          <a:prstGeom prst="rect">
            <a:avLst/>
          </a:prstGeom>
          <a:noFill/>
        </p:spPr>
        <p:txBody>
          <a:bodyPr wrap="square" lIns="0" tIns="0" rIns="132923" bIns="0" rtlCol="0" anchor="ctr">
            <a:noAutofit/>
          </a:bodyPr>
          <a:lstStyle/>
          <a:p>
            <a:pPr algn="r"/>
            <a:r>
              <a:rPr lang="de-DE" sz="1000" dirty="0">
                <a:latin typeface="+mn-lt"/>
              </a:rPr>
              <a:t>Black (Text)</a:t>
            </a:r>
            <a:endParaRPr lang="en-US" sz="1000" dirty="0">
              <a:latin typeface="+mn-lt"/>
            </a:endParaRPr>
          </a:p>
        </p:txBody>
      </p:sp>
      <p:sp>
        <p:nvSpPr>
          <p:cNvPr id="39" name="TextBox 54"/>
          <p:cNvSpPr txBox="1"/>
          <p:nvPr userDrawn="1"/>
        </p:nvSpPr>
        <p:spPr>
          <a:xfrm>
            <a:off x="-1466821" y="4744237"/>
            <a:ext cx="602100" cy="180000"/>
          </a:xfrm>
          <a:prstGeom prst="rect">
            <a:avLst/>
          </a:prstGeom>
          <a:noFill/>
        </p:spPr>
        <p:txBody>
          <a:bodyPr wrap="square" lIns="0" tIns="0" rIns="132923" bIns="0" rtlCol="0" anchor="ctr">
            <a:noAutofit/>
          </a:bodyPr>
          <a:lstStyle/>
          <a:p>
            <a:pPr algn="r"/>
            <a:r>
              <a:rPr lang="de-DE" sz="1000" dirty="0">
                <a:latin typeface="+mn-lt"/>
              </a:rPr>
              <a:t>Grey 1</a:t>
            </a:r>
            <a:endParaRPr lang="en-US" sz="1000" dirty="0">
              <a:latin typeface="+mn-lt"/>
            </a:endParaRPr>
          </a:p>
        </p:txBody>
      </p:sp>
      <p:sp>
        <p:nvSpPr>
          <p:cNvPr id="40" name="TextBox 55"/>
          <p:cNvSpPr txBox="1"/>
          <p:nvPr userDrawn="1"/>
        </p:nvSpPr>
        <p:spPr>
          <a:xfrm>
            <a:off x="-1466821" y="5462465"/>
            <a:ext cx="602100" cy="180000"/>
          </a:xfrm>
          <a:prstGeom prst="rect">
            <a:avLst/>
          </a:prstGeom>
          <a:noFill/>
        </p:spPr>
        <p:txBody>
          <a:bodyPr wrap="square" lIns="0" tIns="0" rIns="132923" bIns="0" rtlCol="0" anchor="ctr">
            <a:noAutofit/>
          </a:bodyPr>
          <a:lstStyle/>
          <a:p>
            <a:pPr algn="r"/>
            <a:r>
              <a:rPr lang="de-DE" sz="1000" dirty="0">
                <a:latin typeface="+mn-lt"/>
              </a:rPr>
              <a:t>Grey 3</a:t>
            </a:r>
            <a:endParaRPr lang="en-US" sz="1000" dirty="0">
              <a:latin typeface="+mn-lt"/>
            </a:endParaRPr>
          </a:p>
        </p:txBody>
      </p:sp>
      <p:sp>
        <p:nvSpPr>
          <p:cNvPr id="41" name="TextBox 56"/>
          <p:cNvSpPr txBox="1"/>
          <p:nvPr userDrawn="1"/>
        </p:nvSpPr>
        <p:spPr>
          <a:xfrm>
            <a:off x="-1415844" y="5821578"/>
            <a:ext cx="551123" cy="180000"/>
          </a:xfrm>
          <a:prstGeom prst="rect">
            <a:avLst/>
          </a:prstGeom>
          <a:noFill/>
        </p:spPr>
        <p:txBody>
          <a:bodyPr wrap="square" lIns="0" tIns="0" rIns="132923" bIns="0" rtlCol="0" anchor="ctr">
            <a:noAutofit/>
          </a:bodyPr>
          <a:lstStyle/>
          <a:p>
            <a:pPr algn="r"/>
            <a:r>
              <a:rPr lang="de-DE" sz="1000" dirty="0">
                <a:latin typeface="+mn-lt"/>
              </a:rPr>
              <a:t>White</a:t>
            </a:r>
            <a:endParaRPr lang="en-US" sz="1000" dirty="0">
              <a:latin typeface="+mn-lt"/>
            </a:endParaRPr>
          </a:p>
        </p:txBody>
      </p:sp>
      <p:sp>
        <p:nvSpPr>
          <p:cNvPr id="42" name="Rectangle 69"/>
          <p:cNvSpPr/>
          <p:nvPr userDrawn="1"/>
        </p:nvSpPr>
        <p:spPr bwMode="gray">
          <a:xfrm>
            <a:off x="-864720" y="5026216"/>
            <a:ext cx="720000" cy="360000"/>
          </a:xfrm>
          <a:prstGeom prst="rect">
            <a:avLst/>
          </a:prstGeom>
          <a:solidFill>
            <a:srgbClr val="858585"/>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43" name="Rectangle 70"/>
          <p:cNvSpPr/>
          <p:nvPr userDrawn="1"/>
        </p:nvSpPr>
        <p:spPr bwMode="gray">
          <a:xfrm>
            <a:off x="-864720" y="5373528"/>
            <a:ext cx="720000" cy="360000"/>
          </a:xfrm>
          <a:prstGeom prst="rect">
            <a:avLst/>
          </a:prstGeom>
          <a:solidFill>
            <a:srgbClr val="B5B6B6"/>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44" name="TextBox 74"/>
          <p:cNvSpPr txBox="1"/>
          <p:nvPr userDrawn="1"/>
        </p:nvSpPr>
        <p:spPr>
          <a:xfrm>
            <a:off x="-1920720" y="3930730"/>
            <a:ext cx="1776000" cy="144000"/>
          </a:xfrm>
          <a:prstGeom prst="rect">
            <a:avLst/>
          </a:prstGeom>
          <a:noFill/>
        </p:spPr>
        <p:txBody>
          <a:bodyPr wrap="square" lIns="0" tIns="0" rIns="0" bIns="0" rtlCol="0" anchor="ctr">
            <a:noAutofit/>
          </a:bodyPr>
          <a:lstStyle/>
          <a:p>
            <a:pPr algn="r"/>
            <a:r>
              <a:rPr lang="en-US" altLang="zh-CN" sz="1000" dirty="0">
                <a:latin typeface="+mn-lt"/>
              </a:rPr>
              <a:t>Lower</a:t>
            </a:r>
            <a:r>
              <a:rPr lang="zh-CN" altLang="en-US" sz="1000" dirty="0">
                <a:latin typeface="+mn-lt"/>
              </a:rPr>
              <a:t> </a:t>
            </a:r>
            <a:r>
              <a:rPr lang="en-US" altLang="zh-CN" sz="1000" dirty="0">
                <a:latin typeface="+mn-lt"/>
              </a:rPr>
              <a:t>Spacing</a:t>
            </a:r>
            <a:r>
              <a:rPr lang="en-US" sz="1000" dirty="0">
                <a:latin typeface="+mn-lt"/>
              </a:rPr>
              <a:t> = </a:t>
            </a:r>
            <a:r>
              <a:rPr lang="en-US" altLang="zh-CN" sz="1000" dirty="0">
                <a:latin typeface="+mn-lt"/>
              </a:rPr>
              <a:t>1.3</a:t>
            </a:r>
            <a:r>
              <a:rPr lang="en-US" sz="1000" dirty="0">
                <a:latin typeface="+mn-lt"/>
              </a:rPr>
              <a:t>0</a:t>
            </a:r>
            <a:endParaRPr lang="en-US" sz="1000" dirty="0">
              <a:latin typeface="+mn-lt"/>
            </a:endParaRPr>
          </a:p>
        </p:txBody>
      </p:sp>
      <p:sp>
        <p:nvSpPr>
          <p:cNvPr id="45" name="TextBox 74"/>
          <p:cNvSpPr txBox="1"/>
          <p:nvPr userDrawn="1"/>
        </p:nvSpPr>
        <p:spPr>
          <a:xfrm>
            <a:off x="-1917448" y="3538955"/>
            <a:ext cx="1776000" cy="144000"/>
          </a:xfrm>
          <a:prstGeom prst="rect">
            <a:avLst/>
          </a:prstGeom>
          <a:noFill/>
        </p:spPr>
        <p:txBody>
          <a:bodyPr wrap="square" lIns="0" tIns="0" rIns="0" bIns="0" rtlCol="0" anchor="ctr">
            <a:noAutofit/>
          </a:bodyPr>
          <a:lstStyle/>
          <a:p>
            <a:pPr algn="r"/>
            <a:r>
              <a:rPr lang="en-US" altLang="zh-CN" sz="1000" dirty="0">
                <a:latin typeface="+mn-lt"/>
              </a:rPr>
              <a:t>Upper</a:t>
            </a:r>
            <a:r>
              <a:rPr lang="zh-CN" altLang="en-US" sz="1000" dirty="0">
                <a:latin typeface="+mn-lt"/>
              </a:rPr>
              <a:t> </a:t>
            </a:r>
            <a:r>
              <a:rPr lang="en-US" altLang="zh-CN" sz="1000" dirty="0">
                <a:latin typeface="+mn-lt"/>
              </a:rPr>
              <a:t>Spacing</a:t>
            </a:r>
            <a:r>
              <a:rPr lang="en-US" sz="1000" dirty="0">
                <a:latin typeface="+mn-lt"/>
              </a:rPr>
              <a:t> = </a:t>
            </a:r>
            <a:r>
              <a:rPr lang="en-US" altLang="zh-CN" sz="1000" dirty="0">
                <a:latin typeface="+mn-lt"/>
              </a:rPr>
              <a:t>0.3</a:t>
            </a:r>
            <a:r>
              <a:rPr lang="en-US" sz="1000" dirty="0">
                <a:latin typeface="+mn-lt"/>
              </a:rPr>
              <a:t>0</a:t>
            </a:r>
            <a:endParaRPr lang="en-US" sz="1000" dirty="0">
              <a:latin typeface="+mn-lt"/>
            </a:endParaRPr>
          </a:p>
        </p:txBody>
      </p:sp>
      <p:sp>
        <p:nvSpPr>
          <p:cNvPr id="46" name="Rectangle 52"/>
          <p:cNvSpPr/>
          <p:nvPr userDrawn="1"/>
        </p:nvSpPr>
        <p:spPr bwMode="gray">
          <a:xfrm>
            <a:off x="-864720" y="5744060"/>
            <a:ext cx="720000" cy="360000"/>
          </a:xfrm>
          <a:prstGeom prst="rect">
            <a:avLst/>
          </a:prstGeom>
          <a:solidFill>
            <a:schemeClr val="bg1"/>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47" name="TextBox 54"/>
          <p:cNvSpPr txBox="1"/>
          <p:nvPr userDrawn="1"/>
        </p:nvSpPr>
        <p:spPr>
          <a:xfrm>
            <a:off x="-1466821" y="5103350"/>
            <a:ext cx="602100" cy="180000"/>
          </a:xfrm>
          <a:prstGeom prst="rect">
            <a:avLst/>
          </a:prstGeom>
          <a:noFill/>
        </p:spPr>
        <p:txBody>
          <a:bodyPr wrap="square" lIns="0" tIns="0" rIns="132923" bIns="0" rtlCol="0" anchor="ctr">
            <a:noAutofit/>
          </a:bodyPr>
          <a:lstStyle/>
          <a:p>
            <a:pPr algn="r"/>
            <a:r>
              <a:rPr lang="de-DE" sz="1000" dirty="0">
                <a:latin typeface="+mn-lt"/>
              </a:rPr>
              <a:t>Grey </a:t>
            </a:r>
            <a:r>
              <a:rPr lang="en-US" altLang="zh-CN" sz="1000" dirty="0">
                <a:latin typeface="+mn-lt"/>
              </a:rPr>
              <a:t>2</a:t>
            </a:r>
            <a:endParaRPr lang="en-US" sz="1000" dirty="0">
              <a:latin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3"/>
          <p:cNvSpPr>
            <a:spLocks noGrp="1"/>
          </p:cNvSpPr>
          <p:nvPr>
            <p:ph type="title" idx="4294967295"/>
          </p:nvPr>
        </p:nvSpPr>
        <p:spPr>
          <a:xfrm>
            <a:off x="243841" y="274639"/>
            <a:ext cx="9900284" cy="621792"/>
          </a:xfrm>
        </p:spPr>
        <p:txBody>
          <a:bodyPr>
            <a:normAutofit/>
          </a:bodyPr>
          <a:lstStyle>
            <a:lvl1pPr>
              <a:defRPr sz="2200" b="1">
                <a:solidFill>
                  <a:srgbClr val="606060"/>
                </a:solidFill>
              </a:defRPr>
            </a:lvl1pPr>
          </a:lstStyle>
          <a:p>
            <a:endParaRPr lang="en-US" dirty="0"/>
          </a:p>
        </p:txBody>
      </p:sp>
      <p:sp>
        <p:nvSpPr>
          <p:cNvPr id="3" name="TextBox 28"/>
          <p:cNvSpPr txBox="1"/>
          <p:nvPr userDrawn="1">
            <p:custDataLst>
              <p:tags r:id="rId2"/>
            </p:custDataLst>
          </p:nvPr>
        </p:nvSpPr>
        <p:spPr>
          <a:xfrm>
            <a:off x="5896878" y="6579407"/>
            <a:ext cx="394338" cy="288000"/>
          </a:xfrm>
          <a:prstGeom prst="rect">
            <a:avLst/>
          </a:prstGeom>
        </p:spPr>
        <p:txBody>
          <a:bodyPr vert="horz" lIns="0" tIns="0" rIns="0" bIns="0" rtlCol="0" anchor="ctr"/>
          <a:lstStyle>
            <a:defPPr>
              <a:defRPr lang="sv-SE"/>
            </a:defPPr>
            <a:lvl1pPr algn="r">
              <a:defRPr sz="900"/>
            </a:lvl1pPr>
          </a:lstStyle>
          <a:p>
            <a:pPr lvl="0" algn="ctr">
              <a:buFontTx/>
              <a:buNone/>
            </a:pPr>
            <a:fld id="{84BA8AC3-EF90-41E4-B1FE-FF0FBC5C7C31}" type="slidenum">
              <a:rPr lang="en-US" sz="900" smtClean="0">
                <a:solidFill>
                  <a:srgbClr val="606060"/>
                </a:solidFill>
              </a:rPr>
            </a:fld>
            <a:endParaRPr lang="en-US" sz="900" dirty="0">
              <a:solidFill>
                <a:srgbClr val="60606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公司简介（布局可调整）">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314453" name="think-cell Slide" r:id="rId3" imgW="0" imgH="0" progId="TCLayout.ActiveDocument.1">
                  <p:embed/>
                </p:oleObj>
              </mc:Choice>
              <mc:Fallback>
                <p:oleObj name="think-cell Slide" r:id="rId3" imgW="0" imgH="0" progId="TCLayout.ActiveDocument.1">
                  <p:embed/>
                  <p:pic>
                    <p:nvPicPr>
                      <p:cNvPr id="0" name="Picture 314452"/>
                      <p:cNvPicPr/>
                      <p:nvPr/>
                    </p:nvPicPr>
                    <p:blipFill>
                      <a:blip r:embed="rId4"/>
                      <a:stretch>
                        <a:fillRect/>
                      </a:stretch>
                    </p:blipFill>
                    <p:spPr>
                      <a:xfrm>
                        <a:off x="1955" y="1589"/>
                        <a:ext cx="1953" cy="1587"/>
                      </a:xfrm>
                      <a:prstGeom prst="rect">
                        <a:avLst/>
                      </a:prstGeom>
                    </p:spPr>
                  </p:pic>
                </p:oleObj>
              </mc:Fallback>
            </mc:AlternateContent>
          </a:graphicData>
        </a:graphic>
      </p:graphicFrame>
      <p:sp>
        <p:nvSpPr>
          <p:cNvPr id="9" name="TextBox 28"/>
          <p:cNvSpPr txBox="1"/>
          <p:nvPr userDrawn="1">
            <p:custDataLst>
              <p:tags r:id="rId5"/>
            </p:custDataLst>
          </p:nvPr>
        </p:nvSpPr>
        <p:spPr>
          <a:xfrm>
            <a:off x="5896878" y="6579407"/>
            <a:ext cx="394338" cy="288000"/>
          </a:xfrm>
          <a:prstGeom prst="rect">
            <a:avLst/>
          </a:prstGeom>
        </p:spPr>
        <p:txBody>
          <a:bodyPr vert="horz" lIns="0" tIns="0" rIns="0" bIns="0" rtlCol="0" anchor="ctr"/>
          <a:lstStyle>
            <a:defPPr>
              <a:defRPr lang="sv-SE"/>
            </a:defPPr>
            <a:lvl1pPr algn="r">
              <a:defRPr sz="900"/>
            </a:lvl1pPr>
          </a:lstStyle>
          <a:p>
            <a:pPr lvl="0" algn="ctr">
              <a:buFontTx/>
              <a:buNone/>
            </a:pPr>
            <a:fld id="{84BA8AC3-EF90-41E4-B1FE-FF0FBC5C7C31}" type="slidenum">
              <a:rPr lang="en-US" sz="900" smtClean="0">
                <a:solidFill>
                  <a:srgbClr val="606060"/>
                </a:solidFill>
              </a:rPr>
            </a:fld>
            <a:endParaRPr lang="en-US" sz="900" dirty="0">
              <a:solidFill>
                <a:srgbClr val="606060"/>
              </a:solidFill>
            </a:endParaRPr>
          </a:p>
        </p:txBody>
      </p:sp>
      <p:sp>
        <p:nvSpPr>
          <p:cNvPr id="11" name="标题 13"/>
          <p:cNvSpPr>
            <a:spLocks noGrp="1"/>
          </p:cNvSpPr>
          <p:nvPr>
            <p:ph type="title" idx="4294967295" hasCustomPrompt="1"/>
          </p:nvPr>
        </p:nvSpPr>
        <p:spPr>
          <a:xfrm>
            <a:off x="232552" y="274639"/>
            <a:ext cx="7990113" cy="621792"/>
          </a:xfrm>
        </p:spPr>
        <p:txBody>
          <a:bodyPr>
            <a:normAutofit/>
          </a:bodyPr>
          <a:lstStyle>
            <a:lvl1pPr>
              <a:defRPr sz="2200" b="1">
                <a:solidFill>
                  <a:srgbClr val="606060"/>
                </a:solidFill>
              </a:defRPr>
            </a:lvl1pPr>
          </a:lstStyle>
          <a:p>
            <a:r>
              <a:rPr lang="zh-CN" altLang="en-US" dirty="0"/>
              <a:t>此处添加项目方定位（短语／一句话）</a:t>
            </a:r>
            <a:endParaRPr lang="en-US" dirty="0"/>
          </a:p>
        </p:txBody>
      </p:sp>
      <p:sp>
        <p:nvSpPr>
          <p:cNvPr id="8" name="文本占位符 7"/>
          <p:cNvSpPr>
            <a:spLocks noGrp="1"/>
          </p:cNvSpPr>
          <p:nvPr>
            <p:ph type="body" sz="quarter" idx="10" hasCustomPrompt="1"/>
          </p:nvPr>
        </p:nvSpPr>
        <p:spPr>
          <a:xfrm>
            <a:off x="2186005" y="1407288"/>
            <a:ext cx="1143001" cy="953855"/>
          </a:xfrm>
        </p:spPr>
        <p:txBody>
          <a:bodyPr/>
          <a:lstStyle>
            <a:lvl1pPr marL="0" indent="0">
              <a:buNone/>
              <a:defRPr sz="1200" b="1">
                <a:solidFill>
                  <a:srgbClr val="135FB0"/>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单击此处添加小标题一（项目方颜色、微软雅黑、</a:t>
            </a:r>
            <a:r>
              <a:rPr kumimoji="1" lang="en-US" altLang="zh-CN" dirty="0"/>
              <a:t>12</a:t>
            </a:r>
            <a:r>
              <a:rPr kumimoji="1" lang="zh-CN" altLang="en-US" dirty="0"/>
              <a:t>号）</a:t>
            </a:r>
            <a:endParaRPr kumimoji="1" lang="zh-CN" altLang="en-US" dirty="0"/>
          </a:p>
        </p:txBody>
      </p:sp>
      <p:sp>
        <p:nvSpPr>
          <p:cNvPr id="14" name="文本占位符 7"/>
          <p:cNvSpPr>
            <a:spLocks noGrp="1"/>
          </p:cNvSpPr>
          <p:nvPr>
            <p:ph type="body" sz="quarter" idx="11" hasCustomPrompt="1"/>
          </p:nvPr>
        </p:nvSpPr>
        <p:spPr>
          <a:xfrm>
            <a:off x="3629043" y="1407288"/>
            <a:ext cx="7029450" cy="953855"/>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a:t>
            </a:r>
            <a:r>
              <a:rPr kumimoji="1" lang="zh-CN" altLang="en-US"/>
              <a:t>此处添加要点（</a:t>
            </a:r>
            <a:r>
              <a:rPr kumimoji="1" lang="zh-CN" altLang="en-US" dirty="0"/>
              <a:t>黑色、微软雅黑、</a:t>
            </a:r>
            <a:r>
              <a:rPr kumimoji="1" lang="en-US" altLang="zh-CN" dirty="0"/>
              <a:t>10</a:t>
            </a:r>
            <a:r>
              <a:rPr kumimoji="1" lang="zh-CN" altLang="en-US" dirty="0"/>
              <a:t>号）</a:t>
            </a:r>
            <a:endParaRPr kumimoji="1" lang="zh-CN" altLang="en-US" dirty="0"/>
          </a:p>
        </p:txBody>
      </p:sp>
      <p:sp>
        <p:nvSpPr>
          <p:cNvPr id="16" name="文本占位符 7"/>
          <p:cNvSpPr>
            <a:spLocks noGrp="1"/>
          </p:cNvSpPr>
          <p:nvPr>
            <p:ph type="body" sz="quarter" idx="12" hasCustomPrompt="1"/>
          </p:nvPr>
        </p:nvSpPr>
        <p:spPr>
          <a:xfrm>
            <a:off x="242003" y="6433994"/>
            <a:ext cx="2978045" cy="123111"/>
          </a:xfrm>
          <a:noFill/>
        </p:spPr>
        <p:txBody>
          <a:bodyPr wrap="square" lIns="45720" tIns="0" rIns="45720" bIns="0" rtlCol="0" anchor="ctr" anchorCtr="0">
            <a:spAutoFit/>
          </a:bodyPr>
          <a:lstStyle>
            <a:lvl1pPr marL="0" indent="0">
              <a:buNone/>
              <a:defRPr lang="zh-CN" altLang="en-US" sz="800" i="1" dirty="0">
                <a:solidFill>
                  <a:schemeClr val="bg1">
                    <a:lumMod val="50000"/>
                  </a:schemeClr>
                </a:solidFill>
              </a:defRPr>
            </a:lvl1pPr>
          </a:lstStyle>
          <a:p>
            <a:pPr marL="0" lvl="0">
              <a:buClr>
                <a:schemeClr val="accent6"/>
              </a:buClr>
            </a:pPr>
            <a:r>
              <a:rPr kumimoji="1" lang="zh-CN" altLang="en-US" dirty="0"/>
              <a:t>单击此处添加资料（斜体、灰色、微软雅黑、</a:t>
            </a:r>
            <a:r>
              <a:rPr kumimoji="1" lang="en-US" altLang="zh-CN" dirty="0"/>
              <a:t>8</a:t>
            </a:r>
            <a:r>
              <a:rPr kumimoji="1" lang="zh-CN" altLang="en-US" dirty="0"/>
              <a:t>号）</a:t>
            </a:r>
            <a:endParaRPr kumimoji="1" lang="zh-CN" altLang="en-US" dirty="0"/>
          </a:p>
        </p:txBody>
      </p:sp>
      <p:sp>
        <p:nvSpPr>
          <p:cNvPr id="29" name="文本占位符 7"/>
          <p:cNvSpPr>
            <a:spLocks noGrp="1"/>
          </p:cNvSpPr>
          <p:nvPr>
            <p:ph type="body" sz="quarter" idx="13" hasCustomPrompt="1"/>
          </p:nvPr>
        </p:nvSpPr>
        <p:spPr>
          <a:xfrm>
            <a:off x="2186005" y="5049797"/>
            <a:ext cx="1143001" cy="953855"/>
          </a:xfrm>
        </p:spPr>
        <p:txBody>
          <a:bodyPr/>
          <a:lstStyle>
            <a:lvl1pPr marL="0" indent="0">
              <a:buNone/>
              <a:defRPr sz="1200" b="1">
                <a:solidFill>
                  <a:srgbClr val="135FB0"/>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单击此处添加小标题四（项目方颜色、微软雅黑、</a:t>
            </a:r>
            <a:r>
              <a:rPr kumimoji="1" lang="en-US" altLang="zh-CN" dirty="0"/>
              <a:t>12</a:t>
            </a:r>
            <a:r>
              <a:rPr kumimoji="1" lang="zh-CN" altLang="en-US" dirty="0"/>
              <a:t>号）</a:t>
            </a:r>
            <a:endParaRPr kumimoji="1" lang="zh-CN" altLang="en-US" dirty="0"/>
          </a:p>
        </p:txBody>
      </p:sp>
      <p:sp>
        <p:nvSpPr>
          <p:cNvPr id="39" name="文本占位符 7"/>
          <p:cNvSpPr>
            <a:spLocks noGrp="1"/>
          </p:cNvSpPr>
          <p:nvPr>
            <p:ph type="body" sz="quarter" idx="14" hasCustomPrompt="1"/>
          </p:nvPr>
        </p:nvSpPr>
        <p:spPr>
          <a:xfrm>
            <a:off x="3629043" y="5049797"/>
            <a:ext cx="7029450" cy="953855"/>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a:t>
            </a:r>
            <a:r>
              <a:rPr kumimoji="1" lang="zh-CN" altLang="en-US"/>
              <a:t>此处添加要点（</a:t>
            </a:r>
            <a:r>
              <a:rPr kumimoji="1" lang="zh-CN" altLang="en-US" dirty="0"/>
              <a:t>黑色、微软雅黑、</a:t>
            </a:r>
            <a:r>
              <a:rPr kumimoji="1" lang="en-US" altLang="zh-CN" dirty="0"/>
              <a:t>10</a:t>
            </a:r>
            <a:r>
              <a:rPr kumimoji="1" lang="zh-CN" altLang="en-US" dirty="0"/>
              <a:t>号）</a:t>
            </a:r>
            <a:endParaRPr kumimoji="1" lang="zh-CN" altLang="en-US" dirty="0"/>
          </a:p>
        </p:txBody>
      </p:sp>
      <p:sp>
        <p:nvSpPr>
          <p:cNvPr id="40" name="文本占位符 7"/>
          <p:cNvSpPr>
            <a:spLocks noGrp="1"/>
          </p:cNvSpPr>
          <p:nvPr>
            <p:ph type="body" sz="quarter" idx="15" hasCustomPrompt="1"/>
          </p:nvPr>
        </p:nvSpPr>
        <p:spPr>
          <a:xfrm>
            <a:off x="2186005" y="3835628"/>
            <a:ext cx="1143001" cy="953855"/>
          </a:xfrm>
        </p:spPr>
        <p:txBody>
          <a:bodyPr/>
          <a:lstStyle>
            <a:lvl1pPr marL="0" indent="0">
              <a:buNone/>
              <a:defRPr sz="1200" b="1">
                <a:solidFill>
                  <a:srgbClr val="135FB0"/>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单击此处添加小标题三（项目方颜色、微软雅黑、</a:t>
            </a:r>
            <a:r>
              <a:rPr kumimoji="1" lang="en-US" altLang="zh-CN" dirty="0"/>
              <a:t>12</a:t>
            </a:r>
            <a:r>
              <a:rPr kumimoji="1" lang="zh-CN" altLang="en-US" dirty="0"/>
              <a:t>号）</a:t>
            </a:r>
            <a:endParaRPr kumimoji="1" lang="zh-CN" altLang="en-US" dirty="0"/>
          </a:p>
        </p:txBody>
      </p:sp>
      <p:sp>
        <p:nvSpPr>
          <p:cNvPr id="41" name="文本占位符 7"/>
          <p:cNvSpPr>
            <a:spLocks noGrp="1"/>
          </p:cNvSpPr>
          <p:nvPr>
            <p:ph type="body" sz="quarter" idx="16" hasCustomPrompt="1"/>
          </p:nvPr>
        </p:nvSpPr>
        <p:spPr>
          <a:xfrm>
            <a:off x="3629043" y="3835628"/>
            <a:ext cx="7029450" cy="953855"/>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a:t>
            </a:r>
            <a:r>
              <a:rPr kumimoji="1" lang="zh-CN" altLang="en-US"/>
              <a:t>此处添加要点（</a:t>
            </a:r>
            <a:r>
              <a:rPr kumimoji="1" lang="zh-CN" altLang="en-US" dirty="0"/>
              <a:t>黑色、微软雅黑、</a:t>
            </a:r>
            <a:r>
              <a:rPr kumimoji="1" lang="en-US" altLang="zh-CN" dirty="0"/>
              <a:t>10</a:t>
            </a:r>
            <a:r>
              <a:rPr kumimoji="1" lang="zh-CN" altLang="en-US" dirty="0"/>
              <a:t>号）</a:t>
            </a:r>
            <a:endParaRPr kumimoji="1" lang="zh-CN" altLang="en-US" dirty="0"/>
          </a:p>
        </p:txBody>
      </p:sp>
      <p:sp>
        <p:nvSpPr>
          <p:cNvPr id="42" name="文本占位符 7"/>
          <p:cNvSpPr>
            <a:spLocks noGrp="1"/>
          </p:cNvSpPr>
          <p:nvPr>
            <p:ph type="body" sz="quarter" idx="17" hasCustomPrompt="1"/>
          </p:nvPr>
        </p:nvSpPr>
        <p:spPr>
          <a:xfrm>
            <a:off x="2186005" y="2621458"/>
            <a:ext cx="1143001" cy="953855"/>
          </a:xfrm>
        </p:spPr>
        <p:txBody>
          <a:bodyPr/>
          <a:lstStyle>
            <a:lvl1pPr marL="0" indent="0">
              <a:buNone/>
              <a:defRPr sz="1200" b="1">
                <a:solidFill>
                  <a:srgbClr val="135FB0"/>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单击此处添加小标题二（项目方颜色、微软雅黑、</a:t>
            </a:r>
            <a:r>
              <a:rPr kumimoji="1" lang="en-US" altLang="zh-CN" dirty="0"/>
              <a:t>12</a:t>
            </a:r>
            <a:r>
              <a:rPr kumimoji="1" lang="zh-CN" altLang="en-US" dirty="0"/>
              <a:t>号）</a:t>
            </a:r>
            <a:endParaRPr kumimoji="1" lang="zh-CN" altLang="en-US" dirty="0"/>
          </a:p>
        </p:txBody>
      </p:sp>
      <p:sp>
        <p:nvSpPr>
          <p:cNvPr id="43" name="文本占位符 7"/>
          <p:cNvSpPr>
            <a:spLocks noGrp="1"/>
          </p:cNvSpPr>
          <p:nvPr>
            <p:ph type="body" sz="quarter" idx="18" hasCustomPrompt="1"/>
          </p:nvPr>
        </p:nvSpPr>
        <p:spPr>
          <a:xfrm>
            <a:off x="3629043" y="2621458"/>
            <a:ext cx="7029450" cy="953855"/>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a:t>
            </a:r>
            <a:r>
              <a:rPr kumimoji="1" lang="zh-CN" altLang="en-US"/>
              <a:t>此处添加要点（</a:t>
            </a:r>
            <a:r>
              <a:rPr kumimoji="1" lang="zh-CN" altLang="en-US" dirty="0"/>
              <a:t>黑色、微软雅黑、</a:t>
            </a:r>
            <a:r>
              <a:rPr kumimoji="1" lang="en-US" altLang="zh-CN" dirty="0"/>
              <a:t>10</a:t>
            </a:r>
            <a:r>
              <a:rPr kumimoji="1" lang="zh-CN" altLang="en-US" dirty="0"/>
              <a:t>号）</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 经营情况（布局可调整）">
    <p:spTree>
      <p:nvGrpSpPr>
        <p:cNvPr id="1" name=""/>
        <p:cNvGrpSpPr/>
        <p:nvPr/>
      </p:nvGrpSpPr>
      <p:grpSpPr>
        <a:xfrm>
          <a:off x="0" y="0"/>
          <a:ext cx="0" cy="0"/>
          <a:chOff x="0" y="0"/>
          <a:chExt cx="0" cy="0"/>
        </a:xfrm>
      </p:grpSpPr>
      <p:sp>
        <p:nvSpPr>
          <p:cNvPr id="8" name="TextBox 28"/>
          <p:cNvSpPr txBox="1"/>
          <p:nvPr userDrawn="1">
            <p:custDataLst>
              <p:tags r:id="rId2"/>
            </p:custDataLst>
          </p:nvPr>
        </p:nvSpPr>
        <p:spPr>
          <a:xfrm>
            <a:off x="5896878" y="6579407"/>
            <a:ext cx="394338" cy="288000"/>
          </a:xfrm>
          <a:prstGeom prst="rect">
            <a:avLst/>
          </a:prstGeom>
        </p:spPr>
        <p:txBody>
          <a:bodyPr vert="horz" lIns="0" tIns="0" rIns="0" bIns="0" rtlCol="0" anchor="ctr"/>
          <a:lstStyle>
            <a:defPPr>
              <a:defRPr lang="sv-SE"/>
            </a:defPPr>
            <a:lvl1pPr algn="r">
              <a:defRPr sz="900"/>
            </a:lvl1pPr>
          </a:lstStyle>
          <a:p>
            <a:pPr lvl="0" algn="ctr"/>
            <a:fld id="{84BA8AC3-EF90-41E4-B1FE-FF0FBC5C7C31}" type="slidenum">
              <a:rPr lang="en-US" sz="900" smtClean="0">
                <a:solidFill>
                  <a:srgbClr val="606060"/>
                </a:solidFill>
              </a:rPr>
            </a:fld>
            <a:endParaRPr lang="en-US" sz="900" dirty="0">
              <a:solidFill>
                <a:srgbClr val="606060"/>
              </a:solidFill>
            </a:endParaRPr>
          </a:p>
        </p:txBody>
      </p:sp>
      <p:sp>
        <p:nvSpPr>
          <p:cNvPr id="19" name="标题 13"/>
          <p:cNvSpPr>
            <a:spLocks noGrp="1"/>
          </p:cNvSpPr>
          <p:nvPr>
            <p:ph type="title" idx="4294967295" hasCustomPrompt="1"/>
          </p:nvPr>
        </p:nvSpPr>
        <p:spPr>
          <a:xfrm>
            <a:off x="243841" y="274639"/>
            <a:ext cx="7990113" cy="621792"/>
          </a:xfrm>
        </p:spPr>
        <p:txBody>
          <a:bodyPr>
            <a:normAutofit/>
          </a:bodyPr>
          <a:lstStyle>
            <a:lvl1pPr>
              <a:defRPr sz="2200" b="1">
                <a:solidFill>
                  <a:srgbClr val="606060"/>
                </a:solidFill>
              </a:defRPr>
            </a:lvl1pPr>
          </a:lstStyle>
          <a:p>
            <a:r>
              <a:rPr lang="zh-CN" altLang="en-US" dirty="0"/>
              <a:t>此处添加关于公司经营的一句话总结</a:t>
            </a:r>
            <a:endParaRPr lang="en-US" dirty="0"/>
          </a:p>
        </p:txBody>
      </p:sp>
      <p:sp>
        <p:nvSpPr>
          <p:cNvPr id="9" name="文本占位符 7"/>
          <p:cNvSpPr>
            <a:spLocks noGrp="1"/>
          </p:cNvSpPr>
          <p:nvPr>
            <p:ph type="body" sz="quarter" idx="10" hasCustomPrompt="1"/>
          </p:nvPr>
        </p:nvSpPr>
        <p:spPr>
          <a:xfrm>
            <a:off x="240254" y="1075677"/>
            <a:ext cx="5855746" cy="350167"/>
          </a:xfrm>
        </p:spPr>
        <p:txBody>
          <a:bodyPr/>
          <a:lstStyle>
            <a:lvl1pPr marL="0" indent="0" algn="ctr">
              <a:buNone/>
              <a:defRPr sz="1200" b="1">
                <a:solidFill>
                  <a:srgbClr val="135FB0"/>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运营方面情况描述</a:t>
            </a:r>
            <a:endParaRPr kumimoji="1" lang="zh-CN" altLang="en-US" dirty="0"/>
          </a:p>
        </p:txBody>
      </p:sp>
      <p:sp>
        <p:nvSpPr>
          <p:cNvPr id="10" name="文本占位符 7"/>
          <p:cNvSpPr>
            <a:spLocks noGrp="1"/>
          </p:cNvSpPr>
          <p:nvPr>
            <p:ph type="body" sz="quarter" idx="11" hasCustomPrompt="1"/>
          </p:nvPr>
        </p:nvSpPr>
        <p:spPr>
          <a:xfrm>
            <a:off x="3627090" y="1524808"/>
            <a:ext cx="2466957" cy="2070798"/>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单击此处添加要点（黑色、微软雅黑、</a:t>
            </a:r>
            <a:r>
              <a:rPr kumimoji="1" lang="en-US" altLang="zh-CN" dirty="0"/>
              <a:t>10</a:t>
            </a:r>
            <a:r>
              <a:rPr kumimoji="1" lang="zh-CN" altLang="en-US" dirty="0"/>
              <a:t>号）</a:t>
            </a:r>
            <a:endParaRPr kumimoji="1" lang="zh-CN" altLang="en-US" dirty="0"/>
          </a:p>
        </p:txBody>
      </p:sp>
      <p:sp>
        <p:nvSpPr>
          <p:cNvPr id="11" name="文本占位符 7"/>
          <p:cNvSpPr>
            <a:spLocks noGrp="1"/>
          </p:cNvSpPr>
          <p:nvPr>
            <p:ph type="body" sz="quarter" idx="12" hasCustomPrompt="1"/>
          </p:nvPr>
        </p:nvSpPr>
        <p:spPr>
          <a:xfrm>
            <a:off x="6109242" y="1057360"/>
            <a:ext cx="5855746" cy="350167"/>
          </a:xfrm>
        </p:spPr>
        <p:txBody>
          <a:bodyPr/>
          <a:lstStyle>
            <a:lvl1pPr marL="0" indent="0" algn="ctr">
              <a:buNone/>
              <a:defRPr sz="1200" b="1">
                <a:solidFill>
                  <a:srgbClr val="135FB0"/>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财务方面情况描述</a:t>
            </a:r>
            <a:endParaRPr kumimoji="1" lang="zh-CN" altLang="en-US" dirty="0"/>
          </a:p>
        </p:txBody>
      </p:sp>
      <p:sp>
        <p:nvSpPr>
          <p:cNvPr id="12" name="图表占位符 25"/>
          <p:cNvSpPr>
            <a:spLocks noGrp="1"/>
          </p:cNvSpPr>
          <p:nvPr>
            <p:ph type="chart" sz="quarter" idx="17"/>
          </p:nvPr>
        </p:nvSpPr>
        <p:spPr>
          <a:xfrm>
            <a:off x="240253" y="1522009"/>
            <a:ext cx="3184871" cy="2073597"/>
          </a:xfrm>
        </p:spPr>
        <p:txBody>
          <a:bodyPr/>
          <a:lstStyle>
            <a:lvl1pPr algn="ctr">
              <a:defRPr sz="1000"/>
            </a:lvl1pPr>
          </a:lstStyle>
          <a:p>
            <a:pPr marL="179705" marR="0" lvl="0" indent="-179705" algn="l" defTabSz="914400" rtl="0" eaLnBrk="1" fontAlgn="auto" latinLnBrk="0" hangingPunct="1">
              <a:lnSpc>
                <a:spcPct val="100000"/>
              </a:lnSpc>
              <a:spcBef>
                <a:spcPts val="1010"/>
              </a:spcBef>
              <a:spcAft>
                <a:spcPts val="0"/>
              </a:spcAft>
              <a:buClr>
                <a:srgbClr val="7B0024"/>
              </a:buClr>
              <a:buSzTx/>
              <a:buFont typeface="Wingdings" panose="05000000000000000000" pitchFamily="2" charset="2"/>
              <a:buNone/>
              <a:defRPr/>
            </a:pPr>
            <a:endParaRPr kumimoji="1" lang="zh-CN" altLang="en-US" dirty="0"/>
          </a:p>
        </p:txBody>
      </p:sp>
      <p:sp>
        <p:nvSpPr>
          <p:cNvPr id="13" name="文本占位符 7"/>
          <p:cNvSpPr>
            <a:spLocks noGrp="1"/>
          </p:cNvSpPr>
          <p:nvPr>
            <p:ph type="body" sz="quarter" idx="18" hasCustomPrompt="1"/>
          </p:nvPr>
        </p:nvSpPr>
        <p:spPr>
          <a:xfrm>
            <a:off x="3642285" y="3846090"/>
            <a:ext cx="2466957" cy="2338003"/>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单击此处添加要点（黑色、微软雅黑、</a:t>
            </a:r>
            <a:r>
              <a:rPr kumimoji="1" lang="en-US" altLang="zh-CN" dirty="0"/>
              <a:t>10</a:t>
            </a:r>
            <a:r>
              <a:rPr kumimoji="1" lang="zh-CN" altLang="en-US" dirty="0"/>
              <a:t>号）</a:t>
            </a:r>
            <a:endParaRPr kumimoji="1" lang="zh-CN" altLang="en-US" dirty="0"/>
          </a:p>
        </p:txBody>
      </p:sp>
      <p:sp>
        <p:nvSpPr>
          <p:cNvPr id="14" name="图表占位符 25"/>
          <p:cNvSpPr>
            <a:spLocks noGrp="1"/>
          </p:cNvSpPr>
          <p:nvPr>
            <p:ph type="chart" sz="quarter" idx="19"/>
          </p:nvPr>
        </p:nvSpPr>
        <p:spPr>
          <a:xfrm>
            <a:off x="255448" y="3846090"/>
            <a:ext cx="3184871" cy="2338004"/>
          </a:xfrm>
        </p:spPr>
        <p:txBody>
          <a:bodyPr/>
          <a:lstStyle>
            <a:lvl1pPr algn="ctr">
              <a:defRPr sz="1000"/>
            </a:lvl1pPr>
          </a:lstStyle>
          <a:p>
            <a:pPr marL="179705" marR="0" lvl="0" indent="-179705" algn="l" defTabSz="914400" rtl="0" eaLnBrk="1" fontAlgn="auto" latinLnBrk="0" hangingPunct="1">
              <a:lnSpc>
                <a:spcPct val="100000"/>
              </a:lnSpc>
              <a:spcBef>
                <a:spcPts val="1010"/>
              </a:spcBef>
              <a:spcAft>
                <a:spcPts val="0"/>
              </a:spcAft>
              <a:buClr>
                <a:srgbClr val="7B0024"/>
              </a:buClr>
              <a:buSzTx/>
              <a:buFont typeface="Wingdings" panose="05000000000000000000" pitchFamily="2" charset="2"/>
              <a:buNone/>
              <a:defRPr/>
            </a:pPr>
            <a:endParaRPr kumimoji="1" lang="zh-CN" altLang="en-US" dirty="0"/>
          </a:p>
        </p:txBody>
      </p:sp>
      <p:sp>
        <p:nvSpPr>
          <p:cNvPr id="20" name="文本占位符 7"/>
          <p:cNvSpPr>
            <a:spLocks noGrp="1"/>
          </p:cNvSpPr>
          <p:nvPr>
            <p:ph type="body" sz="quarter" idx="20" hasCustomPrompt="1"/>
          </p:nvPr>
        </p:nvSpPr>
        <p:spPr>
          <a:xfrm>
            <a:off x="9496079" y="1524808"/>
            <a:ext cx="2466957" cy="2070798"/>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单击此处添加要点（黑色、微软雅黑、</a:t>
            </a:r>
            <a:r>
              <a:rPr kumimoji="1" lang="en-US" altLang="zh-CN" dirty="0"/>
              <a:t>10</a:t>
            </a:r>
            <a:r>
              <a:rPr kumimoji="1" lang="zh-CN" altLang="en-US" dirty="0"/>
              <a:t>号）</a:t>
            </a:r>
            <a:endParaRPr kumimoji="1" lang="zh-CN" altLang="en-US" dirty="0"/>
          </a:p>
        </p:txBody>
      </p:sp>
      <p:sp>
        <p:nvSpPr>
          <p:cNvPr id="21" name="图表占位符 25"/>
          <p:cNvSpPr>
            <a:spLocks noGrp="1"/>
          </p:cNvSpPr>
          <p:nvPr>
            <p:ph type="chart" sz="quarter" idx="21"/>
          </p:nvPr>
        </p:nvSpPr>
        <p:spPr>
          <a:xfrm>
            <a:off x="6109242" y="1522009"/>
            <a:ext cx="3184871" cy="2073597"/>
          </a:xfrm>
        </p:spPr>
        <p:txBody>
          <a:bodyPr/>
          <a:lstStyle>
            <a:lvl1pPr algn="ctr">
              <a:defRPr sz="1000"/>
            </a:lvl1pPr>
          </a:lstStyle>
          <a:p>
            <a:pPr marL="179705" marR="0" lvl="0" indent="-179705" algn="l" defTabSz="914400" rtl="0" eaLnBrk="1" fontAlgn="auto" latinLnBrk="0" hangingPunct="1">
              <a:lnSpc>
                <a:spcPct val="100000"/>
              </a:lnSpc>
              <a:spcBef>
                <a:spcPts val="1010"/>
              </a:spcBef>
              <a:spcAft>
                <a:spcPts val="0"/>
              </a:spcAft>
              <a:buClr>
                <a:srgbClr val="7B0024"/>
              </a:buClr>
              <a:buSzTx/>
              <a:buFont typeface="Wingdings" panose="05000000000000000000" pitchFamily="2" charset="2"/>
              <a:buNone/>
              <a:defRPr/>
            </a:pPr>
            <a:endParaRPr kumimoji="1" lang="zh-CN" altLang="en-US" dirty="0"/>
          </a:p>
        </p:txBody>
      </p:sp>
      <p:sp>
        <p:nvSpPr>
          <p:cNvPr id="22" name="文本占位符 7"/>
          <p:cNvSpPr>
            <a:spLocks noGrp="1"/>
          </p:cNvSpPr>
          <p:nvPr>
            <p:ph type="body" sz="quarter" idx="22" hasCustomPrompt="1"/>
          </p:nvPr>
        </p:nvSpPr>
        <p:spPr>
          <a:xfrm>
            <a:off x="9511274" y="3846090"/>
            <a:ext cx="2466957" cy="2338003"/>
          </a:xfrm>
        </p:spPr>
        <p:txBody>
          <a:bodyPr/>
          <a:lstStyle>
            <a:lvl1pPr marL="171450" indent="-171450">
              <a:buClr>
                <a:srgbClr val="000000"/>
              </a:buClr>
              <a:buFont typeface="Arial" panose="02080604020202020204" pitchFamily="34" charset="0"/>
              <a:buChar char="•"/>
              <a:defRPr sz="1000" b="0">
                <a:solidFill>
                  <a:schemeClr val="tx1"/>
                </a:solidFill>
              </a:defRPr>
            </a:lvl1pPr>
            <a:lvl2pPr marL="360045" indent="0">
              <a:buNone/>
              <a:defRPr sz="1000"/>
            </a:lvl2pPr>
            <a:lvl3pPr marL="720090" indent="0">
              <a:buNone/>
              <a:defRPr sz="1000"/>
            </a:lvl3pPr>
            <a:lvl4pPr marL="1080135" indent="0">
              <a:buNone/>
              <a:defRPr sz="1000"/>
            </a:lvl4pPr>
            <a:lvl5pPr marL="1440180" indent="0">
              <a:buNone/>
              <a:defRPr sz="1000"/>
            </a:lvl5pPr>
          </a:lstStyle>
          <a:p>
            <a:pPr lvl="0"/>
            <a:r>
              <a:rPr kumimoji="1" lang="zh-CN" altLang="en-US" dirty="0"/>
              <a:t>单击此处添加要点（黑色、微软雅黑、</a:t>
            </a:r>
            <a:r>
              <a:rPr kumimoji="1" lang="en-US" altLang="zh-CN" dirty="0"/>
              <a:t>10</a:t>
            </a:r>
            <a:r>
              <a:rPr kumimoji="1" lang="zh-CN" altLang="en-US" dirty="0"/>
              <a:t>号）</a:t>
            </a:r>
            <a:endParaRPr kumimoji="1" lang="zh-CN" altLang="en-US" dirty="0"/>
          </a:p>
        </p:txBody>
      </p:sp>
      <p:sp>
        <p:nvSpPr>
          <p:cNvPr id="23" name="图表占位符 25"/>
          <p:cNvSpPr>
            <a:spLocks noGrp="1"/>
          </p:cNvSpPr>
          <p:nvPr>
            <p:ph type="chart" sz="quarter" idx="23"/>
          </p:nvPr>
        </p:nvSpPr>
        <p:spPr>
          <a:xfrm>
            <a:off x="6124437" y="3846090"/>
            <a:ext cx="3184871" cy="2338004"/>
          </a:xfrm>
        </p:spPr>
        <p:txBody>
          <a:bodyPr/>
          <a:lstStyle>
            <a:lvl1pPr algn="ctr">
              <a:defRPr sz="1000"/>
            </a:lvl1pPr>
          </a:lstStyle>
          <a:p>
            <a:pPr marL="179705" marR="0" lvl="0" indent="-179705" algn="l" defTabSz="914400" rtl="0" eaLnBrk="1" fontAlgn="auto" latinLnBrk="0" hangingPunct="1">
              <a:lnSpc>
                <a:spcPct val="100000"/>
              </a:lnSpc>
              <a:spcBef>
                <a:spcPts val="1010"/>
              </a:spcBef>
              <a:spcAft>
                <a:spcPts val="0"/>
              </a:spcAft>
              <a:buClr>
                <a:srgbClr val="7B0024"/>
              </a:buClr>
              <a:buSzTx/>
              <a:buFont typeface="Wingdings" panose="05000000000000000000" pitchFamily="2" charset="2"/>
              <a:buNone/>
              <a:defRPr/>
            </a:pP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p:txBody>
          <a:bodyPr/>
          <a:lstStyle/>
          <a:p>
            <a:fld id="{CD8F414F-97AA-0842-811B-4C753F9767A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B6C1C74-2A8D-8C4D-8F98-0B1609B76009}"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vmlDrawing" Target="../drawings/vmlDrawing5.vml"/><Relationship Id="rId12" Type="http://schemas.openxmlformats.org/officeDocument/2006/relationships/image" Target="../media/image3.jpeg"/><Relationship Id="rId11" Type="http://schemas.openxmlformats.org/officeDocument/2006/relationships/image" Target="../media/image2.emf"/><Relationship Id="rId10" Type="http://schemas.openxmlformats.org/officeDocument/2006/relationships/oleObject" Target="../embeddings/oleObject5.bin"/><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301345" name="think-cell Slide" r:id="rId10" imgW="0" imgH="0" progId="TCLayout.ActiveDocument.1">
                  <p:embed/>
                </p:oleObj>
              </mc:Choice>
              <mc:Fallback>
                <p:oleObj name="think-cell Slide" r:id="rId10" imgW="0" imgH="0" progId="TCLayout.ActiveDocument.1">
                  <p:embed/>
                  <p:pic>
                    <p:nvPicPr>
                      <p:cNvPr id="0" name="图片 6074"/>
                      <p:cNvPicPr/>
                      <p:nvPr/>
                    </p:nvPicPr>
                    <p:blipFill>
                      <a:blip r:embed="rId11"/>
                      <a:stretch>
                        <a:fillRect/>
                      </a:stretch>
                    </p:blipFill>
                    <p:spPr>
                      <a:xfrm>
                        <a:off x="1955" y="1589"/>
                        <a:ext cx="1953" cy="1587"/>
                      </a:xfrm>
                      <a:prstGeom prst="rect">
                        <a:avLst/>
                      </a:prstGeom>
                    </p:spPr>
                  </p:pic>
                </p:oleObj>
              </mc:Fallback>
            </mc:AlternateContent>
          </a:graphicData>
        </a:graphic>
      </p:graphicFrame>
      <p:sp>
        <p:nvSpPr>
          <p:cNvPr id="2" name="Title Placeholder 1"/>
          <p:cNvSpPr>
            <a:spLocks noGrp="1"/>
          </p:cNvSpPr>
          <p:nvPr>
            <p:ph type="title"/>
          </p:nvPr>
        </p:nvSpPr>
        <p:spPr>
          <a:xfrm>
            <a:off x="244155" y="378000"/>
            <a:ext cx="11720833" cy="504000"/>
          </a:xfrm>
          <a:prstGeom prst="rect">
            <a:avLst/>
          </a:prstGeom>
        </p:spPr>
        <p:txBody>
          <a:bodyPr vert="horz" lIns="72000" tIns="0" rIns="0" bIns="54000" rtlCol="0" anchor="b" anchorCtr="0">
            <a:normAutofit/>
          </a:bodyPr>
          <a:lstStyle/>
          <a:p>
            <a:r>
              <a:rPr lang="zh-CN" altLang="en-US" noProof="0" dirty="0"/>
              <a:t>此处添加相关一句话总结</a:t>
            </a:r>
            <a:endParaRPr lang="en-GB" noProof="0" dirty="0"/>
          </a:p>
        </p:txBody>
      </p:sp>
      <p:sp>
        <p:nvSpPr>
          <p:cNvPr id="3" name="Text Placeholder 2"/>
          <p:cNvSpPr>
            <a:spLocks noGrp="1"/>
          </p:cNvSpPr>
          <p:nvPr>
            <p:ph type="body" idx="1"/>
          </p:nvPr>
        </p:nvSpPr>
        <p:spPr>
          <a:xfrm>
            <a:off x="244155" y="1052513"/>
            <a:ext cx="11720833" cy="5325155"/>
          </a:xfrm>
          <a:prstGeom prst="rect">
            <a:avLst/>
          </a:prstGeom>
        </p:spPr>
        <p:txBody>
          <a:bodyPr vert="horz" lIns="72000" tIns="72000" rIns="72000" bIns="72000" rtlCol="0">
            <a:noAutofit/>
          </a:bodyPr>
          <a:lstStyle/>
          <a:p>
            <a:pPr lvl="0">
              <a:buClr>
                <a:srgbClr val="002D7D"/>
              </a:buClr>
            </a:pPr>
            <a:r>
              <a:rPr lang="en-US" noProof="0" dirty="0"/>
              <a:t>Click to edit Master text styles</a:t>
            </a:r>
            <a:endParaRPr lang="en-US" noProof="0" dirty="0"/>
          </a:p>
          <a:p>
            <a:pPr lvl="1">
              <a:buClr>
                <a:srgbClr val="002D7D"/>
              </a:buClr>
            </a:pPr>
            <a:r>
              <a:rPr lang="en-US" noProof="0" dirty="0"/>
              <a:t>Second level</a:t>
            </a:r>
            <a:endParaRPr lang="en-US" noProof="0" dirty="0"/>
          </a:p>
          <a:p>
            <a:pPr lvl="2">
              <a:buClr>
                <a:srgbClr val="002D7D"/>
              </a:buClr>
            </a:pPr>
            <a:r>
              <a:rPr lang="en-US" noProof="0" dirty="0"/>
              <a:t>Third level</a:t>
            </a:r>
            <a:endParaRPr lang="en-US" noProof="0" dirty="0"/>
          </a:p>
          <a:p>
            <a:pPr lvl="3">
              <a:buClr>
                <a:srgbClr val="002D7D"/>
              </a:buClr>
            </a:pPr>
            <a:r>
              <a:rPr lang="en-US" noProof="0" dirty="0"/>
              <a:t>Fourth level</a:t>
            </a:r>
            <a:endParaRPr lang="en-US" noProof="0" dirty="0"/>
          </a:p>
          <a:p>
            <a:pPr lvl="4">
              <a:buClr>
                <a:srgbClr val="002D7D"/>
              </a:buClr>
            </a:pPr>
            <a:r>
              <a:rPr lang="en-US" noProof="0" dirty="0"/>
              <a:t>Fifth level</a:t>
            </a:r>
            <a:endParaRPr lang="en-GB" noProof="0" dirty="0"/>
          </a:p>
        </p:txBody>
      </p:sp>
      <p:sp>
        <p:nvSpPr>
          <p:cNvPr id="6" name="Slide Number Placeholder 5"/>
          <p:cNvSpPr>
            <a:spLocks noGrp="1"/>
          </p:cNvSpPr>
          <p:nvPr>
            <p:ph type="sldNum" sz="quarter" idx="4"/>
          </p:nvPr>
        </p:nvSpPr>
        <p:spPr bwMode="gray">
          <a:xfrm>
            <a:off x="5908264" y="6570000"/>
            <a:ext cx="394338" cy="288000"/>
          </a:xfrm>
          <a:prstGeom prst="rect">
            <a:avLst/>
          </a:prstGeom>
        </p:spPr>
        <p:txBody>
          <a:bodyPr vert="horz" lIns="0" tIns="0" rIns="0" bIns="0" rtlCol="0" anchor="ctr"/>
          <a:lstStyle>
            <a:lvl1pPr algn="ctr">
              <a:defRPr sz="900">
                <a:solidFill>
                  <a:srgbClr val="858585"/>
                </a:solidFill>
              </a:defRPr>
            </a:lvl1pPr>
          </a:lstStyle>
          <a:p>
            <a:fld id="{3A8C267E-3427-4777-BF7A-09FBC0939FE2}" type="slidenum">
              <a:rPr lang="en-GB" smtClean="0"/>
            </a:fld>
            <a:endParaRPr lang="en-GB"/>
          </a:p>
        </p:txBody>
      </p:sp>
      <p:sp>
        <p:nvSpPr>
          <p:cNvPr id="23" name="TextBox 34"/>
          <p:cNvSpPr txBox="1"/>
          <p:nvPr userDrawn="1"/>
        </p:nvSpPr>
        <p:spPr>
          <a:xfrm>
            <a:off x="335360" y="-222232"/>
            <a:ext cx="1827269" cy="144000"/>
          </a:xfrm>
          <a:prstGeom prst="rect">
            <a:avLst/>
          </a:prstGeom>
          <a:noFill/>
        </p:spPr>
        <p:txBody>
          <a:bodyPr wrap="square" lIns="88615" tIns="0" rIns="0" bIns="0" rtlCol="0" anchor="ctr">
            <a:noAutofit/>
          </a:bodyPr>
          <a:lstStyle/>
          <a:p>
            <a:r>
              <a:rPr lang="en-US" sz="1000" dirty="0">
                <a:latin typeface="+mn-lt"/>
              </a:rPr>
              <a:t>Begin Content</a:t>
            </a:r>
            <a:r>
              <a:rPr lang="en-US" sz="1000" baseline="0" dirty="0">
                <a:latin typeface="+mn-lt"/>
              </a:rPr>
              <a:t> </a:t>
            </a:r>
            <a:r>
              <a:rPr lang="en-US" sz="1000" dirty="0">
                <a:latin typeface="+mn-lt"/>
              </a:rPr>
              <a:t>Area </a:t>
            </a:r>
            <a:r>
              <a:rPr lang="en-US" sz="1000">
                <a:latin typeface="+mn-lt"/>
              </a:rPr>
              <a:t>= 16,</a:t>
            </a:r>
            <a:r>
              <a:rPr lang="en-US" altLang="zh-CN" sz="1000">
                <a:latin typeface="+mn-lt"/>
              </a:rPr>
              <a:t>3</a:t>
            </a:r>
            <a:r>
              <a:rPr lang="en-US" sz="1000">
                <a:latin typeface="+mn-lt"/>
              </a:rPr>
              <a:t>0</a:t>
            </a:r>
            <a:endParaRPr lang="en-US" sz="1000" dirty="0">
              <a:latin typeface="+mn-lt"/>
            </a:endParaRPr>
          </a:p>
        </p:txBody>
      </p:sp>
      <p:sp>
        <p:nvSpPr>
          <p:cNvPr id="32" name="TextBox 49"/>
          <p:cNvSpPr txBox="1"/>
          <p:nvPr userDrawn="1"/>
        </p:nvSpPr>
        <p:spPr>
          <a:xfrm>
            <a:off x="-1920720" y="224644"/>
            <a:ext cx="1776000" cy="144000"/>
          </a:xfrm>
          <a:prstGeom prst="rect">
            <a:avLst/>
          </a:prstGeom>
          <a:noFill/>
        </p:spPr>
        <p:txBody>
          <a:bodyPr wrap="square" lIns="0" tIns="0" rIns="0" bIns="0" rtlCol="0" anchor="ctr">
            <a:noAutofit/>
          </a:bodyPr>
          <a:lstStyle/>
          <a:p>
            <a:pPr algn="r"/>
            <a:r>
              <a:rPr lang="en-US" sz="1000" dirty="0">
                <a:latin typeface="+mn-lt"/>
              </a:rPr>
              <a:t>Chapter = 8,50</a:t>
            </a:r>
            <a:endParaRPr lang="en-US" sz="1000" dirty="0">
              <a:latin typeface="+mn-lt"/>
            </a:endParaRPr>
          </a:p>
        </p:txBody>
      </p:sp>
      <p:sp>
        <p:nvSpPr>
          <p:cNvPr id="35" name="TextBox 36"/>
          <p:cNvSpPr txBox="1"/>
          <p:nvPr userDrawn="1"/>
        </p:nvSpPr>
        <p:spPr>
          <a:xfrm>
            <a:off x="10029371" y="-222232"/>
            <a:ext cx="1827269" cy="144000"/>
          </a:xfrm>
          <a:prstGeom prst="rect">
            <a:avLst/>
          </a:prstGeom>
          <a:noFill/>
        </p:spPr>
        <p:txBody>
          <a:bodyPr wrap="square" lIns="0" tIns="0" rIns="88615" bIns="0" rtlCol="0" anchor="ctr">
            <a:noAutofit/>
          </a:bodyPr>
          <a:lstStyle/>
          <a:p>
            <a:pPr algn="r"/>
            <a:r>
              <a:rPr lang="en-US" sz="1000" dirty="0">
                <a:latin typeface="+mn-lt"/>
              </a:rPr>
              <a:t>End Content Area = 16,</a:t>
            </a:r>
            <a:r>
              <a:rPr lang="en-US" altLang="zh-CN" sz="1000" dirty="0">
                <a:latin typeface="+mn-lt"/>
              </a:rPr>
              <a:t>30</a:t>
            </a:r>
            <a:endParaRPr lang="en-US" sz="1000" dirty="0">
              <a:latin typeface="+mn-lt"/>
            </a:endParaRPr>
          </a:p>
        </p:txBody>
      </p:sp>
      <p:sp>
        <p:nvSpPr>
          <p:cNvPr id="36" name="TextBox 8"/>
          <p:cNvSpPr txBox="1"/>
          <p:nvPr userDrawn="1"/>
        </p:nvSpPr>
        <p:spPr>
          <a:xfrm>
            <a:off x="-1920720" y="6240352"/>
            <a:ext cx="1776000" cy="144000"/>
          </a:xfrm>
          <a:prstGeom prst="rect">
            <a:avLst/>
          </a:prstGeom>
          <a:noFill/>
        </p:spPr>
        <p:txBody>
          <a:bodyPr wrap="square" lIns="0" tIns="0" rIns="0" bIns="0" rtlCol="0" anchor="ctr">
            <a:noAutofit/>
          </a:bodyPr>
          <a:lstStyle/>
          <a:p>
            <a:pPr algn="r"/>
            <a:r>
              <a:rPr lang="en-US" sz="1000" dirty="0">
                <a:latin typeface="+mn-lt"/>
              </a:rPr>
              <a:t>Lower Guide Content = 8,</a:t>
            </a:r>
            <a:r>
              <a:rPr lang="en-US" altLang="zh-CN" sz="1000" dirty="0">
                <a:latin typeface="+mn-lt"/>
              </a:rPr>
              <a:t>2</a:t>
            </a:r>
            <a:r>
              <a:rPr lang="en-US" sz="1000" dirty="0">
                <a:latin typeface="+mn-lt"/>
              </a:rPr>
              <a:t>0</a:t>
            </a:r>
            <a:endParaRPr lang="en-US" sz="1000" dirty="0">
              <a:latin typeface="+mn-lt"/>
            </a:endParaRPr>
          </a:p>
        </p:txBody>
      </p:sp>
      <p:cxnSp>
        <p:nvCxnSpPr>
          <p:cNvPr id="38" name="Straight Connector 37"/>
          <p:cNvCxnSpPr/>
          <p:nvPr userDrawn="1"/>
        </p:nvCxnSpPr>
        <p:spPr>
          <a:xfrm>
            <a:off x="6092795" y="-402232"/>
            <a:ext cx="0" cy="36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6045796" y="-474232"/>
            <a:ext cx="1827269" cy="144000"/>
          </a:xfrm>
          <a:prstGeom prst="rect">
            <a:avLst/>
          </a:prstGeom>
          <a:noFill/>
        </p:spPr>
        <p:txBody>
          <a:bodyPr wrap="square" lIns="88615" tIns="0" rIns="0" bIns="0" rtlCol="0" anchor="ctr">
            <a:noAutofit/>
          </a:bodyPr>
          <a:lstStyle/>
          <a:p>
            <a:r>
              <a:rPr lang="en-US" sz="1000" dirty="0">
                <a:latin typeface="+mn-lt"/>
              </a:rPr>
              <a:t>Center Type Area = 0,00</a:t>
            </a:r>
            <a:endParaRPr lang="en-US" sz="1000" dirty="0">
              <a:latin typeface="+mn-lt"/>
            </a:endParaRPr>
          </a:p>
        </p:txBody>
      </p:sp>
      <p:cxnSp>
        <p:nvCxnSpPr>
          <p:cNvPr id="40" name="Straight Connector 39"/>
          <p:cNvCxnSpPr/>
          <p:nvPr userDrawn="1"/>
        </p:nvCxnSpPr>
        <p:spPr>
          <a:xfrm>
            <a:off x="5918361" y="-222232"/>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1" name="TextBox 40"/>
          <p:cNvSpPr txBox="1"/>
          <p:nvPr userDrawn="1"/>
        </p:nvSpPr>
        <p:spPr>
          <a:xfrm>
            <a:off x="4091092" y="-222232"/>
            <a:ext cx="1827269" cy="144000"/>
          </a:xfrm>
          <a:prstGeom prst="rect">
            <a:avLst/>
          </a:prstGeom>
          <a:noFill/>
        </p:spPr>
        <p:txBody>
          <a:bodyPr wrap="square" lIns="0" tIns="0" rIns="88615" bIns="0" rtlCol="0" anchor="ctr">
            <a:noAutofit/>
          </a:bodyPr>
          <a:lstStyle/>
          <a:p>
            <a:pPr algn="r"/>
            <a:r>
              <a:rPr lang="en-US" sz="1000" dirty="0">
                <a:latin typeface="+mn-lt"/>
              </a:rPr>
              <a:t>Left Spacing = 0,50</a:t>
            </a:r>
            <a:endParaRPr lang="en-US" sz="1000" dirty="0">
              <a:latin typeface="+mn-lt"/>
            </a:endParaRPr>
          </a:p>
        </p:txBody>
      </p:sp>
      <p:sp>
        <p:nvSpPr>
          <p:cNvPr id="42" name="TextBox 41"/>
          <p:cNvSpPr txBox="1"/>
          <p:nvPr userDrawn="1"/>
        </p:nvSpPr>
        <p:spPr>
          <a:xfrm>
            <a:off x="6276020" y="-222232"/>
            <a:ext cx="1827269" cy="144000"/>
          </a:xfrm>
          <a:prstGeom prst="rect">
            <a:avLst/>
          </a:prstGeom>
          <a:noFill/>
        </p:spPr>
        <p:txBody>
          <a:bodyPr wrap="square" lIns="88615" tIns="0" rIns="0" bIns="0" rtlCol="0" anchor="ctr">
            <a:noAutofit/>
          </a:bodyPr>
          <a:lstStyle/>
          <a:p>
            <a:r>
              <a:rPr lang="en-US" sz="1000" dirty="0">
                <a:latin typeface="+mn-lt"/>
              </a:rPr>
              <a:t>Right Spacing = 0,50</a:t>
            </a:r>
            <a:endParaRPr lang="en-US" sz="1000" dirty="0">
              <a:latin typeface="+mn-lt"/>
            </a:endParaRPr>
          </a:p>
        </p:txBody>
      </p:sp>
      <p:cxnSp>
        <p:nvCxnSpPr>
          <p:cNvPr id="43" name="Straight Connector 42"/>
          <p:cNvCxnSpPr/>
          <p:nvPr userDrawn="1"/>
        </p:nvCxnSpPr>
        <p:spPr>
          <a:xfrm>
            <a:off x="6276020" y="-222232"/>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47"/>
          <p:cNvSpPr txBox="1"/>
          <p:nvPr userDrawn="1"/>
        </p:nvSpPr>
        <p:spPr>
          <a:xfrm>
            <a:off x="-1920720" y="6453650"/>
            <a:ext cx="1776000" cy="144000"/>
          </a:xfrm>
          <a:prstGeom prst="rect">
            <a:avLst/>
          </a:prstGeom>
          <a:noFill/>
        </p:spPr>
        <p:txBody>
          <a:bodyPr wrap="square" lIns="0" tIns="0" rIns="0" bIns="0" rtlCol="0" anchor="ctr">
            <a:noAutofit/>
          </a:bodyPr>
          <a:lstStyle/>
          <a:p>
            <a:pPr algn="r"/>
            <a:r>
              <a:rPr lang="en-US" sz="1000" dirty="0">
                <a:latin typeface="+mn-lt"/>
              </a:rPr>
              <a:t>Footer </a:t>
            </a:r>
            <a:r>
              <a:rPr lang="en-US" sz="1000">
                <a:latin typeface="+mn-lt"/>
              </a:rPr>
              <a:t>= </a:t>
            </a:r>
            <a:r>
              <a:rPr lang="en-US" altLang="zh-CN" sz="1000">
                <a:latin typeface="+mn-lt"/>
              </a:rPr>
              <a:t>8</a:t>
            </a:r>
            <a:r>
              <a:rPr lang="en-US" sz="1000">
                <a:latin typeface="+mn-lt"/>
              </a:rPr>
              <a:t>,</a:t>
            </a:r>
            <a:r>
              <a:rPr lang="en-US" altLang="zh-CN" sz="1000">
                <a:latin typeface="+mn-lt"/>
              </a:rPr>
              <a:t>8</a:t>
            </a:r>
            <a:r>
              <a:rPr lang="en-US" sz="1000">
                <a:latin typeface="+mn-lt"/>
              </a:rPr>
              <a:t>0</a:t>
            </a:r>
            <a:endParaRPr lang="en-US" sz="1000" dirty="0">
              <a:latin typeface="+mn-lt"/>
            </a:endParaRPr>
          </a:p>
        </p:txBody>
      </p:sp>
      <p:sp>
        <p:nvSpPr>
          <p:cNvPr id="45" name="TextBox 49"/>
          <p:cNvSpPr txBox="1"/>
          <p:nvPr userDrawn="1"/>
        </p:nvSpPr>
        <p:spPr>
          <a:xfrm>
            <a:off x="-1920720" y="728375"/>
            <a:ext cx="1776000" cy="144000"/>
          </a:xfrm>
          <a:prstGeom prst="rect">
            <a:avLst/>
          </a:prstGeom>
          <a:noFill/>
        </p:spPr>
        <p:txBody>
          <a:bodyPr wrap="square" lIns="0" tIns="0" rIns="0" bIns="0" rtlCol="0" anchor="ctr">
            <a:noAutofit/>
          </a:bodyPr>
          <a:lstStyle/>
          <a:p>
            <a:pPr algn="r"/>
            <a:r>
              <a:rPr lang="en-US" altLang="zh-CN" sz="1000" dirty="0">
                <a:latin typeface="+mn-lt"/>
              </a:rPr>
              <a:t>Head</a:t>
            </a:r>
            <a:r>
              <a:rPr lang="en-US" sz="1000" dirty="0">
                <a:latin typeface="+mn-lt"/>
              </a:rPr>
              <a:t>line</a:t>
            </a:r>
            <a:r>
              <a:rPr lang="zh-CN" altLang="en-US" sz="1000" dirty="0">
                <a:latin typeface="+mn-lt"/>
              </a:rPr>
              <a:t> </a:t>
            </a:r>
            <a:r>
              <a:rPr lang="en-US" altLang="zh-CN" sz="1000" dirty="0">
                <a:latin typeface="+mn-lt"/>
              </a:rPr>
              <a:t>Line</a:t>
            </a:r>
            <a:r>
              <a:rPr lang="en-US" sz="1000" dirty="0">
                <a:latin typeface="+mn-lt"/>
              </a:rPr>
              <a:t> = 7,80</a:t>
            </a:r>
            <a:endParaRPr lang="en-US" sz="1000" dirty="0">
              <a:latin typeface="+mn-lt"/>
            </a:endParaRPr>
          </a:p>
        </p:txBody>
      </p:sp>
      <p:cxnSp>
        <p:nvCxnSpPr>
          <p:cNvPr id="46" name="Straight Connector 50"/>
          <p:cNvCxnSpPr/>
          <p:nvPr userDrawn="1"/>
        </p:nvCxnSpPr>
        <p:spPr>
          <a:xfrm>
            <a:off x="-384720" y="872375"/>
            <a:ext cx="24000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7" name="TextBox 46"/>
          <p:cNvSpPr txBox="1"/>
          <p:nvPr userDrawn="1"/>
        </p:nvSpPr>
        <p:spPr>
          <a:xfrm>
            <a:off x="-1920720" y="1063624"/>
            <a:ext cx="1776000" cy="144000"/>
          </a:xfrm>
          <a:prstGeom prst="rect">
            <a:avLst/>
          </a:prstGeom>
          <a:noFill/>
        </p:spPr>
        <p:txBody>
          <a:bodyPr wrap="square" lIns="0" tIns="0" rIns="0" bIns="0" rtlCol="0" anchor="ctr">
            <a:noAutofit/>
          </a:bodyPr>
          <a:lstStyle/>
          <a:p>
            <a:pPr algn="r"/>
            <a:r>
              <a:rPr lang="en-US" sz="1000" dirty="0">
                <a:latin typeface="+mn-lt"/>
              </a:rPr>
              <a:t>Upper Guide Content = </a:t>
            </a:r>
            <a:r>
              <a:rPr lang="en-US" altLang="zh-CN" sz="1000" dirty="0">
                <a:latin typeface="+mn-lt"/>
              </a:rPr>
              <a:t>6</a:t>
            </a:r>
            <a:r>
              <a:rPr lang="en-US" sz="1000" dirty="0">
                <a:latin typeface="+mn-lt"/>
              </a:rPr>
              <a:t>,</a:t>
            </a:r>
            <a:r>
              <a:rPr lang="en-US" altLang="zh-CN" sz="1000" dirty="0">
                <a:latin typeface="+mn-lt"/>
              </a:rPr>
              <a:t>6</a:t>
            </a:r>
            <a:r>
              <a:rPr lang="en-US" sz="1000" dirty="0">
                <a:latin typeface="+mn-lt"/>
              </a:rPr>
              <a:t>0</a:t>
            </a:r>
            <a:endParaRPr lang="en-US" sz="1000" dirty="0">
              <a:latin typeface="+mn-lt"/>
            </a:endParaRPr>
          </a:p>
        </p:txBody>
      </p:sp>
      <p:cxnSp>
        <p:nvCxnSpPr>
          <p:cNvPr id="68" name="Straight Connector 73"/>
          <p:cNvCxnSpPr/>
          <p:nvPr userDrawn="1"/>
        </p:nvCxnSpPr>
        <p:spPr>
          <a:xfrm>
            <a:off x="-384720" y="3719661"/>
            <a:ext cx="24000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69" name="TextBox 74"/>
          <p:cNvSpPr txBox="1"/>
          <p:nvPr userDrawn="1"/>
        </p:nvSpPr>
        <p:spPr>
          <a:xfrm>
            <a:off x="-1920720" y="3731236"/>
            <a:ext cx="1776000" cy="144000"/>
          </a:xfrm>
          <a:prstGeom prst="rect">
            <a:avLst/>
          </a:prstGeom>
          <a:noFill/>
        </p:spPr>
        <p:txBody>
          <a:bodyPr wrap="square" lIns="0" tIns="0" rIns="0" bIns="0" rtlCol="0" anchor="ctr">
            <a:noAutofit/>
          </a:bodyPr>
          <a:lstStyle/>
          <a:p>
            <a:pPr algn="r"/>
            <a:r>
              <a:rPr lang="en-US" sz="1000" dirty="0">
                <a:latin typeface="+mn-lt"/>
              </a:rPr>
              <a:t>Vertical Center = </a:t>
            </a:r>
            <a:r>
              <a:rPr lang="en-US" altLang="zh-CN" sz="1000" dirty="0">
                <a:latin typeface="+mn-lt"/>
              </a:rPr>
              <a:t>0.8</a:t>
            </a:r>
            <a:r>
              <a:rPr lang="en-US" sz="1000" dirty="0">
                <a:latin typeface="+mn-lt"/>
              </a:rPr>
              <a:t>0</a:t>
            </a:r>
            <a:endParaRPr lang="en-US" sz="1000" dirty="0">
              <a:latin typeface="+mn-lt"/>
            </a:endParaRPr>
          </a:p>
        </p:txBody>
      </p:sp>
      <p:pic>
        <p:nvPicPr>
          <p:cNvPr id="71" name="图片 70"/>
          <p:cNvPicPr>
            <a:picLocks noChangeAspect="1"/>
          </p:cNvPicPr>
          <p:nvPr userDrawn="1"/>
        </p:nvPicPr>
        <p:blipFill rotWithShape="1">
          <a:blip r:embed="rId12" cstate="hqprint">
            <a:clrChange>
              <a:clrFrom>
                <a:srgbClr val="FFFFFF"/>
              </a:clrFrom>
              <a:clrTo>
                <a:srgbClr val="FFFFFF">
                  <a:alpha val="0"/>
                </a:srgbClr>
              </a:clrTo>
            </a:clrChange>
          </a:blip>
          <a:srcRect/>
          <a:stretch>
            <a:fillRect/>
          </a:stretch>
        </p:blipFill>
        <p:spPr>
          <a:xfrm>
            <a:off x="10775440" y="383087"/>
            <a:ext cx="1194560" cy="489368"/>
          </a:xfrm>
          <a:prstGeom prst="rect">
            <a:avLst/>
          </a:prstGeom>
        </p:spPr>
      </p:pic>
      <p:sp>
        <p:nvSpPr>
          <p:cNvPr id="70" name="Rectangle 57"/>
          <p:cNvSpPr/>
          <p:nvPr userDrawn="1"/>
        </p:nvSpPr>
        <p:spPr bwMode="gray">
          <a:xfrm>
            <a:off x="-864720" y="3100698"/>
            <a:ext cx="720000" cy="360000"/>
          </a:xfrm>
          <a:prstGeom prst="rect">
            <a:avLst/>
          </a:prstGeom>
          <a:solidFill>
            <a:srgbClr val="FDBF00"/>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253</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191</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0</a:t>
            </a:r>
            <a:endParaRPr lang="de-DE" sz="600" dirty="0">
              <a:solidFill>
                <a:prstClr val="white"/>
              </a:solidFill>
              <a:latin typeface="+mn-lt"/>
            </a:endParaRPr>
          </a:p>
        </p:txBody>
      </p:sp>
      <p:sp>
        <p:nvSpPr>
          <p:cNvPr id="72" name="TextBox 58"/>
          <p:cNvSpPr txBox="1"/>
          <p:nvPr userDrawn="1"/>
        </p:nvSpPr>
        <p:spPr>
          <a:xfrm>
            <a:off x="-1590048" y="2118782"/>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baseline="0" dirty="0">
                <a:latin typeface="+mn-lt"/>
              </a:rPr>
              <a:t> 3</a:t>
            </a:r>
            <a:endParaRPr lang="en-US" sz="1000" dirty="0">
              <a:latin typeface="+mn-lt"/>
            </a:endParaRPr>
          </a:p>
        </p:txBody>
      </p:sp>
      <p:sp>
        <p:nvSpPr>
          <p:cNvPr id="73" name="Rectangle 59"/>
          <p:cNvSpPr/>
          <p:nvPr userDrawn="1"/>
        </p:nvSpPr>
        <p:spPr bwMode="gray">
          <a:xfrm>
            <a:off x="-864720" y="2387598"/>
            <a:ext cx="720000" cy="360000"/>
          </a:xfrm>
          <a:prstGeom prst="rect">
            <a:avLst/>
          </a:prstGeom>
          <a:solidFill>
            <a:srgbClr val="3886A4"/>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56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134</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164</a:t>
            </a:r>
            <a:endParaRPr lang="de-DE" sz="600" dirty="0">
              <a:solidFill>
                <a:prstClr val="white"/>
              </a:solidFill>
              <a:latin typeface="+mn-lt"/>
            </a:endParaRPr>
          </a:p>
        </p:txBody>
      </p:sp>
      <p:sp>
        <p:nvSpPr>
          <p:cNvPr id="74" name="TextBox 60"/>
          <p:cNvSpPr txBox="1"/>
          <p:nvPr userDrawn="1"/>
        </p:nvSpPr>
        <p:spPr>
          <a:xfrm>
            <a:off x="-1604282" y="1404172"/>
            <a:ext cx="739562"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1</a:t>
            </a:r>
            <a:endParaRPr lang="en-US" sz="1000" dirty="0">
              <a:latin typeface="+mn-lt"/>
            </a:endParaRPr>
          </a:p>
        </p:txBody>
      </p:sp>
      <p:sp>
        <p:nvSpPr>
          <p:cNvPr id="75" name="Rectangle 61"/>
          <p:cNvSpPr/>
          <p:nvPr userDrawn="1"/>
        </p:nvSpPr>
        <p:spPr bwMode="gray">
          <a:xfrm>
            <a:off x="-864720" y="1317945"/>
            <a:ext cx="720000" cy="360000"/>
          </a:xfrm>
          <a:prstGeom prst="rect">
            <a:avLst/>
          </a:prstGeom>
          <a:solidFill>
            <a:srgbClr val="103C5E"/>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16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60</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94</a:t>
            </a:r>
            <a:endParaRPr lang="de-DE" sz="600" dirty="0">
              <a:solidFill>
                <a:prstClr val="white"/>
              </a:solidFill>
              <a:latin typeface="+mn-lt"/>
            </a:endParaRPr>
          </a:p>
        </p:txBody>
      </p:sp>
      <p:sp>
        <p:nvSpPr>
          <p:cNvPr id="76" name="Rectangle 62"/>
          <p:cNvSpPr/>
          <p:nvPr userDrawn="1"/>
        </p:nvSpPr>
        <p:spPr bwMode="gray">
          <a:xfrm>
            <a:off x="-864720" y="2031047"/>
            <a:ext cx="720000" cy="360000"/>
          </a:xfrm>
          <a:prstGeom prst="rect">
            <a:avLst/>
          </a:prstGeom>
          <a:solidFill>
            <a:srgbClr val="1070B7"/>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16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112</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183</a:t>
            </a:r>
            <a:endParaRPr lang="de-DE" sz="600" dirty="0">
              <a:solidFill>
                <a:prstClr val="white"/>
              </a:solidFill>
              <a:latin typeface="+mn-lt"/>
            </a:endParaRPr>
          </a:p>
        </p:txBody>
      </p:sp>
      <p:sp>
        <p:nvSpPr>
          <p:cNvPr id="77" name="Rectangle 63"/>
          <p:cNvSpPr/>
          <p:nvPr userDrawn="1"/>
        </p:nvSpPr>
        <p:spPr bwMode="gray">
          <a:xfrm>
            <a:off x="-864720" y="2744149"/>
            <a:ext cx="720000" cy="360000"/>
          </a:xfrm>
          <a:prstGeom prst="rect">
            <a:avLst/>
          </a:prstGeom>
          <a:solidFill>
            <a:srgbClr val="439C92"/>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67</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156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146</a:t>
            </a:r>
            <a:endParaRPr lang="de-DE" sz="600" dirty="0">
              <a:solidFill>
                <a:prstClr val="white"/>
              </a:solidFill>
              <a:latin typeface="+mn-lt"/>
            </a:endParaRPr>
          </a:p>
        </p:txBody>
      </p:sp>
      <p:sp>
        <p:nvSpPr>
          <p:cNvPr id="78" name="Rectangle 64"/>
          <p:cNvSpPr/>
          <p:nvPr userDrawn="1"/>
        </p:nvSpPr>
        <p:spPr bwMode="gray">
          <a:xfrm>
            <a:off x="-864720" y="1674496"/>
            <a:ext cx="720000" cy="360000"/>
          </a:xfrm>
          <a:prstGeom prst="rect">
            <a:avLst/>
          </a:prstGeom>
          <a:solidFill>
            <a:srgbClr val="004C6E"/>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r>
              <a:rPr lang="en-US" altLang="zh-CN" sz="600" dirty="0">
                <a:solidFill>
                  <a:prstClr val="white"/>
                </a:solidFill>
                <a:latin typeface="+mn-lt"/>
              </a:rPr>
              <a:t>0</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76</a:t>
            </a:r>
            <a:endParaRPr lang="en-US" altLang="zh-CN" sz="600" dirty="0">
              <a:solidFill>
                <a:prstClr val="white"/>
              </a:solidFill>
              <a:latin typeface="+mn-lt"/>
            </a:endParaRPr>
          </a:p>
          <a:p>
            <a:pPr algn="ctr">
              <a:spcAft>
                <a:spcPts val="0"/>
              </a:spcAft>
              <a:tabLst>
                <a:tab pos="265430" algn="l"/>
              </a:tabLst>
            </a:pPr>
            <a:r>
              <a:rPr lang="en-US" altLang="zh-CN" sz="600" dirty="0">
                <a:solidFill>
                  <a:prstClr val="white"/>
                </a:solidFill>
                <a:latin typeface="+mn-lt"/>
              </a:rPr>
              <a:t>110</a:t>
            </a:r>
            <a:endParaRPr lang="de-DE" altLang="zh-CN" sz="600" dirty="0">
              <a:solidFill>
                <a:prstClr val="white"/>
              </a:solidFill>
              <a:latin typeface="+mn-lt"/>
            </a:endParaRPr>
          </a:p>
        </p:txBody>
      </p:sp>
      <p:sp>
        <p:nvSpPr>
          <p:cNvPr id="79" name="TextBox 65"/>
          <p:cNvSpPr txBox="1"/>
          <p:nvPr userDrawn="1"/>
        </p:nvSpPr>
        <p:spPr>
          <a:xfrm>
            <a:off x="-1590047" y="1761477"/>
            <a:ext cx="725327"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2</a:t>
            </a:r>
            <a:endParaRPr lang="en-US" sz="1000" dirty="0">
              <a:latin typeface="+mn-lt"/>
            </a:endParaRPr>
          </a:p>
        </p:txBody>
      </p:sp>
      <p:sp>
        <p:nvSpPr>
          <p:cNvPr id="80" name="TextBox 66"/>
          <p:cNvSpPr txBox="1"/>
          <p:nvPr userDrawn="1"/>
        </p:nvSpPr>
        <p:spPr>
          <a:xfrm>
            <a:off x="-1590048" y="2476087"/>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4</a:t>
            </a:r>
            <a:endParaRPr lang="en-US" sz="1000" dirty="0">
              <a:latin typeface="+mn-lt"/>
            </a:endParaRPr>
          </a:p>
        </p:txBody>
      </p:sp>
      <p:sp>
        <p:nvSpPr>
          <p:cNvPr id="81" name="TextBox 67"/>
          <p:cNvSpPr txBox="1"/>
          <p:nvPr userDrawn="1"/>
        </p:nvSpPr>
        <p:spPr>
          <a:xfrm>
            <a:off x="-1590048" y="2833392"/>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5</a:t>
            </a:r>
            <a:endParaRPr lang="en-US" sz="1000" dirty="0">
              <a:latin typeface="+mn-lt"/>
            </a:endParaRPr>
          </a:p>
        </p:txBody>
      </p:sp>
      <p:sp>
        <p:nvSpPr>
          <p:cNvPr id="82" name="TextBox 68"/>
          <p:cNvSpPr txBox="1"/>
          <p:nvPr userDrawn="1"/>
        </p:nvSpPr>
        <p:spPr>
          <a:xfrm>
            <a:off x="-1590048" y="3190698"/>
            <a:ext cx="725328" cy="180000"/>
          </a:xfrm>
          <a:prstGeom prst="rect">
            <a:avLst/>
          </a:prstGeom>
          <a:noFill/>
        </p:spPr>
        <p:txBody>
          <a:bodyPr wrap="square" lIns="0" tIns="0" rIns="132923" bIns="0" rtlCol="0" anchor="ctr">
            <a:noAutofit/>
          </a:bodyPr>
          <a:lstStyle/>
          <a:p>
            <a:pPr algn="r"/>
            <a:r>
              <a:rPr lang="en-US" altLang="zh-CN" sz="1000" dirty="0" err="1">
                <a:latin typeface="+mn-lt"/>
              </a:rPr>
              <a:t>CraiditX</a:t>
            </a:r>
            <a:r>
              <a:rPr lang="de-DE" sz="1000" dirty="0">
                <a:latin typeface="+mn-lt"/>
              </a:rPr>
              <a:t> 6</a:t>
            </a:r>
            <a:endParaRPr lang="en-US" sz="1000" dirty="0">
              <a:latin typeface="+mn-lt"/>
            </a:endParaRPr>
          </a:p>
        </p:txBody>
      </p:sp>
      <p:sp>
        <p:nvSpPr>
          <p:cNvPr id="83" name="Rectangle 51"/>
          <p:cNvSpPr/>
          <p:nvPr userDrawn="1"/>
        </p:nvSpPr>
        <p:spPr bwMode="gray">
          <a:xfrm>
            <a:off x="-864720" y="4295684"/>
            <a:ext cx="720000" cy="360000"/>
          </a:xfrm>
          <a:prstGeom prst="rect">
            <a:avLst/>
          </a:prstGeom>
          <a:solidFill>
            <a:schemeClr val="tx1"/>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84" name="Rectangle 52"/>
          <p:cNvSpPr/>
          <p:nvPr userDrawn="1"/>
        </p:nvSpPr>
        <p:spPr bwMode="gray">
          <a:xfrm>
            <a:off x="-864720" y="4661469"/>
            <a:ext cx="720000" cy="360000"/>
          </a:xfrm>
          <a:prstGeom prst="rect">
            <a:avLst/>
          </a:prstGeom>
          <a:solidFill>
            <a:srgbClr val="2E3740"/>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85" name="TextBox 53"/>
          <p:cNvSpPr txBox="1"/>
          <p:nvPr userDrawn="1"/>
        </p:nvSpPr>
        <p:spPr>
          <a:xfrm>
            <a:off x="-1678675" y="4385123"/>
            <a:ext cx="813954" cy="180000"/>
          </a:xfrm>
          <a:prstGeom prst="rect">
            <a:avLst/>
          </a:prstGeom>
          <a:noFill/>
        </p:spPr>
        <p:txBody>
          <a:bodyPr wrap="square" lIns="0" tIns="0" rIns="132923" bIns="0" rtlCol="0" anchor="ctr">
            <a:noAutofit/>
          </a:bodyPr>
          <a:lstStyle/>
          <a:p>
            <a:pPr algn="r"/>
            <a:r>
              <a:rPr lang="de-DE" sz="1000" dirty="0">
                <a:latin typeface="+mn-lt"/>
              </a:rPr>
              <a:t>Black (Text)</a:t>
            </a:r>
            <a:endParaRPr lang="en-US" sz="1000" dirty="0">
              <a:latin typeface="+mn-lt"/>
            </a:endParaRPr>
          </a:p>
        </p:txBody>
      </p:sp>
      <p:sp>
        <p:nvSpPr>
          <p:cNvPr id="86" name="TextBox 54"/>
          <p:cNvSpPr txBox="1"/>
          <p:nvPr userDrawn="1"/>
        </p:nvSpPr>
        <p:spPr>
          <a:xfrm>
            <a:off x="-1466821" y="4744237"/>
            <a:ext cx="602100" cy="180000"/>
          </a:xfrm>
          <a:prstGeom prst="rect">
            <a:avLst/>
          </a:prstGeom>
          <a:noFill/>
        </p:spPr>
        <p:txBody>
          <a:bodyPr wrap="square" lIns="0" tIns="0" rIns="132923" bIns="0" rtlCol="0" anchor="ctr">
            <a:noAutofit/>
          </a:bodyPr>
          <a:lstStyle/>
          <a:p>
            <a:pPr algn="r"/>
            <a:r>
              <a:rPr lang="de-DE" sz="1000" dirty="0">
                <a:latin typeface="+mn-lt"/>
              </a:rPr>
              <a:t>Grey 1</a:t>
            </a:r>
            <a:endParaRPr lang="en-US" sz="1000" dirty="0">
              <a:latin typeface="+mn-lt"/>
            </a:endParaRPr>
          </a:p>
        </p:txBody>
      </p:sp>
      <p:sp>
        <p:nvSpPr>
          <p:cNvPr id="87" name="TextBox 55"/>
          <p:cNvSpPr txBox="1"/>
          <p:nvPr userDrawn="1"/>
        </p:nvSpPr>
        <p:spPr>
          <a:xfrm>
            <a:off x="-1466821" y="5462465"/>
            <a:ext cx="602100" cy="180000"/>
          </a:xfrm>
          <a:prstGeom prst="rect">
            <a:avLst/>
          </a:prstGeom>
          <a:noFill/>
        </p:spPr>
        <p:txBody>
          <a:bodyPr wrap="square" lIns="0" tIns="0" rIns="132923" bIns="0" rtlCol="0" anchor="ctr">
            <a:noAutofit/>
          </a:bodyPr>
          <a:lstStyle/>
          <a:p>
            <a:pPr algn="r"/>
            <a:r>
              <a:rPr lang="de-DE" sz="1000" dirty="0">
                <a:latin typeface="+mn-lt"/>
              </a:rPr>
              <a:t>Grey 3</a:t>
            </a:r>
            <a:endParaRPr lang="en-US" sz="1000" dirty="0">
              <a:latin typeface="+mn-lt"/>
            </a:endParaRPr>
          </a:p>
        </p:txBody>
      </p:sp>
      <p:sp>
        <p:nvSpPr>
          <p:cNvPr id="88" name="TextBox 56"/>
          <p:cNvSpPr txBox="1"/>
          <p:nvPr userDrawn="1"/>
        </p:nvSpPr>
        <p:spPr>
          <a:xfrm>
            <a:off x="-1415844" y="5821578"/>
            <a:ext cx="551123" cy="180000"/>
          </a:xfrm>
          <a:prstGeom prst="rect">
            <a:avLst/>
          </a:prstGeom>
          <a:noFill/>
        </p:spPr>
        <p:txBody>
          <a:bodyPr wrap="square" lIns="0" tIns="0" rIns="132923" bIns="0" rtlCol="0" anchor="ctr">
            <a:noAutofit/>
          </a:bodyPr>
          <a:lstStyle/>
          <a:p>
            <a:pPr algn="r"/>
            <a:r>
              <a:rPr lang="de-DE" sz="1000" dirty="0">
                <a:latin typeface="+mn-lt"/>
              </a:rPr>
              <a:t>White</a:t>
            </a:r>
            <a:endParaRPr lang="en-US" sz="1000" dirty="0">
              <a:latin typeface="+mn-lt"/>
            </a:endParaRPr>
          </a:p>
        </p:txBody>
      </p:sp>
      <p:sp>
        <p:nvSpPr>
          <p:cNvPr id="89" name="Rectangle 69"/>
          <p:cNvSpPr/>
          <p:nvPr userDrawn="1"/>
        </p:nvSpPr>
        <p:spPr bwMode="gray">
          <a:xfrm>
            <a:off x="-864720" y="5026216"/>
            <a:ext cx="720000" cy="360000"/>
          </a:xfrm>
          <a:prstGeom prst="rect">
            <a:avLst/>
          </a:prstGeom>
          <a:solidFill>
            <a:srgbClr val="858585"/>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90" name="Rectangle 70"/>
          <p:cNvSpPr/>
          <p:nvPr userDrawn="1"/>
        </p:nvSpPr>
        <p:spPr bwMode="gray">
          <a:xfrm>
            <a:off x="-864720" y="5373528"/>
            <a:ext cx="720000" cy="360000"/>
          </a:xfrm>
          <a:prstGeom prst="rect">
            <a:avLst/>
          </a:prstGeom>
          <a:solidFill>
            <a:srgbClr val="B5B6B6"/>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91" name="TextBox 74"/>
          <p:cNvSpPr txBox="1"/>
          <p:nvPr userDrawn="1"/>
        </p:nvSpPr>
        <p:spPr>
          <a:xfrm>
            <a:off x="-1920720" y="3930730"/>
            <a:ext cx="1776000" cy="144000"/>
          </a:xfrm>
          <a:prstGeom prst="rect">
            <a:avLst/>
          </a:prstGeom>
          <a:noFill/>
        </p:spPr>
        <p:txBody>
          <a:bodyPr wrap="square" lIns="0" tIns="0" rIns="0" bIns="0" rtlCol="0" anchor="ctr">
            <a:noAutofit/>
          </a:bodyPr>
          <a:lstStyle/>
          <a:p>
            <a:pPr algn="r"/>
            <a:r>
              <a:rPr lang="en-US" altLang="zh-CN" sz="1000" dirty="0">
                <a:latin typeface="+mn-lt"/>
              </a:rPr>
              <a:t>Lower</a:t>
            </a:r>
            <a:r>
              <a:rPr lang="zh-CN" altLang="en-US" sz="1000" dirty="0">
                <a:latin typeface="+mn-lt"/>
              </a:rPr>
              <a:t> </a:t>
            </a:r>
            <a:r>
              <a:rPr lang="en-US" altLang="zh-CN" sz="1000" dirty="0">
                <a:latin typeface="+mn-lt"/>
              </a:rPr>
              <a:t>Spacing</a:t>
            </a:r>
            <a:r>
              <a:rPr lang="en-US" sz="1000" dirty="0">
                <a:latin typeface="+mn-lt"/>
              </a:rPr>
              <a:t> = </a:t>
            </a:r>
            <a:r>
              <a:rPr lang="en-US" altLang="zh-CN" sz="1000" dirty="0">
                <a:latin typeface="+mn-lt"/>
              </a:rPr>
              <a:t>1.3</a:t>
            </a:r>
            <a:r>
              <a:rPr lang="en-US" sz="1000" dirty="0">
                <a:latin typeface="+mn-lt"/>
              </a:rPr>
              <a:t>0</a:t>
            </a:r>
            <a:endParaRPr lang="en-US" sz="1000" dirty="0">
              <a:latin typeface="+mn-lt"/>
            </a:endParaRPr>
          </a:p>
        </p:txBody>
      </p:sp>
      <p:sp>
        <p:nvSpPr>
          <p:cNvPr id="92" name="TextBox 74"/>
          <p:cNvSpPr txBox="1"/>
          <p:nvPr userDrawn="1"/>
        </p:nvSpPr>
        <p:spPr>
          <a:xfrm>
            <a:off x="-1917448" y="3538955"/>
            <a:ext cx="1776000" cy="144000"/>
          </a:xfrm>
          <a:prstGeom prst="rect">
            <a:avLst/>
          </a:prstGeom>
          <a:noFill/>
        </p:spPr>
        <p:txBody>
          <a:bodyPr wrap="square" lIns="0" tIns="0" rIns="0" bIns="0" rtlCol="0" anchor="ctr">
            <a:noAutofit/>
          </a:bodyPr>
          <a:lstStyle/>
          <a:p>
            <a:pPr algn="r"/>
            <a:r>
              <a:rPr lang="en-US" altLang="zh-CN" sz="1000" dirty="0">
                <a:latin typeface="+mn-lt"/>
              </a:rPr>
              <a:t>Upper</a:t>
            </a:r>
            <a:r>
              <a:rPr lang="zh-CN" altLang="en-US" sz="1000" dirty="0">
                <a:latin typeface="+mn-lt"/>
              </a:rPr>
              <a:t> </a:t>
            </a:r>
            <a:r>
              <a:rPr lang="en-US" altLang="zh-CN" sz="1000" dirty="0">
                <a:latin typeface="+mn-lt"/>
              </a:rPr>
              <a:t>Spacing</a:t>
            </a:r>
            <a:r>
              <a:rPr lang="en-US" sz="1000" dirty="0">
                <a:latin typeface="+mn-lt"/>
              </a:rPr>
              <a:t> = </a:t>
            </a:r>
            <a:r>
              <a:rPr lang="en-US" altLang="zh-CN" sz="1000" dirty="0">
                <a:latin typeface="+mn-lt"/>
              </a:rPr>
              <a:t>0.3</a:t>
            </a:r>
            <a:r>
              <a:rPr lang="en-US" sz="1000" dirty="0">
                <a:latin typeface="+mn-lt"/>
              </a:rPr>
              <a:t>0</a:t>
            </a:r>
            <a:endParaRPr lang="en-US" sz="1000" dirty="0">
              <a:latin typeface="+mn-lt"/>
            </a:endParaRPr>
          </a:p>
        </p:txBody>
      </p:sp>
      <p:sp>
        <p:nvSpPr>
          <p:cNvPr id="56" name="Rectangle 52"/>
          <p:cNvSpPr/>
          <p:nvPr userDrawn="1"/>
        </p:nvSpPr>
        <p:spPr bwMode="gray">
          <a:xfrm>
            <a:off x="-864720" y="5744060"/>
            <a:ext cx="720000" cy="360000"/>
          </a:xfrm>
          <a:prstGeom prst="rect">
            <a:avLst/>
          </a:prstGeom>
          <a:solidFill>
            <a:schemeClr val="bg1"/>
          </a:solidFill>
          <a:ln w="6350">
            <a:solidFill>
              <a:schemeClr val="bg1"/>
            </a:solidFill>
            <a:miter lim="800000"/>
          </a:ln>
          <a:effectLst/>
        </p:spPr>
        <p:txBody>
          <a:bodyPr vert="horz" wrap="square" lIns="0" tIns="0" rIns="0" bIns="0" numCol="1" rtlCol="0" anchor="ctr" anchorCtr="0" compatLnSpc="1">
            <a:noAutofit/>
          </a:bodyPr>
          <a:lstStyle/>
          <a:p>
            <a:pPr algn="ctr">
              <a:spcAft>
                <a:spcPts val="0"/>
              </a:spcAft>
              <a:tabLst>
                <a:tab pos="265430" algn="l"/>
              </a:tabLst>
            </a:pPr>
            <a:endParaRPr lang="de-DE" sz="985" dirty="0">
              <a:solidFill>
                <a:prstClr val="white"/>
              </a:solidFill>
              <a:latin typeface="Graphik Regular" panose="020B0503030202060203" pitchFamily="34" charset="0"/>
            </a:endParaRPr>
          </a:p>
        </p:txBody>
      </p:sp>
      <p:sp>
        <p:nvSpPr>
          <p:cNvPr id="60" name="TextBox 54"/>
          <p:cNvSpPr txBox="1"/>
          <p:nvPr userDrawn="1"/>
        </p:nvSpPr>
        <p:spPr>
          <a:xfrm>
            <a:off x="-1466821" y="5103350"/>
            <a:ext cx="602100" cy="180000"/>
          </a:xfrm>
          <a:prstGeom prst="rect">
            <a:avLst/>
          </a:prstGeom>
          <a:noFill/>
        </p:spPr>
        <p:txBody>
          <a:bodyPr wrap="square" lIns="0" tIns="0" rIns="132923" bIns="0" rtlCol="0" anchor="ctr">
            <a:noAutofit/>
          </a:bodyPr>
          <a:lstStyle/>
          <a:p>
            <a:pPr algn="r"/>
            <a:r>
              <a:rPr lang="de-DE" sz="1000" dirty="0">
                <a:latin typeface="+mn-lt"/>
              </a:rPr>
              <a:t>Grey </a:t>
            </a:r>
            <a:r>
              <a:rPr lang="en-US" altLang="zh-CN" sz="1000" dirty="0">
                <a:latin typeface="+mn-lt"/>
              </a:rPr>
              <a:t>2</a:t>
            </a:r>
            <a:endParaRPr lang="en-US" sz="1000" dirty="0">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defTabSz="914400" rtl="0" eaLnBrk="1" latinLnBrk="0" hangingPunct="1">
        <a:spcBef>
          <a:spcPct val="0"/>
        </a:spcBef>
        <a:buNone/>
        <a:defRPr sz="2200" b="1" kern="1200" cap="none" baseline="0">
          <a:solidFill>
            <a:schemeClr val="tx1"/>
          </a:solidFill>
          <a:latin typeface="+mn-ea"/>
          <a:ea typeface="+mn-ea"/>
          <a:cs typeface="+mj-cs"/>
        </a:defRPr>
      </a:lvl1pPr>
    </p:titleStyle>
    <p:bodyStyle>
      <a:lvl1pPr marL="179705" indent="-179705" algn="l" defTabSz="914400" rtl="0" eaLnBrk="1" latinLnBrk="0" hangingPunct="1">
        <a:spcBef>
          <a:spcPts val="1010"/>
        </a:spcBef>
        <a:buClr>
          <a:srgbClr val="7B0024"/>
        </a:buClr>
        <a:buFont typeface="Wingdings" panose="05000000000000000000" pitchFamily="2" charset="2"/>
        <a:buChar char="§"/>
        <a:defRPr lang="en-US" sz="1400" kern="1200" noProof="0" dirty="0">
          <a:solidFill>
            <a:schemeClr val="tx1"/>
          </a:solidFill>
          <a:latin typeface="+mn-ea"/>
          <a:ea typeface="+mn-ea"/>
          <a:cs typeface="+mn-cs"/>
        </a:defRPr>
      </a:lvl1pPr>
      <a:lvl2pPr marL="539750" indent="-179705" algn="l" defTabSz="914400" rtl="0" eaLnBrk="1" latinLnBrk="0" hangingPunct="1">
        <a:spcBef>
          <a:spcPts val="500"/>
        </a:spcBef>
        <a:buClr>
          <a:srgbClr val="7B0024"/>
        </a:buClr>
        <a:buFont typeface="Carnegie Sans" pitchFamily="34" charset="0"/>
        <a:buChar char="–"/>
        <a:defRPr lang="en-US" sz="1200" kern="1200" noProof="0" dirty="0">
          <a:solidFill>
            <a:schemeClr val="tx1"/>
          </a:solidFill>
          <a:latin typeface="+mn-ea"/>
          <a:ea typeface="+mn-ea"/>
          <a:cs typeface="+mn-cs"/>
        </a:defRPr>
      </a:lvl2pPr>
      <a:lvl3pPr marL="899795" indent="-179705" algn="l" defTabSz="914400" rtl="0" eaLnBrk="1" latinLnBrk="0" hangingPunct="1">
        <a:spcBef>
          <a:spcPts val="500"/>
        </a:spcBef>
        <a:buClr>
          <a:srgbClr val="7B0024"/>
        </a:buClr>
        <a:buFont typeface="Arial" panose="02080604020202020204" pitchFamily="34" charset="0"/>
        <a:buChar char="•"/>
        <a:defRPr lang="en-US" sz="1200" kern="1200" noProof="0" dirty="0">
          <a:solidFill>
            <a:schemeClr val="tx1"/>
          </a:solidFill>
          <a:latin typeface="+mn-ea"/>
          <a:ea typeface="+mn-ea"/>
          <a:cs typeface="+mn-cs"/>
        </a:defRPr>
      </a:lvl3pPr>
      <a:lvl4pPr marL="1259840" indent="-179705" algn="l" defTabSz="914400" rtl="0" eaLnBrk="1" latinLnBrk="0" hangingPunct="1">
        <a:spcBef>
          <a:spcPts val="500"/>
        </a:spcBef>
        <a:buClr>
          <a:srgbClr val="7B0024"/>
        </a:buClr>
        <a:buFont typeface="Wingdings" panose="05000000000000000000" pitchFamily="2" charset="2"/>
        <a:buChar char=""/>
        <a:defRPr lang="en-US" sz="1200" kern="1200" noProof="0" dirty="0">
          <a:solidFill>
            <a:schemeClr val="tx1"/>
          </a:solidFill>
          <a:latin typeface="+mn-ea"/>
          <a:ea typeface="+mn-ea"/>
          <a:cs typeface="+mn-cs"/>
        </a:defRPr>
      </a:lvl4pPr>
      <a:lvl5pPr marL="1619885" indent="-179705" algn="l" defTabSz="914400" rtl="0" eaLnBrk="1" latinLnBrk="0" hangingPunct="1">
        <a:spcBef>
          <a:spcPts val="500"/>
        </a:spcBef>
        <a:buClr>
          <a:srgbClr val="7B0024"/>
        </a:buClr>
        <a:buFont typeface="Arial" panose="02080604020202020204" pitchFamily="34" charset="0"/>
        <a:buChar char="»"/>
        <a:defRPr lang="en-GB" sz="1200" kern="1200" noProof="0" dirty="0">
          <a:solidFill>
            <a:schemeClr val="tx1"/>
          </a:solidFill>
          <a:latin typeface="+mn-ea"/>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6.vml"/><Relationship Id="rId6"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 Id="rId3" Type="http://schemas.openxmlformats.org/officeDocument/2006/relationships/image" Target="../media/image4.emf"/><Relationship Id="rId2" Type="http://schemas.openxmlformats.org/officeDocument/2006/relationships/oleObject" Target="../embeddings/oleObject6.bin"/><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github.com/ClickHouse/ClickHouse/pull/7380" TargetMode="External"/><Relationship Id="rId1" Type="http://schemas.openxmlformats.org/officeDocument/2006/relationships/hyperlink" Target="https://github.com/ClickHouse/ClickHouse/pull/7294"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github.com/ClickHouse/ClickHouse/pull/5124" TargetMode="External"/><Relationship Id="rId1" Type="http://schemas.openxmlformats.org/officeDocument/2006/relationships/hyperlink" Target="https://github.com/ClickHouse/ClickHouse/pull/4686"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hyperlink" Target="https://github.com/ClickHouse/ClickHouse/pull/7331" TargetMode="External"/><Relationship Id="rId3" Type="http://schemas.openxmlformats.org/officeDocument/2006/relationships/hyperlink" Target="https://github.com/yandex/ClickHouse/pull/5590" TargetMode="External"/><Relationship Id="rId2" Type="http://schemas.openxmlformats.org/officeDocument/2006/relationships/hyperlink" Target="https://github.com/yandex/ClickHouse/pull/5200" TargetMode="External"/><Relationship Id="rId1" Type="http://schemas.openxmlformats.org/officeDocument/2006/relationships/hyperlink" Target="https://github.com/ClickHouse/ClickHouse/pull/466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hyperlink" Target="https://github.com/hczhc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9444" name="think-cell Slide" r:id="rId2" imgW="0" imgH="0" progId="TCLayout.ActiveDocument.1">
                  <p:embed/>
                </p:oleObj>
              </mc:Choice>
              <mc:Fallback>
                <p:oleObj name="think-cell Slide" r:id="rId2" imgW="0" imgH="0" progId="TCLayout.ActiveDocument.1">
                  <p:embed/>
                  <p:pic>
                    <p:nvPicPr>
                      <p:cNvPr id="0" name="Picture 299443"/>
                      <p:cNvPicPr/>
                      <p:nvPr/>
                    </p:nvPicPr>
                    <p:blipFill>
                      <a:blip r:embed="rId3"/>
                      <a:stretch>
                        <a:fillRect/>
                      </a:stretch>
                    </p:blipFill>
                    <p:spPr>
                      <a:xfrm>
                        <a:off x="1588" y="1588"/>
                        <a:ext cx="1587" cy="1587"/>
                      </a:xfrm>
                      <a:prstGeom prst="rect">
                        <a:avLst/>
                      </a:prstGeom>
                    </p:spPr>
                  </p:pic>
                </p:oleObj>
              </mc:Fallback>
            </mc:AlternateContent>
          </a:graphicData>
        </a:graphic>
      </p:graphicFrame>
      <p:sp>
        <p:nvSpPr>
          <p:cNvPr id="164" name="矩形 163"/>
          <p:cNvSpPr/>
          <p:nvPr/>
        </p:nvSpPr>
        <p:spPr>
          <a:xfrm>
            <a:off x="3996337" y="0"/>
            <a:ext cx="9923967" cy="6860048"/>
          </a:xfrm>
          <a:prstGeom prst="rect">
            <a:avLst/>
          </a:prstGeom>
          <a:gradFill flip="none" rotWithShape="1">
            <a:gsLst>
              <a:gs pos="0">
                <a:srgbClr val="00688F">
                  <a:lumMod val="60000"/>
                  <a:lumOff val="40000"/>
                  <a:alpha val="83000"/>
                </a:srgbClr>
              </a:gs>
              <a:gs pos="47000">
                <a:srgbClr val="001A31">
                  <a:alpha val="96000"/>
                  <a:lumMod val="94000"/>
                  <a:lumOff val="6000"/>
                </a:srgbClr>
              </a:gs>
              <a:gs pos="79000">
                <a:srgbClr val="001A3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p>
        </p:txBody>
      </p:sp>
      <p:sp>
        <p:nvSpPr>
          <p:cNvPr id="161" name="矩形 160"/>
          <p:cNvSpPr/>
          <p:nvPr/>
        </p:nvSpPr>
        <p:spPr>
          <a:xfrm>
            <a:off x="-51915" y="1554"/>
            <a:ext cx="4064997" cy="6860048"/>
          </a:xfrm>
          <a:prstGeom prst="rect">
            <a:avLst/>
          </a:prstGeom>
          <a:solidFill>
            <a:srgbClr val="001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p>
        </p:txBody>
      </p:sp>
      <p:sp>
        <p:nvSpPr>
          <p:cNvPr id="23" name="椭圆 22"/>
          <p:cNvSpPr/>
          <p:nvPr/>
        </p:nvSpPr>
        <p:spPr>
          <a:xfrm>
            <a:off x="4435811" y="1909132"/>
            <a:ext cx="1776395" cy="1799911"/>
          </a:xfrm>
          <a:prstGeom prst="ellipse">
            <a:avLst/>
          </a:prstGeom>
          <a:solidFill>
            <a:srgbClr val="143C5E">
              <a:alpha val="3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sp>
        <p:nvSpPr>
          <p:cNvPr id="141" name="文本框 140"/>
          <p:cNvSpPr txBox="1"/>
          <p:nvPr/>
        </p:nvSpPr>
        <p:spPr>
          <a:xfrm>
            <a:off x="8088440" y="526920"/>
            <a:ext cx="9137615" cy="6155531"/>
          </a:xfrm>
          <a:prstGeom prst="rect">
            <a:avLst/>
          </a:prstGeom>
          <a:noFill/>
        </p:spPr>
        <p:txBody>
          <a:bodyPr wrap="square" lIns="45720" tIns="0" rIns="45720" bIns="0" rtlCol="0" anchor="ctr" anchorCtr="0">
            <a:spAutoFit/>
          </a:bodyPr>
          <a:lstStyle/>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011</a:t>
            </a:r>
            <a:r>
              <a:rPr lang="en-US" altLang="zh-CN" dirty="0">
                <a:ln>
                  <a:solidFill>
                    <a:srgbClr val="E6E6E6"/>
                  </a:solidFill>
                </a:ln>
                <a:solidFill>
                  <a:schemeClr val="bg1">
                    <a:lumMod val="95000"/>
                  </a:schemeClr>
                </a:solidFill>
                <a:effectLst>
                  <a:glow rad="101600">
                    <a:srgbClr val="E3F2F9">
                      <a:alpha val="60000"/>
                    </a:srgbClr>
                  </a:glow>
                </a:effectLst>
              </a:rPr>
              <a:t>10101010</a:t>
            </a:r>
            <a:r>
              <a:rPr lang="en-US" altLang="zh-CN" sz="1400" dirty="0">
                <a:ln>
                  <a:solidFill>
                    <a:srgbClr val="E6E6E6"/>
                  </a:solidFill>
                </a:ln>
                <a:solidFill>
                  <a:schemeClr val="bg1">
                    <a:lumMod val="95000"/>
                  </a:schemeClr>
                </a:solidFill>
                <a:effectLst>
                  <a:glow rad="101600">
                    <a:srgbClr val="E3F2F9">
                      <a:alpha val="60000"/>
                    </a:srgbClr>
                  </a:glow>
                </a:effectLst>
              </a:rPr>
              <a:t>101011010101010100010101101010101101010101</a:t>
            </a:r>
            <a:endParaRPr lang="en-US" altLang="zh-CN"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01010101101010101010010101 010101011010101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2000" dirty="0">
                <a:ln>
                  <a:solidFill>
                    <a:srgbClr val="E6E6E6"/>
                  </a:solidFill>
                </a:ln>
                <a:solidFill>
                  <a:schemeClr val="bg1">
                    <a:lumMod val="95000"/>
                  </a:schemeClr>
                </a:solidFill>
                <a:effectLst>
                  <a:glow rad="101600">
                    <a:srgbClr val="E3F2F9">
                      <a:alpha val="60000"/>
                    </a:srgbClr>
                  </a:glow>
                </a:effectLst>
              </a:rPr>
              <a:t>                           01010101010001010101110101010110010101</a:t>
            </a:r>
            <a:endParaRPr lang="zh-CN" altLang="en-US" sz="20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011010101010101011010101001010010101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a:t>
            </a:r>
            <a:r>
              <a:rPr lang="en-US" altLang="zh-CN" sz="1600" dirty="0">
                <a:ln>
                  <a:solidFill>
                    <a:srgbClr val="E6E6E6"/>
                  </a:solidFill>
                </a:ln>
                <a:solidFill>
                  <a:schemeClr val="bg1">
                    <a:lumMod val="95000"/>
                  </a:schemeClr>
                </a:solidFill>
                <a:effectLst>
                  <a:glow rad="101600">
                    <a:srgbClr val="E3F2F9">
                      <a:alpha val="60000"/>
                    </a:srgbClr>
                  </a:glow>
                </a:effectLst>
              </a:rPr>
              <a:t>1101</a:t>
            </a:r>
            <a:r>
              <a:rPr lang="en-US" altLang="zh-CN" sz="1400" dirty="0">
                <a:ln>
                  <a:solidFill>
                    <a:srgbClr val="E6E6E6"/>
                  </a:solidFill>
                </a:ln>
                <a:solidFill>
                  <a:schemeClr val="bg1">
                    <a:lumMod val="95000"/>
                  </a:schemeClr>
                </a:solidFill>
                <a:effectLst>
                  <a:glow rad="101600">
                    <a:srgbClr val="E3F2F9">
                      <a:alpha val="60000"/>
                    </a:srgbClr>
                  </a:glow>
                </a:effectLst>
              </a:rPr>
              <a:t>0101010101011010101010010101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01101010101010101101010101010</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r>
              <a:rPr lang="en-US" altLang="zh-CN" sz="2000" dirty="0">
                <a:ln>
                  <a:solidFill>
                    <a:srgbClr val="E6E6E6"/>
                  </a:solidFill>
                </a:ln>
                <a:solidFill>
                  <a:schemeClr val="bg1">
                    <a:lumMod val="95000"/>
                  </a:schemeClr>
                </a:solidFill>
                <a:effectLst>
                  <a:glow rad="101600">
                    <a:srgbClr val="E3F2F9">
                      <a:alpha val="60000"/>
                    </a:srgbClr>
                  </a:glow>
                </a:effectLst>
              </a:rPr>
              <a:t>011010</a:t>
            </a:r>
            <a:r>
              <a:rPr lang="en-US" altLang="zh-CN" sz="1400" dirty="0">
                <a:ln>
                  <a:solidFill>
                    <a:srgbClr val="E6E6E6"/>
                  </a:solidFill>
                </a:ln>
                <a:solidFill>
                  <a:schemeClr val="bg1">
                    <a:lumMod val="95000"/>
                  </a:schemeClr>
                </a:solidFill>
                <a:effectLst>
                  <a:glow rad="101600">
                    <a:srgbClr val="E3F2F9">
                      <a:alpha val="60000"/>
                    </a:srgbClr>
                  </a:glow>
                </a:effectLst>
              </a:rPr>
              <a:t>1010101010110101010101000101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00010101011101010101101010101 </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1010101010100010101011110101</a:t>
            </a:r>
            <a:endParaRPr lang="en-US" altLang="zh-CN"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010101011101010101101010101010010101</a:t>
            </a:r>
            <a:endParaRPr lang="en-US" altLang="zh-CN"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r>
              <a:rPr lang="en-US" altLang="zh-CN" sz="1000" dirty="0">
                <a:ln>
                  <a:solidFill>
                    <a:srgbClr val="E6E6E6"/>
                  </a:solidFill>
                </a:ln>
                <a:solidFill>
                  <a:schemeClr val="bg1">
                    <a:lumMod val="95000"/>
                  </a:schemeClr>
                </a:solidFill>
                <a:effectLst>
                  <a:glow rad="101600">
                    <a:srgbClr val="E3F2F9">
                      <a:alpha val="60000"/>
                    </a:srgbClr>
                  </a:glow>
                </a:effectLst>
              </a:rPr>
              <a:t>01101010101</a:t>
            </a:r>
            <a:r>
              <a:rPr lang="en-US" altLang="zh-CN" sz="1400" dirty="0">
                <a:ln>
                  <a:solidFill>
                    <a:srgbClr val="E6E6E6"/>
                  </a:solidFill>
                </a:ln>
                <a:solidFill>
                  <a:schemeClr val="bg1">
                    <a:lumMod val="95000"/>
                  </a:schemeClr>
                </a:solidFill>
                <a:effectLst>
                  <a:glow rad="101600">
                    <a:srgbClr val="E3F2F9">
                      <a:alpha val="60000"/>
                    </a:srgbClr>
                  </a:glow>
                </a:effectLst>
              </a:rPr>
              <a:t>0101011010101011010101101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011010101010101011010101010100010101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a:t>
            </a:r>
            <a:r>
              <a:rPr lang="en-US" altLang="zh-CN" sz="2000" dirty="0">
                <a:ln>
                  <a:solidFill>
                    <a:srgbClr val="E6E6E6"/>
                  </a:solidFill>
                </a:ln>
                <a:solidFill>
                  <a:schemeClr val="bg1">
                    <a:lumMod val="95000"/>
                  </a:schemeClr>
                </a:solidFill>
                <a:effectLst>
                  <a:glow rad="101600">
                    <a:srgbClr val="E3F2F9">
                      <a:alpha val="60000"/>
                    </a:srgbClr>
                  </a:glow>
                </a:effectLst>
              </a:rPr>
              <a:t>10101</a:t>
            </a:r>
            <a:r>
              <a:rPr lang="en-US" altLang="zh-CN" sz="1400" dirty="0">
                <a:ln>
                  <a:solidFill>
                    <a:srgbClr val="E6E6E6"/>
                  </a:solidFill>
                </a:ln>
                <a:solidFill>
                  <a:schemeClr val="bg1">
                    <a:lumMod val="95000"/>
                  </a:schemeClr>
                </a:solidFill>
                <a:effectLst>
                  <a:glow rad="101600">
                    <a:srgbClr val="E3F2F9">
                      <a:alpha val="60000"/>
                    </a:srgbClr>
                  </a:glow>
                </a:effectLst>
              </a:rPr>
              <a:t>010101010110101010101010101010010101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010101011101010101101010101010010101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10101011101010101101010101010010101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2000" dirty="0">
                <a:ln>
                  <a:solidFill>
                    <a:srgbClr val="E6E6E6"/>
                  </a:solidFill>
                </a:ln>
                <a:solidFill>
                  <a:schemeClr val="bg1">
                    <a:lumMod val="95000"/>
                  </a:schemeClr>
                </a:solidFill>
                <a:effectLst>
                  <a:glow rad="101600">
                    <a:srgbClr val="E3F2F9">
                      <a:alpha val="60000"/>
                    </a:srgbClr>
                  </a:glow>
                </a:effectLst>
              </a:rPr>
              <a:t>                                        00010101011101010101101010101010010101</a:t>
            </a:r>
            <a:endParaRPr lang="zh-CN" altLang="en-US" sz="20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010010101011101010101101010101010010101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r>
              <a:rPr lang="en-US" altLang="zh-CN" sz="2000" dirty="0">
                <a:ln>
                  <a:solidFill>
                    <a:srgbClr val="E6E6E6"/>
                  </a:solidFill>
                </a:ln>
                <a:solidFill>
                  <a:schemeClr val="bg1">
                    <a:lumMod val="95000"/>
                  </a:schemeClr>
                </a:solidFill>
                <a:effectLst>
                  <a:glow rad="101600">
                    <a:srgbClr val="E3F2F9">
                      <a:alpha val="60000"/>
                    </a:srgbClr>
                  </a:glow>
                </a:effectLst>
              </a:rPr>
              <a:t>1000</a:t>
            </a:r>
            <a:r>
              <a:rPr lang="en-US" altLang="zh-CN" sz="1400" dirty="0">
                <a:ln>
                  <a:solidFill>
                    <a:srgbClr val="E6E6E6"/>
                  </a:solidFill>
                </a:ln>
                <a:solidFill>
                  <a:schemeClr val="bg1">
                    <a:lumMod val="95000"/>
                  </a:schemeClr>
                </a:solidFill>
                <a:effectLst>
                  <a:glow rad="101600">
                    <a:srgbClr val="E3F2F9">
                      <a:alpha val="60000"/>
                    </a:srgbClr>
                  </a:glow>
                </a:effectLst>
              </a:rPr>
              <a:t>10101011101010101101010101010010101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r>
              <a:rPr lang="en-US" altLang="zh-CN" sz="1200" dirty="0">
                <a:ln>
                  <a:solidFill>
                    <a:srgbClr val="E6E6E6"/>
                  </a:solidFill>
                </a:ln>
                <a:solidFill>
                  <a:schemeClr val="bg1">
                    <a:lumMod val="95000"/>
                  </a:schemeClr>
                </a:solidFill>
                <a:effectLst>
                  <a:glow rad="101600">
                    <a:srgbClr val="E3F2F9">
                      <a:alpha val="60000"/>
                    </a:srgbClr>
                  </a:glow>
                </a:effectLst>
              </a:rPr>
              <a:t>101</a:t>
            </a:r>
            <a:r>
              <a:rPr lang="en-US" altLang="zh-CN" sz="1400" dirty="0">
                <a:ln>
                  <a:solidFill>
                    <a:srgbClr val="E6E6E6"/>
                  </a:solidFill>
                </a:ln>
                <a:solidFill>
                  <a:schemeClr val="bg1">
                    <a:lumMod val="95000"/>
                  </a:schemeClr>
                </a:solidFill>
                <a:effectLst>
                  <a:glow rad="101600">
                    <a:srgbClr val="E3F2F9">
                      <a:alpha val="60000"/>
                    </a:srgbClr>
                  </a:glow>
                </a:effectLst>
              </a:rPr>
              <a:t>0010101011101010101101010101010010101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010100010101011101010101101010101010010101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r>
              <a:rPr lang="en-US" altLang="zh-CN" sz="1600" dirty="0">
                <a:ln>
                  <a:solidFill>
                    <a:srgbClr val="E6E6E6"/>
                  </a:solidFill>
                </a:ln>
                <a:solidFill>
                  <a:schemeClr val="bg1">
                    <a:lumMod val="95000"/>
                  </a:schemeClr>
                </a:solidFill>
                <a:effectLst>
                  <a:glow rad="101600">
                    <a:srgbClr val="E3F2F9">
                      <a:alpha val="60000"/>
                    </a:srgbClr>
                  </a:glow>
                </a:effectLst>
              </a:rPr>
              <a:t>1010</a:t>
            </a:r>
            <a:r>
              <a:rPr lang="en-US" altLang="zh-CN" sz="1400" dirty="0">
                <a:ln>
                  <a:solidFill>
                    <a:srgbClr val="E6E6E6"/>
                  </a:solidFill>
                </a:ln>
                <a:solidFill>
                  <a:schemeClr val="bg1">
                    <a:lumMod val="95000"/>
                  </a:schemeClr>
                </a:solidFill>
                <a:effectLst>
                  <a:glow rad="101600">
                    <a:srgbClr val="E3F2F9">
                      <a:alpha val="60000"/>
                    </a:srgbClr>
                  </a:glow>
                </a:effectLst>
              </a:rPr>
              <a:t>10100010101011101010101101010101010010101</a:t>
            </a:r>
            <a:endParaRPr lang="zh-CN" altLang="en-US"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r>
              <a:rPr lang="en-US" altLang="zh-CN" sz="2000" dirty="0">
                <a:ln>
                  <a:solidFill>
                    <a:srgbClr val="E6E6E6"/>
                  </a:solidFill>
                </a:ln>
                <a:solidFill>
                  <a:schemeClr val="bg1">
                    <a:lumMod val="95000"/>
                  </a:schemeClr>
                </a:solidFill>
                <a:effectLst>
                  <a:glow rad="101600">
                    <a:srgbClr val="E3F2F9">
                      <a:alpha val="60000"/>
                    </a:srgbClr>
                  </a:glow>
                </a:effectLst>
              </a:rPr>
              <a:t>101010 </a:t>
            </a:r>
            <a:r>
              <a:rPr lang="en-US" altLang="zh-CN" sz="1400" dirty="0">
                <a:ln>
                  <a:solidFill>
                    <a:srgbClr val="E6E6E6"/>
                  </a:solidFill>
                </a:ln>
                <a:solidFill>
                  <a:schemeClr val="bg1">
                    <a:lumMod val="95000"/>
                  </a:schemeClr>
                </a:solidFill>
                <a:effectLst>
                  <a:glow rad="101600">
                    <a:srgbClr val="E3F2F9">
                      <a:alpha val="60000"/>
                    </a:srgbClr>
                  </a:glow>
                </a:effectLst>
              </a:rPr>
              <a:t>110101010101000101010111010101011010101010100101011</a:t>
            </a:r>
            <a:endParaRPr lang="en-US" altLang="zh-CN"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r>
              <a:rPr lang="en-US" altLang="zh-CN" sz="2000" dirty="0">
                <a:ln>
                  <a:solidFill>
                    <a:srgbClr val="E6E6E6"/>
                  </a:solidFill>
                </a:ln>
                <a:solidFill>
                  <a:schemeClr val="bg1">
                    <a:lumMod val="95000"/>
                  </a:schemeClr>
                </a:solidFill>
                <a:effectLst>
                  <a:glow rad="101600">
                    <a:srgbClr val="E3F2F9">
                      <a:alpha val="60000"/>
                    </a:srgbClr>
                  </a:glow>
                </a:effectLst>
              </a:rPr>
              <a:t>10001 </a:t>
            </a:r>
            <a:r>
              <a:rPr lang="en-US" altLang="zh-CN" sz="1600" dirty="0">
                <a:ln>
                  <a:solidFill>
                    <a:srgbClr val="E6E6E6"/>
                  </a:solidFill>
                </a:ln>
                <a:solidFill>
                  <a:schemeClr val="bg1">
                    <a:lumMod val="95000"/>
                  </a:schemeClr>
                </a:solidFill>
                <a:effectLst>
                  <a:glow rad="101600">
                    <a:srgbClr val="E3F2F9">
                      <a:alpha val="60000"/>
                    </a:srgbClr>
                  </a:glow>
                </a:effectLst>
              </a:rPr>
              <a:t>0101</a:t>
            </a:r>
            <a:r>
              <a:rPr lang="en-US" altLang="zh-CN" sz="1400" dirty="0">
                <a:ln>
                  <a:solidFill>
                    <a:srgbClr val="E6E6E6"/>
                  </a:solidFill>
                </a:ln>
                <a:solidFill>
                  <a:schemeClr val="bg1">
                    <a:lumMod val="95000"/>
                  </a:schemeClr>
                </a:solidFill>
                <a:effectLst>
                  <a:glow rad="101600">
                    <a:srgbClr val="E3F2F9">
                      <a:alpha val="60000"/>
                    </a:srgbClr>
                  </a:glow>
                </a:effectLst>
              </a:rPr>
              <a:t>0111010101011010101010100</a:t>
            </a:r>
            <a:endParaRPr lang="en-US" altLang="zh-CN" sz="1400" dirty="0">
              <a:ln>
                <a:solidFill>
                  <a:srgbClr val="E6E6E6"/>
                </a:solidFill>
              </a:ln>
              <a:solidFill>
                <a:schemeClr val="bg1">
                  <a:lumMod val="95000"/>
                </a:schemeClr>
              </a:solidFill>
              <a:effectLst>
                <a:glow rad="101600">
                  <a:srgbClr val="E3F2F9">
                    <a:alpha val="60000"/>
                  </a:srgbClr>
                </a:glow>
              </a:effectLst>
            </a:endParaRPr>
          </a:p>
          <a:p>
            <a:pPr algn="just">
              <a:buClr>
                <a:schemeClr val="accent6"/>
              </a:buClr>
            </a:pPr>
            <a:r>
              <a:rPr lang="en-US" altLang="zh-CN" sz="1400" dirty="0">
                <a:ln>
                  <a:solidFill>
                    <a:srgbClr val="E6E6E6"/>
                  </a:solidFill>
                </a:ln>
                <a:solidFill>
                  <a:schemeClr val="bg1">
                    <a:lumMod val="95000"/>
                  </a:schemeClr>
                </a:solidFill>
                <a:effectLst>
                  <a:glow rad="101600">
                    <a:srgbClr val="E3F2F9">
                      <a:alpha val="60000"/>
                    </a:srgbClr>
                  </a:glow>
                </a:effectLst>
              </a:rPr>
              <a:t>                                 </a:t>
            </a:r>
            <a:endParaRPr lang="zh-CN" altLang="en-US" sz="1400" dirty="0">
              <a:ln>
                <a:solidFill>
                  <a:srgbClr val="E6E6E6"/>
                </a:solidFill>
              </a:ln>
              <a:solidFill>
                <a:schemeClr val="bg1">
                  <a:lumMod val="95000"/>
                </a:schemeClr>
              </a:solidFill>
              <a:effectLst>
                <a:glow rad="101600">
                  <a:srgbClr val="E3F2F9">
                    <a:alpha val="60000"/>
                  </a:srgbClr>
                </a:glow>
              </a:effectLst>
            </a:endParaRPr>
          </a:p>
        </p:txBody>
      </p:sp>
      <p:sp>
        <p:nvSpPr>
          <p:cNvPr id="165" name="矩形 164"/>
          <p:cNvSpPr/>
          <p:nvPr/>
        </p:nvSpPr>
        <p:spPr>
          <a:xfrm>
            <a:off x="3964415" y="-68775"/>
            <a:ext cx="9421578" cy="6860048"/>
          </a:xfrm>
          <a:prstGeom prst="rect">
            <a:avLst/>
          </a:prstGeom>
          <a:gradFill flip="none" rotWithShape="1">
            <a:gsLst>
              <a:gs pos="0">
                <a:srgbClr val="ECF8FD"/>
              </a:gs>
              <a:gs pos="47000">
                <a:srgbClr val="001A31">
                  <a:lumMod val="94000"/>
                  <a:lumOff val="6000"/>
                  <a:alpha val="32000"/>
                </a:srgbClr>
              </a:gs>
              <a:gs pos="85000">
                <a:srgbClr val="001A3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p>
        </p:txBody>
      </p:sp>
      <p:sp>
        <p:nvSpPr>
          <p:cNvPr id="21" name="椭圆 20"/>
          <p:cNvSpPr/>
          <p:nvPr/>
        </p:nvSpPr>
        <p:spPr>
          <a:xfrm>
            <a:off x="3225826" y="-641430"/>
            <a:ext cx="5443288" cy="5178687"/>
          </a:xfrm>
          <a:prstGeom prst="ellipse">
            <a:avLst/>
          </a:prstGeom>
          <a:solidFill>
            <a:srgbClr val="143C5E">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grpSp>
        <p:nvGrpSpPr>
          <p:cNvPr id="135" name="组合 134"/>
          <p:cNvGrpSpPr/>
          <p:nvPr/>
        </p:nvGrpSpPr>
        <p:grpSpPr>
          <a:xfrm>
            <a:off x="4462729" y="569316"/>
            <a:ext cx="6759914" cy="6253790"/>
            <a:chOff x="4862066" y="607179"/>
            <a:chExt cx="6759914" cy="6253790"/>
          </a:xfrm>
        </p:grpSpPr>
        <p:grpSp>
          <p:nvGrpSpPr>
            <p:cNvPr id="27" name="组合 26"/>
            <p:cNvGrpSpPr/>
            <p:nvPr/>
          </p:nvGrpSpPr>
          <p:grpSpPr>
            <a:xfrm>
              <a:off x="4862066" y="607179"/>
              <a:ext cx="6759914" cy="6163953"/>
              <a:chOff x="4954045" y="600829"/>
              <a:chExt cx="6759914" cy="6163953"/>
            </a:xfrm>
          </p:grpSpPr>
          <p:sp>
            <p:nvSpPr>
              <p:cNvPr id="7" name="椭圆 6"/>
              <p:cNvSpPr/>
              <p:nvPr/>
            </p:nvSpPr>
            <p:spPr>
              <a:xfrm>
                <a:off x="5352994" y="4532505"/>
                <a:ext cx="1296000" cy="1296000"/>
              </a:xfrm>
              <a:prstGeom prst="ellipse">
                <a:avLst/>
              </a:prstGeom>
              <a:solidFill>
                <a:srgbClr val="2B88B3">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pic>
            <p:nvPicPr>
              <p:cNvPr id="256006" name="Picture 6" descr="Related image"/>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54000"/>
                        </a14:imgEffect>
                      </a14:imgLayer>
                    </a14:imgProps>
                  </a:ext>
                  <a:ext uri="{28A0092B-C50C-407E-A947-70E740481C1C}">
                    <a14:useLocalDpi xmlns:a14="http://schemas.microsoft.com/office/drawing/2010/main" val="0"/>
                  </a:ext>
                </a:extLst>
              </a:blip>
              <a:srcRect/>
              <a:stretch>
                <a:fillRect/>
              </a:stretch>
            </p:blipFill>
            <p:spPr bwMode="auto">
              <a:xfrm>
                <a:off x="4954045" y="600829"/>
                <a:ext cx="6759914" cy="6163953"/>
              </a:xfrm>
              <a:prstGeom prst="rect">
                <a:avLst/>
              </a:prstGeom>
              <a:noFill/>
              <a:extLst>
                <a:ext uri="{909E8E84-426E-40DD-AFC4-6F175D3DCCD1}">
                  <a14:hiddenFill xmlns:a14="http://schemas.microsoft.com/office/drawing/2010/main">
                    <a:solidFill>
                      <a:srgbClr val="FFFFFF"/>
                    </a:solidFill>
                  </a14:hiddenFill>
                </a:ext>
              </a:extLst>
            </p:spPr>
          </p:pic>
          <p:sp>
            <p:nvSpPr>
              <p:cNvPr id="18" name="椭圆 17"/>
              <p:cNvSpPr/>
              <p:nvPr/>
            </p:nvSpPr>
            <p:spPr>
              <a:xfrm>
                <a:off x="5034708" y="4879588"/>
                <a:ext cx="468000" cy="468000"/>
              </a:xfrm>
              <a:prstGeom prst="ellipse">
                <a:avLst/>
              </a:prstGeom>
              <a:solidFill>
                <a:srgbClr val="154F74">
                  <a:alpha val="3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sp>
            <p:nvSpPr>
              <p:cNvPr id="19" name="椭圆 18"/>
              <p:cNvSpPr/>
              <p:nvPr/>
            </p:nvSpPr>
            <p:spPr>
              <a:xfrm>
                <a:off x="5524636" y="5672122"/>
                <a:ext cx="504000" cy="504000"/>
              </a:xfrm>
              <a:prstGeom prst="ellipse">
                <a:avLst/>
              </a:prstGeom>
              <a:solidFill>
                <a:srgbClr val="349CC9">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sp>
            <p:nvSpPr>
              <p:cNvPr id="20" name="椭圆 19"/>
              <p:cNvSpPr/>
              <p:nvPr/>
            </p:nvSpPr>
            <p:spPr>
              <a:xfrm>
                <a:off x="5861641" y="3775676"/>
                <a:ext cx="2945466" cy="2953798"/>
              </a:xfrm>
              <a:prstGeom prst="ellipse">
                <a:avLst/>
              </a:prstGeom>
              <a:solidFill>
                <a:srgbClr val="40B9E9">
                  <a:alpha val="1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sp>
            <p:nvSpPr>
              <p:cNvPr id="24" name="椭圆 23"/>
              <p:cNvSpPr/>
              <p:nvPr/>
            </p:nvSpPr>
            <p:spPr>
              <a:xfrm>
                <a:off x="7160986" y="2868816"/>
                <a:ext cx="2661932" cy="2590912"/>
              </a:xfrm>
              <a:prstGeom prst="ellipse">
                <a:avLst/>
              </a:prstGeom>
              <a:solidFill>
                <a:srgbClr val="40B9E9">
                  <a:alpha val="1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sp>
            <p:nvSpPr>
              <p:cNvPr id="25" name="椭圆 24"/>
              <p:cNvSpPr/>
              <p:nvPr/>
            </p:nvSpPr>
            <p:spPr>
              <a:xfrm>
                <a:off x="6622945" y="4537257"/>
                <a:ext cx="288000" cy="288000"/>
              </a:xfrm>
              <a:prstGeom prst="ellipse">
                <a:avLst/>
              </a:prstGeom>
              <a:solidFill>
                <a:srgbClr val="6CBADD">
                  <a:alpha val="1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zh-CN" altLang="en-US" sz="1400" dirty="0">
                  <a:solidFill>
                    <a:schemeClr val="tx1"/>
                  </a:solidFill>
                </a:endParaRPr>
              </a:p>
            </p:txBody>
          </p:sp>
          <p:sp>
            <p:nvSpPr>
              <p:cNvPr id="40" name="椭圆 39"/>
              <p:cNvSpPr/>
              <p:nvPr/>
            </p:nvSpPr>
            <p:spPr>
              <a:xfrm>
                <a:off x="8577628" y="3243626"/>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1" name="椭圆 40"/>
              <p:cNvSpPr/>
              <p:nvPr/>
            </p:nvSpPr>
            <p:spPr>
              <a:xfrm>
                <a:off x="8900166" y="3066885"/>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2" name="椭圆 41"/>
              <p:cNvSpPr/>
              <p:nvPr/>
            </p:nvSpPr>
            <p:spPr>
              <a:xfrm>
                <a:off x="9080261" y="3479635"/>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3" name="椭圆 42"/>
              <p:cNvSpPr/>
              <p:nvPr/>
            </p:nvSpPr>
            <p:spPr>
              <a:xfrm>
                <a:off x="9691804" y="2969685"/>
                <a:ext cx="97200" cy="972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4" name="椭圆 43"/>
              <p:cNvSpPr/>
              <p:nvPr/>
            </p:nvSpPr>
            <p:spPr>
              <a:xfrm>
                <a:off x="9368525" y="2760487"/>
                <a:ext cx="97200" cy="972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5" name="椭圆 44"/>
              <p:cNvSpPr/>
              <p:nvPr/>
            </p:nvSpPr>
            <p:spPr>
              <a:xfrm>
                <a:off x="9472957" y="3567395"/>
                <a:ext cx="97200" cy="972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6" name="椭圆 45"/>
              <p:cNvSpPr/>
              <p:nvPr/>
            </p:nvSpPr>
            <p:spPr>
              <a:xfrm>
                <a:off x="9125743" y="3099857"/>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7" name="椭圆 46"/>
              <p:cNvSpPr/>
              <p:nvPr/>
            </p:nvSpPr>
            <p:spPr>
              <a:xfrm>
                <a:off x="9601804" y="3211289"/>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8" name="椭圆 47"/>
              <p:cNvSpPr/>
              <p:nvPr/>
            </p:nvSpPr>
            <p:spPr>
              <a:xfrm>
                <a:off x="8674853" y="2722050"/>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49" name="椭圆 48"/>
              <p:cNvSpPr/>
              <p:nvPr/>
            </p:nvSpPr>
            <p:spPr>
              <a:xfrm>
                <a:off x="8491952" y="2870316"/>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0" name="椭圆 49"/>
              <p:cNvSpPr/>
              <p:nvPr/>
            </p:nvSpPr>
            <p:spPr>
              <a:xfrm>
                <a:off x="9976694" y="347834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1" name="椭圆 50"/>
              <p:cNvSpPr/>
              <p:nvPr/>
            </p:nvSpPr>
            <p:spPr>
              <a:xfrm>
                <a:off x="8385589" y="3383864"/>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2" name="椭圆 51"/>
              <p:cNvSpPr/>
              <p:nvPr/>
            </p:nvSpPr>
            <p:spPr>
              <a:xfrm>
                <a:off x="8792226" y="371280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3" name="椭圆 52"/>
              <p:cNvSpPr/>
              <p:nvPr/>
            </p:nvSpPr>
            <p:spPr>
              <a:xfrm>
                <a:off x="7370620" y="2924685"/>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4" name="椭圆 53"/>
              <p:cNvSpPr/>
              <p:nvPr/>
            </p:nvSpPr>
            <p:spPr>
              <a:xfrm>
                <a:off x="7696401" y="3494792"/>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5" name="椭圆 54"/>
              <p:cNvSpPr/>
              <p:nvPr/>
            </p:nvSpPr>
            <p:spPr>
              <a:xfrm>
                <a:off x="9820298" y="415762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6" name="椭圆 55"/>
              <p:cNvSpPr/>
              <p:nvPr/>
            </p:nvSpPr>
            <p:spPr>
              <a:xfrm>
                <a:off x="9907925" y="2659934"/>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7" name="椭圆 56"/>
              <p:cNvSpPr/>
              <p:nvPr/>
            </p:nvSpPr>
            <p:spPr>
              <a:xfrm>
                <a:off x="8392026" y="3867176"/>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8" name="椭圆 57"/>
              <p:cNvSpPr/>
              <p:nvPr/>
            </p:nvSpPr>
            <p:spPr>
              <a:xfrm>
                <a:off x="8039085" y="2677050"/>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59" name="椭圆 58"/>
              <p:cNvSpPr/>
              <p:nvPr/>
            </p:nvSpPr>
            <p:spPr>
              <a:xfrm>
                <a:off x="7944942" y="295068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0" name="椭圆 59"/>
              <p:cNvSpPr/>
              <p:nvPr/>
            </p:nvSpPr>
            <p:spPr>
              <a:xfrm>
                <a:off x="9624703" y="3848540"/>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1" name="椭圆 60"/>
              <p:cNvSpPr/>
              <p:nvPr/>
            </p:nvSpPr>
            <p:spPr>
              <a:xfrm>
                <a:off x="9076040" y="3804507"/>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2" name="椭圆 61"/>
              <p:cNvSpPr/>
              <p:nvPr/>
            </p:nvSpPr>
            <p:spPr>
              <a:xfrm>
                <a:off x="8446952" y="4255570"/>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3" name="椭圆 62"/>
              <p:cNvSpPr/>
              <p:nvPr/>
            </p:nvSpPr>
            <p:spPr>
              <a:xfrm>
                <a:off x="7996566" y="4609367"/>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4" name="椭圆 63"/>
              <p:cNvSpPr/>
              <p:nvPr/>
            </p:nvSpPr>
            <p:spPr>
              <a:xfrm>
                <a:off x="7840326" y="4517939"/>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5" name="椭圆 64"/>
              <p:cNvSpPr/>
              <p:nvPr/>
            </p:nvSpPr>
            <p:spPr>
              <a:xfrm>
                <a:off x="8146516" y="3597448"/>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6" name="椭圆 65"/>
              <p:cNvSpPr/>
              <p:nvPr/>
            </p:nvSpPr>
            <p:spPr>
              <a:xfrm>
                <a:off x="7718033" y="2677050"/>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7" name="椭圆 66"/>
              <p:cNvSpPr/>
              <p:nvPr/>
            </p:nvSpPr>
            <p:spPr>
              <a:xfrm>
                <a:off x="8048796" y="2217829"/>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8" name="椭圆 67"/>
              <p:cNvSpPr/>
              <p:nvPr/>
            </p:nvSpPr>
            <p:spPr>
              <a:xfrm>
                <a:off x="8431469" y="2312482"/>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69" name="椭圆 68"/>
              <p:cNvSpPr/>
              <p:nvPr/>
            </p:nvSpPr>
            <p:spPr>
              <a:xfrm>
                <a:off x="9124531" y="2252797"/>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0" name="椭圆 69"/>
              <p:cNvSpPr/>
              <p:nvPr/>
            </p:nvSpPr>
            <p:spPr>
              <a:xfrm>
                <a:off x="9466837" y="192329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1" name="椭圆 70"/>
              <p:cNvSpPr/>
              <p:nvPr/>
            </p:nvSpPr>
            <p:spPr>
              <a:xfrm>
                <a:off x="8792226" y="199075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2" name="椭圆 71"/>
              <p:cNvSpPr/>
              <p:nvPr/>
            </p:nvSpPr>
            <p:spPr>
              <a:xfrm>
                <a:off x="8428024" y="1554070"/>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3" name="椭圆 72"/>
              <p:cNvSpPr/>
              <p:nvPr/>
            </p:nvSpPr>
            <p:spPr>
              <a:xfrm>
                <a:off x="7794297" y="1819132"/>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4" name="椭圆 73"/>
              <p:cNvSpPr/>
              <p:nvPr/>
            </p:nvSpPr>
            <p:spPr>
              <a:xfrm>
                <a:off x="9317804" y="2424992"/>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5" name="椭圆 74"/>
              <p:cNvSpPr/>
              <p:nvPr/>
            </p:nvSpPr>
            <p:spPr>
              <a:xfrm>
                <a:off x="9669703" y="2121277"/>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6" name="椭圆 75"/>
              <p:cNvSpPr/>
              <p:nvPr/>
            </p:nvSpPr>
            <p:spPr>
              <a:xfrm>
                <a:off x="6515475" y="3472259"/>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7" name="椭圆 76"/>
              <p:cNvSpPr/>
              <p:nvPr/>
            </p:nvSpPr>
            <p:spPr>
              <a:xfrm>
                <a:off x="6854353" y="3021885"/>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8" name="椭圆 77"/>
              <p:cNvSpPr/>
              <p:nvPr/>
            </p:nvSpPr>
            <p:spPr>
              <a:xfrm>
                <a:off x="6794120" y="441394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79" name="椭圆 78"/>
              <p:cNvSpPr/>
              <p:nvPr/>
            </p:nvSpPr>
            <p:spPr>
              <a:xfrm>
                <a:off x="8129085" y="3245412"/>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80" name="椭圆 79"/>
              <p:cNvSpPr/>
              <p:nvPr/>
            </p:nvSpPr>
            <p:spPr>
              <a:xfrm>
                <a:off x="9317804" y="441394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81" name="椭圆 80"/>
              <p:cNvSpPr/>
              <p:nvPr/>
            </p:nvSpPr>
            <p:spPr>
              <a:xfrm>
                <a:off x="10279212" y="3474793"/>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82" name="椭圆 81"/>
              <p:cNvSpPr/>
              <p:nvPr/>
            </p:nvSpPr>
            <p:spPr>
              <a:xfrm>
                <a:off x="9982959" y="4855508"/>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83" name="椭圆 82"/>
              <p:cNvSpPr/>
              <p:nvPr/>
            </p:nvSpPr>
            <p:spPr>
              <a:xfrm>
                <a:off x="8864569" y="2489038"/>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84" name="椭圆 83"/>
              <p:cNvSpPr/>
              <p:nvPr/>
            </p:nvSpPr>
            <p:spPr>
              <a:xfrm>
                <a:off x="8649640" y="2491921"/>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85" name="椭圆 84"/>
              <p:cNvSpPr/>
              <p:nvPr/>
            </p:nvSpPr>
            <p:spPr>
              <a:xfrm>
                <a:off x="10680466" y="2579038"/>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86" name="椭圆 85"/>
              <p:cNvSpPr/>
              <p:nvPr/>
            </p:nvSpPr>
            <p:spPr>
              <a:xfrm>
                <a:off x="9963310" y="1616802"/>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grpSp>
        <p:sp>
          <p:nvSpPr>
            <p:cNvPr id="142" name="文本框 141"/>
            <p:cNvSpPr txBox="1"/>
            <p:nvPr/>
          </p:nvSpPr>
          <p:spPr>
            <a:xfrm>
              <a:off x="10922068" y="3968219"/>
              <a:ext cx="475324" cy="1384995"/>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en-US" altLang="zh-CN" sz="9000" b="1" dirty="0">
                  <a:solidFill>
                    <a:srgbClr val="FFFFFF">
                      <a:alpha val="41000"/>
                    </a:srgbClr>
                  </a:solidFill>
                  <a:effectLst/>
                  <a:latin typeface="Times New Roman" panose="02020603050405020304" pitchFamily="18" charset="0"/>
                  <a:ea typeface="Tahoma" charset="0"/>
                  <a:cs typeface="Times New Roman" panose="02020603050405020304" pitchFamily="18" charset="0"/>
                </a:rPr>
                <a:t>$</a:t>
              </a:r>
              <a:endParaRPr lang="zh-CN" altLang="en-US" sz="9000" b="1" dirty="0">
                <a:solidFill>
                  <a:srgbClr val="FFFFFF">
                    <a:alpha val="41000"/>
                  </a:srgbClr>
                </a:solidFill>
                <a:effectLst/>
                <a:latin typeface="Times New Roman" panose="02020603050405020304" pitchFamily="18" charset="0"/>
                <a:cs typeface="Times New Roman" panose="02020603050405020304" pitchFamily="18" charset="0"/>
              </a:endParaRPr>
            </a:p>
          </p:txBody>
        </p:sp>
        <p:sp>
          <p:nvSpPr>
            <p:cNvPr id="143" name="文本框 142"/>
            <p:cNvSpPr txBox="1"/>
            <p:nvPr/>
          </p:nvSpPr>
          <p:spPr>
            <a:xfrm>
              <a:off x="9928952" y="5323076"/>
              <a:ext cx="516249" cy="461665"/>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zh-CN" altLang="en-US" sz="3000" b="1" dirty="0">
                  <a:solidFill>
                    <a:srgbClr val="FFFFFF">
                      <a:alpha val="41000"/>
                    </a:srgbClr>
                  </a:solidFill>
                  <a:effectLst/>
                  <a:latin typeface="Times New Roman" panose="02020603050405020304" pitchFamily="18" charset="0"/>
                  <a:ea typeface="Tahoma" charset="0"/>
                  <a:cs typeface="Times New Roman" panose="02020603050405020304" pitchFamily="18" charset="0"/>
                </a:rPr>
                <a:t>￥</a:t>
              </a:r>
              <a:endParaRPr lang="zh-CN" altLang="en-US" sz="3000" b="1" dirty="0">
                <a:solidFill>
                  <a:srgbClr val="FFFFFF">
                    <a:alpha val="41000"/>
                  </a:srgbClr>
                </a:solidFill>
                <a:effectLst/>
                <a:latin typeface="Times New Roman" panose="02020603050405020304" pitchFamily="18" charset="0"/>
                <a:cs typeface="Times New Roman" panose="02020603050405020304" pitchFamily="18" charset="0"/>
              </a:endParaRPr>
            </a:p>
          </p:txBody>
        </p:sp>
        <p:sp>
          <p:nvSpPr>
            <p:cNvPr id="144" name="文本框 143"/>
            <p:cNvSpPr txBox="1"/>
            <p:nvPr/>
          </p:nvSpPr>
          <p:spPr>
            <a:xfrm>
              <a:off x="10554067" y="4711124"/>
              <a:ext cx="516249" cy="738664"/>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zh-CN" altLang="en-US" sz="4800" b="1" dirty="0">
                  <a:solidFill>
                    <a:srgbClr val="FFFFFF">
                      <a:alpha val="41000"/>
                    </a:srgbClr>
                  </a:solidFill>
                  <a:effectLst/>
                  <a:latin typeface="Times New Roman" panose="02020603050405020304" pitchFamily="18" charset="0"/>
                  <a:ea typeface="Tahoma" charset="0"/>
                  <a:cs typeface="Times New Roman" panose="02020603050405020304" pitchFamily="18" charset="0"/>
                </a:rPr>
                <a:t>€</a:t>
              </a:r>
              <a:endParaRPr lang="zh-CN" altLang="en-US" sz="4800" b="1" dirty="0">
                <a:solidFill>
                  <a:srgbClr val="FFFFFF">
                    <a:alpha val="41000"/>
                  </a:srgbClr>
                </a:solidFill>
                <a:effectLst/>
                <a:latin typeface="Times New Roman" panose="02020603050405020304" pitchFamily="18" charset="0"/>
                <a:cs typeface="Times New Roman" panose="02020603050405020304" pitchFamily="18" charset="0"/>
              </a:endParaRPr>
            </a:p>
          </p:txBody>
        </p:sp>
        <p:sp>
          <p:nvSpPr>
            <p:cNvPr id="146" name="文本框 145"/>
            <p:cNvSpPr txBox="1"/>
            <p:nvPr/>
          </p:nvSpPr>
          <p:spPr>
            <a:xfrm>
              <a:off x="9106305" y="4644977"/>
              <a:ext cx="475324" cy="1107996"/>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en-US" altLang="zh-CN" sz="7200" b="1" dirty="0">
                  <a:solidFill>
                    <a:srgbClr val="FFFFFF">
                      <a:alpha val="41000"/>
                    </a:srgbClr>
                  </a:solidFill>
                  <a:effectLst/>
                  <a:latin typeface="Times New Roman" panose="02020603050405020304" pitchFamily="18" charset="0"/>
                  <a:ea typeface="Tahoma" charset="0"/>
                  <a:cs typeface="Times New Roman" panose="02020603050405020304" pitchFamily="18" charset="0"/>
                </a:rPr>
                <a:t>$</a:t>
              </a:r>
              <a:endParaRPr lang="zh-CN" altLang="en-US" sz="7200" b="1" dirty="0">
                <a:solidFill>
                  <a:srgbClr val="FFFFFF">
                    <a:alpha val="41000"/>
                  </a:srgbClr>
                </a:solidFill>
                <a:effectLst/>
                <a:latin typeface="Times New Roman" panose="02020603050405020304" pitchFamily="18" charset="0"/>
                <a:cs typeface="Times New Roman" panose="02020603050405020304" pitchFamily="18" charset="0"/>
              </a:endParaRPr>
            </a:p>
          </p:txBody>
        </p:sp>
        <p:sp>
          <p:nvSpPr>
            <p:cNvPr id="147" name="文本框 146"/>
            <p:cNvSpPr txBox="1"/>
            <p:nvPr/>
          </p:nvSpPr>
          <p:spPr>
            <a:xfrm>
              <a:off x="10618896" y="3142694"/>
              <a:ext cx="516249" cy="738664"/>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zh-CN" altLang="en-US" sz="4800" b="1" dirty="0">
                  <a:solidFill>
                    <a:srgbClr val="FFFFFF">
                      <a:alpha val="70000"/>
                    </a:srgbClr>
                  </a:solidFill>
                  <a:effectLst/>
                  <a:latin typeface="Times New Roman" panose="02020603050405020304" pitchFamily="18" charset="0"/>
                  <a:ea typeface="Tahoma" charset="0"/>
                  <a:cs typeface="Times New Roman" panose="02020603050405020304" pitchFamily="18" charset="0"/>
                </a:rPr>
                <a:t>€</a:t>
              </a:r>
              <a:endParaRPr lang="zh-CN" altLang="en-US" sz="4800" b="1" dirty="0">
                <a:solidFill>
                  <a:srgbClr val="FFFFFF">
                    <a:alpha val="70000"/>
                  </a:srgbClr>
                </a:solidFill>
                <a:effectLst/>
                <a:latin typeface="Times New Roman" panose="02020603050405020304" pitchFamily="18" charset="0"/>
                <a:cs typeface="Times New Roman" panose="02020603050405020304" pitchFamily="18" charset="0"/>
              </a:endParaRPr>
            </a:p>
          </p:txBody>
        </p:sp>
        <p:sp>
          <p:nvSpPr>
            <p:cNvPr id="148" name="文本框 147"/>
            <p:cNvSpPr txBox="1"/>
            <p:nvPr/>
          </p:nvSpPr>
          <p:spPr>
            <a:xfrm>
              <a:off x="10722782" y="2232589"/>
              <a:ext cx="516249" cy="1538883"/>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zh-CN" altLang="en-US" sz="10000" b="1" dirty="0">
                  <a:solidFill>
                    <a:srgbClr val="FFFFFF">
                      <a:alpha val="41000"/>
                    </a:srgbClr>
                  </a:solidFill>
                  <a:effectLst/>
                  <a:latin typeface="Times New Roman" panose="02020603050405020304" pitchFamily="18" charset="0"/>
                  <a:ea typeface="Tahoma" charset="0"/>
                  <a:cs typeface="Times New Roman" panose="02020603050405020304" pitchFamily="18" charset="0"/>
                </a:rPr>
                <a:t>￥</a:t>
              </a:r>
              <a:endParaRPr lang="zh-CN" altLang="en-US" sz="10000" b="1" dirty="0">
                <a:solidFill>
                  <a:srgbClr val="FFFFFF">
                    <a:alpha val="41000"/>
                  </a:srgbClr>
                </a:solidFill>
                <a:effectLst/>
                <a:latin typeface="Times New Roman" panose="02020603050405020304" pitchFamily="18" charset="0"/>
                <a:cs typeface="Times New Roman" panose="02020603050405020304" pitchFamily="18" charset="0"/>
              </a:endParaRPr>
            </a:p>
          </p:txBody>
        </p:sp>
        <p:sp>
          <p:nvSpPr>
            <p:cNvPr id="149" name="文本框 148"/>
            <p:cNvSpPr txBox="1"/>
            <p:nvPr/>
          </p:nvSpPr>
          <p:spPr>
            <a:xfrm>
              <a:off x="10554067" y="1297042"/>
              <a:ext cx="475324" cy="769441"/>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en-US" altLang="zh-CN" sz="5000" b="1" dirty="0">
                  <a:solidFill>
                    <a:srgbClr val="FFFFFF">
                      <a:alpha val="70000"/>
                    </a:srgbClr>
                  </a:solidFill>
                  <a:effectLst/>
                  <a:latin typeface="Times New Roman" panose="02020603050405020304" pitchFamily="18" charset="0"/>
                  <a:ea typeface="Tahoma" charset="0"/>
                  <a:cs typeface="Times New Roman" panose="02020603050405020304" pitchFamily="18" charset="0"/>
                </a:rPr>
                <a:t>$</a:t>
              </a:r>
              <a:endParaRPr lang="zh-CN" altLang="en-US" sz="5000" b="1" dirty="0">
                <a:solidFill>
                  <a:srgbClr val="FFFFFF">
                    <a:alpha val="70000"/>
                  </a:srgbClr>
                </a:solidFill>
                <a:effectLst/>
                <a:latin typeface="Times New Roman" panose="02020603050405020304" pitchFamily="18" charset="0"/>
                <a:cs typeface="Times New Roman" panose="02020603050405020304" pitchFamily="18" charset="0"/>
              </a:endParaRPr>
            </a:p>
          </p:txBody>
        </p:sp>
        <p:sp>
          <p:nvSpPr>
            <p:cNvPr id="151" name="文本框 150"/>
            <p:cNvSpPr txBox="1"/>
            <p:nvPr/>
          </p:nvSpPr>
          <p:spPr>
            <a:xfrm>
              <a:off x="9710226" y="1686033"/>
              <a:ext cx="613385" cy="1077218"/>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buClr>
                  <a:schemeClr val="accent6"/>
                </a:buClr>
              </a:pPr>
              <a:r>
                <a:rPr lang="en-US" altLang="zh-CN" sz="7000" dirty="0">
                  <a:solidFill>
                    <a:srgbClr val="E6E6E6">
                      <a:alpha val="50000"/>
                    </a:srgbClr>
                  </a:solidFill>
                </a:rPr>
                <a:t>£</a:t>
              </a:r>
              <a:endParaRPr lang="zh-CN" altLang="en-US" sz="7000" b="1" dirty="0">
                <a:solidFill>
                  <a:srgbClr val="E6E6E6">
                    <a:alpha val="50000"/>
                  </a:srgbClr>
                </a:solidFill>
                <a:effectLst/>
                <a:latin typeface="Times New Roman" panose="02020603050405020304" pitchFamily="18" charset="0"/>
                <a:cs typeface="Times New Roman" panose="02020603050405020304" pitchFamily="18" charset="0"/>
              </a:endParaRPr>
            </a:p>
          </p:txBody>
        </p:sp>
        <p:sp>
          <p:nvSpPr>
            <p:cNvPr id="153" name="文本框 152"/>
            <p:cNvSpPr txBox="1"/>
            <p:nvPr/>
          </p:nvSpPr>
          <p:spPr>
            <a:xfrm>
              <a:off x="9916331" y="734901"/>
              <a:ext cx="516249" cy="769441"/>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zh-CN" altLang="en-US" sz="5000" b="1" dirty="0">
                  <a:solidFill>
                    <a:srgbClr val="FFFFFF">
                      <a:alpha val="41000"/>
                    </a:srgbClr>
                  </a:solidFill>
                  <a:effectLst/>
                  <a:latin typeface="Times New Roman" panose="02020603050405020304" pitchFamily="18" charset="0"/>
                  <a:ea typeface="Tahoma" charset="0"/>
                  <a:cs typeface="Times New Roman" panose="02020603050405020304" pitchFamily="18" charset="0"/>
                </a:rPr>
                <a:t>￥</a:t>
              </a:r>
              <a:endParaRPr lang="zh-CN" altLang="en-US" sz="5000" b="1" dirty="0">
                <a:solidFill>
                  <a:srgbClr val="FFFFFF">
                    <a:alpha val="41000"/>
                  </a:srgbClr>
                </a:solidFill>
                <a:effectLst/>
                <a:latin typeface="Times New Roman" panose="02020603050405020304" pitchFamily="18" charset="0"/>
                <a:cs typeface="Times New Roman" panose="02020603050405020304" pitchFamily="18" charset="0"/>
              </a:endParaRPr>
            </a:p>
          </p:txBody>
        </p:sp>
        <p:sp>
          <p:nvSpPr>
            <p:cNvPr id="154" name="文本框 153"/>
            <p:cNvSpPr txBox="1"/>
            <p:nvPr/>
          </p:nvSpPr>
          <p:spPr>
            <a:xfrm>
              <a:off x="9189590" y="5752973"/>
              <a:ext cx="1101787" cy="1107996"/>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zh-CN" altLang="en-US" sz="7200" b="1" dirty="0">
                  <a:solidFill>
                    <a:srgbClr val="FFFFFF">
                      <a:alpha val="41000"/>
                    </a:srgbClr>
                  </a:solidFill>
                  <a:effectLst/>
                  <a:latin typeface="Times New Roman" panose="02020603050405020304" pitchFamily="18" charset="0"/>
                  <a:ea typeface="Tahoma" charset="0"/>
                  <a:cs typeface="Times New Roman" panose="02020603050405020304" pitchFamily="18" charset="0"/>
                </a:rPr>
                <a:t>￡</a:t>
              </a:r>
              <a:endParaRPr lang="zh-CN" altLang="en-US" sz="7200" b="1" dirty="0">
                <a:solidFill>
                  <a:srgbClr val="FFFFFF">
                    <a:alpha val="41000"/>
                  </a:srgbClr>
                </a:solidFill>
                <a:effectLst/>
                <a:latin typeface="Times New Roman" panose="02020603050405020304" pitchFamily="18" charset="0"/>
                <a:cs typeface="Times New Roman" panose="02020603050405020304" pitchFamily="18" charset="0"/>
              </a:endParaRPr>
            </a:p>
          </p:txBody>
        </p:sp>
      </p:grpSp>
      <p:sp>
        <p:nvSpPr>
          <p:cNvPr id="156" name="椭圆 155"/>
          <p:cNvSpPr/>
          <p:nvPr/>
        </p:nvSpPr>
        <p:spPr>
          <a:xfrm>
            <a:off x="7051410" y="2479560"/>
            <a:ext cx="90000" cy="90000"/>
          </a:xfrm>
          <a:prstGeom prst="ellipse">
            <a:avLst/>
          </a:prstGeom>
          <a:solidFill>
            <a:srgbClr val="ECF8FD"/>
          </a:solidFill>
          <a:ln w="9525">
            <a:noFill/>
          </a:ln>
          <a:effectLst>
            <a:glow rad="101600">
              <a:srgbClr val="FFFFF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noAutofit/>
          </a:bodyPr>
          <a:lstStyle/>
          <a:p>
            <a:pPr algn="ctr"/>
            <a:endParaRPr lang="zh-CN" altLang="en-US" sz="1400" b="1" dirty="0">
              <a:ln w="22225">
                <a:solidFill>
                  <a:schemeClr val="accent2"/>
                </a:solidFill>
                <a:prstDash val="solid"/>
              </a:ln>
              <a:solidFill>
                <a:schemeClr val="accent2">
                  <a:lumMod val="40000"/>
                  <a:lumOff val="60000"/>
                </a:schemeClr>
              </a:solidFill>
            </a:endParaRPr>
          </a:p>
        </p:txBody>
      </p:sp>
      <p:sp>
        <p:nvSpPr>
          <p:cNvPr id="157" name="文本框 156"/>
          <p:cNvSpPr txBox="1"/>
          <p:nvPr/>
        </p:nvSpPr>
        <p:spPr>
          <a:xfrm>
            <a:off x="10264607" y="5411750"/>
            <a:ext cx="516249" cy="1077218"/>
          </a:xfrm>
          <a:prstGeom prst="rect">
            <a:avLst/>
          </a:prstGeom>
          <a:noFill/>
          <a:effectLst>
            <a:outerShdw blurRad="50800" dist="50800" dir="5400000" algn="ctr" rotWithShape="0">
              <a:srgbClr val="000000">
                <a:alpha val="24000"/>
              </a:srgbClr>
            </a:outerShdw>
          </a:effectLst>
        </p:spPr>
        <p:txBody>
          <a:bodyPr wrap="square" lIns="45720" tIns="0" rIns="45720" bIns="0" rtlCol="0" anchor="ctr" anchorCtr="0">
            <a:spAutoFit/>
          </a:bodyPr>
          <a:lstStyle/>
          <a:p>
            <a:pPr algn="l">
              <a:buClr>
                <a:schemeClr val="accent6"/>
              </a:buClr>
            </a:pPr>
            <a:r>
              <a:rPr lang="zh-CN" altLang="en-US" sz="7000" b="1" dirty="0">
                <a:solidFill>
                  <a:schemeClr val="bg1">
                    <a:alpha val="56000"/>
                  </a:schemeClr>
                </a:solidFill>
                <a:effectLst/>
                <a:latin typeface="Times New Roman" panose="02020603050405020304" pitchFamily="18" charset="0"/>
                <a:ea typeface="Tahoma" charset="0"/>
                <a:cs typeface="Times New Roman" panose="02020603050405020304" pitchFamily="18" charset="0"/>
              </a:rPr>
              <a:t>￥</a:t>
            </a:r>
            <a:endParaRPr lang="zh-CN" altLang="en-US" sz="7000" b="1" dirty="0">
              <a:solidFill>
                <a:schemeClr val="bg1">
                  <a:alpha val="56000"/>
                </a:schemeClr>
              </a:solidFill>
              <a:effectLst/>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2"/>
          </p:nvPr>
        </p:nvSpPr>
        <p:spPr>
          <a:xfrm>
            <a:off x="454025" y="5210810"/>
            <a:ext cx="6999605" cy="1103630"/>
          </a:xfrm>
        </p:spPr>
        <p:txBody>
          <a:bodyPr wrap="square">
            <a:spAutoFit/>
          </a:bodyPr>
          <a:lstStyle/>
          <a:p>
            <a:r>
              <a:rPr kumimoji="1" lang="en-US" altLang="en-US" sz="3200" dirty="0"/>
              <a:t>UDF in ClickHouse</a:t>
            </a:r>
            <a:endParaRPr kumimoji="1" lang="en-US" altLang="en-US" dirty="0"/>
          </a:p>
          <a:p>
            <a:r>
              <a:rPr kumimoji="1" lang="en-US" altLang="en-US" dirty="0"/>
              <a:t>Concept, Develpoment, and Application in ML Systems</a:t>
            </a:r>
            <a:endParaRPr kumimoji="1"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Why ClickHouse</a:t>
            </a:r>
            <a:endParaRPr lang="en-US" altLang="en-US" dirty="0">
              <a:latin typeface="+mn-lt"/>
              <a:cs typeface="+mn-lt"/>
              <a:sym typeface="+mn-ea"/>
            </a:endParaRPr>
          </a:p>
        </p:txBody>
      </p:sp>
      <p:sp>
        <p:nvSpPr>
          <p:cNvPr id="3" name="TextBox 2"/>
          <p:cNvSpPr txBox="1"/>
          <p:nvPr/>
        </p:nvSpPr>
        <p:spPr>
          <a:xfrm>
            <a:off x="755650" y="1170940"/>
            <a:ext cx="10372725" cy="4388485"/>
          </a:xfrm>
          <a:prstGeom prst="rect">
            <a:avLst/>
          </a:prstGeom>
          <a:noFill/>
        </p:spPr>
        <p:txBody>
          <a:bodyPr wrap="square" lIns="45720" tIns="0" rIns="45720" bIns="0" rtlCol="0" anchor="t" anchorCtr="0">
            <a:spAutoFit/>
          </a:bodyPr>
          <a:lstStyle/>
          <a:p>
            <a:pPr lvl="0" fontAlgn="auto">
              <a:lnSpc>
                <a:spcPct val="140000"/>
              </a:lnSpc>
            </a:pPr>
            <a:r>
              <a:rPr lang="en-US" altLang="en-US" dirty="0">
                <a:solidFill>
                  <a:srgbClr val="FF0000"/>
                </a:solidFill>
                <a:cs typeface="+mn-lt"/>
              </a:rPr>
              <a:t>Limited hardware resources &amp; time </a:t>
            </a:r>
            <a:r>
              <a:rPr lang="en-US" altLang="en-US" dirty="0" smtClean="0">
                <a:solidFill>
                  <a:srgbClr val="FF0000"/>
                </a:solidFill>
                <a:latin typeface="DejaVu Sans" panose="020B0603030804020204" charset="0"/>
                <a:cs typeface="DejaVu Sans" panose="020B0603030804020204" charset="0"/>
                <a:sym typeface="+mn-ea"/>
              </a:rPr>
              <a:t>→ efficiency matters</a:t>
            </a:r>
            <a:endParaRPr lang="en-US" altLang="en-US" dirty="0" smtClean="0">
              <a:solidFill>
                <a:srgbClr val="FF0000"/>
              </a:solidFill>
              <a:latin typeface="DejaVu Sans" panose="020B0603030804020204" charset="0"/>
              <a:cs typeface="DejaVu Sans" panose="020B0603030804020204" charset="0"/>
              <a:sym typeface="+mn-ea"/>
            </a:endParaRPr>
          </a:p>
          <a:p>
            <a:pPr lvl="0" fontAlgn="auto">
              <a:lnSpc>
                <a:spcPct val="140000"/>
              </a:lnSpc>
            </a:pPr>
            <a:endParaRPr lang="en-US" altLang="en-US" sz="800" dirty="0">
              <a:cs typeface="+mn-lt"/>
            </a:endParaRPr>
          </a:p>
          <a:p>
            <a:pPr lvl="0" fontAlgn="auto">
              <a:lnSpc>
                <a:spcPct val="140000"/>
              </a:lnSpc>
            </a:pPr>
            <a:r>
              <a:rPr lang="en-US" altLang="en-US" b="1" dirty="0">
                <a:cs typeface="+mn-lt"/>
              </a:rPr>
              <a:t>Performance</a:t>
            </a:r>
            <a:endParaRPr lang="en-US" altLang="en-US" dirty="0">
              <a:cs typeface="+mn-lt"/>
            </a:endParaRPr>
          </a:p>
          <a:p>
            <a:pPr marL="285750" lvl="0" indent="-285750" fontAlgn="auto">
              <a:lnSpc>
                <a:spcPct val="140000"/>
              </a:lnSpc>
              <a:buFont typeface="Arial" panose="02080604020202020204" pitchFamily="34" charset="0"/>
              <a:buChar char="•"/>
            </a:pPr>
            <a:r>
              <a:rPr lang="en-US" altLang="en-US" sz="1800" dirty="0">
                <a:cs typeface="+mn-lt"/>
              </a:rPr>
              <a:t>Each node is able to handle </a:t>
            </a:r>
            <a:r>
              <a:rPr lang="en-US" altLang="en-US" sz="1800" dirty="0">
                <a:solidFill>
                  <a:schemeClr val="accent3"/>
                </a:solidFill>
                <a:cs typeface="+mn-lt"/>
              </a:rPr>
              <a:t>billions of rows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Most queries can be done in </a:t>
            </a:r>
            <a:r>
              <a:rPr lang="en-US" altLang="en-US" sz="1800" dirty="0">
                <a:solidFill>
                  <a:schemeClr val="accent3"/>
                </a:solidFill>
                <a:cs typeface="+mn-lt"/>
              </a:rPr>
              <a:t>0.1s-10min</a:t>
            </a:r>
            <a:endParaRPr lang="en-US" altLang="en-US" sz="1800" dirty="0">
              <a:solidFill>
                <a:schemeClr val="accent3"/>
              </a:solidFill>
              <a:cs typeface="+mn-lt"/>
            </a:endParaRPr>
          </a:p>
          <a:p>
            <a:pPr lvl="0" fontAlgn="auto">
              <a:lnSpc>
                <a:spcPct val="140000"/>
              </a:lnSpc>
            </a:pPr>
            <a:endParaRPr lang="en-US" altLang="en-US" sz="800" dirty="0">
              <a:cs typeface="+mn-lt"/>
            </a:endParaRPr>
          </a:p>
          <a:p>
            <a:pPr lvl="0" fontAlgn="auto">
              <a:lnSpc>
                <a:spcPct val="140000"/>
              </a:lnSpc>
            </a:pPr>
            <a:r>
              <a:rPr lang="en-US" altLang="en-US" sz="1800" b="1" dirty="0">
                <a:cs typeface="+mn-lt"/>
              </a:rPr>
              <a:t>Ease of Use</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SQL</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solidFill>
                  <a:schemeClr val="tx1"/>
                </a:solidFill>
                <a:cs typeface="+mn-lt"/>
              </a:rPr>
              <a:t>Portable binary deployment with few dependencies</a:t>
            </a:r>
            <a:endParaRPr lang="en-US" altLang="en-US" sz="1800" dirty="0">
              <a:cs typeface="+mn-lt"/>
            </a:endParaRPr>
          </a:p>
          <a:p>
            <a:pPr lvl="0" fontAlgn="auto">
              <a:lnSpc>
                <a:spcPct val="140000"/>
              </a:lnSpc>
            </a:pPr>
            <a:endParaRPr lang="en-US" altLang="en-US" sz="800" dirty="0">
              <a:cs typeface="+mn-lt"/>
            </a:endParaRPr>
          </a:p>
          <a:p>
            <a:pPr lvl="0" fontAlgn="auto">
              <a:lnSpc>
                <a:spcPct val="140000"/>
              </a:lnSpc>
            </a:pPr>
            <a:r>
              <a:rPr lang="en-US" altLang="en-US" sz="1800" b="1" dirty="0">
                <a:cs typeface="+mn-lt"/>
              </a:rPr>
              <a:t>Customization</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The straight-forward code structure and the well-designed API</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We maintains a </a:t>
            </a:r>
            <a:r>
              <a:rPr lang="en-US" altLang="en-US" sz="1800" dirty="0">
                <a:solidFill>
                  <a:schemeClr val="accent3"/>
                </a:solidFill>
                <a:cs typeface="+mn-lt"/>
              </a:rPr>
              <a:t>custom build</a:t>
            </a:r>
            <a:endParaRPr lang="en-US" altLang="en-US" sz="1800" dirty="0">
              <a:solidFill>
                <a:schemeClr val="accent3"/>
              </a:solidFill>
              <a:cs typeface="+mn-lt"/>
            </a:endParaRPr>
          </a:p>
        </p:txBody>
      </p:sp>
      <p:pic>
        <p:nvPicPr>
          <p:cNvPr id="5" name="Picture 4"/>
          <p:cNvPicPr>
            <a:picLocks noChangeAspect="1"/>
          </p:cNvPicPr>
          <p:nvPr/>
        </p:nvPicPr>
        <p:blipFill>
          <a:blip r:embed="rId1"/>
          <a:stretch>
            <a:fillRect/>
          </a:stretch>
        </p:blipFill>
        <p:spPr>
          <a:xfrm>
            <a:off x="8782050" y="932815"/>
            <a:ext cx="2578735" cy="15474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17220" y="3094355"/>
            <a:ext cx="10957560" cy="669290"/>
          </a:xfrm>
        </p:spPr>
        <p:txBody>
          <a:bodyPr wrap="square">
            <a:spAutoFit/>
          </a:bodyPr>
          <a:p>
            <a:r>
              <a:rPr lang="en-US" altLang="en-US" sz="4000" dirty="0">
                <a:latin typeface="+mn-lt"/>
                <a:cs typeface="+mn-lt"/>
                <a:sym typeface="+mn-ea"/>
              </a:rPr>
              <a:t>The UDF Magic</a:t>
            </a:r>
            <a:endParaRPr lang="en-US" altLang="en-US" sz="4000" dirty="0">
              <a:latin typeface="+mn-lt"/>
              <a:cs typeface="+mn-l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When the “Standard” SQL is not Enough</a:t>
            </a:r>
            <a:endParaRPr lang="en-US" altLang="en-US" dirty="0">
              <a:latin typeface="+mn-lt"/>
              <a:cs typeface="+mn-lt"/>
              <a:sym typeface="+mn-ea"/>
            </a:endParaRPr>
          </a:p>
        </p:txBody>
      </p:sp>
      <p:sp>
        <p:nvSpPr>
          <p:cNvPr id="3" name="TextBox 2"/>
          <p:cNvSpPr txBox="1"/>
          <p:nvPr/>
        </p:nvSpPr>
        <p:spPr>
          <a:xfrm>
            <a:off x="755650" y="1170940"/>
            <a:ext cx="10372725" cy="3872865"/>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b="1" dirty="0">
                <a:cs typeface="+mn-lt"/>
              </a:rPr>
              <a:t>Functionality Limitations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Scanning data back and forth</a:t>
            </a:r>
            <a:endParaRPr lang="en-US" altLang="en-US" sz="1800" dirty="0">
              <a:cs typeface="+mn-lt"/>
            </a:endParaRPr>
          </a:p>
          <a:p>
            <a:pPr lvl="0" indent="0" fontAlgn="auto">
              <a:lnSpc>
                <a:spcPct val="140000"/>
              </a:lnSpc>
              <a:buFont typeface="Arial" panose="02080604020202020204" pitchFamily="34" charset="0"/>
              <a:buNone/>
            </a:pPr>
            <a:r>
              <a:rPr lang="en-US" altLang="en-US" sz="1800" dirty="0">
                <a:cs typeface="+mn-lt"/>
              </a:rPr>
              <a:t>	Example: Recognizing a behavioral pattern in the time series data</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Or even... randomly</a:t>
            </a:r>
            <a:endParaRPr lang="en-US" altLang="en-US" sz="1800" dirty="0">
              <a:cs typeface="+mn-lt"/>
            </a:endParaRPr>
          </a:p>
          <a:p>
            <a:pPr lvl="0" indent="0" fontAlgn="auto">
              <a:lnSpc>
                <a:spcPct val="140000"/>
              </a:lnSpc>
              <a:buFont typeface="Arial" panose="02080604020202020204" pitchFamily="34" charset="0"/>
              <a:buNone/>
            </a:pPr>
            <a:r>
              <a:rPr lang="en-US" altLang="en-US" sz="1800" dirty="0">
                <a:cs typeface="+mn-lt"/>
              </a:rPr>
              <a:t>	Example: Finding a shortest path in the graph</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Iterating</a:t>
            </a:r>
            <a:endParaRPr lang="en-US" altLang="en-US" sz="1800" dirty="0">
              <a:cs typeface="+mn-lt"/>
            </a:endParaRPr>
          </a:p>
          <a:p>
            <a:pPr lvl="0" indent="0" fontAlgn="auto">
              <a:lnSpc>
                <a:spcPct val="140000"/>
              </a:lnSpc>
              <a:buFont typeface="Arial" panose="02080604020202020204" pitchFamily="34" charset="0"/>
              <a:buNone/>
            </a:pPr>
            <a:r>
              <a:rPr lang="en-US" altLang="en-US" sz="1800" dirty="0">
                <a:cs typeface="+mn-lt"/>
              </a:rPr>
              <a:t>	Example: Training a regression model</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Handling domain-specific data</a:t>
            </a:r>
            <a:endParaRPr lang="en-US" altLang="en-US" sz="1800" dirty="0">
              <a:cs typeface="+mn-lt"/>
            </a:endParaRPr>
          </a:p>
          <a:p>
            <a:pPr lvl="0" indent="0" fontAlgn="auto">
              <a:lnSpc>
                <a:spcPct val="140000"/>
              </a:lnSpc>
              <a:buFont typeface="Arial" panose="02080604020202020204" pitchFamily="34" charset="0"/>
              <a:buNone/>
            </a:pPr>
            <a:r>
              <a:rPr lang="en-US" altLang="en-US" sz="1800" dirty="0">
                <a:cs typeface="+mn-lt"/>
              </a:rPr>
              <a:t>	Example: Computing the edit distance between two strings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t>
            </a:r>
            <a:endParaRPr lang="en-US" altLang="en-US" sz="1800" dirty="0">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When the “Standard” SQL is not Enough</a:t>
            </a:r>
            <a:endParaRPr lang="en-US" altLang="en-US" dirty="0">
              <a:latin typeface="+mn-lt"/>
              <a:cs typeface="+mn-lt"/>
              <a:sym typeface="+mn-ea"/>
            </a:endParaRPr>
          </a:p>
        </p:txBody>
      </p:sp>
      <p:sp>
        <p:nvSpPr>
          <p:cNvPr id="3" name="TextBox 2"/>
          <p:cNvSpPr txBox="1"/>
          <p:nvPr/>
        </p:nvSpPr>
        <p:spPr>
          <a:xfrm>
            <a:off x="755650" y="1170940"/>
            <a:ext cx="10372725" cy="1720850"/>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b="1" dirty="0">
                <a:cs typeface="+mn-lt"/>
              </a:rPr>
              <a:t>Performance Concerns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 “dull” SQL solution can be 10x-1000x slower than a native C++ program</a:t>
            </a:r>
            <a:endParaRPr lang="en-US" altLang="en-US" sz="1800" dirty="0">
              <a:cs typeface="+mn-lt"/>
            </a:endParaRPr>
          </a:p>
          <a:p>
            <a:pPr lvl="0" indent="0" fontAlgn="auto">
              <a:lnSpc>
                <a:spcPct val="140000"/>
              </a:lnSpc>
              <a:buFont typeface="Arial" panose="02080604020202020204" pitchFamily="34" charset="0"/>
              <a:buNone/>
            </a:pPr>
            <a:r>
              <a:rPr lang="en-US" altLang="en-US" sz="1800" dirty="0">
                <a:cs typeface="+mn-lt"/>
              </a:rPr>
              <a:t>	Example: Multiple s</a:t>
            </a:r>
            <a:r>
              <a:rPr lang="en-US" altLang="en-US" dirty="0">
                <a:cs typeface="+mn-lt"/>
                <a:sym typeface="+mn-ea"/>
              </a:rPr>
              <a:t>elf-joining on time series</a:t>
            </a:r>
            <a:endParaRPr lang="en-US" altLang="en-US" dirty="0">
              <a:cs typeface="+mn-lt"/>
              <a:sym typeface="+mn-ea"/>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Ease of Use and Maintainability</a:t>
            </a:r>
            <a:endParaRPr lang="en-US" altLang="en-US" sz="1800" dirty="0">
              <a:cs typeface="+mn-lt"/>
            </a:endParaRPr>
          </a:p>
        </p:txBody>
      </p:sp>
      <p:grpSp>
        <p:nvGrpSpPr>
          <p:cNvPr id="6" name="Group 5"/>
          <p:cNvGrpSpPr/>
          <p:nvPr/>
        </p:nvGrpSpPr>
        <p:grpSpPr>
          <a:xfrm>
            <a:off x="1927225" y="2973705"/>
            <a:ext cx="8337550" cy="3500120"/>
            <a:chOff x="3710" y="4698"/>
            <a:chExt cx="13130" cy="5512"/>
          </a:xfrm>
        </p:grpSpPr>
        <p:pic>
          <p:nvPicPr>
            <p:cNvPr id="4" name="Picture 3"/>
            <p:cNvPicPr>
              <a:picLocks noChangeAspect="1"/>
            </p:cNvPicPr>
            <p:nvPr/>
          </p:nvPicPr>
          <p:blipFill>
            <a:blip r:embed="rId1"/>
            <a:srcRect r="50746" b="25901"/>
            <a:stretch>
              <a:fillRect/>
            </a:stretch>
          </p:blipFill>
          <p:spPr>
            <a:xfrm>
              <a:off x="3710" y="4698"/>
              <a:ext cx="7100" cy="5513"/>
            </a:xfrm>
            <a:prstGeom prst="rect">
              <a:avLst/>
            </a:prstGeom>
          </p:spPr>
        </p:pic>
        <p:pic>
          <p:nvPicPr>
            <p:cNvPr id="5" name="Picture 4"/>
            <p:cNvPicPr>
              <a:picLocks noChangeAspect="1"/>
            </p:cNvPicPr>
            <p:nvPr/>
          </p:nvPicPr>
          <p:blipFill>
            <a:blip r:embed="rId1"/>
            <a:srcRect b="25901"/>
            <a:stretch>
              <a:fillRect/>
            </a:stretch>
          </p:blipFill>
          <p:spPr>
            <a:xfrm>
              <a:off x="10810" y="4698"/>
              <a:ext cx="6030" cy="5513"/>
            </a:xfrm>
            <a:prstGeom prst="rect">
              <a:avLst/>
            </a:prstGeom>
          </p:spPr>
        </p:pic>
      </p:grpSp>
      <p:sp>
        <p:nvSpPr>
          <p:cNvPr id="7" name="Title 1"/>
          <p:cNvSpPr>
            <a:spLocks noGrp="1"/>
          </p:cNvSpPr>
          <p:nvPr/>
        </p:nvSpPr>
        <p:spPr>
          <a:xfrm>
            <a:off x="2204085" y="3396615"/>
            <a:ext cx="5932805" cy="299720"/>
          </a:xfrm>
          <a:prstGeom prst="rect">
            <a:avLst/>
          </a:prstGeom>
        </p:spPr>
        <p:txBody>
          <a:bodyPr vert="horz" wrap="square" lIns="72000" tIns="0" rIns="0" bIns="54000" rtlCol="0" anchor="b" anchorCtr="0">
            <a:spAutoFit/>
          </a:bodyPr>
          <a:lstStyle>
            <a:lvl1pPr algn="l" defTabSz="914400" rtl="0" eaLnBrk="1" latinLnBrk="0" hangingPunct="1">
              <a:spcBef>
                <a:spcPct val="0"/>
              </a:spcBef>
              <a:buNone/>
              <a:defRPr sz="2200" b="1" kern="1200" cap="none" baseline="0">
                <a:solidFill>
                  <a:schemeClr val="tx1"/>
                </a:solidFill>
                <a:latin typeface="+mn-ea"/>
                <a:ea typeface="+mn-ea"/>
                <a:cs typeface="+mj-cs"/>
              </a:defRPr>
            </a:lvl1pPr>
          </a:lstStyle>
          <a:p>
            <a:r>
              <a:rPr lang="en-US" altLang="en-US" sz="1600" b="0" dirty="0">
                <a:latin typeface="DejaVu Sans Mono" panose="020B0609030804020204" charset="0"/>
                <a:ea typeface="DejaVu Math TeX Gyre" panose="02000503000000000000" charset="0"/>
                <a:cs typeface="DejaVu Sans Mono" panose="020B0609030804020204" charset="0"/>
                <a:sym typeface="+mn-ea"/>
              </a:rPr>
              <a:t>SELECT skewPop(x) FROM data</a:t>
            </a:r>
            <a:endParaRPr lang="en-US" altLang="en-US" sz="1600" b="0" dirty="0">
              <a:latin typeface="DejaVu Sans Mono" panose="020B0609030804020204" charset="0"/>
              <a:ea typeface="DejaVu Math TeX Gyre" panose="02000503000000000000" charset="0"/>
              <a:cs typeface="DejaVu Sans Mono" panose="020B0609030804020204" charset="0"/>
              <a:sym typeface="+mn-ea"/>
            </a:endParaRPr>
          </a:p>
        </p:txBody>
      </p:sp>
      <p:sp>
        <p:nvSpPr>
          <p:cNvPr id="8" name="Title 1"/>
          <p:cNvSpPr>
            <a:spLocks noGrp="1"/>
          </p:cNvSpPr>
          <p:nvPr/>
        </p:nvSpPr>
        <p:spPr>
          <a:xfrm>
            <a:off x="2204085" y="4458335"/>
            <a:ext cx="5932805" cy="546100"/>
          </a:xfrm>
          <a:prstGeom prst="rect">
            <a:avLst/>
          </a:prstGeom>
        </p:spPr>
        <p:txBody>
          <a:bodyPr vert="horz" wrap="square" lIns="72000" tIns="0" rIns="0" bIns="54000" rtlCol="0" anchor="b" anchorCtr="0">
            <a:spAutoFit/>
          </a:bodyPr>
          <a:lstStyle>
            <a:lvl1pPr algn="l" defTabSz="914400" rtl="0" eaLnBrk="1" latinLnBrk="0" hangingPunct="1">
              <a:spcBef>
                <a:spcPct val="0"/>
              </a:spcBef>
              <a:buNone/>
              <a:defRPr sz="2200" b="1" kern="1200" cap="none" baseline="0">
                <a:solidFill>
                  <a:schemeClr val="tx1"/>
                </a:solidFill>
                <a:latin typeface="+mn-ea"/>
                <a:ea typeface="+mn-ea"/>
                <a:cs typeface="+mj-cs"/>
              </a:defRPr>
            </a:lvl1pPr>
          </a:lstStyle>
          <a:p>
            <a:r>
              <a:rPr lang="en-US" altLang="en-US" sz="1600" b="0" dirty="0">
                <a:latin typeface="DejaVu Sans Mono" panose="020B0609030804020204" charset="0"/>
                <a:ea typeface="DejaVu Math TeX Gyre" panose="02000503000000000000" charset="0"/>
                <a:cs typeface="DejaVu Sans Mono" panose="020B0609030804020204" charset="0"/>
                <a:sym typeface="+mn-ea"/>
              </a:rPr>
              <a:t>SELECT centralMoment(3)(x) / pow(stddevPop(x), 3) FROM data</a:t>
            </a:r>
            <a:endParaRPr lang="en-US" altLang="en-US" sz="1600" b="0" dirty="0">
              <a:latin typeface="DejaVu Sans Mono" panose="020B0609030804020204" charset="0"/>
              <a:ea typeface="DejaVu Math TeX Gyre" panose="02000503000000000000" charset="0"/>
              <a:cs typeface="DejaVu Sans Mono" panose="020B0609030804020204" charset="0"/>
              <a:sym typeface="+mn-ea"/>
            </a:endParaRPr>
          </a:p>
        </p:txBody>
      </p:sp>
      <p:sp>
        <p:nvSpPr>
          <p:cNvPr id="9" name="Title 1"/>
          <p:cNvSpPr>
            <a:spLocks noGrp="1"/>
          </p:cNvSpPr>
          <p:nvPr/>
        </p:nvSpPr>
        <p:spPr>
          <a:xfrm>
            <a:off x="2204085" y="5368925"/>
            <a:ext cx="5932805" cy="1038860"/>
          </a:xfrm>
          <a:prstGeom prst="rect">
            <a:avLst/>
          </a:prstGeom>
        </p:spPr>
        <p:txBody>
          <a:bodyPr vert="horz" wrap="square" lIns="72000" tIns="0" rIns="0" bIns="54000" rtlCol="0" anchor="b" anchorCtr="0">
            <a:spAutoFit/>
          </a:bodyPr>
          <a:lstStyle>
            <a:lvl1pPr algn="l" defTabSz="914400" rtl="0" eaLnBrk="1" latinLnBrk="0" hangingPunct="1">
              <a:spcBef>
                <a:spcPct val="0"/>
              </a:spcBef>
              <a:buNone/>
              <a:defRPr sz="2200" b="1" kern="1200" cap="none" baseline="0">
                <a:solidFill>
                  <a:schemeClr val="tx1"/>
                </a:solidFill>
                <a:latin typeface="+mn-ea"/>
                <a:ea typeface="+mn-ea"/>
                <a:cs typeface="+mj-cs"/>
              </a:defRPr>
            </a:lvl1pPr>
          </a:lstStyle>
          <a:p>
            <a:r>
              <a:rPr lang="en-US" altLang="en-US" sz="1600" b="0" dirty="0">
                <a:latin typeface="DejaVu Sans Mono" panose="020B0609030804020204" charset="0"/>
                <a:ea typeface="DejaVu Math TeX Gyre" panose="02000503000000000000" charset="0"/>
                <a:cs typeface="DejaVu Sans Mono" panose="020B0609030804020204" charset="0"/>
                <a:sym typeface="+mn-ea"/>
              </a:rPr>
              <a:t>SELECT (sum(pow(x, 3)) / count() - 3 * sum(pow(x, 2)) * sum(x) / pow(count(), 2) + 2 * pow(sum(x), 3) / pow(count(), 3)) / pow(stddevPop(x), 3) FROM data</a:t>
            </a:r>
            <a:endParaRPr lang="en-US" altLang="en-US" sz="1600" b="0" dirty="0">
              <a:latin typeface="DejaVu Sans Mono" panose="020B0609030804020204" charset="0"/>
              <a:ea typeface="DejaVu Math TeX Gyre" panose="02000503000000000000" charset="0"/>
              <a:cs typeface="DejaVu Sans Mono" panose="020B06090308040202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A UDF Can Do the Trick</a:t>
            </a:r>
            <a:endParaRPr lang="en-US" altLang="en-US" dirty="0">
              <a:latin typeface="+mn-lt"/>
              <a:cs typeface="+mn-lt"/>
              <a:sym typeface="+mn-ea"/>
            </a:endParaRPr>
          </a:p>
        </p:txBody>
      </p:sp>
      <p:sp>
        <p:nvSpPr>
          <p:cNvPr id="3" name="TextBox 2"/>
          <p:cNvSpPr txBox="1"/>
          <p:nvPr/>
        </p:nvSpPr>
        <p:spPr>
          <a:xfrm>
            <a:off x="755650" y="1170940"/>
            <a:ext cx="10372725" cy="3054350"/>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b="1" dirty="0">
                <a:cs typeface="+mn-lt"/>
              </a:rPr>
              <a:t>User-Defined Functions (UDF)</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 function provided by the user</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UDF in ClickHouse</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Scalar functions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Aggregate functions &amp; combinators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Table functions &amp; storage engines</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Usage Examples in Our ML Systems</a:t>
            </a:r>
            <a:endParaRPr lang="en-US" altLang="en-US" sz="1800" dirty="0">
              <a:cs typeface="+mn-lt"/>
            </a:endParaRPr>
          </a:p>
        </p:txBody>
      </p:sp>
      <p:grpSp>
        <p:nvGrpSpPr>
          <p:cNvPr id="9" name="Group 8"/>
          <p:cNvGrpSpPr/>
          <p:nvPr/>
        </p:nvGrpSpPr>
        <p:grpSpPr>
          <a:xfrm>
            <a:off x="921385" y="4349115"/>
            <a:ext cx="10353040" cy="1418590"/>
            <a:chOff x="1856" y="5754"/>
            <a:chExt cx="12166" cy="3960"/>
          </a:xfrm>
        </p:grpSpPr>
        <p:sp>
          <p:nvSpPr>
            <p:cNvPr id="168" name="矩形 85"/>
            <p:cNvSpPr/>
            <p:nvPr/>
          </p:nvSpPr>
          <p:spPr>
            <a:xfrm>
              <a:off x="1856" y="5754"/>
              <a:ext cx="3960" cy="396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p>
              <a:pPr lvl="0" indent="0" fontAlgn="auto">
                <a:lnSpc>
                  <a:spcPct val="140000"/>
                </a:lnSpc>
                <a:buFont typeface="Arial" panose="02080604020202020204" pitchFamily="34" charset="0"/>
                <a:buNone/>
              </a:pPr>
              <a:r>
                <a:rPr lang="en-US" altLang="en-US" sz="1600" b="1" dirty="0">
                  <a:solidFill>
                    <a:schemeClr val="tx1"/>
                  </a:solidFill>
                  <a:cs typeface="+mn-lt"/>
                  <a:sym typeface="+mn-ea"/>
                </a:rPr>
                <a:t>Data Preprocessing</a:t>
              </a:r>
              <a:endParaRPr lang="en-US" altLang="en-US" sz="1600" dirty="0">
                <a:solidFill>
                  <a:schemeClr val="tx1"/>
                </a:solidFill>
                <a:cs typeface="+mn-lt"/>
                <a:sym typeface="+mn-ea"/>
              </a:endParaRPr>
            </a:p>
            <a:p>
              <a:pPr lvl="0" indent="0" fontAlgn="auto">
                <a:lnSpc>
                  <a:spcPct val="140000"/>
                </a:lnSpc>
                <a:buFont typeface="Arial" panose="02080604020202020204" pitchFamily="34" charset="0"/>
                <a:buNone/>
              </a:pPr>
              <a:r>
                <a:rPr lang="en-US" altLang="en-US" sz="1600" dirty="0">
                  <a:solidFill>
                    <a:schemeClr val="tx1"/>
                  </a:solidFill>
                  <a:cs typeface="+mn-lt"/>
                  <a:sym typeface="+mn-ea"/>
                </a:rPr>
                <a:t>Filling invalid date strings in a time series</a:t>
              </a:r>
              <a:endParaRPr lang="en-US" altLang="en-US" sz="1600" dirty="0">
                <a:solidFill>
                  <a:schemeClr val="tx1"/>
                </a:solidFill>
                <a:cs typeface="+mn-lt"/>
                <a:sym typeface="+mn-ea"/>
              </a:endParaRPr>
            </a:p>
          </p:txBody>
        </p:sp>
        <p:sp>
          <p:nvSpPr>
            <p:cNvPr id="6" name="矩形 85"/>
            <p:cNvSpPr/>
            <p:nvPr/>
          </p:nvSpPr>
          <p:spPr>
            <a:xfrm>
              <a:off x="5957" y="5754"/>
              <a:ext cx="3960" cy="39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p>
              <a:pPr lvl="0" indent="0" fontAlgn="auto">
                <a:lnSpc>
                  <a:spcPct val="140000"/>
                </a:lnSpc>
                <a:buFont typeface="Arial" panose="02080604020202020204" pitchFamily="34" charset="0"/>
                <a:buNone/>
              </a:pPr>
              <a:r>
                <a:rPr lang="en-US" altLang="en-US" sz="1600" b="1" dirty="0">
                  <a:solidFill>
                    <a:schemeClr val="tx1"/>
                  </a:solidFill>
                  <a:cs typeface="+mn-lt"/>
                  <a:sym typeface="+mn-ea"/>
                </a:rPr>
                <a:t>Feature Engineering</a:t>
              </a:r>
              <a:endParaRPr lang="en-US" altLang="en-US" sz="1600" dirty="0">
                <a:solidFill>
                  <a:schemeClr val="tx1"/>
                </a:solidFill>
                <a:cs typeface="+mn-lt"/>
                <a:sym typeface="+mn-ea"/>
              </a:endParaRPr>
            </a:p>
            <a:p>
              <a:pPr lvl="0" indent="0" fontAlgn="auto">
                <a:lnSpc>
                  <a:spcPct val="140000"/>
                </a:lnSpc>
                <a:buFont typeface="Arial" panose="02080604020202020204" pitchFamily="34" charset="0"/>
                <a:buNone/>
              </a:pPr>
              <a:r>
                <a:rPr lang="en-US" altLang="en-US" sz="1600" dirty="0">
                  <a:solidFill>
                    <a:schemeClr val="tx1"/>
                  </a:solidFill>
                  <a:cs typeface="+mn-lt"/>
                  <a:sym typeface="+mn-ea"/>
                </a:rPr>
                <a:t>Calculating average values within a window</a:t>
              </a:r>
              <a:endParaRPr lang="en-US" altLang="en-US" sz="1600" dirty="0">
                <a:solidFill>
                  <a:schemeClr val="tx1"/>
                </a:solidFill>
                <a:cs typeface="+mn-lt"/>
                <a:sym typeface="+mn-ea"/>
              </a:endParaRPr>
            </a:p>
          </p:txBody>
        </p:sp>
        <p:sp>
          <p:nvSpPr>
            <p:cNvPr id="7" name="矩形 85"/>
            <p:cNvSpPr/>
            <p:nvPr/>
          </p:nvSpPr>
          <p:spPr>
            <a:xfrm>
              <a:off x="10062" y="5754"/>
              <a:ext cx="3960" cy="396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p>
              <a:pPr lvl="0" indent="0" fontAlgn="auto">
                <a:lnSpc>
                  <a:spcPct val="140000"/>
                </a:lnSpc>
                <a:buFont typeface="Arial" panose="02080604020202020204" pitchFamily="34" charset="0"/>
                <a:buNone/>
              </a:pPr>
              <a:r>
                <a:rPr lang="en-US" altLang="en-US" sz="1600" b="1" dirty="0">
                  <a:solidFill>
                    <a:schemeClr val="tx1"/>
                  </a:solidFill>
                  <a:cs typeface="+mn-lt"/>
                  <a:sym typeface="+mn-ea"/>
                </a:rPr>
                <a:t>Connection Recognition</a:t>
              </a:r>
              <a:endParaRPr lang="en-US" altLang="en-US" sz="1600" dirty="0">
                <a:solidFill>
                  <a:schemeClr val="tx1"/>
                </a:solidFill>
                <a:cs typeface="+mn-lt"/>
                <a:sym typeface="+mn-ea"/>
              </a:endParaRPr>
            </a:p>
            <a:p>
              <a:pPr lvl="0" indent="0" fontAlgn="auto">
                <a:lnSpc>
                  <a:spcPct val="140000"/>
                </a:lnSpc>
                <a:buFont typeface="Arial" panose="02080604020202020204" pitchFamily="34" charset="0"/>
                <a:buNone/>
              </a:pPr>
              <a:r>
                <a:rPr lang="en-US" altLang="en-US" sz="1600" dirty="0">
                  <a:solidFill>
                    <a:schemeClr val="tx1"/>
                  </a:solidFill>
                  <a:cs typeface="+mn-lt"/>
                  <a:sym typeface="+mn-ea"/>
                </a:rPr>
                <a:t>Finding persons with similar street addresses</a:t>
              </a:r>
              <a:endParaRPr lang="en-US" altLang="en-US" sz="1600" dirty="0">
                <a:solidFill>
                  <a:schemeClr val="tx1"/>
                </a:solidFill>
                <a:cs typeface="+mn-lt"/>
                <a:sym typeface="+mn-e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17220" y="3094355"/>
            <a:ext cx="10957560" cy="669290"/>
          </a:xfrm>
        </p:spPr>
        <p:txBody>
          <a:bodyPr wrap="square">
            <a:spAutoFit/>
          </a:bodyPr>
          <a:p>
            <a:r>
              <a:rPr lang="en-US" altLang="en-US" sz="4000" dirty="0">
                <a:latin typeface="+mn-lt"/>
                <a:cs typeface="+mn-lt"/>
                <a:sym typeface="+mn-ea"/>
              </a:rPr>
              <a:t>Zoo of Our UDF</a:t>
            </a:r>
            <a:endParaRPr lang="en-US" altLang="en-US" sz="4000" dirty="0">
              <a:latin typeface="+mn-lt"/>
              <a:cs typeface="+mn-l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Windowed Aggregate Functions</a:t>
            </a:r>
            <a:endParaRPr lang="en-US" altLang="en-US" dirty="0">
              <a:latin typeface="+mn-lt"/>
              <a:cs typeface="+mn-lt"/>
              <a:sym typeface="+mn-ea"/>
            </a:endParaRPr>
          </a:p>
        </p:txBody>
      </p:sp>
      <p:sp>
        <p:nvSpPr>
          <p:cNvPr id="3" name="TextBox 2"/>
          <p:cNvSpPr txBox="1"/>
          <p:nvPr/>
        </p:nvSpPr>
        <p:spPr>
          <a:xfrm>
            <a:off x="755650" y="1170940"/>
            <a:ext cx="10372725" cy="4216400"/>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SELECT windowRefer(30)(date, value) FROM data</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SELECT windowReferEx(30, 'quantile(0.2)')(date, value) FROM data</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Computing the aggregate results of the rows within each time window</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dirty="0">
                <a:cs typeface="+mn-lt"/>
                <a:sym typeface="+mn-ea"/>
              </a:rPr>
              <a:t>When a row enters, it will be </a:t>
            </a:r>
            <a:r>
              <a:rPr lang="en-US" altLang="en-US" dirty="0">
                <a:solidFill>
                  <a:schemeClr val="accent3"/>
                </a:solidFill>
                <a:cs typeface="+mn-lt"/>
                <a:sym typeface="+mn-ea"/>
              </a:rPr>
              <a:t>“added”</a:t>
            </a:r>
            <a:r>
              <a:rPr lang="en-US" altLang="en-US" dirty="0">
                <a:cs typeface="+mn-lt"/>
                <a:sym typeface="+mn-ea"/>
              </a:rPr>
              <a:t> to the aggregation state</a:t>
            </a:r>
            <a:endParaRPr lang="en-US" altLang="en-US" dirty="0">
              <a:cs typeface="+mn-lt"/>
              <a:sym typeface="+mn-ea"/>
            </a:endParaRPr>
          </a:p>
          <a:p>
            <a:pPr marL="742950" lvl="1" indent="-285750" algn="l" fontAlgn="auto">
              <a:lnSpc>
                <a:spcPct val="140000"/>
              </a:lnSpc>
              <a:buFont typeface="Arial" panose="02080604020202020204" pitchFamily="34" charset="0"/>
              <a:buChar char="•"/>
            </a:pPr>
            <a:r>
              <a:rPr lang="en-US" altLang="en-US" dirty="0">
                <a:cs typeface="+mn-lt"/>
                <a:sym typeface="+mn-ea"/>
              </a:rPr>
              <a:t>Then, the aggregate function yields a result field</a:t>
            </a:r>
            <a:endParaRPr lang="en-US" altLang="en-US" dirty="0">
              <a:cs typeface="+mn-lt"/>
              <a:sym typeface="+mn-ea"/>
            </a:endParaRPr>
          </a:p>
          <a:p>
            <a:pPr marL="285750" lvl="0" indent="-285750" algn="l" fontAlgn="auto">
              <a:lnSpc>
                <a:spcPct val="140000"/>
              </a:lnSpc>
              <a:buFont typeface="Arial" panose="02080604020202020204" pitchFamily="34" charset="0"/>
              <a:buChar char="•"/>
            </a:pPr>
            <a:r>
              <a:rPr lang="en-US" altLang="en-US" dirty="0">
                <a:cs typeface="+mn-lt"/>
                <a:sym typeface="+mn-ea"/>
              </a:rPr>
              <a:t>When a row leaves, it will be </a:t>
            </a:r>
            <a:r>
              <a:rPr lang="en-US" altLang="en-US" dirty="0">
                <a:solidFill>
                  <a:schemeClr val="accent3"/>
                </a:solidFill>
                <a:cs typeface="+mn-lt"/>
                <a:sym typeface="+mn-ea"/>
              </a:rPr>
              <a:t>“removed”</a:t>
            </a:r>
            <a:r>
              <a:rPr lang="en-US" altLang="en-US" dirty="0">
                <a:cs typeface="+mn-lt"/>
                <a:sym typeface="+mn-ea"/>
              </a:rPr>
              <a:t> from the aggregation state</a:t>
            </a:r>
            <a:endParaRPr lang="en-US" altLang="en-US" dirty="0">
              <a:cs typeface="+mn-lt"/>
              <a:sym typeface="+mn-ea"/>
            </a:endParaRPr>
          </a:p>
          <a:p>
            <a:pPr marL="742950" lvl="1" indent="-285750" algn="l" fontAlgn="auto">
              <a:lnSpc>
                <a:spcPct val="140000"/>
              </a:lnSpc>
              <a:buFont typeface="Arial" panose="02080604020202020204" pitchFamily="34" charset="0"/>
              <a:buChar char="•"/>
            </a:pPr>
            <a:r>
              <a:rPr lang="en-US" altLang="en-US" sz="1800" dirty="0">
                <a:cs typeface="+mn-lt"/>
              </a:rPr>
              <a:t>It requires some special algorithms and tricks</a:t>
            </a:r>
            <a:endParaRPr lang="en-US" altLang="en-US" sz="1800" dirty="0">
              <a:cs typeface="+mn-lt"/>
            </a:endParaRPr>
          </a:p>
          <a:p>
            <a:pPr marL="742950" lvl="1" indent="-285750" algn="l" fontAlgn="auto">
              <a:lnSpc>
                <a:spcPct val="140000"/>
              </a:lnSpc>
              <a:buFont typeface="Arial" panose="02080604020202020204" pitchFamily="34" charset="0"/>
              <a:buChar char="•"/>
            </a:pPr>
            <a:r>
              <a:rPr lang="en-US" altLang="en-US" dirty="0">
                <a:cs typeface="+mn-lt"/>
                <a:sym typeface="+mn-ea"/>
              </a:rPr>
              <a:t>Most of the aggregate functions and combinators are re-implemented</a:t>
            </a:r>
            <a:endParaRPr lang="en-US" altLang="en-US" dirty="0">
              <a:cs typeface="+mn-lt"/>
              <a:sym typeface="+mn-ea"/>
            </a:endParaRPr>
          </a:p>
          <a:p>
            <a:pPr marL="285750" lvl="0" indent="-285750" algn="l" fontAlgn="auto">
              <a:lnSpc>
                <a:spcPct val="140000"/>
              </a:lnSpc>
              <a:buFont typeface="Arial" panose="02080604020202020204" pitchFamily="34" charset="0"/>
              <a:buChar char="•"/>
            </a:pPr>
            <a:r>
              <a:rPr lang="" altLang="en-US" dirty="0">
                <a:cs typeface="+mn-lt"/>
                <a:sym typeface="+mn-ea"/>
              </a:rPr>
              <a:t>Typical usage: </a:t>
            </a:r>
            <a:r>
              <a:rPr lang="" altLang="en-US" dirty="0">
                <a:solidFill>
                  <a:schemeClr val="accent3"/>
                </a:solidFill>
                <a:cs typeface="+mn-lt"/>
                <a:sym typeface="+mn-ea"/>
              </a:rPr>
              <a:t>Feature computing</a:t>
            </a:r>
            <a:endParaRPr lang="en-US" altLang="en-US" dirty="0">
              <a:cs typeface="+mn-lt"/>
              <a:sym typeface="+mn-ea"/>
            </a:endParaRPr>
          </a:p>
          <a:p>
            <a:pPr lvl="0" indent="0" algn="l" fontAlgn="auto">
              <a:lnSpc>
                <a:spcPct val="140000"/>
              </a:lnSpc>
              <a:buFont typeface="Arial" panose="02080604020202020204" pitchFamily="34" charset="0"/>
              <a:buNone/>
            </a:pPr>
            <a:endParaRPr lang="en-US" altLang="en-US" sz="800" dirty="0">
              <a:cs typeface="+mn-lt"/>
              <a:sym typeface="+mn-ea"/>
            </a:endParaRPr>
          </a:p>
          <a:p>
            <a:pPr lvl="0" indent="0" algn="l" fontAlgn="auto">
              <a:lnSpc>
                <a:spcPct val="140000"/>
              </a:lnSpc>
              <a:buFont typeface="Arial" panose="02080604020202020204" pitchFamily="34" charset="0"/>
              <a:buNone/>
            </a:pPr>
            <a:r>
              <a:rPr lang="en-US" altLang="en-US" sz="1800" dirty="0">
                <a:cs typeface="+mn-lt"/>
                <a:sym typeface="+mn-ea"/>
              </a:rPr>
              <a:t>A further idea: -Window combinator</a:t>
            </a:r>
            <a:endParaRPr lang="en-US" altLang="en-US" sz="1800" dirty="0">
              <a:cs typeface="+mn-lt"/>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Funnel Automata Functions</a:t>
            </a:r>
            <a:endParaRPr lang="en-US" altLang="en-US" dirty="0">
              <a:latin typeface="+mn-lt"/>
              <a:cs typeface="+mn-lt"/>
              <a:sym typeface="+mn-ea"/>
            </a:endParaRPr>
          </a:p>
        </p:txBody>
      </p:sp>
      <p:sp>
        <p:nvSpPr>
          <p:cNvPr id="3" name="TextBox 2"/>
          <p:cNvSpPr txBox="1"/>
          <p:nvPr/>
        </p:nvSpPr>
        <p:spPr>
          <a:xfrm>
            <a:off x="755650" y="1170940"/>
            <a:ext cx="10372725" cy="4819015"/>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SELECT yFunnel(6, '</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rule(r1)(require(get(1) = ''index.html'')),</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rule(r2, r1)(require(get(1) = ''product_info.html''),</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product_id(get(2)), return(''viewed'')),</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rule(r3, r2)(require(get(1) = ''product_buy.html''),</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verify(product_id = get(2)), return(''purchased''))</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')(timestamp, page, product_id)</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FROM pageview</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marL="285750" lvl="0" indent="-285750" fontAlgn="auto">
              <a:lnSpc>
                <a:spcPct val="140000"/>
              </a:lnSpc>
              <a:buFont typeface="Arial" panose="02080604020202020204" pitchFamily="34" charset="0"/>
              <a:buChar char="•"/>
            </a:pPr>
            <a:r>
              <a:rPr lang="en-US" altLang="en-US" dirty="0">
                <a:cs typeface="+mn-lt"/>
                <a:sym typeface="+mn-ea"/>
              </a:rPr>
              <a:t>Matching behavior sequences within time window</a:t>
            </a:r>
            <a:endParaRPr lang="en-US" altLang="en-US" dirty="0">
              <a:cs typeface="+mn-lt"/>
            </a:endParaRPr>
          </a:p>
          <a:p>
            <a:pPr marL="285750" lvl="0" indent="-285750" fontAlgn="auto">
              <a:lnSpc>
                <a:spcPct val="140000"/>
              </a:lnSpc>
              <a:buFont typeface="Arial" panose="02080604020202020204" pitchFamily="34" charset="0"/>
              <a:buChar char="•"/>
            </a:pPr>
            <a:r>
              <a:rPr lang="en-US" altLang="en-US" sz="1800" dirty="0">
                <a:cs typeface="+mn-lt"/>
              </a:rPr>
              <a:t>Inspired by Analysys OLAP Challenge 2018 (Funnel Analysis)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Featuring built-in </a:t>
            </a:r>
            <a:r>
              <a:rPr lang="en-US" altLang="en-US" sz="1800" dirty="0">
                <a:solidFill>
                  <a:schemeClr val="accent3"/>
                </a:solidFill>
                <a:cs typeface="+mn-lt"/>
              </a:rPr>
              <a:t>automata description DSL</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It is implemented using the parser facilities in ClickHouse</a:t>
            </a:r>
            <a:endParaRPr lang="en-US" altLang="en-US" sz="1800" dirty="0">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en-US" dirty="0">
                <a:latin typeface="+mn-lt"/>
                <a:cs typeface="+mn-lt"/>
                <a:sym typeface="+mn-ea"/>
              </a:rPr>
              <a:t>Array Functions</a:t>
            </a:r>
            <a:endParaRPr lang="en-US" altLang="en-US" dirty="0">
              <a:latin typeface="+mn-lt"/>
              <a:cs typeface="+mn-lt"/>
              <a:sym typeface="+mn-ea"/>
            </a:endParaRPr>
          </a:p>
        </p:txBody>
      </p:sp>
      <p:sp>
        <p:nvSpPr>
          <p:cNvPr id="3" name="TextBox 2"/>
          <p:cNvSpPr txBox="1"/>
          <p:nvPr/>
        </p:nvSpPr>
        <p:spPr>
          <a:xfrm>
            <a:off x="755650" y="1170940"/>
            <a:ext cx="10372725" cy="3269615"/>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SELECT arraySplit(x -&gt; x &gt;= 10, [11, 4, 5, 14]) = [[11, 4, 5], [14]]</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SELECT arrayFill(x -&gt; x &gt; 0, [1, 2, 0, 0, 3, 0]) = [1, 2, 2, 2, 3, 3]</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Handling </a:t>
            </a:r>
            <a:r>
              <a:rPr lang="en-US" altLang="en-US" sz="1800" dirty="0">
                <a:solidFill>
                  <a:schemeClr val="accent3"/>
                </a:solidFill>
                <a:cs typeface="+mn-lt"/>
              </a:rPr>
              <a:t>time series data</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With arrays, the data block boundary will not affect the result</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Based on the common implementation of high-order array functions</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FunctionArrayMapped.h</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Used in </a:t>
            </a:r>
            <a:r>
              <a:rPr lang="en-US" altLang="en-US" dirty="0">
                <a:cs typeface="+mn-lt"/>
                <a:sym typeface="+mn-ea"/>
              </a:rPr>
              <a:t>Analysys OLAP Challenge 2019 (Session Analysis)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Pull request </a:t>
            </a:r>
            <a:r>
              <a:rPr lang="en-US" altLang="en-US" sz="1800" dirty="0">
                <a:cs typeface="+mn-lt"/>
                <a:hlinkClick r:id="rId1" action="ppaction://hlinkfile"/>
              </a:rPr>
              <a:t>#7294</a:t>
            </a:r>
            <a:r>
              <a:rPr lang="en-US" altLang="en-US" sz="1800" dirty="0">
                <a:cs typeface="+mn-lt"/>
              </a:rPr>
              <a:t> and </a:t>
            </a:r>
            <a:r>
              <a:rPr lang="en-US" altLang="en-US" sz="1800" dirty="0">
                <a:cs typeface="+mn-lt"/>
                <a:hlinkClick r:id="rId2" action="ppaction://hlinkfile"/>
              </a:rPr>
              <a:t>#7380</a:t>
            </a:r>
            <a:endParaRPr lang="en-US" altLang="en-US" sz="1800" dirty="0">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Integration of Third-party Libraries</a:t>
            </a:r>
            <a:endParaRPr lang="en-US" altLang="en-US" dirty="0">
              <a:latin typeface="+mn-lt"/>
              <a:cs typeface="+mn-lt"/>
              <a:sym typeface="+mn-ea"/>
            </a:endParaRPr>
          </a:p>
        </p:txBody>
      </p:sp>
      <p:sp>
        <p:nvSpPr>
          <p:cNvPr id="3" name="TextBox 2"/>
          <p:cNvSpPr txBox="1"/>
          <p:nvPr/>
        </p:nvSpPr>
        <p:spPr>
          <a:xfrm>
            <a:off x="755650" y="1170940"/>
            <a:ext cx="10372725" cy="4431665"/>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b="1" dirty="0">
                <a:cs typeface="+mn-lt"/>
              </a:rPr>
              <a:t>FuzzyWuzzy</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Levenshtein distance (edit distance)</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dirty="0">
                <a:cs typeface="+mn-lt"/>
              </a:rPr>
              <a:t>By character</a:t>
            </a:r>
            <a:endParaRPr lang="en-US" altLang="en-US" dirty="0">
              <a:cs typeface="+mn-lt"/>
            </a:endParaRPr>
          </a:p>
          <a:p>
            <a:pPr marL="742950" lvl="1" indent="-285750" fontAlgn="auto">
              <a:lnSpc>
                <a:spcPct val="140000"/>
              </a:lnSpc>
              <a:buFont typeface="Arial" panose="02080604020202020204" pitchFamily="34" charset="0"/>
              <a:buChar char="•"/>
            </a:pPr>
            <a:r>
              <a:rPr lang="en-US" altLang="en-US" dirty="0">
                <a:cs typeface="+mn-lt"/>
              </a:rPr>
              <a:t>By token</a:t>
            </a:r>
            <a:endParaRPr lang="en-US" altLang="en-US" dirty="0">
              <a:cs typeface="+mn-lt"/>
            </a:endParaRPr>
          </a:p>
          <a:p>
            <a:pPr marL="285750" lvl="0" indent="-285750" fontAlgn="auto">
              <a:lnSpc>
                <a:spcPct val="140000"/>
              </a:lnSpc>
              <a:buFont typeface="Arial" panose="02080604020202020204" pitchFamily="34" charset="0"/>
              <a:buChar char="•"/>
            </a:pPr>
            <a:r>
              <a:rPr lang="en-US" altLang="en-US" dirty="0">
                <a:cs typeface="+mn-lt"/>
              </a:rPr>
              <a:t>Popular among ML algorithm engineers</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Simdjson</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An </a:t>
            </a:r>
            <a:r>
              <a:rPr lang="en-US" altLang="en-US" sz="1800" dirty="0">
                <a:solidFill>
                  <a:schemeClr val="accent3"/>
                </a:solidFill>
                <a:cs typeface="+mn-lt"/>
              </a:rPr>
              <a:t>extremely fast</a:t>
            </a:r>
            <a:r>
              <a:rPr lang="en-US" altLang="en-US" sz="1800" dirty="0">
                <a:cs typeface="+mn-lt"/>
              </a:rPr>
              <a:t> JSON parser based on AVX2 Instruction Set</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Structured data extraction (JSONExtract)</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We can pass the type as a parameter just like in CAST function</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Difficulties in cross-platform compatibility</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Pull request </a:t>
            </a:r>
            <a:r>
              <a:rPr lang="en-US" altLang="en-US" sz="1800" dirty="0">
                <a:cs typeface="+mn-lt"/>
                <a:hlinkClick r:id="rId1" action="ppaction://hlinkfile"/>
              </a:rPr>
              <a:t>#4686</a:t>
            </a:r>
            <a:r>
              <a:rPr lang="en-US" altLang="en-US" sz="1800" dirty="0">
                <a:cs typeface="+mn-lt"/>
              </a:rPr>
              <a:t> and </a:t>
            </a:r>
            <a:r>
              <a:rPr lang="en-US" altLang="en-US" sz="1800" dirty="0">
                <a:cs typeface="+mn-lt"/>
                <a:hlinkClick r:id="rId2" action="ppaction://hlinkfile"/>
              </a:rPr>
              <a:t>#5124</a:t>
            </a:r>
            <a:endParaRPr lang="en-US" altLang="en-US" sz="1800" dirty="0">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a:latin typeface="+mn-lt"/>
                <a:cs typeface="+mn-lt"/>
                <a:sym typeface="+mn-ea"/>
              </a:rPr>
              <a:t>About CraiditX</a:t>
            </a:r>
            <a:endParaRPr lang="en-US" dirty="0">
              <a:latin typeface="+mn-lt"/>
              <a:cs typeface="+mn-lt"/>
              <a:sym typeface="+mn-ea"/>
            </a:endParaRPr>
          </a:p>
        </p:txBody>
      </p:sp>
      <p:sp>
        <p:nvSpPr>
          <p:cNvPr id="3" name="TextBox 2"/>
          <p:cNvSpPr txBox="1"/>
          <p:nvPr/>
        </p:nvSpPr>
        <p:spPr>
          <a:xfrm>
            <a:off x="755650" y="1170940"/>
            <a:ext cx="10372725" cy="3054350"/>
          </a:xfrm>
          <a:prstGeom prst="rect">
            <a:avLst/>
          </a:prstGeom>
          <a:noFill/>
        </p:spPr>
        <p:txBody>
          <a:bodyPr wrap="square" lIns="45720" tIns="0" rIns="45720" bIns="0" rtlCol="0" anchor="t" anchorCtr="0">
            <a:spAutoFit/>
          </a:bodyPr>
          <a:lstStyle/>
          <a:p>
            <a:pPr lvl="0" fontAlgn="auto">
              <a:lnSpc>
                <a:spcPct val="140000"/>
              </a:lnSpc>
            </a:pPr>
            <a:r>
              <a:rPr lang="en-US" altLang="en-US" sz="1800" dirty="0">
                <a:solidFill>
                  <a:schemeClr val="accent3"/>
                </a:solidFill>
                <a:cs typeface="+mn-lt"/>
              </a:rPr>
              <a:t>CraiditX 氪信</a:t>
            </a:r>
            <a:r>
              <a:rPr lang="en-US" altLang="en-US" sz="1800" dirty="0">
                <a:cs typeface="+mn-lt"/>
              </a:rPr>
              <a:t>, a finance AI startup since 2015</a:t>
            </a:r>
            <a:endParaRPr lang="en-US" altLang="en-US" sz="1800" dirty="0">
              <a:cs typeface="+mn-lt"/>
            </a:endParaRPr>
          </a:p>
          <a:p>
            <a:pPr lvl="0" fontAlgn="auto">
              <a:lnSpc>
                <a:spcPct val="140000"/>
              </a:lnSpc>
            </a:pPr>
            <a:endParaRPr lang="en-US" altLang="en-US" sz="800" dirty="0">
              <a:cs typeface="+mn-lt"/>
            </a:endParaRPr>
          </a:p>
          <a:p>
            <a:pPr lvl="0" fontAlgn="auto">
              <a:lnSpc>
                <a:spcPct val="140000"/>
              </a:lnSpc>
            </a:pPr>
            <a:r>
              <a:rPr lang="en-US" altLang="en-US" sz="1800" b="1" dirty="0">
                <a:cs typeface="+mn-lt"/>
              </a:rPr>
              <a:t>The Main Business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AI-based risk control</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AI-based marketing</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AI-based customer service</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Our Partners and Customers</a:t>
            </a:r>
            <a:endParaRPr lang="en-US" altLang="en-US" sz="1800" dirty="0">
              <a:cs typeface="+mn-lt"/>
            </a:endParaRPr>
          </a:p>
        </p:txBody>
      </p:sp>
      <p:pic>
        <p:nvPicPr>
          <p:cNvPr id="5" name="Picture 4"/>
          <p:cNvPicPr>
            <a:picLocks noChangeAspect="1"/>
          </p:cNvPicPr>
          <p:nvPr/>
        </p:nvPicPr>
        <p:blipFill>
          <a:blip r:embed="rId1"/>
          <a:stretch>
            <a:fillRect/>
          </a:stretch>
        </p:blipFill>
        <p:spPr>
          <a:xfrm>
            <a:off x="755650" y="4299585"/>
            <a:ext cx="5525770" cy="1926590"/>
          </a:xfrm>
          <a:prstGeom prst="rect">
            <a:avLst/>
          </a:prstGeom>
        </p:spPr>
      </p:pic>
      <p:pic>
        <p:nvPicPr>
          <p:cNvPr id="7" name="Picture 6"/>
          <p:cNvPicPr>
            <a:picLocks noChangeAspect="1"/>
          </p:cNvPicPr>
          <p:nvPr/>
        </p:nvPicPr>
        <p:blipFill>
          <a:blip r:embed="rId2"/>
          <a:stretch>
            <a:fillRect/>
          </a:stretch>
        </p:blipFill>
        <p:spPr>
          <a:xfrm>
            <a:off x="7513955" y="2558415"/>
            <a:ext cx="3844925" cy="17411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en-US" dirty="0">
                <a:latin typeface="+mn-lt"/>
                <a:cs typeface="+mn-lt"/>
                <a:sym typeface="+mn-ea"/>
              </a:rPr>
              <a:t>Miscellaneous</a:t>
            </a:r>
            <a:endParaRPr lang="en-US" altLang="en-US" dirty="0">
              <a:latin typeface="+mn-lt"/>
              <a:cs typeface="+mn-lt"/>
              <a:sym typeface="+mn-ea"/>
            </a:endParaRPr>
          </a:p>
        </p:txBody>
      </p:sp>
      <p:sp>
        <p:nvSpPr>
          <p:cNvPr id="3" name="TextBox 2"/>
          <p:cNvSpPr txBox="1"/>
          <p:nvPr/>
        </p:nvSpPr>
        <p:spPr>
          <a:xfrm>
            <a:off x="755650" y="1170940"/>
            <a:ext cx="10372725" cy="4044315"/>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b="1" dirty="0">
                <a:cs typeface="+mn-lt"/>
                <a:sym typeface="+mn-ea"/>
              </a:rPr>
              <a:t>Statistics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Simple linear regression</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Skewness and kurtosis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Weight-based entropy</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Pull request</a:t>
            </a:r>
            <a:r>
              <a:rPr lang="en-US" altLang="en-US" dirty="0">
                <a:cs typeface="+mn-lt"/>
                <a:sym typeface="+mn-ea"/>
              </a:rPr>
              <a:t> </a:t>
            </a:r>
            <a:r>
              <a:rPr lang="en-US" altLang="en-US" dirty="0">
                <a:cs typeface="+mn-lt"/>
                <a:sym typeface="+mn-ea"/>
                <a:hlinkClick r:id="rId1" action="ppaction://hlinkfile"/>
              </a:rPr>
              <a:t>#4668</a:t>
            </a:r>
            <a:r>
              <a:rPr lang="en-US" altLang="en-US" dirty="0">
                <a:cs typeface="+mn-lt"/>
                <a:sym typeface="+mn-ea"/>
              </a:rPr>
              <a:t> and </a:t>
            </a:r>
            <a:r>
              <a:rPr lang="en-US" altLang="en-US" dirty="0">
                <a:cs typeface="+mn-lt"/>
                <a:sym typeface="+mn-ea"/>
                <a:hlinkClick r:id="rId2" action="ppaction://hlinkfile"/>
              </a:rPr>
              <a:t>#5200</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b="1" dirty="0">
                <a:cs typeface="+mn-lt"/>
                <a:sym typeface="+mn-ea"/>
              </a:rPr>
              <a:t>Aggregate Function Combinators</a:t>
            </a:r>
            <a:endParaRPr lang="en-US" altLang="en-US" b="1" dirty="0">
              <a:latin typeface="+mn-lt"/>
              <a:cs typeface="+mn-lt"/>
              <a:sym typeface="+mn-ea"/>
            </a:endParaRPr>
          </a:p>
          <a:p>
            <a:pPr marL="285750" lvl="0" indent="-285750" fontAlgn="auto">
              <a:lnSpc>
                <a:spcPct val="140000"/>
              </a:lnSpc>
              <a:buFont typeface="Arial" panose="02080604020202020204" pitchFamily="34" charset="0"/>
              <a:buChar char="•"/>
            </a:pPr>
            <a:r>
              <a:rPr lang="en-US" altLang="en-US" dirty="0">
                <a:cs typeface="+mn-lt"/>
                <a:sym typeface="+mn-ea"/>
              </a:rPr>
              <a:t>-OrDefault and -OrNull</a:t>
            </a:r>
            <a:endParaRPr lang="en-US" altLang="en-US" dirty="0">
              <a:cs typeface="+mn-lt"/>
              <a:sym typeface="+mn-ea"/>
            </a:endParaRPr>
          </a:p>
          <a:p>
            <a:pPr marL="742950" lvl="1" indent="-285750" fontAlgn="auto">
              <a:lnSpc>
                <a:spcPct val="140000"/>
              </a:lnSpc>
              <a:buFont typeface="Arial" panose="02080604020202020204" pitchFamily="34" charset="0"/>
              <a:buChar char="•"/>
            </a:pPr>
            <a:r>
              <a:rPr lang="en-US" altLang="en-US" dirty="0">
                <a:cs typeface="+mn-lt"/>
              </a:rPr>
              <a:t>When an aggregate function has </a:t>
            </a:r>
            <a:r>
              <a:rPr lang="en-US" altLang="en-US" dirty="0">
                <a:solidFill>
                  <a:schemeClr val="accent3"/>
                </a:solidFill>
                <a:cs typeface="+mn-lt"/>
              </a:rPr>
              <a:t>nothing to aggregate</a:t>
            </a:r>
            <a:endParaRPr lang="en-US" altLang="en-US" dirty="0">
              <a:cs typeface="+mn-lt"/>
            </a:endParaRPr>
          </a:p>
          <a:p>
            <a:pPr marL="285750" lvl="0" indent="-285750" fontAlgn="auto">
              <a:lnSpc>
                <a:spcPct val="140000"/>
              </a:lnSpc>
              <a:buFont typeface="Arial" panose="02080604020202020204" pitchFamily="34" charset="0"/>
              <a:buChar char="•"/>
            </a:pPr>
            <a:r>
              <a:rPr lang="en-US" altLang="en-US" dirty="0">
                <a:cs typeface="+mn-lt"/>
                <a:sym typeface="+mn-ea"/>
              </a:rPr>
              <a:t>-Resample</a:t>
            </a:r>
            <a:endParaRPr lang="en-US" altLang="en-US" dirty="0">
              <a:cs typeface="+mn-lt"/>
              <a:sym typeface="+mn-ea"/>
            </a:endParaRPr>
          </a:p>
          <a:p>
            <a:pPr marL="285750" lvl="0" indent="-285750" fontAlgn="auto">
              <a:lnSpc>
                <a:spcPct val="140000"/>
              </a:lnSpc>
              <a:buFont typeface="Arial" panose="02080604020202020204" pitchFamily="34" charset="0"/>
              <a:buChar char="•"/>
            </a:pPr>
            <a:r>
              <a:rPr lang="en-US" altLang="en-US" dirty="0">
                <a:cs typeface="+mn-lt"/>
                <a:sym typeface="+mn-ea"/>
              </a:rPr>
              <a:t>Pull request </a:t>
            </a:r>
            <a:r>
              <a:rPr lang="en-US" altLang="en-US" dirty="0">
                <a:cs typeface="+mn-lt"/>
                <a:sym typeface="+mn-ea"/>
                <a:hlinkClick r:id="rId3" action="ppaction://hlinkfile"/>
              </a:rPr>
              <a:t>#5590</a:t>
            </a:r>
            <a:r>
              <a:rPr lang="en-US" altLang="en-US" dirty="0">
                <a:cs typeface="+mn-lt"/>
                <a:sym typeface="+mn-ea"/>
              </a:rPr>
              <a:t> and </a:t>
            </a:r>
            <a:r>
              <a:rPr lang="en-US" altLang="en-US" dirty="0">
                <a:cs typeface="+mn-lt"/>
                <a:sym typeface="+mn-ea"/>
                <a:hlinkClick r:id="rId4" action="ppaction://hlinkfile"/>
              </a:rPr>
              <a:t>#7331</a:t>
            </a:r>
            <a:endParaRPr lang="en-US" altLang="en-US" sz="1800" b="1" dirty="0">
              <a:cs typeface="+mn-l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17220" y="3094355"/>
            <a:ext cx="10957560" cy="669290"/>
          </a:xfrm>
        </p:spPr>
        <p:txBody>
          <a:bodyPr wrap="square">
            <a:spAutoFit/>
          </a:bodyPr>
          <a:p>
            <a:r>
              <a:rPr lang="en-US" altLang="en-US" sz="4000" dirty="0">
                <a:latin typeface="+mn-lt"/>
                <a:cs typeface="+mn-lt"/>
                <a:sym typeface="+mn-ea"/>
              </a:rPr>
              <a:t>UDF Development Explained</a:t>
            </a:r>
            <a:endParaRPr lang="en-US" altLang="en-US" sz="4000" dirty="0">
              <a:latin typeface="+mn-lt"/>
              <a:cs typeface="+mn-lt"/>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General Steps of UDF Development</a:t>
            </a:r>
            <a:endParaRPr lang="en-US" altLang="en-US" dirty="0">
              <a:latin typeface="+mn-lt"/>
              <a:cs typeface="+mn-lt"/>
              <a:sym typeface="+mn-ea"/>
            </a:endParaRPr>
          </a:p>
        </p:txBody>
      </p:sp>
      <p:sp>
        <p:nvSpPr>
          <p:cNvPr id="3" name="TextBox 2"/>
          <p:cNvSpPr txBox="1"/>
          <p:nvPr/>
        </p:nvSpPr>
        <p:spPr>
          <a:xfrm>
            <a:off x="755650" y="1170940"/>
            <a:ext cx="10372725" cy="4216400"/>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b="1" dirty="0">
                <a:cs typeface="+mn-lt"/>
              </a:rPr>
              <a:t>Design the Interface</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Meta information</a:t>
            </a:r>
            <a:endParaRPr lang="en-US" altLang="en-US" sz="1800" dirty="0">
              <a:cs typeface="+mn-lt"/>
            </a:endParaRPr>
          </a:p>
          <a:p>
            <a:pPr lvl="0" indent="0" fontAlgn="auto">
              <a:lnSpc>
                <a:spcPct val="140000"/>
              </a:lnSpc>
              <a:buFont typeface="Arial" panose="02080604020202020204" pitchFamily="34" charset="0"/>
              <a:buNone/>
            </a:pPr>
            <a:r>
              <a:rPr lang="en-US" altLang="en-US" sz="1800" dirty="0">
                <a:cs typeface="+mn-lt"/>
              </a:rPr>
              <a:t>	Example: Will the return value change over time?</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Arguments and the return value</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Create the Function Body</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Scalar functions: Handling data blocks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Aggregate functions: Maintaining internal states, adding, merging, and reducing</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Put Things Together</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Registering your function</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Build and run!</a:t>
            </a:r>
            <a:endParaRPr lang="en-US" altLang="en-US" sz="1800" dirty="0">
              <a:cs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Type Checking and Inference</a:t>
            </a:r>
            <a:endParaRPr lang="en-US" altLang="en-US" dirty="0">
              <a:latin typeface="+mn-lt"/>
              <a:cs typeface="+mn-lt"/>
              <a:sym typeface="+mn-ea"/>
            </a:endParaRPr>
          </a:p>
        </p:txBody>
      </p:sp>
      <p:sp>
        <p:nvSpPr>
          <p:cNvPr id="3" name="TextBox 2"/>
          <p:cNvSpPr txBox="1"/>
          <p:nvPr/>
        </p:nvSpPr>
        <p:spPr>
          <a:xfrm>
            <a:off x="755650" y="1170940"/>
            <a:ext cx="10372725" cy="4216400"/>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dirty="0">
                <a:solidFill>
                  <a:srgbClr val="FF0000"/>
                </a:solidFill>
                <a:cs typeface="+mn-lt"/>
              </a:rPr>
              <a:t>What should we consider? Let's see...</a:t>
            </a:r>
            <a:endParaRPr lang="en-US" altLang="en-US" sz="1800" dirty="0">
              <a:solidFill>
                <a:srgbClr val="FF0000"/>
              </a:solidFill>
              <a:cs typeface="+mn-lt"/>
            </a:endParaRPr>
          </a:p>
          <a:p>
            <a:pPr lvl="0" indent="0" algn="l"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arraySum([1, 2, 3])</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Number of argument = 1</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Data type of the only argument = Array(X)</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X should be UInt, Int, or Float</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Data type of the return value = Extended(X)</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We prefer the largest native numerics, i.e. UInt64, Int64, or Float64</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dirty="0">
                <a:cs typeface="+mn-lt"/>
              </a:rPr>
              <a:t>Data types vs. column types</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Furthermore?</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The real arraySum also supports lambda</a:t>
            </a:r>
            <a:endParaRPr lang="en-US" altLang="en-US" sz="1800" dirty="0">
              <a:cs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Scalar Function Implementation</a:t>
            </a:r>
            <a:endParaRPr lang="en-US" altLang="en-US" dirty="0">
              <a:latin typeface="+mn-lt"/>
              <a:cs typeface="+mn-lt"/>
              <a:sym typeface="+mn-ea"/>
            </a:endParaRPr>
          </a:p>
        </p:txBody>
      </p:sp>
      <p:sp>
        <p:nvSpPr>
          <p:cNvPr id="3" name="TextBox 2"/>
          <p:cNvSpPr txBox="1"/>
          <p:nvPr/>
        </p:nvSpPr>
        <p:spPr>
          <a:xfrm>
            <a:off x="755650" y="1170940"/>
            <a:ext cx="10372725" cy="4216400"/>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dirty="0">
                <a:solidFill>
                  <a:srgbClr val="FF0000"/>
                </a:solidFill>
                <a:cs typeface="+mn-lt"/>
              </a:rPr>
              <a:t>Then...</a:t>
            </a:r>
            <a:endParaRPr lang="en-US" altLang="en-US" sz="1800" dirty="0">
              <a:solidFill>
                <a:srgbClr val="FF0000"/>
              </a:solidFill>
              <a:cs typeface="+mn-lt"/>
            </a:endParaRPr>
          </a:p>
          <a:p>
            <a:pPr lvl="0" indent="0" algn="l"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arraySum([1, 2, 3])</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Data are handled </a:t>
            </a:r>
            <a:r>
              <a:rPr lang="en-US" altLang="en-US" sz="1800" dirty="0">
                <a:solidFill>
                  <a:schemeClr val="accent3"/>
                </a:solidFill>
                <a:cs typeface="+mn-lt"/>
              </a:rPr>
              <a:t>per block</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Column type of the argument = ColumnArray(ColumnVector(X), ColumnOffset)</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ColumnConst can be handled explicitly or automatically</a:t>
            </a:r>
            <a:endParaRPr lang="en-US" altLang="en-US" sz="1800" dirty="0">
              <a:cs typeface="+mn-lt"/>
            </a:endParaRPr>
          </a:p>
          <a:p>
            <a:pPr lvl="0" indent="0" fontAlgn="auto">
              <a:lnSpc>
                <a:spcPct val="140000"/>
              </a:lnSpc>
              <a:buFont typeface="Arial" panose="02080604020202020204" pitchFamily="34" charset="0"/>
              <a:buNone/>
            </a:pPr>
            <a:endParaRPr lang="en-US" altLang="en-US" sz="1800" dirty="0">
              <a:cs typeface="+mn-lt"/>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value       offset      arraySum</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[1, 2, 3]   3           6           &lt;- sum of value[0..2]</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[9, 10]     5           19          &lt;- sum of value[3..4]</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[4, 5, 6]   8           15          &lt;- sum of value[5..7]</a:t>
            </a:r>
            <a:endParaRPr lang="en-US" altLang="en-US" sz="1800" dirty="0">
              <a:cs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Aggregate Function Implementation</a:t>
            </a:r>
            <a:endParaRPr lang="en-US" altLang="en-US" dirty="0">
              <a:latin typeface="+mn-lt"/>
              <a:cs typeface="+mn-lt"/>
              <a:sym typeface="+mn-ea"/>
            </a:endParaRPr>
          </a:p>
        </p:txBody>
      </p:sp>
      <p:sp>
        <p:nvSpPr>
          <p:cNvPr id="3" name="TextBox 2"/>
          <p:cNvSpPr txBox="1"/>
          <p:nvPr/>
        </p:nvSpPr>
        <p:spPr>
          <a:xfrm>
            <a:off x="755650" y="1170940"/>
            <a:ext cx="10372725" cy="4819015"/>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avg(x)</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Data are handled per group and row</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Internal state = </a:t>
            </a:r>
            <a:r>
              <a:rPr lang="en-US" altLang="en-US" sz="1800" dirty="0">
                <a:solidFill>
                  <a:schemeClr val="accent3"/>
                </a:solidFill>
                <a:cs typeface="+mn-lt"/>
              </a:rPr>
              <a:t>(count(), sum(x))</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dirty="0">
                <a:cs typeface="+mn-lt"/>
              </a:rPr>
              <a:t>To add one row</a:t>
            </a:r>
            <a:endParaRPr lang="en-US" altLang="en-US" dirty="0">
              <a:cs typeface="+mn-lt"/>
            </a:endParaRPr>
          </a:p>
          <a:p>
            <a:pPr marL="1200150" lvl="2" indent="-285750" fontAlgn="auto">
              <a:lnSpc>
                <a:spcPct val="140000"/>
              </a:lnSpc>
              <a:buFont typeface="Arial" panose="02080604020202020204" pitchFamily="34" charset="0"/>
              <a:buChar char="•"/>
            </a:pPr>
            <a:r>
              <a:rPr lang="en-US" altLang="en-US" dirty="0">
                <a:cs typeface="+mn-lt"/>
              </a:rPr>
              <a:t>sum(x) += x[i]</a:t>
            </a:r>
            <a:endParaRPr lang="en-US" altLang="en-US" dirty="0">
              <a:cs typeface="+mn-lt"/>
            </a:endParaRPr>
          </a:p>
          <a:p>
            <a:pPr marL="1200150" lvl="2" indent="-285750" fontAlgn="auto">
              <a:lnSpc>
                <a:spcPct val="140000"/>
              </a:lnSpc>
              <a:buFont typeface="Arial" panose="02080604020202020204" pitchFamily="34" charset="0"/>
              <a:buChar char="•"/>
            </a:pPr>
            <a:r>
              <a:rPr lang="en-US" altLang="en-US" dirty="0">
                <a:cs typeface="+mn-lt"/>
              </a:rPr>
              <a:t>count() += 1</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To calculate the result</a:t>
            </a:r>
            <a:endParaRPr lang="en-US" altLang="en-US" sz="1800" dirty="0">
              <a:cs typeface="+mn-lt"/>
            </a:endParaRPr>
          </a:p>
          <a:p>
            <a:pPr marL="1200150" lvl="2" indent="-285750" fontAlgn="auto">
              <a:lnSpc>
                <a:spcPct val="140000"/>
              </a:lnSpc>
              <a:buFont typeface="Arial" panose="02080604020202020204" pitchFamily="34" charset="0"/>
              <a:buChar char="•"/>
            </a:pPr>
            <a:r>
              <a:rPr lang="en-US" altLang="en-US" sz="1800" dirty="0">
                <a:cs typeface="+mn-lt"/>
              </a:rPr>
              <a:t>avg(x) = sum(x) / count()</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dirty="0">
                <a:cs typeface="+mn-lt"/>
              </a:rPr>
              <a:t>Also, we need to implement serialization, deserialization, and merging</a:t>
            </a:r>
            <a:endParaRPr lang="en-US" altLang="en-US" dirty="0">
              <a:cs typeface="+mn-lt"/>
            </a:endParaRPr>
          </a:p>
          <a:p>
            <a:pPr marL="285750" lvl="0" indent="-285750" fontAlgn="auto">
              <a:lnSpc>
                <a:spcPct val="140000"/>
              </a:lnSpc>
              <a:buFont typeface="Arial" panose="02080604020202020204" pitchFamily="34" charset="0"/>
              <a:buChar char="•"/>
            </a:pPr>
            <a:r>
              <a:rPr lang="en-US" altLang="en-US" sz="1800" dirty="0">
                <a:cs typeface="+mn-lt"/>
              </a:rPr>
              <a:t>Some aggregate functions require more </a:t>
            </a:r>
            <a:r>
              <a:rPr lang="en-US" altLang="en-US" sz="1800" dirty="0">
                <a:solidFill>
                  <a:schemeClr val="accent3"/>
                </a:solidFill>
                <a:cs typeface="+mn-lt"/>
              </a:rPr>
              <a:t>advanced algorithms</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uniq(x), median(x), ...</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Most of them depend on sampling tricks and/or special data structures</a:t>
            </a:r>
            <a:endParaRPr lang="en-US" altLang="en-US" sz="1800" dirty="0">
              <a:cs typeface="+mn-lt"/>
            </a:endParaRPr>
          </a:p>
        </p:txBody>
      </p:sp>
      <p:graphicFrame>
        <p:nvGraphicFramePr>
          <p:cNvPr id="4" name="Table 3"/>
          <p:cNvGraphicFramePr/>
          <p:nvPr/>
        </p:nvGraphicFramePr>
        <p:xfrm>
          <a:off x="6035040" y="1280160"/>
          <a:ext cx="1792605" cy="428625"/>
        </p:xfrm>
        <a:graphic>
          <a:graphicData uri="http://schemas.openxmlformats.org/drawingml/2006/table">
            <a:tbl>
              <a:tblPr bandRow="1">
                <a:tableStyleId>{1FECB4D8-DB02-4DC6-A0A2-4F2EBAE1DC90}</a:tableStyleId>
              </a:tblPr>
              <a:tblGrid>
                <a:gridCol w="597535"/>
                <a:gridCol w="597535"/>
                <a:gridCol w="597535"/>
              </a:tblGrid>
              <a:tr h="428625">
                <a:tc>
                  <a:txBody>
                    <a:bodyPr/>
                    <a:p>
                      <a:pPr algn="ctr">
                        <a:buNone/>
                      </a:pPr>
                      <a:r>
                        <a:rPr lang="en-US" altLang="en-US"/>
                        <a:t>1</a:t>
                      </a:r>
                      <a:endParaRPr lang="en-US" altLang="en-US"/>
                    </a:p>
                  </a:txBody>
                  <a:tcPr anchor="ctr" anchorCtr="0">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en-US"/>
                        <a:t>9</a:t>
                      </a:r>
                      <a:endParaRPr lang="en-US" altLang="en-US"/>
                    </a:p>
                  </a:txBody>
                  <a:tcPr anchor="ctr" anchorCtr="0">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en-US"/>
                        <a:t>4</a:t>
                      </a:r>
                      <a:endParaRPr lang="en-US" altLang="en-US"/>
                    </a:p>
                  </a:txBody>
                  <a:tcPr anchor="ctr" anchorCtr="0">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5" name="Table 4"/>
          <p:cNvGraphicFramePr/>
          <p:nvPr/>
        </p:nvGraphicFramePr>
        <p:xfrm>
          <a:off x="9144000" y="1280160"/>
          <a:ext cx="1792605" cy="428625"/>
        </p:xfrm>
        <a:graphic>
          <a:graphicData uri="http://schemas.openxmlformats.org/drawingml/2006/table">
            <a:tbl>
              <a:tblPr bandRow="1">
                <a:tableStyleId>{FABFCF23-3B69-468F-B69F-88F6DE6A72F2}</a:tableStyleId>
              </a:tblPr>
              <a:tblGrid>
                <a:gridCol w="448151"/>
                <a:gridCol w="448152"/>
                <a:gridCol w="447675"/>
                <a:gridCol w="448627"/>
              </a:tblGrid>
              <a:tr h="428625">
                <a:tc>
                  <a:txBody>
                    <a:bodyPr/>
                    <a:p>
                      <a:pPr algn="ctr">
                        <a:buNone/>
                      </a:pPr>
                      <a:r>
                        <a:rPr lang="en-US" altLang="en-US"/>
                        <a:t>3</a:t>
                      </a:r>
                      <a:endParaRPr lang="en-US"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altLang="en-US"/>
                        <a:t>7</a:t>
                      </a:r>
                      <a:endParaRPr lang="en-US"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altLang="en-US"/>
                        <a:t>3</a:t>
                      </a:r>
                      <a:endParaRPr lang="en-US"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altLang="en-US"/>
                        <a:t>8</a:t>
                      </a:r>
                      <a:endParaRPr lang="en-US" altLang="en-US"/>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graphicFrame>
        <p:nvGraphicFramePr>
          <p:cNvPr id="6" name="Table 5"/>
          <p:cNvGraphicFramePr/>
          <p:nvPr/>
        </p:nvGraphicFramePr>
        <p:xfrm>
          <a:off x="6400800" y="2011680"/>
          <a:ext cx="1792605" cy="428625"/>
        </p:xfrm>
        <a:graphic>
          <a:graphicData uri="http://schemas.openxmlformats.org/drawingml/2006/table">
            <a:tbl>
              <a:tblPr bandRow="1">
                <a:tableStyleId>{1FECB4D8-DB02-4DC6-A0A2-4F2EBAE1DC90}</a:tableStyleId>
              </a:tblPr>
              <a:tblGrid>
                <a:gridCol w="1792605"/>
              </a:tblGrid>
              <a:tr h="428625">
                <a:tc>
                  <a:txBody>
                    <a:bodyPr/>
                    <a:p>
                      <a:pPr algn="ctr">
                        <a:buNone/>
                      </a:pPr>
                      <a:r>
                        <a:rPr lang="en-US" altLang="en-US"/>
                        <a:t>14 / 3</a:t>
                      </a:r>
                      <a:endParaRPr lang="en-US" altLang="en-US"/>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7" name="Table 6"/>
          <p:cNvGraphicFramePr/>
          <p:nvPr/>
        </p:nvGraphicFramePr>
        <p:xfrm>
          <a:off x="8778240" y="2011680"/>
          <a:ext cx="1792605" cy="428625"/>
        </p:xfrm>
        <a:graphic>
          <a:graphicData uri="http://schemas.openxmlformats.org/drawingml/2006/table">
            <a:tbl>
              <a:tblPr bandRow="1">
                <a:tableStyleId>{FABFCF23-3B69-468F-B69F-88F6DE6A72F2}</a:tableStyleId>
              </a:tblPr>
              <a:tblGrid>
                <a:gridCol w="1792605"/>
              </a:tblGrid>
              <a:tr h="428625">
                <a:tc>
                  <a:txBody>
                    <a:bodyPr/>
                    <a:p>
                      <a:pPr algn="ctr">
                        <a:buNone/>
                      </a:pPr>
                      <a:r>
                        <a:rPr lang="en-US" altLang="en-US"/>
                        <a:t>21 / 4</a:t>
                      </a:r>
                      <a:endParaRPr lang="en-US" altLang="en-US"/>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8" name="Table 7"/>
          <p:cNvGraphicFramePr/>
          <p:nvPr/>
        </p:nvGraphicFramePr>
        <p:xfrm>
          <a:off x="7589520" y="2743200"/>
          <a:ext cx="1792605" cy="428625"/>
        </p:xfrm>
        <a:graphic>
          <a:graphicData uri="http://schemas.openxmlformats.org/drawingml/2006/table">
            <a:tbl>
              <a:tblPr bandRow="1">
                <a:tableStyleId>{10A1B5D5-9B99-4C35-A422-299274C87663}</a:tableStyleId>
              </a:tblPr>
              <a:tblGrid>
                <a:gridCol w="1792605"/>
              </a:tblGrid>
              <a:tr h="428625">
                <a:tc>
                  <a:txBody>
                    <a:bodyPr/>
                    <a:p>
                      <a:pPr algn="ctr">
                        <a:buNone/>
                      </a:pPr>
                      <a:r>
                        <a:rPr lang="en-US" altLang="en-US"/>
                        <a:t>35 / 7</a:t>
                      </a:r>
                      <a:endParaRPr lang="en-US" altLang="en-US"/>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9" name="Table 8"/>
          <p:cNvGraphicFramePr/>
          <p:nvPr/>
        </p:nvGraphicFramePr>
        <p:xfrm>
          <a:off x="7589520" y="3474720"/>
          <a:ext cx="1792605" cy="428625"/>
        </p:xfrm>
        <a:graphic>
          <a:graphicData uri="http://schemas.openxmlformats.org/drawingml/2006/table">
            <a:tbl>
              <a:tblPr bandRow="1">
                <a:tableStyleId>{10A1B5D5-9B99-4C35-A422-299274C87663}</a:tableStyleId>
              </a:tblPr>
              <a:tblGrid>
                <a:gridCol w="1792605"/>
              </a:tblGrid>
              <a:tr h="428625">
                <a:tc>
                  <a:txBody>
                    <a:bodyPr/>
                    <a:p>
                      <a:pPr algn="ctr">
                        <a:buNone/>
                      </a:pPr>
                      <a:r>
                        <a:rPr lang="en-US" altLang="en-US"/>
                        <a:t>5</a:t>
                      </a:r>
                      <a:endParaRPr lang="en-US" altLang="en-US"/>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210" name="直接箭头连接符 22"/>
          <p:cNvCxnSpPr>
            <a:stCxn id="4" idx="2"/>
            <a:endCxn id="6" idx="0"/>
          </p:cNvCxnSpPr>
          <p:nvPr/>
        </p:nvCxnSpPr>
        <p:spPr>
          <a:xfrm>
            <a:off x="6931660" y="1708785"/>
            <a:ext cx="365760" cy="302895"/>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22"/>
          <p:cNvCxnSpPr>
            <a:stCxn id="5" idx="2"/>
            <a:endCxn id="7" idx="0"/>
          </p:cNvCxnSpPr>
          <p:nvPr/>
        </p:nvCxnSpPr>
        <p:spPr>
          <a:xfrm flipH="1">
            <a:off x="9674860" y="1708785"/>
            <a:ext cx="365760" cy="302895"/>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22"/>
          <p:cNvCxnSpPr>
            <a:stCxn id="6" idx="2"/>
            <a:endCxn id="8" idx="0"/>
          </p:cNvCxnSpPr>
          <p:nvPr/>
        </p:nvCxnSpPr>
        <p:spPr>
          <a:xfrm>
            <a:off x="7297420" y="2440305"/>
            <a:ext cx="1188720" cy="302895"/>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22"/>
          <p:cNvCxnSpPr>
            <a:stCxn id="7" idx="2"/>
            <a:endCxn id="8" idx="0"/>
          </p:cNvCxnSpPr>
          <p:nvPr/>
        </p:nvCxnSpPr>
        <p:spPr>
          <a:xfrm flipH="1">
            <a:off x="8486140" y="2440305"/>
            <a:ext cx="1188720" cy="302895"/>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22"/>
          <p:cNvCxnSpPr>
            <a:stCxn id="8" idx="2"/>
            <a:endCxn id="9" idx="0"/>
          </p:cNvCxnSpPr>
          <p:nvPr/>
        </p:nvCxnSpPr>
        <p:spPr>
          <a:xfrm>
            <a:off x="8486140" y="3171825"/>
            <a:ext cx="0" cy="302895"/>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17220" y="3094355"/>
            <a:ext cx="10957560" cy="669290"/>
          </a:xfrm>
        </p:spPr>
        <p:txBody>
          <a:bodyPr wrap="square">
            <a:spAutoFit/>
          </a:bodyPr>
          <a:p>
            <a:r>
              <a:rPr lang="en-US" altLang="en-US" sz="4000" dirty="0">
                <a:latin typeface="+mn-lt"/>
                <a:cs typeface="+mn-lt"/>
                <a:sym typeface="+mn-ea"/>
              </a:rPr>
              <a:t>Going Further</a:t>
            </a:r>
            <a:endParaRPr lang="en-US" altLang="en-US" sz="4000" dirty="0">
              <a:latin typeface="+mn-lt"/>
              <a:cs typeface="+mn-lt"/>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en-US" dirty="0">
                <a:latin typeface="+mn-lt"/>
                <a:cs typeface="+mn-lt"/>
                <a:sym typeface="+mn-ea"/>
              </a:rPr>
              <a:t>Inline C++ in SQL</a:t>
            </a:r>
            <a:endParaRPr lang="en-US" altLang="en-US" dirty="0">
              <a:latin typeface="+mn-lt"/>
              <a:cs typeface="+mn-lt"/>
              <a:sym typeface="+mn-ea"/>
            </a:endParaRPr>
          </a:p>
        </p:txBody>
      </p:sp>
      <p:sp>
        <p:nvSpPr>
          <p:cNvPr id="3" name="TextBox 2"/>
          <p:cNvSpPr txBox="1"/>
          <p:nvPr/>
        </p:nvSpPr>
        <p:spPr>
          <a:xfrm>
            <a:off x="755650" y="1170940"/>
            <a:ext cx="10372725" cy="4819015"/>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SELECT udsf('</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std::string udsf(std::string s)</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return "hello, " + s;</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a:t>
            </a:r>
            <a:endParaRPr lang="en-US" altLang="en-US" sz="1800" dirty="0">
              <a:latin typeface="DejaVu Sans Mono" panose="020B0609030804020204" charset="0"/>
              <a:cs typeface="DejaVu Sans Mono" panose="020B0609030804020204" charset="0"/>
            </a:endParaRPr>
          </a:p>
          <a:p>
            <a:pPr lvl="0" indent="0" fontAlgn="auto">
              <a:lnSpc>
                <a:spcPct val="140000"/>
              </a:lnSpc>
              <a:buFont typeface="Arial" panose="02080604020202020204" pitchFamily="34" charset="0"/>
              <a:buNone/>
            </a:pPr>
            <a:r>
              <a:rPr lang="en-US" altLang="en-US" sz="1800" dirty="0">
                <a:latin typeface="DejaVu Sans Mono" panose="020B0609030804020204" charset="0"/>
                <a:cs typeface="DejaVu Sans Mono" panose="020B0609030804020204" charset="0"/>
              </a:rPr>
              <a:t>', 'world')</a:t>
            </a:r>
            <a:endParaRPr lang="en-US" altLang="en-US" sz="1800" dirty="0">
              <a:cs typeface="+mn-lt"/>
            </a:endParaRPr>
          </a:p>
          <a:p>
            <a:pPr lvl="0" indent="0" fontAlgn="auto">
              <a:lnSpc>
                <a:spcPct val="140000"/>
              </a:lnSpc>
              <a:buFont typeface="Arial" panose="02080604020202020204" pitchFamily="34" charset="0"/>
              <a:buNone/>
            </a:pP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Compiled and linked </a:t>
            </a:r>
            <a:r>
              <a:rPr lang="en-US" altLang="en-US" sz="1800" dirty="0">
                <a:solidFill>
                  <a:schemeClr val="accent3"/>
                </a:solidFill>
                <a:cs typeface="+mn-lt"/>
              </a:rPr>
              <a:t>dynamically</a:t>
            </a:r>
            <a:endParaRPr lang="en-US" altLang="en-US" sz="1800" dirty="0">
              <a:cs typeface="+mn-lt"/>
            </a:endParaRPr>
          </a:p>
          <a:p>
            <a:pPr marL="742950" lvl="1" indent="-285750" fontAlgn="auto">
              <a:lnSpc>
                <a:spcPct val="140000"/>
              </a:lnSpc>
              <a:buFont typeface="Arial" panose="02080604020202020204" pitchFamily="34" charset="0"/>
              <a:buChar char="•"/>
            </a:pPr>
            <a:r>
              <a:rPr lang="en-US" altLang="en-US" sz="1800" dirty="0">
                <a:cs typeface="+mn-lt"/>
              </a:rPr>
              <a:t>It uses the embedded compiler facilities in ClickHouse</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Type inference driven by C++ Template Metaprogramming</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dirty="0">
                <a:cs typeface="+mn-lt"/>
                <a:sym typeface="+mn-ea"/>
              </a:rPr>
              <a:t>Also supported: Block-based scalar functions, aggregate functions</a:t>
            </a:r>
            <a:endParaRPr lang="en-US" altLang="en-US" dirty="0">
              <a:cs typeface="+mn-lt"/>
              <a:sym typeface="+mn-ea"/>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dirty="0">
                <a:solidFill>
                  <a:srgbClr val="FF0000"/>
                </a:solidFill>
                <a:cs typeface="+mn-lt"/>
              </a:rPr>
              <a:t>Okay for proof-of-concept usages, but ...</a:t>
            </a:r>
            <a:endParaRPr lang="en-US" altLang="en-US" sz="1800" dirty="0">
              <a:solidFill>
                <a:srgbClr val="FF0000"/>
              </a:solidFill>
              <a:cs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Zora: High-performance Algorithm Implementation Framework</a:t>
            </a:r>
            <a:endParaRPr lang="en-US" altLang="en-US" dirty="0">
              <a:latin typeface="+mn-lt"/>
              <a:cs typeface="+mn-lt"/>
              <a:sym typeface="+mn-ea"/>
            </a:endParaRPr>
          </a:p>
        </p:txBody>
      </p:sp>
      <p:sp>
        <p:nvSpPr>
          <p:cNvPr id="3" name="TextBox 2"/>
          <p:cNvSpPr txBox="1"/>
          <p:nvPr/>
        </p:nvSpPr>
        <p:spPr>
          <a:xfrm>
            <a:off x="755650" y="1170940"/>
            <a:ext cx="10372725" cy="386715"/>
          </a:xfrm>
          <a:prstGeom prst="rect">
            <a:avLst/>
          </a:prstGeom>
          <a:noFill/>
        </p:spPr>
        <p:txBody>
          <a:bodyPr wrap="square" lIns="45720" tIns="0" rIns="45720" bIns="0" rtlCol="0" anchor="t" anchorCtr="0">
            <a:spAutoFit/>
          </a:bodyPr>
          <a:lstStyle/>
          <a:p>
            <a:pPr lvl="0" fontAlgn="auto">
              <a:lnSpc>
                <a:spcPct val="140000"/>
              </a:lnSpc>
            </a:pPr>
            <a:r>
              <a:rPr lang="en-US" altLang="en-US" b="1" dirty="0">
                <a:cs typeface="+mn-lt"/>
              </a:rPr>
              <a:t>Main Concepts</a:t>
            </a:r>
            <a:endParaRPr lang="en-US" altLang="en-US" sz="1800" dirty="0">
              <a:cs typeface="+mn-lt"/>
            </a:endParaRPr>
          </a:p>
        </p:txBody>
      </p:sp>
      <p:sp>
        <p:nvSpPr>
          <p:cNvPr id="5" name="矩形 85"/>
          <p:cNvSpPr/>
          <p:nvPr/>
        </p:nvSpPr>
        <p:spPr>
          <a:xfrm>
            <a:off x="806450" y="1723390"/>
            <a:ext cx="7632065" cy="1270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p>
            <a:pPr algn="l">
              <a:lnSpc>
                <a:spcPct val="140000"/>
              </a:lnSpc>
            </a:pPr>
            <a:r>
              <a:rPr lang="en-US" altLang="en-US" sz="1600" b="1" dirty="0">
                <a:solidFill>
                  <a:schemeClr val="tx1"/>
                </a:solidFill>
                <a:cs typeface="+mn-lt"/>
                <a:sym typeface="+mn-ea"/>
              </a:rPr>
              <a:t>Column-oriented &amp; Memory Densed</a:t>
            </a:r>
            <a:endParaRPr lang="en-US" altLang="en-US" sz="1600" dirty="0">
              <a:solidFill>
                <a:schemeClr val="tx1"/>
              </a:solidFill>
              <a:cs typeface="+mn-lt"/>
              <a:sym typeface="+mn-ea"/>
            </a:endParaRPr>
          </a:p>
          <a:p>
            <a:pPr algn="l">
              <a:lnSpc>
                <a:spcPct val="140000"/>
              </a:lnSpc>
            </a:pPr>
            <a:r>
              <a:rPr lang="en-US" altLang="en-US" sz="1600" dirty="0">
                <a:solidFill>
                  <a:schemeClr val="tx1"/>
                </a:solidFill>
                <a:cs typeface="+mn-lt"/>
                <a:sym typeface="+mn-ea"/>
              </a:rPr>
              <a:t>High memory efficency and avoiding unnecessary IO</a:t>
            </a:r>
            <a:endParaRPr lang="en-US" altLang="en-US" sz="1600" dirty="0">
              <a:solidFill>
                <a:schemeClr val="tx1"/>
              </a:solidFill>
              <a:cs typeface="+mn-lt"/>
              <a:sym typeface="+mn-ea"/>
            </a:endParaRPr>
          </a:p>
          <a:p>
            <a:pPr algn="l">
              <a:lnSpc>
                <a:spcPct val="140000"/>
              </a:lnSpc>
            </a:pPr>
            <a:r>
              <a:rPr lang="en-US" altLang="en-US" sz="1600" dirty="0">
                <a:solidFill>
                  <a:schemeClr val="tx1"/>
                </a:solidFill>
                <a:cs typeface="+mn-lt"/>
              </a:rPr>
              <a:t>Smooth integration with ClickHouse, NumPy, Pandas, ... </a:t>
            </a:r>
            <a:endParaRPr lang="en-US" altLang="en-US" sz="1600" dirty="0">
              <a:solidFill>
                <a:schemeClr val="tx1"/>
              </a:solidFill>
              <a:cs typeface="+mn-lt"/>
            </a:endParaRPr>
          </a:p>
        </p:txBody>
      </p:sp>
      <p:sp>
        <p:nvSpPr>
          <p:cNvPr id="6" name="矩形 85"/>
          <p:cNvSpPr/>
          <p:nvPr/>
        </p:nvSpPr>
        <p:spPr>
          <a:xfrm>
            <a:off x="807720" y="3075940"/>
            <a:ext cx="7632065" cy="127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p>
            <a:pPr algn="l">
              <a:lnSpc>
                <a:spcPct val="140000"/>
              </a:lnSpc>
            </a:pPr>
            <a:r>
              <a:rPr lang="en-US" altLang="en-US" sz="1600" b="1" dirty="0">
                <a:solidFill>
                  <a:schemeClr val="tx1"/>
                </a:solidFill>
                <a:cs typeface="+mn-lt"/>
                <a:sym typeface="+mn-ea"/>
              </a:rPr>
              <a:t>Minimalism Fundamental Algorithm Components</a:t>
            </a:r>
            <a:endParaRPr lang="en-US" altLang="en-US" sz="1600" dirty="0">
              <a:solidFill>
                <a:schemeClr val="tx1"/>
              </a:solidFill>
              <a:cs typeface="+mn-lt"/>
              <a:sym typeface="+mn-ea"/>
            </a:endParaRPr>
          </a:p>
          <a:p>
            <a:pPr algn="l">
              <a:lnSpc>
                <a:spcPct val="140000"/>
              </a:lnSpc>
            </a:pPr>
            <a:r>
              <a:rPr lang="en-US" altLang="en-US" sz="1600" dirty="0">
                <a:solidFill>
                  <a:schemeClr val="tx1"/>
                </a:solidFill>
                <a:cs typeface="+mn-lt"/>
                <a:sym typeface="+mn-ea"/>
              </a:rPr>
              <a:t>Carefully chosen algorithm targeted at supporting the ML pipeline</a:t>
            </a:r>
            <a:endParaRPr lang="en-US" altLang="en-US" sz="1600" dirty="0">
              <a:solidFill>
                <a:schemeClr val="tx1"/>
              </a:solidFill>
              <a:cs typeface="+mn-lt"/>
              <a:sym typeface="+mn-ea"/>
            </a:endParaRPr>
          </a:p>
          <a:p>
            <a:pPr algn="l">
              <a:lnSpc>
                <a:spcPct val="140000"/>
              </a:lnSpc>
            </a:pPr>
            <a:r>
              <a:rPr lang="en-US" altLang="en-US" sz="1600" dirty="0">
                <a:solidFill>
                  <a:schemeClr val="tx1"/>
                </a:solidFill>
                <a:cs typeface="+mn-lt"/>
              </a:rPr>
              <a:t>Featured: Data structures, graph algorithms, statistical operators, ...</a:t>
            </a:r>
            <a:endParaRPr lang="en-US" altLang="en-US" sz="1600" dirty="0">
              <a:solidFill>
                <a:schemeClr val="tx1"/>
              </a:solidFill>
              <a:cs typeface="+mn-lt"/>
            </a:endParaRPr>
          </a:p>
        </p:txBody>
      </p:sp>
      <p:sp>
        <p:nvSpPr>
          <p:cNvPr id="7" name="矩形 85"/>
          <p:cNvSpPr/>
          <p:nvPr/>
        </p:nvSpPr>
        <p:spPr>
          <a:xfrm>
            <a:off x="808990" y="4428490"/>
            <a:ext cx="7632065" cy="127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p>
            <a:pPr algn="l">
              <a:lnSpc>
                <a:spcPct val="140000"/>
              </a:lnSpc>
            </a:pPr>
            <a:r>
              <a:rPr lang="en-US" altLang="en-US" sz="1600" b="1" dirty="0">
                <a:solidFill>
                  <a:schemeClr val="tx1"/>
                </a:solidFill>
                <a:cs typeface="+mn-lt"/>
                <a:sym typeface="+mn-ea"/>
              </a:rPr>
              <a:t>Write Once, Available Everywhere</a:t>
            </a:r>
            <a:endParaRPr lang="en-US" altLang="en-US" sz="1600" dirty="0">
              <a:solidFill>
                <a:schemeClr val="tx1"/>
              </a:solidFill>
              <a:cs typeface="+mn-lt"/>
              <a:sym typeface="+mn-ea"/>
            </a:endParaRPr>
          </a:p>
          <a:p>
            <a:pPr algn="l">
              <a:lnSpc>
                <a:spcPct val="140000"/>
              </a:lnSpc>
            </a:pPr>
            <a:r>
              <a:rPr lang="en-US" altLang="en-US" sz="1600" dirty="0">
                <a:solidFill>
                  <a:schemeClr val="tx1"/>
                </a:solidFill>
                <a:cs typeface="+mn-lt"/>
                <a:sym typeface="+mn-ea"/>
              </a:rPr>
              <a:t>Native C++ Implementation with no third-party dependency</a:t>
            </a:r>
            <a:endParaRPr lang="en-US" altLang="en-US" sz="1600" dirty="0">
              <a:solidFill>
                <a:schemeClr val="tx1"/>
              </a:solidFill>
              <a:cs typeface="+mn-lt"/>
              <a:sym typeface="+mn-ea"/>
            </a:endParaRPr>
          </a:p>
          <a:p>
            <a:pPr algn="l">
              <a:lnSpc>
                <a:spcPct val="140000"/>
              </a:lnSpc>
            </a:pPr>
            <a:r>
              <a:rPr lang="en-US" altLang="en-US" sz="1600" dirty="0">
                <a:solidFill>
                  <a:schemeClr val="tx1"/>
                </a:solidFill>
                <a:cs typeface="+mn-lt"/>
                <a:sym typeface="+mn-ea"/>
              </a:rPr>
              <a:t>Auto-generated interface to Python3 and ClickHouse (UDF)</a:t>
            </a:r>
            <a:endParaRPr lang="en-US" altLang="en-US" sz="1600" dirty="0">
              <a:solidFill>
                <a:schemeClr val="tx1"/>
              </a:solidFill>
              <a:cs typeface="+mn-lt"/>
            </a:endParaRPr>
          </a:p>
        </p:txBody>
      </p:sp>
      <p:pic>
        <p:nvPicPr>
          <p:cNvPr id="8" name="Picture 7"/>
          <p:cNvPicPr>
            <a:picLocks noChangeAspect="1"/>
          </p:cNvPicPr>
          <p:nvPr/>
        </p:nvPicPr>
        <p:blipFill>
          <a:blip r:embed="rId1"/>
          <a:srcRect r="2717" b="4636"/>
          <a:stretch>
            <a:fillRect/>
          </a:stretch>
        </p:blipFill>
        <p:spPr>
          <a:xfrm>
            <a:off x="8860790" y="3342640"/>
            <a:ext cx="3154680" cy="1028700"/>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2"/>
          <a:srcRect r="749" b="5882"/>
          <a:stretch>
            <a:fillRect/>
          </a:stretch>
        </p:blipFill>
        <p:spPr>
          <a:xfrm>
            <a:off x="6907530" y="1361440"/>
            <a:ext cx="3154680" cy="1371600"/>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3"/>
          <a:srcRect r="14241" b="4636"/>
          <a:stretch>
            <a:fillRect/>
          </a:stretch>
        </p:blipFill>
        <p:spPr>
          <a:xfrm>
            <a:off x="7270750" y="4974590"/>
            <a:ext cx="3154680" cy="1028700"/>
          </a:xfrm>
          <a:prstGeom prst="rect">
            <a:avLst/>
          </a:prstGeom>
          <a:effectLst>
            <a:outerShdw blurRad="50800" dist="38100" dir="2700000" algn="tl" rotWithShape="0">
              <a:prstClr val="black">
                <a:alpha val="40000"/>
              </a:prstClr>
            </a:outerShdw>
          </a:effectLst>
        </p:spPr>
      </p:pic>
      <p:cxnSp>
        <p:nvCxnSpPr>
          <p:cNvPr id="11" name="直接箭头连接符 22"/>
          <p:cNvCxnSpPr>
            <a:stCxn id="9" idx="2"/>
            <a:endCxn id="8" idx="0"/>
          </p:cNvCxnSpPr>
          <p:nvPr/>
        </p:nvCxnSpPr>
        <p:spPr>
          <a:xfrm>
            <a:off x="8484870" y="2733040"/>
            <a:ext cx="1953260" cy="609600"/>
          </a:xfrm>
          <a:prstGeom prst="straightConnector1">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22"/>
          <p:cNvCxnSpPr>
            <a:stCxn id="9" idx="2"/>
            <a:endCxn id="10" idx="0"/>
          </p:cNvCxnSpPr>
          <p:nvPr/>
        </p:nvCxnSpPr>
        <p:spPr>
          <a:xfrm>
            <a:off x="8484870" y="2733040"/>
            <a:ext cx="363220" cy="2241550"/>
          </a:xfrm>
          <a:prstGeom prst="straightConnector1">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10166350" y="1361440"/>
            <a:ext cx="481330" cy="540385"/>
          </a:xfrm>
          <a:prstGeom prst="rect">
            <a:avLst/>
          </a:prstGeom>
        </p:spPr>
      </p:pic>
      <p:pic>
        <p:nvPicPr>
          <p:cNvPr id="12" name="Picture 11"/>
          <p:cNvPicPr>
            <a:picLocks noChangeAspect="1"/>
          </p:cNvPicPr>
          <p:nvPr/>
        </p:nvPicPr>
        <p:blipFill>
          <a:blip r:embed="rId5"/>
          <a:stretch>
            <a:fillRect/>
          </a:stretch>
        </p:blipFill>
        <p:spPr>
          <a:xfrm>
            <a:off x="11534140" y="2797175"/>
            <a:ext cx="481330" cy="481330"/>
          </a:xfrm>
          <a:prstGeom prst="rect">
            <a:avLst/>
          </a:prstGeom>
        </p:spPr>
      </p:pic>
      <p:pic>
        <p:nvPicPr>
          <p:cNvPr id="13" name="Picture 12"/>
          <p:cNvPicPr>
            <a:picLocks noChangeAspect="1"/>
          </p:cNvPicPr>
          <p:nvPr/>
        </p:nvPicPr>
        <p:blipFill>
          <a:blip r:embed="rId6"/>
          <a:stretch>
            <a:fillRect/>
          </a:stretch>
        </p:blipFill>
        <p:spPr>
          <a:xfrm>
            <a:off x="10538460" y="4974590"/>
            <a:ext cx="481330" cy="4813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17220" y="3094355"/>
            <a:ext cx="10957560" cy="669290"/>
          </a:xfrm>
        </p:spPr>
        <p:txBody>
          <a:bodyPr wrap="square">
            <a:spAutoFit/>
          </a:bodyPr>
          <a:p>
            <a:r>
              <a:rPr lang="en-US" altLang="en-US" sz="4000" dirty="0">
                <a:latin typeface="+mn-lt"/>
                <a:cs typeface="+mn-lt"/>
                <a:sym typeface="+mn-ea"/>
              </a:rPr>
              <a:t>Questions / Comments</a:t>
            </a:r>
            <a:endParaRPr lang="en-US" altLang="en-US" sz="4000" dirty="0">
              <a:latin typeface="+mn-lt"/>
              <a:cs typeface="+mn-l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a:latin typeface="+mn-lt"/>
                <a:cs typeface="+mn-lt"/>
                <a:sym typeface="+mn-ea"/>
              </a:rPr>
              <a:t>About </a:t>
            </a:r>
            <a:r>
              <a:rPr lang="en-US" altLang="en-US" dirty="0">
                <a:latin typeface="+mn-lt"/>
                <a:cs typeface="+mn-lt"/>
                <a:sym typeface="+mn-ea"/>
              </a:rPr>
              <a:t>Me</a:t>
            </a:r>
            <a:endParaRPr lang="en-US" altLang="en-US" dirty="0">
              <a:latin typeface="+mn-lt"/>
              <a:cs typeface="+mn-lt"/>
              <a:sym typeface="+mn-ea"/>
            </a:endParaRPr>
          </a:p>
        </p:txBody>
      </p:sp>
      <p:sp>
        <p:nvSpPr>
          <p:cNvPr id="3" name="TextBox 2"/>
          <p:cNvSpPr txBox="1"/>
          <p:nvPr/>
        </p:nvSpPr>
        <p:spPr>
          <a:xfrm>
            <a:off x="755650" y="1170940"/>
            <a:ext cx="10372725" cy="3613785"/>
          </a:xfrm>
          <a:prstGeom prst="rect">
            <a:avLst/>
          </a:prstGeom>
          <a:noFill/>
        </p:spPr>
        <p:txBody>
          <a:bodyPr wrap="square" lIns="45720" tIns="0" rIns="45720" bIns="0" rtlCol="0" anchor="t" anchorCtr="0">
            <a:spAutoFit/>
          </a:bodyPr>
          <a:lstStyle/>
          <a:p>
            <a:pPr lvl="0" fontAlgn="auto">
              <a:lnSpc>
                <a:spcPct val="140000"/>
              </a:lnSpc>
            </a:pPr>
            <a:r>
              <a:rPr lang="en-US" altLang="en-US" dirty="0">
                <a:solidFill>
                  <a:schemeClr val="accent3"/>
                </a:solidFill>
                <a:cs typeface="+mn-lt"/>
              </a:rPr>
              <a:t>Chenzhang HU 胡宸章</a:t>
            </a:r>
            <a:endParaRPr lang="en-US" altLang="en-US" dirty="0">
              <a:cs typeface="+mn-lt"/>
            </a:endParaRPr>
          </a:p>
          <a:p>
            <a:pPr lvl="0" fontAlgn="auto">
              <a:lnSpc>
                <a:spcPct val="140000"/>
              </a:lnSpc>
            </a:pPr>
            <a:endParaRPr lang="en-US" altLang="en-US" sz="800" dirty="0">
              <a:cs typeface="+mn-lt"/>
            </a:endParaRPr>
          </a:p>
          <a:p>
            <a:pPr lvl="0" fontAlgn="auto">
              <a:lnSpc>
                <a:spcPct val="140000"/>
              </a:lnSpc>
            </a:pPr>
            <a:r>
              <a:rPr lang="en-US" altLang="en-US" sz="1800" b="1" dirty="0">
                <a:cs typeface="+mn-lt"/>
              </a:rPr>
              <a:t>R&amp;D Engineer at CraiditX</a:t>
            </a:r>
            <a:endParaRPr lang="en-US" altLang="en-US" sz="1800" dirty="0">
              <a:cs typeface="+mn-lt"/>
            </a:endParaRPr>
          </a:p>
          <a:p>
            <a:pPr lvl="0" fontAlgn="auto">
              <a:lnSpc>
                <a:spcPct val="140000"/>
              </a:lnSpc>
            </a:pPr>
            <a:r>
              <a:rPr lang="en-US" altLang="en-US" sz="1800" dirty="0">
                <a:cs typeface="+mn-lt"/>
              </a:rPr>
              <a:t>Focusing on AI systems and algorithms</a:t>
            </a:r>
            <a:endParaRPr lang="en-US" altLang="en-US" sz="1800" dirty="0">
              <a:cs typeface="+mn-lt"/>
            </a:endParaRPr>
          </a:p>
          <a:p>
            <a:pPr lvl="0" fontAlgn="auto">
              <a:lnSpc>
                <a:spcPct val="140000"/>
              </a:lnSpc>
            </a:pPr>
            <a:endParaRPr lang="en-US" altLang="en-US" sz="800" dirty="0">
              <a:cs typeface="+mn-lt"/>
              <a:sym typeface="+mn-ea"/>
            </a:endParaRPr>
          </a:p>
          <a:p>
            <a:pPr lvl="0" fontAlgn="auto">
              <a:lnSpc>
                <a:spcPct val="140000"/>
              </a:lnSpc>
            </a:pPr>
            <a:r>
              <a:rPr lang="en-US" altLang="en-US" b="1" dirty="0">
                <a:cs typeface="+mn-lt"/>
                <a:sym typeface="+mn-ea"/>
              </a:rPr>
              <a:t>Active GitHub User</a:t>
            </a:r>
            <a:endParaRPr lang="en-US" altLang="en-US" dirty="0">
              <a:cs typeface="+mn-lt"/>
            </a:endParaRPr>
          </a:p>
          <a:p>
            <a:pPr marL="285750" lvl="0" indent="-285750" fontAlgn="auto">
              <a:lnSpc>
                <a:spcPct val="140000"/>
              </a:lnSpc>
              <a:buFont typeface="Arial" panose="02080604020202020204" pitchFamily="34" charset="0"/>
              <a:buChar char="•"/>
            </a:pPr>
            <a:r>
              <a:rPr lang="en-US" altLang="en-US" dirty="0">
                <a:cs typeface="+mn-lt"/>
                <a:sym typeface="+mn-ea"/>
                <a:hlinkClick r:id="rId1" action="ppaction://hlinkfile"/>
              </a:rPr>
              <a:t>https://github.com/hczhcz</a:t>
            </a:r>
            <a:endParaRPr lang="en-US" altLang="en-US" dirty="0">
              <a:cs typeface="+mn-lt"/>
            </a:endParaRPr>
          </a:p>
          <a:p>
            <a:pPr marL="285750" lvl="0" indent="-285750" fontAlgn="auto">
              <a:lnSpc>
                <a:spcPct val="140000"/>
              </a:lnSpc>
              <a:buFont typeface="Arial" panose="02080604020202020204" pitchFamily="34" charset="0"/>
              <a:buChar char="•"/>
            </a:pPr>
            <a:r>
              <a:rPr lang="en-US" altLang="en-US" dirty="0">
                <a:cs typeface="+mn-lt"/>
                <a:sym typeface="+mn-ea"/>
              </a:rPr>
              <a:t>Interested in computer system and language stuff</a:t>
            </a:r>
            <a:endParaRPr lang="en-US" altLang="en-US" dirty="0">
              <a:cs typeface="+mn-lt"/>
              <a:sym typeface="+mn-ea"/>
            </a:endParaRPr>
          </a:p>
          <a:p>
            <a:pPr marL="285750" lvl="0" indent="-285750" fontAlgn="auto">
              <a:lnSpc>
                <a:spcPct val="140000"/>
              </a:lnSpc>
              <a:buFont typeface="Arial" panose="02080604020202020204" pitchFamily="34" charset="0"/>
              <a:buChar char="•"/>
            </a:pPr>
            <a:r>
              <a:rPr lang="en-US" altLang="en-US" dirty="0">
                <a:cs typeface="+mn-lt"/>
                <a:sym typeface="+mn-ea"/>
              </a:rPr>
              <a:t>8 organizations, 90+ repos, 600+ followers</a:t>
            </a:r>
            <a:endParaRPr lang="en-US" altLang="en-US" sz="1800" dirty="0">
              <a:cs typeface="+mn-lt"/>
            </a:endParaRPr>
          </a:p>
          <a:p>
            <a:pPr lvl="0" fontAlgn="auto">
              <a:lnSpc>
                <a:spcPct val="140000"/>
              </a:lnSpc>
            </a:pPr>
            <a:endParaRPr lang="en-US" altLang="en-US" sz="800" dirty="0">
              <a:cs typeface="+mn-lt"/>
            </a:endParaRPr>
          </a:p>
          <a:p>
            <a:pPr lvl="0" fontAlgn="auto">
              <a:lnSpc>
                <a:spcPct val="140000"/>
              </a:lnSpc>
            </a:pPr>
            <a:r>
              <a:rPr lang="en-US" altLang="en-US" b="1" dirty="0">
                <a:cs typeface="+mn-lt"/>
                <a:sym typeface="+mn-ea"/>
              </a:rPr>
              <a:t>ClickHouse Contributor</a:t>
            </a:r>
            <a:endParaRPr lang="en-US" altLang="en-US" sz="1800" b="1" dirty="0">
              <a:cs typeface="+mn-lt"/>
            </a:endParaRPr>
          </a:p>
        </p:txBody>
      </p:sp>
      <p:pic>
        <p:nvPicPr>
          <p:cNvPr id="4" name="Picture 3"/>
          <p:cNvPicPr>
            <a:picLocks noChangeAspect="1"/>
          </p:cNvPicPr>
          <p:nvPr/>
        </p:nvPicPr>
        <p:blipFill>
          <a:blip r:embed="rId2"/>
          <a:stretch>
            <a:fillRect/>
          </a:stretch>
        </p:blipFill>
        <p:spPr>
          <a:xfrm>
            <a:off x="8218170" y="912495"/>
            <a:ext cx="2962275" cy="5146675"/>
          </a:xfrm>
          <a:prstGeom prst="rect">
            <a:avLst/>
          </a:prstGeom>
        </p:spPr>
      </p:pic>
      <p:pic>
        <p:nvPicPr>
          <p:cNvPr id="5" name="Picture 4"/>
          <p:cNvPicPr>
            <a:picLocks noChangeAspect="1"/>
          </p:cNvPicPr>
          <p:nvPr/>
        </p:nvPicPr>
        <p:blipFill>
          <a:blip r:embed="rId3"/>
          <a:srcRect b="66905"/>
          <a:stretch>
            <a:fillRect/>
          </a:stretch>
        </p:blipFill>
        <p:spPr>
          <a:xfrm>
            <a:off x="793750" y="4839970"/>
            <a:ext cx="3930015" cy="6965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17220" y="3094355"/>
            <a:ext cx="10957560" cy="669290"/>
          </a:xfrm>
        </p:spPr>
        <p:txBody>
          <a:bodyPr wrap="square">
            <a:spAutoFit/>
          </a:bodyPr>
          <a:p>
            <a:r>
              <a:rPr lang="en-US" altLang="en-US" sz="4000" dirty="0">
                <a:latin typeface="+mn-lt"/>
                <a:cs typeface="+mn-lt"/>
                <a:sym typeface="+mn-ea"/>
              </a:rPr>
              <a:t>OLAP in ML Systems</a:t>
            </a:r>
            <a:endParaRPr lang="en-US" altLang="en-US" sz="4000" dirty="0">
              <a:latin typeface="+mn-lt"/>
              <a:cs typeface="+mn-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891223" y="1410018"/>
            <a:ext cx="10409555" cy="40379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Intensive Tasks in a ML System</a:t>
            </a:r>
            <a:endParaRPr lang="en-US" altLang="en-US" dirty="0">
              <a:latin typeface="+mn-lt"/>
              <a:cs typeface="+mn-lt"/>
              <a:sym typeface="+mn-ea"/>
            </a:endParaRPr>
          </a:p>
        </p:txBody>
      </p:sp>
      <p:sp>
        <p:nvSpPr>
          <p:cNvPr id="3" name="TextBox 2"/>
          <p:cNvSpPr txBox="1"/>
          <p:nvPr/>
        </p:nvSpPr>
        <p:spPr>
          <a:xfrm>
            <a:off x="755650" y="1170940"/>
            <a:ext cx="10372725" cy="3485515"/>
          </a:xfrm>
          <a:prstGeom prst="rect">
            <a:avLst/>
          </a:prstGeom>
          <a:noFill/>
        </p:spPr>
        <p:txBody>
          <a:bodyPr wrap="square" lIns="45720" tIns="0" rIns="45720" bIns="0" rtlCol="0" anchor="t" anchorCtr="0">
            <a:spAutoFit/>
          </a:bodyPr>
          <a:lstStyle/>
          <a:p>
            <a:pPr marL="285750" lvl="0" indent="-285750" fontAlgn="auto">
              <a:lnSpc>
                <a:spcPct val="140000"/>
              </a:lnSpc>
              <a:buFont typeface="Arial" panose="02080604020202020204" pitchFamily="34" charset="0"/>
              <a:buChar char="•"/>
            </a:pPr>
            <a:r>
              <a:rPr lang="en-US" altLang="en-US" sz="1800" dirty="0">
                <a:cs typeface="+mn-lt"/>
              </a:rPr>
              <a:t>Pre-analyzing the data</a:t>
            </a:r>
            <a:endParaRPr lang="en-US" altLang="en-US" sz="1800" dirty="0">
              <a:cs typeface="+mn-lt"/>
            </a:endParaRPr>
          </a:p>
          <a:p>
            <a:pPr lvl="0" indent="0" fontAlgn="auto">
              <a:lnSpc>
                <a:spcPct val="140000"/>
              </a:lnSpc>
              <a:buFont typeface="Arial" panose="02080604020202020204" pitchFamily="34" charset="0"/>
              <a:buNone/>
            </a:pP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Extracting features</a:t>
            </a:r>
            <a:endParaRPr lang="en-US" altLang="en-US" sz="1800" dirty="0">
              <a:cs typeface="+mn-lt"/>
            </a:endParaRPr>
          </a:p>
          <a:p>
            <a:pPr lvl="0" indent="0" fontAlgn="auto">
              <a:lnSpc>
                <a:spcPct val="140000"/>
              </a:lnSpc>
              <a:buFont typeface="Arial" panose="02080604020202020204" pitchFamily="34" charset="0"/>
              <a:buNone/>
            </a:pP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Constructing relationship graphs</a:t>
            </a:r>
            <a:endParaRPr lang="en-US" altLang="en-US" sz="1800" dirty="0">
              <a:cs typeface="+mn-lt"/>
            </a:endParaRPr>
          </a:p>
          <a:p>
            <a:pPr lvl="0" indent="0" fontAlgn="auto">
              <a:lnSpc>
                <a:spcPct val="140000"/>
              </a:lnSpc>
              <a:buFont typeface="Arial" panose="02080604020202020204" pitchFamily="34" charset="0"/>
              <a:buNone/>
            </a:pP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Generating reports</a:t>
            </a:r>
            <a:endParaRPr lang="en-US" altLang="en-US" sz="1800" dirty="0">
              <a:cs typeface="+mn-lt"/>
            </a:endParaRPr>
          </a:p>
          <a:p>
            <a:pPr lvl="0" indent="0" fontAlgn="auto">
              <a:lnSpc>
                <a:spcPct val="140000"/>
              </a:lnSpc>
              <a:buFont typeface="Arial" panose="02080604020202020204" pitchFamily="34" charset="0"/>
              <a:buNone/>
            </a:pP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a:t>
            </a:r>
            <a:endParaRPr lang="en-US" altLang="en-US" sz="1800" dirty="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Intensive Tasks in a ML System</a:t>
            </a:r>
            <a:endParaRPr lang="en-US" altLang="en-US" dirty="0">
              <a:latin typeface="+mn-lt"/>
              <a:cs typeface="+mn-lt"/>
              <a:sym typeface="+mn-ea"/>
            </a:endParaRPr>
          </a:p>
        </p:txBody>
      </p:sp>
      <p:sp>
        <p:nvSpPr>
          <p:cNvPr id="3" name="TextBox 2"/>
          <p:cNvSpPr txBox="1"/>
          <p:nvPr/>
        </p:nvSpPr>
        <p:spPr>
          <a:xfrm>
            <a:off x="755650" y="1170940"/>
            <a:ext cx="10372725" cy="4044315"/>
          </a:xfrm>
          <a:prstGeom prst="rect">
            <a:avLst/>
          </a:prstGeom>
          <a:noFill/>
        </p:spPr>
        <p:txBody>
          <a:bodyPr wrap="square" lIns="45720" tIns="0" rIns="45720" bIns="0" rtlCol="0" anchor="t" anchorCtr="0">
            <a:spAutoFit/>
          </a:bodyPr>
          <a:lstStyle/>
          <a:p>
            <a:pPr marL="285750" lvl="0" indent="-285750" fontAlgn="auto">
              <a:lnSpc>
                <a:spcPct val="140000"/>
              </a:lnSpc>
              <a:buFont typeface="Arial" panose="02080604020202020204" pitchFamily="34" charset="0"/>
              <a:buChar char="•"/>
            </a:pPr>
            <a:r>
              <a:rPr lang="en-US" altLang="en-US" sz="1800" dirty="0">
                <a:solidFill>
                  <a:schemeClr val="tx1"/>
                </a:solidFill>
                <a:cs typeface="+mn-lt"/>
              </a:rPr>
              <a:t>Pre-analyzing the data</a:t>
            </a:r>
            <a:endParaRPr lang="en-US" altLang="en-US" sz="1800" dirty="0">
              <a:solidFill>
                <a:schemeClr val="tx1"/>
              </a:solidFill>
              <a:cs typeface="+mn-lt"/>
            </a:endParaRPr>
          </a:p>
          <a:p>
            <a:pPr lvl="0" indent="0" fontAlgn="auto">
              <a:lnSpc>
                <a:spcPct val="140000"/>
              </a:lnSpc>
              <a:buFont typeface="Arial" panose="02080604020202020204" pitchFamily="34" charset="0"/>
              <a:buNone/>
            </a:pPr>
            <a:r>
              <a:rPr lang="en-US" altLang="en-US" sz="1800" dirty="0">
                <a:solidFill>
                  <a:schemeClr val="tx1"/>
                </a:solidFill>
                <a:cs typeface="+mn-lt"/>
              </a:rPr>
              <a:t>	= Finding the useful part of data + Summerizing data</a:t>
            </a:r>
            <a:endParaRPr lang="en-US" altLang="en-US" sz="1800" dirty="0">
              <a:solidFill>
                <a:schemeClr val="tx1"/>
              </a:solidFill>
              <a:cs typeface="+mn-lt"/>
            </a:endParaRPr>
          </a:p>
          <a:p>
            <a:pPr marL="285750" lvl="0" indent="-285750" fontAlgn="auto">
              <a:lnSpc>
                <a:spcPct val="140000"/>
              </a:lnSpc>
              <a:buFont typeface="Arial" panose="02080604020202020204" pitchFamily="34" charset="0"/>
              <a:buChar char="•"/>
            </a:pPr>
            <a:r>
              <a:rPr lang="en-US" altLang="en-US" sz="1800" dirty="0">
                <a:solidFill>
                  <a:schemeClr val="tx1"/>
                </a:solidFill>
                <a:cs typeface="+mn-lt"/>
              </a:rPr>
              <a:t>Extracting features</a:t>
            </a:r>
            <a:endParaRPr lang="en-US" altLang="en-US" sz="1800" dirty="0">
              <a:solidFill>
                <a:schemeClr val="tx1"/>
              </a:solidFill>
              <a:cs typeface="+mn-lt"/>
            </a:endParaRPr>
          </a:p>
          <a:p>
            <a:pPr lvl="0" indent="0" fontAlgn="auto">
              <a:lnSpc>
                <a:spcPct val="140000"/>
              </a:lnSpc>
              <a:buFont typeface="Arial" panose="02080604020202020204" pitchFamily="34" charset="0"/>
              <a:buNone/>
            </a:pPr>
            <a:r>
              <a:rPr lang="en-US" altLang="en-US" sz="1800" dirty="0">
                <a:solidFill>
                  <a:schemeClr val="tx1"/>
                </a:solidFill>
                <a:cs typeface="+mn-lt"/>
              </a:rPr>
              <a:t>	= Joining data + Grouping data + Doing math or pattern matching</a:t>
            </a:r>
            <a:endParaRPr lang="en-US" altLang="en-US" sz="1800" dirty="0">
              <a:solidFill>
                <a:schemeClr val="tx1"/>
              </a:solidFill>
              <a:cs typeface="+mn-lt"/>
            </a:endParaRPr>
          </a:p>
          <a:p>
            <a:pPr marL="285750" lvl="0" indent="-285750" fontAlgn="auto">
              <a:lnSpc>
                <a:spcPct val="140000"/>
              </a:lnSpc>
              <a:buFont typeface="Arial" panose="02080604020202020204" pitchFamily="34" charset="0"/>
              <a:buChar char="•"/>
            </a:pPr>
            <a:r>
              <a:rPr lang="en-US" altLang="en-US" sz="1800" dirty="0">
                <a:solidFill>
                  <a:schemeClr val="tx1"/>
                </a:solidFill>
                <a:cs typeface="+mn-lt"/>
              </a:rPr>
              <a:t>Constructing relationship graphs</a:t>
            </a:r>
            <a:endParaRPr lang="en-US" altLang="en-US" sz="1800" dirty="0">
              <a:solidFill>
                <a:schemeClr val="tx1"/>
              </a:solidFill>
              <a:cs typeface="+mn-lt"/>
            </a:endParaRPr>
          </a:p>
          <a:p>
            <a:pPr lvl="0" indent="0" fontAlgn="auto">
              <a:lnSpc>
                <a:spcPct val="140000"/>
              </a:lnSpc>
              <a:buFont typeface="Arial" panose="02080604020202020204" pitchFamily="34" charset="0"/>
              <a:buNone/>
            </a:pPr>
            <a:r>
              <a:rPr lang="en-US" altLang="en-US" sz="1800" dirty="0">
                <a:solidFill>
                  <a:schemeClr val="tx1"/>
                </a:solidFill>
                <a:cs typeface="+mn-lt"/>
              </a:rPr>
              <a:t>	= Identifying connections + Grouping data into source-destination pairs</a:t>
            </a:r>
            <a:endParaRPr lang="en-US" altLang="en-US" sz="1800" dirty="0">
              <a:solidFill>
                <a:schemeClr val="tx1"/>
              </a:solidFill>
              <a:cs typeface="+mn-lt"/>
            </a:endParaRPr>
          </a:p>
          <a:p>
            <a:pPr marL="285750" lvl="0" indent="-285750" fontAlgn="auto">
              <a:lnSpc>
                <a:spcPct val="140000"/>
              </a:lnSpc>
              <a:buFont typeface="Arial" panose="02080604020202020204" pitchFamily="34" charset="0"/>
              <a:buChar char="•"/>
            </a:pPr>
            <a:r>
              <a:rPr lang="en-US" altLang="en-US" sz="1800" dirty="0">
                <a:solidFill>
                  <a:schemeClr val="tx1"/>
                </a:solidFill>
                <a:cs typeface="+mn-lt"/>
              </a:rPr>
              <a:t>Generating reports</a:t>
            </a:r>
            <a:endParaRPr lang="en-US" altLang="en-US" sz="1800" dirty="0">
              <a:solidFill>
                <a:schemeClr val="tx1"/>
              </a:solidFill>
              <a:cs typeface="+mn-lt"/>
            </a:endParaRPr>
          </a:p>
          <a:p>
            <a:pPr lvl="0" indent="0" fontAlgn="auto">
              <a:lnSpc>
                <a:spcPct val="140000"/>
              </a:lnSpc>
              <a:buFont typeface="Arial" panose="02080604020202020204" pitchFamily="34" charset="0"/>
              <a:buNone/>
            </a:pPr>
            <a:r>
              <a:rPr lang="en-US" altLang="en-US" sz="1800" dirty="0">
                <a:solidFill>
                  <a:schemeClr val="tx1"/>
                </a:solidFill>
                <a:cs typeface="+mn-lt"/>
              </a:rPr>
              <a:t>	= Joining data + Summerizing data</a:t>
            </a:r>
            <a:endParaRPr lang="en-US" altLang="en-US" sz="1800" dirty="0">
              <a:solidFill>
                <a:schemeClr val="tx1"/>
              </a:solidFill>
              <a:cs typeface="+mn-lt"/>
            </a:endParaRPr>
          </a:p>
          <a:p>
            <a:pPr marL="285750" lvl="0" indent="-285750" fontAlgn="auto">
              <a:lnSpc>
                <a:spcPct val="140000"/>
              </a:lnSpc>
              <a:buFont typeface="Arial" panose="02080604020202020204" pitchFamily="34" charset="0"/>
              <a:buChar char="•"/>
            </a:pPr>
            <a:r>
              <a:rPr lang="en-US" altLang="en-US" sz="1800" dirty="0">
                <a:solidFill>
                  <a:schemeClr val="tx1"/>
                </a:solidFill>
                <a:cs typeface="+mn-lt"/>
              </a:rPr>
              <a:t>...</a:t>
            </a:r>
            <a:endParaRPr lang="en-US" altLang="en-US" sz="1800" dirty="0">
              <a:solidFill>
                <a:schemeClr val="tx1"/>
              </a:solidFill>
              <a:cs typeface="+mn-lt"/>
            </a:endParaRPr>
          </a:p>
          <a:p>
            <a:pPr lvl="0" indent="0" fontAlgn="auto">
              <a:lnSpc>
                <a:spcPct val="140000"/>
              </a:lnSpc>
              <a:buFont typeface="Arial" panose="02080604020202020204" pitchFamily="34" charset="0"/>
              <a:buNone/>
            </a:pPr>
            <a:endParaRPr lang="en-US" altLang="en-US" sz="800" dirty="0">
              <a:solidFill>
                <a:schemeClr val="tx1"/>
              </a:solidFill>
              <a:cs typeface="+mn-lt"/>
            </a:endParaRPr>
          </a:p>
          <a:p>
            <a:pPr lvl="0" indent="0" fontAlgn="auto">
              <a:lnSpc>
                <a:spcPct val="140000"/>
              </a:lnSpc>
              <a:buFont typeface="Arial" panose="02080604020202020204" pitchFamily="34" charset="0"/>
              <a:buNone/>
            </a:pPr>
            <a:r>
              <a:rPr lang="en-US" altLang="en-US" sz="1800" dirty="0">
                <a:solidFill>
                  <a:srgbClr val="FF0000"/>
                </a:solidFill>
                <a:cs typeface="+mn-lt"/>
              </a:rPr>
              <a:t>The data processing scenario is very similar to OLAP</a:t>
            </a:r>
            <a:endParaRPr lang="en-US" altLang="en-US" sz="1800" dirty="0">
              <a:solidFill>
                <a:srgbClr val="FF0000"/>
              </a:solidFill>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altLang="en-US" dirty="0">
                <a:latin typeface="+mn-lt"/>
                <a:cs typeface="+mn-lt"/>
                <a:sym typeface="+mn-ea"/>
              </a:rPr>
              <a:t>A Database is not Just a “Database”</a:t>
            </a:r>
            <a:endParaRPr lang="en-US" altLang="en-US" dirty="0">
              <a:latin typeface="+mn-lt"/>
              <a:cs typeface="+mn-lt"/>
              <a:sym typeface="+mn-ea"/>
            </a:endParaRPr>
          </a:p>
        </p:txBody>
      </p:sp>
      <p:sp>
        <p:nvSpPr>
          <p:cNvPr id="3" name="TextBox 2"/>
          <p:cNvSpPr txBox="1"/>
          <p:nvPr/>
        </p:nvSpPr>
        <p:spPr>
          <a:xfrm>
            <a:off x="755650" y="1170940"/>
            <a:ext cx="10372725" cy="1720850"/>
          </a:xfrm>
          <a:prstGeom prst="rect">
            <a:avLst/>
          </a:prstGeom>
          <a:noFill/>
        </p:spPr>
        <p:txBody>
          <a:bodyPr wrap="square" lIns="45720" tIns="0" rIns="45720" bIns="0" rtlCol="0" anchor="t" anchorCtr="0">
            <a:spAutoFit/>
          </a:bodyPr>
          <a:lstStyle/>
          <a:p>
            <a:pPr lvl="0" indent="0" fontAlgn="auto">
              <a:lnSpc>
                <a:spcPct val="140000"/>
              </a:lnSpc>
              <a:buFont typeface="Arial" panose="02080604020202020204" pitchFamily="34" charset="0"/>
              <a:buNone/>
            </a:pPr>
            <a:r>
              <a:rPr lang="en-US" altLang="en-US" sz="1800" b="1" dirty="0">
                <a:cs typeface="+mn-lt"/>
              </a:rPr>
              <a:t>What an English Dictionary Tells You</a:t>
            </a:r>
            <a:endParaRPr lang="en-US" altLang="en-US" sz="1800" dirty="0">
              <a:cs typeface="+mn-lt"/>
            </a:endParaRPr>
          </a:p>
          <a:p>
            <a:pPr marL="285750" lvl="0" indent="-285750" fontAlgn="auto">
              <a:lnSpc>
                <a:spcPct val="140000"/>
              </a:lnSpc>
              <a:buFont typeface="Arial" panose="02080604020202020204" pitchFamily="34" charset="0"/>
              <a:buChar char="•"/>
            </a:pPr>
            <a:r>
              <a:rPr lang="en-US" altLang="en-US" sz="1800" dirty="0">
                <a:cs typeface="+mn-lt"/>
              </a:rPr>
              <a:t>database /ˈdeɪtəˌbeɪs/</a:t>
            </a:r>
            <a:endParaRPr lang="en-US" altLang="en-US" sz="1800" dirty="0">
              <a:cs typeface="+mn-lt"/>
            </a:endParaRPr>
          </a:p>
          <a:p>
            <a:pPr lvl="0" indent="0" fontAlgn="auto">
              <a:lnSpc>
                <a:spcPct val="140000"/>
              </a:lnSpc>
              <a:buFont typeface="Arial" panose="02080604020202020204" pitchFamily="34" charset="0"/>
              <a:buNone/>
            </a:pPr>
            <a:r>
              <a:rPr lang="en-US" altLang="en-US" sz="1800" dirty="0">
                <a:cs typeface="+mn-lt"/>
              </a:rPr>
              <a:t>	A collection of data </a:t>
            </a:r>
            <a:r>
              <a:rPr lang="en-US" altLang="en-US" sz="1800" dirty="0">
                <a:solidFill>
                  <a:schemeClr val="accent3"/>
                </a:solidFill>
                <a:cs typeface="+mn-lt"/>
              </a:rPr>
              <a:t>stored</a:t>
            </a:r>
            <a:r>
              <a:rPr lang="en-US" altLang="en-US" sz="1800" dirty="0">
                <a:cs typeface="+mn-lt"/>
              </a:rPr>
              <a:t> in a computer that can easily be used and added to</a:t>
            </a:r>
            <a:endParaRPr lang="en-US" altLang="en-US" sz="1800" dirty="0">
              <a:cs typeface="+mn-lt"/>
            </a:endParaRPr>
          </a:p>
          <a:p>
            <a:pPr lvl="0" indent="0" fontAlgn="auto">
              <a:lnSpc>
                <a:spcPct val="140000"/>
              </a:lnSpc>
              <a:buFont typeface="Arial" panose="02080604020202020204" pitchFamily="34" charset="0"/>
              <a:buNone/>
            </a:pPr>
            <a:endParaRPr lang="en-US" altLang="en-US" sz="800" dirty="0">
              <a:cs typeface="+mn-lt"/>
            </a:endParaRPr>
          </a:p>
          <a:p>
            <a:pPr lvl="0" indent="0" fontAlgn="auto">
              <a:lnSpc>
                <a:spcPct val="140000"/>
              </a:lnSpc>
              <a:buFont typeface="Arial" panose="02080604020202020204" pitchFamily="34" charset="0"/>
              <a:buNone/>
            </a:pPr>
            <a:r>
              <a:rPr lang="en-US" altLang="en-US" sz="1800" b="1" dirty="0">
                <a:cs typeface="+mn-lt"/>
              </a:rPr>
              <a:t>What We Actually Do</a:t>
            </a:r>
            <a:endParaRPr lang="en-US" altLang="en-US" sz="1800" dirty="0">
              <a:cs typeface="+mn-lt"/>
            </a:endParaRPr>
          </a:p>
        </p:txBody>
      </p:sp>
      <p:pic>
        <p:nvPicPr>
          <p:cNvPr id="4" name="Picture 3"/>
          <p:cNvPicPr>
            <a:picLocks noChangeAspect="1"/>
          </p:cNvPicPr>
          <p:nvPr/>
        </p:nvPicPr>
        <p:blipFill>
          <a:blip r:embed="rId1"/>
          <a:stretch>
            <a:fillRect/>
          </a:stretch>
        </p:blipFill>
        <p:spPr>
          <a:xfrm>
            <a:off x="4380230" y="3066415"/>
            <a:ext cx="3431540" cy="2979420"/>
          </a:xfrm>
          <a:prstGeom prst="rect">
            <a:avLst/>
          </a:prstGeom>
        </p:spPr>
      </p:pic>
      <p:sp>
        <p:nvSpPr>
          <p:cNvPr id="5" name="Title 1"/>
          <p:cNvSpPr>
            <a:spLocks noGrp="1"/>
          </p:cNvSpPr>
          <p:nvPr/>
        </p:nvSpPr>
        <p:spPr>
          <a:xfrm>
            <a:off x="6214110" y="3455670"/>
            <a:ext cx="1428750" cy="607695"/>
          </a:xfrm>
          <a:prstGeom prst="rect">
            <a:avLst/>
          </a:prstGeom>
        </p:spPr>
        <p:txBody>
          <a:bodyPr vert="horz" wrap="square" lIns="72000" tIns="0" rIns="0" bIns="54000" rtlCol="0" anchor="b" anchorCtr="0">
            <a:spAutoFit/>
          </a:bodyPr>
          <a:lstStyle>
            <a:lvl1pPr algn="l" defTabSz="914400" rtl="0" eaLnBrk="1" latinLnBrk="0" hangingPunct="1">
              <a:spcBef>
                <a:spcPct val="0"/>
              </a:spcBef>
              <a:buNone/>
              <a:defRPr sz="2200" b="1" kern="1200" cap="none" baseline="0">
                <a:solidFill>
                  <a:schemeClr val="tx1"/>
                </a:solidFill>
                <a:latin typeface="+mn-ea"/>
                <a:ea typeface="+mn-ea"/>
                <a:cs typeface="+mj-cs"/>
              </a:defRPr>
            </a:lvl1pPr>
          </a:lstStyle>
          <a:p>
            <a:r>
              <a:rPr lang="en-US" altLang="en-US" sz="1800" b="0" dirty="0">
                <a:latin typeface="+mn-lt"/>
                <a:cs typeface="+mn-lt"/>
                <a:sym typeface="+mn-ea"/>
              </a:rPr>
              <a:t>Data</a:t>
            </a:r>
            <a:endParaRPr lang="en-US" altLang="en-US" sz="1800" b="0" dirty="0">
              <a:latin typeface="+mn-lt"/>
              <a:cs typeface="+mn-lt"/>
              <a:sym typeface="+mn-ea"/>
            </a:endParaRPr>
          </a:p>
          <a:p>
            <a:r>
              <a:rPr lang="en-US" altLang="en-US" sz="1800" b="0" dirty="0">
                <a:latin typeface="+mn-lt"/>
                <a:cs typeface="+mn-lt"/>
                <a:sym typeface="+mn-ea"/>
              </a:rPr>
              <a:t>Storage</a:t>
            </a:r>
            <a:endParaRPr lang="en-US" altLang="en-US" sz="1800" b="0" dirty="0">
              <a:latin typeface="+mn-lt"/>
              <a:cs typeface="+mn-lt"/>
              <a:sym typeface="+mn-ea"/>
            </a:endParaRPr>
          </a:p>
        </p:txBody>
      </p:sp>
      <p:sp>
        <p:nvSpPr>
          <p:cNvPr id="6" name="Title 1"/>
          <p:cNvSpPr>
            <a:spLocks noGrp="1"/>
          </p:cNvSpPr>
          <p:nvPr/>
        </p:nvSpPr>
        <p:spPr>
          <a:xfrm>
            <a:off x="6214110" y="5133975"/>
            <a:ext cx="1428750" cy="330835"/>
          </a:xfrm>
          <a:prstGeom prst="rect">
            <a:avLst/>
          </a:prstGeom>
        </p:spPr>
        <p:txBody>
          <a:bodyPr vert="horz" wrap="square" lIns="72000" tIns="0" rIns="0" bIns="54000" rtlCol="0" anchor="b" anchorCtr="0">
            <a:spAutoFit/>
          </a:bodyPr>
          <a:lstStyle>
            <a:lvl1pPr algn="l" defTabSz="914400" rtl="0" eaLnBrk="1" latinLnBrk="0" hangingPunct="1">
              <a:spcBef>
                <a:spcPct val="0"/>
              </a:spcBef>
              <a:buNone/>
              <a:defRPr sz="2200" b="1" kern="1200" cap="none" baseline="0">
                <a:solidFill>
                  <a:schemeClr val="tx1"/>
                </a:solidFill>
                <a:latin typeface="+mn-ea"/>
                <a:ea typeface="+mn-ea"/>
                <a:cs typeface="+mj-cs"/>
              </a:defRPr>
            </a:lvl1pPr>
          </a:lstStyle>
          <a:p>
            <a:r>
              <a:rPr lang="en-US" altLang="en-US" sz="1800" b="0" dirty="0">
                <a:latin typeface="+mn-lt"/>
                <a:cs typeface="+mn-lt"/>
                <a:sym typeface="+mn-ea"/>
              </a:rPr>
              <a:t>Computing</a:t>
            </a:r>
            <a:endParaRPr lang="en-US" altLang="en-US" sz="1800" b="0" dirty="0">
              <a:latin typeface="+mn-lt"/>
              <a:cs typeface="+mn-l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296670" y="1475740"/>
            <a:ext cx="1097280" cy="1097280"/>
            <a:chOff x="4532" y="4465"/>
            <a:chExt cx="1728" cy="1728"/>
          </a:xfrm>
        </p:grpSpPr>
        <p:sp>
          <p:nvSpPr>
            <p:cNvPr id="49" name="矩形 85"/>
            <p:cNvSpPr/>
            <p:nvPr/>
          </p:nvSpPr>
          <p:spPr>
            <a:xfrm>
              <a:off x="4532" y="4465"/>
              <a:ext cx="1728" cy="172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sp>
          <p:nvSpPr>
            <p:cNvPr id="51" name="矩形 78"/>
            <p:cNvSpPr/>
            <p:nvPr/>
          </p:nvSpPr>
          <p:spPr>
            <a:xfrm>
              <a:off x="4532" y="5489"/>
              <a:ext cx="1728"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Input Data</a:t>
              </a:r>
              <a:endParaRPr lang="en-US" altLang="en-US" sz="1500" b="0" dirty="0">
                <a:solidFill>
                  <a:schemeClr val="tx1">
                    <a:lumMod val="75000"/>
                    <a:lumOff val="25000"/>
                  </a:schemeClr>
                </a:solidFill>
                <a:latin typeface="宋体" pitchFamily="2" charset="-122"/>
                <a:ea typeface="宋体" pitchFamily="2" charset="-122"/>
              </a:endParaRPr>
            </a:p>
          </p:txBody>
        </p:sp>
        <p:grpSp>
          <p:nvGrpSpPr>
            <p:cNvPr id="2" name="Group 1"/>
            <p:cNvGrpSpPr/>
            <p:nvPr/>
          </p:nvGrpSpPr>
          <p:grpSpPr>
            <a:xfrm>
              <a:off x="5036" y="4755"/>
              <a:ext cx="720" cy="720"/>
              <a:chOff x="5765" y="5207"/>
              <a:chExt cx="758" cy="607"/>
            </a:xfrm>
            <a:solidFill>
              <a:schemeClr val="tx1">
                <a:lumMod val="75000"/>
                <a:lumOff val="25000"/>
              </a:schemeClr>
            </a:solidFill>
          </p:grpSpPr>
          <p:sp>
            <p:nvSpPr>
              <p:cNvPr id="54" name="Freeform 36"/>
              <p:cNvSpPr/>
              <p:nvPr/>
            </p:nvSpPr>
            <p:spPr bwMode="auto">
              <a:xfrm>
                <a:off x="5765" y="5207"/>
                <a:ext cx="759" cy="203"/>
              </a:xfrm>
              <a:custGeom>
                <a:avLst/>
                <a:gdLst>
                  <a:gd name="T0" fmla="*/ 81 w 84"/>
                  <a:gd name="T1" fmla="*/ 4 h 28"/>
                  <a:gd name="T2" fmla="*/ 42 w 84"/>
                  <a:gd name="T3" fmla="*/ 0 h 28"/>
                  <a:gd name="T4" fmla="*/ 3 w 84"/>
                  <a:gd name="T5" fmla="*/ 4 h 28"/>
                  <a:gd name="T6" fmla="*/ 0 w 84"/>
                  <a:gd name="T7" fmla="*/ 14 h 28"/>
                  <a:gd name="T8" fmla="*/ 3 w 84"/>
                  <a:gd name="T9" fmla="*/ 25 h 28"/>
                  <a:gd name="T10" fmla="*/ 42 w 84"/>
                  <a:gd name="T11" fmla="*/ 28 h 28"/>
                  <a:gd name="T12" fmla="*/ 81 w 84"/>
                  <a:gd name="T13" fmla="*/ 25 h 28"/>
                  <a:gd name="T14" fmla="*/ 84 w 84"/>
                  <a:gd name="T15" fmla="*/ 14 h 28"/>
                  <a:gd name="T16" fmla="*/ 81 w 84"/>
                  <a:gd name="T1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8">
                    <a:moveTo>
                      <a:pt x="81" y="4"/>
                    </a:moveTo>
                    <a:cubicBezTo>
                      <a:pt x="70" y="2"/>
                      <a:pt x="56" y="0"/>
                      <a:pt x="42" y="0"/>
                    </a:cubicBezTo>
                    <a:cubicBezTo>
                      <a:pt x="28" y="0"/>
                      <a:pt x="14" y="2"/>
                      <a:pt x="3" y="4"/>
                    </a:cubicBezTo>
                    <a:cubicBezTo>
                      <a:pt x="2" y="5"/>
                      <a:pt x="0" y="9"/>
                      <a:pt x="0" y="14"/>
                    </a:cubicBezTo>
                    <a:cubicBezTo>
                      <a:pt x="0" y="20"/>
                      <a:pt x="2" y="24"/>
                      <a:pt x="3" y="25"/>
                    </a:cubicBezTo>
                    <a:cubicBezTo>
                      <a:pt x="14" y="27"/>
                      <a:pt x="28" y="28"/>
                      <a:pt x="42" y="28"/>
                    </a:cubicBezTo>
                    <a:cubicBezTo>
                      <a:pt x="56" y="28"/>
                      <a:pt x="70" y="27"/>
                      <a:pt x="81" y="25"/>
                    </a:cubicBezTo>
                    <a:cubicBezTo>
                      <a:pt x="82" y="24"/>
                      <a:pt x="84" y="20"/>
                      <a:pt x="84" y="14"/>
                    </a:cubicBezTo>
                    <a:cubicBezTo>
                      <a:pt x="84" y="9"/>
                      <a:pt x="82" y="5"/>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55" name="Freeform 37"/>
              <p:cNvSpPr/>
              <p:nvPr/>
            </p:nvSpPr>
            <p:spPr bwMode="auto">
              <a:xfrm>
                <a:off x="5765" y="5632"/>
                <a:ext cx="759" cy="182"/>
              </a:xfrm>
              <a:custGeom>
                <a:avLst/>
                <a:gdLst>
                  <a:gd name="T0" fmla="*/ 81 w 84"/>
                  <a:gd name="T1" fmla="*/ 0 h 25"/>
                  <a:gd name="T2" fmla="*/ 42 w 84"/>
                  <a:gd name="T3" fmla="*/ 3 h 25"/>
                  <a:gd name="T4" fmla="*/ 3 w 84"/>
                  <a:gd name="T5" fmla="*/ 0 h 25"/>
                  <a:gd name="T6" fmla="*/ 0 w 84"/>
                  <a:gd name="T7" fmla="*/ 10 h 25"/>
                  <a:gd name="T8" fmla="*/ 3 w 84"/>
                  <a:gd name="T9" fmla="*/ 21 h 25"/>
                  <a:gd name="T10" fmla="*/ 42 w 84"/>
                  <a:gd name="T11" fmla="*/ 25 h 25"/>
                  <a:gd name="T12" fmla="*/ 81 w 84"/>
                  <a:gd name="T13" fmla="*/ 21 h 25"/>
                  <a:gd name="T14" fmla="*/ 84 w 84"/>
                  <a:gd name="T15" fmla="*/ 10 h 25"/>
                  <a:gd name="T16" fmla="*/ 81 w 8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5">
                    <a:moveTo>
                      <a:pt x="81" y="0"/>
                    </a:moveTo>
                    <a:cubicBezTo>
                      <a:pt x="70" y="2"/>
                      <a:pt x="56" y="3"/>
                      <a:pt x="42" y="3"/>
                    </a:cubicBezTo>
                    <a:cubicBezTo>
                      <a:pt x="28" y="3"/>
                      <a:pt x="14" y="2"/>
                      <a:pt x="3" y="0"/>
                    </a:cubicBezTo>
                    <a:cubicBezTo>
                      <a:pt x="2" y="1"/>
                      <a:pt x="0" y="5"/>
                      <a:pt x="0" y="10"/>
                    </a:cubicBezTo>
                    <a:cubicBezTo>
                      <a:pt x="0" y="16"/>
                      <a:pt x="2" y="20"/>
                      <a:pt x="3" y="21"/>
                    </a:cubicBezTo>
                    <a:cubicBezTo>
                      <a:pt x="14" y="23"/>
                      <a:pt x="28" y="25"/>
                      <a:pt x="42" y="25"/>
                    </a:cubicBezTo>
                    <a:cubicBezTo>
                      <a:pt x="56" y="25"/>
                      <a:pt x="70" y="23"/>
                      <a:pt x="81" y="21"/>
                    </a:cubicBezTo>
                    <a:cubicBezTo>
                      <a:pt x="82" y="20"/>
                      <a:pt x="84" y="16"/>
                      <a:pt x="84" y="10"/>
                    </a:cubicBezTo>
                    <a:cubicBezTo>
                      <a:pt x="84" y="5"/>
                      <a:pt x="82" y="1"/>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56" name="Freeform 38"/>
              <p:cNvSpPr/>
              <p:nvPr/>
            </p:nvSpPr>
            <p:spPr bwMode="auto">
              <a:xfrm>
                <a:off x="5765" y="5435"/>
                <a:ext cx="759" cy="173"/>
              </a:xfrm>
              <a:custGeom>
                <a:avLst/>
                <a:gdLst>
                  <a:gd name="T0" fmla="*/ 81 w 84"/>
                  <a:gd name="T1" fmla="*/ 0 h 24"/>
                  <a:gd name="T2" fmla="*/ 42 w 84"/>
                  <a:gd name="T3" fmla="*/ 3 h 24"/>
                  <a:gd name="T4" fmla="*/ 2 w 84"/>
                  <a:gd name="T5" fmla="*/ 0 h 24"/>
                  <a:gd name="T6" fmla="*/ 0 w 84"/>
                  <a:gd name="T7" fmla="*/ 10 h 24"/>
                  <a:gd name="T8" fmla="*/ 3 w 84"/>
                  <a:gd name="T9" fmla="*/ 21 h 24"/>
                  <a:gd name="T10" fmla="*/ 42 w 84"/>
                  <a:gd name="T11" fmla="*/ 24 h 24"/>
                  <a:gd name="T12" fmla="*/ 81 w 84"/>
                  <a:gd name="T13" fmla="*/ 21 h 24"/>
                  <a:gd name="T14" fmla="*/ 84 w 84"/>
                  <a:gd name="T15" fmla="*/ 10 h 24"/>
                  <a:gd name="T16" fmla="*/ 81 w 8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4">
                    <a:moveTo>
                      <a:pt x="81" y="0"/>
                    </a:moveTo>
                    <a:cubicBezTo>
                      <a:pt x="70" y="2"/>
                      <a:pt x="56" y="3"/>
                      <a:pt x="42" y="3"/>
                    </a:cubicBezTo>
                    <a:cubicBezTo>
                      <a:pt x="28" y="3"/>
                      <a:pt x="14" y="2"/>
                      <a:pt x="2" y="0"/>
                    </a:cubicBezTo>
                    <a:cubicBezTo>
                      <a:pt x="1" y="2"/>
                      <a:pt x="0" y="5"/>
                      <a:pt x="0" y="10"/>
                    </a:cubicBezTo>
                    <a:cubicBezTo>
                      <a:pt x="0" y="15"/>
                      <a:pt x="2" y="20"/>
                      <a:pt x="3" y="21"/>
                    </a:cubicBezTo>
                    <a:cubicBezTo>
                      <a:pt x="14" y="23"/>
                      <a:pt x="28" y="24"/>
                      <a:pt x="42" y="24"/>
                    </a:cubicBezTo>
                    <a:cubicBezTo>
                      <a:pt x="56" y="24"/>
                      <a:pt x="70" y="23"/>
                      <a:pt x="81" y="21"/>
                    </a:cubicBezTo>
                    <a:cubicBezTo>
                      <a:pt x="82" y="20"/>
                      <a:pt x="84" y="15"/>
                      <a:pt x="84" y="10"/>
                    </a:cubicBezTo>
                    <a:cubicBezTo>
                      <a:pt x="84" y="5"/>
                      <a:pt x="82" y="2"/>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grpSp>
      </p:grpSp>
      <p:cxnSp>
        <p:nvCxnSpPr>
          <p:cNvPr id="70" name="直接箭头连接符 22"/>
          <p:cNvCxnSpPr>
            <a:stCxn id="49" idx="3"/>
            <a:endCxn id="3" idx="1"/>
          </p:cNvCxnSpPr>
          <p:nvPr/>
        </p:nvCxnSpPr>
        <p:spPr>
          <a:xfrm>
            <a:off x="2393950" y="2024380"/>
            <a:ext cx="890270" cy="2413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00" name="Group 199"/>
          <p:cNvGrpSpPr/>
          <p:nvPr/>
        </p:nvGrpSpPr>
        <p:grpSpPr>
          <a:xfrm>
            <a:off x="3284220" y="1499870"/>
            <a:ext cx="1097280" cy="1097280"/>
            <a:chOff x="5172" y="2362"/>
            <a:chExt cx="1728" cy="1728"/>
          </a:xfrm>
        </p:grpSpPr>
        <p:sp>
          <p:nvSpPr>
            <p:cNvPr id="3" name="矩形 85"/>
            <p:cNvSpPr/>
            <p:nvPr/>
          </p:nvSpPr>
          <p:spPr>
            <a:xfrm>
              <a:off x="5172" y="2362"/>
              <a:ext cx="1728" cy="17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sp>
          <p:nvSpPr>
            <p:cNvPr id="6" name="矩形 78"/>
            <p:cNvSpPr/>
            <p:nvPr/>
          </p:nvSpPr>
          <p:spPr>
            <a:xfrm>
              <a:off x="5172" y="3386"/>
              <a:ext cx="1728"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Module</a:t>
              </a:r>
              <a:endParaRPr lang="en-US" altLang="en-US" sz="1500" b="0" dirty="0">
                <a:solidFill>
                  <a:schemeClr val="tx1">
                    <a:lumMod val="75000"/>
                    <a:lumOff val="25000"/>
                  </a:schemeClr>
                </a:solidFill>
                <a:latin typeface="宋体" pitchFamily="2" charset="-122"/>
                <a:ea typeface="宋体" pitchFamily="2" charset="-122"/>
              </a:endParaRPr>
            </a:p>
          </p:txBody>
        </p:sp>
        <p:grpSp>
          <p:nvGrpSpPr>
            <p:cNvPr id="33" name="组 172"/>
            <p:cNvGrpSpPr/>
            <p:nvPr/>
          </p:nvGrpSpPr>
          <p:grpSpPr>
            <a:xfrm rot="0">
              <a:off x="5676" y="2652"/>
              <a:ext cx="720" cy="720"/>
              <a:chOff x="6733951" y="2456305"/>
              <a:chExt cx="679946" cy="712212"/>
            </a:xfrm>
            <a:solidFill>
              <a:schemeClr val="tx1">
                <a:lumMod val="75000"/>
                <a:lumOff val="25000"/>
              </a:schemeClr>
            </a:solidFill>
          </p:grpSpPr>
          <p:sp>
            <p:nvSpPr>
              <p:cNvPr id="34" name="Freeform 25"/>
              <p:cNvSpPr/>
              <p:nvPr/>
            </p:nvSpPr>
            <p:spPr bwMode="auto">
              <a:xfrm>
                <a:off x="6794179" y="2456305"/>
                <a:ext cx="431108" cy="712212"/>
              </a:xfrm>
              <a:custGeom>
                <a:avLst/>
                <a:gdLst>
                  <a:gd name="T0" fmla="*/ 109 w 146"/>
                  <a:gd name="T1" fmla="*/ 24 h 238"/>
                  <a:gd name="T2" fmla="*/ 72 w 146"/>
                  <a:gd name="T3" fmla="*/ 1 h 238"/>
                  <a:gd name="T4" fmla="*/ 63 w 146"/>
                  <a:gd name="T5" fmla="*/ 1 h 238"/>
                  <a:gd name="T6" fmla="*/ 57 w 146"/>
                  <a:gd name="T7" fmla="*/ 7 h 238"/>
                  <a:gd name="T8" fmla="*/ 42 w 146"/>
                  <a:gd name="T9" fmla="*/ 47 h 238"/>
                  <a:gd name="T10" fmla="*/ 44 w 146"/>
                  <a:gd name="T11" fmla="*/ 58 h 238"/>
                  <a:gd name="T12" fmla="*/ 52 w 146"/>
                  <a:gd name="T13" fmla="*/ 61 h 238"/>
                  <a:gd name="T14" fmla="*/ 55 w 146"/>
                  <a:gd name="T15" fmla="*/ 60 h 238"/>
                  <a:gd name="T16" fmla="*/ 70 w 146"/>
                  <a:gd name="T17" fmla="*/ 55 h 238"/>
                  <a:gd name="T18" fmla="*/ 71 w 146"/>
                  <a:gd name="T19" fmla="*/ 57 h 238"/>
                  <a:gd name="T20" fmla="*/ 8 w 146"/>
                  <a:gd name="T21" fmla="*/ 217 h 238"/>
                  <a:gd name="T22" fmla="*/ 3 w 146"/>
                  <a:gd name="T23" fmla="*/ 232 h 238"/>
                  <a:gd name="T24" fmla="*/ 13 w 146"/>
                  <a:gd name="T25" fmla="*/ 238 h 238"/>
                  <a:gd name="T26" fmla="*/ 18 w 146"/>
                  <a:gd name="T27" fmla="*/ 237 h 238"/>
                  <a:gd name="T28" fmla="*/ 91 w 146"/>
                  <a:gd name="T29" fmla="*/ 48 h 238"/>
                  <a:gd name="T30" fmla="*/ 91 w 146"/>
                  <a:gd name="T31" fmla="*/ 48 h 238"/>
                  <a:gd name="T32" fmla="*/ 107 w 146"/>
                  <a:gd name="T33" fmla="*/ 42 h 238"/>
                  <a:gd name="T34" fmla="*/ 114 w 146"/>
                  <a:gd name="T35" fmla="*/ 34 h 238"/>
                  <a:gd name="T36" fmla="*/ 109 w 146"/>
                  <a:gd name="T37" fmla="*/ 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8">
                    <a:moveTo>
                      <a:pt x="109" y="24"/>
                    </a:moveTo>
                    <a:cubicBezTo>
                      <a:pt x="72" y="1"/>
                      <a:pt x="72" y="1"/>
                      <a:pt x="72" y="1"/>
                    </a:cubicBezTo>
                    <a:cubicBezTo>
                      <a:pt x="70" y="0"/>
                      <a:pt x="66" y="0"/>
                      <a:pt x="63" y="1"/>
                    </a:cubicBezTo>
                    <a:cubicBezTo>
                      <a:pt x="60" y="2"/>
                      <a:pt x="58" y="4"/>
                      <a:pt x="57" y="7"/>
                    </a:cubicBezTo>
                    <a:cubicBezTo>
                      <a:pt x="42" y="47"/>
                      <a:pt x="42" y="47"/>
                      <a:pt x="42" y="47"/>
                    </a:cubicBezTo>
                    <a:cubicBezTo>
                      <a:pt x="40" y="50"/>
                      <a:pt x="41" y="55"/>
                      <a:pt x="44" y="58"/>
                    </a:cubicBezTo>
                    <a:cubicBezTo>
                      <a:pt x="46" y="60"/>
                      <a:pt x="49" y="61"/>
                      <a:pt x="52" y="61"/>
                    </a:cubicBezTo>
                    <a:cubicBezTo>
                      <a:pt x="53" y="61"/>
                      <a:pt x="54" y="61"/>
                      <a:pt x="55" y="60"/>
                    </a:cubicBezTo>
                    <a:cubicBezTo>
                      <a:pt x="70" y="55"/>
                      <a:pt x="70" y="55"/>
                      <a:pt x="70" y="55"/>
                    </a:cubicBezTo>
                    <a:cubicBezTo>
                      <a:pt x="70" y="56"/>
                      <a:pt x="70" y="56"/>
                      <a:pt x="71" y="57"/>
                    </a:cubicBezTo>
                    <a:cubicBezTo>
                      <a:pt x="72" y="61"/>
                      <a:pt x="116" y="166"/>
                      <a:pt x="8" y="217"/>
                    </a:cubicBezTo>
                    <a:cubicBezTo>
                      <a:pt x="3" y="219"/>
                      <a:pt x="0" y="226"/>
                      <a:pt x="3" y="232"/>
                    </a:cubicBezTo>
                    <a:cubicBezTo>
                      <a:pt x="5" y="236"/>
                      <a:pt x="9" y="238"/>
                      <a:pt x="13" y="238"/>
                    </a:cubicBezTo>
                    <a:cubicBezTo>
                      <a:pt x="14" y="238"/>
                      <a:pt x="16" y="238"/>
                      <a:pt x="18" y="237"/>
                    </a:cubicBezTo>
                    <a:cubicBezTo>
                      <a:pt x="146" y="177"/>
                      <a:pt x="91" y="49"/>
                      <a:pt x="91" y="48"/>
                    </a:cubicBezTo>
                    <a:cubicBezTo>
                      <a:pt x="91" y="48"/>
                      <a:pt x="91" y="48"/>
                      <a:pt x="91" y="48"/>
                    </a:cubicBezTo>
                    <a:cubicBezTo>
                      <a:pt x="107" y="42"/>
                      <a:pt x="107" y="42"/>
                      <a:pt x="107" y="42"/>
                    </a:cubicBezTo>
                    <a:cubicBezTo>
                      <a:pt x="110" y="41"/>
                      <a:pt x="113" y="38"/>
                      <a:pt x="114" y="34"/>
                    </a:cubicBezTo>
                    <a:cubicBezTo>
                      <a:pt x="114" y="30"/>
                      <a:pt x="112" y="26"/>
                      <a:pt x="109" y="24"/>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35" name="Freeform 26"/>
              <p:cNvSpPr/>
              <p:nvPr/>
            </p:nvSpPr>
            <p:spPr bwMode="auto">
              <a:xfrm>
                <a:off x="6733951" y="2719374"/>
                <a:ext cx="210800" cy="213342"/>
              </a:xfrm>
              <a:custGeom>
                <a:avLst/>
                <a:gdLst>
                  <a:gd name="T0" fmla="*/ 51 w 71"/>
                  <a:gd name="T1" fmla="*/ 36 h 71"/>
                  <a:gd name="T2" fmla="*/ 67 w 71"/>
                  <a:gd name="T3" fmla="*/ 20 h 71"/>
                  <a:gd name="T4" fmla="*/ 67 w 71"/>
                  <a:gd name="T5" fmla="*/ 5 h 71"/>
                  <a:gd name="T6" fmla="*/ 51 w 71"/>
                  <a:gd name="T7" fmla="*/ 5 h 71"/>
                  <a:gd name="T8" fmla="*/ 36 w 71"/>
                  <a:gd name="T9" fmla="*/ 20 h 71"/>
                  <a:gd name="T10" fmla="*/ 20 w 71"/>
                  <a:gd name="T11" fmla="*/ 5 h 71"/>
                  <a:gd name="T12" fmla="*/ 4 w 71"/>
                  <a:gd name="T13" fmla="*/ 5 h 71"/>
                  <a:gd name="T14" fmla="*/ 4 w 71"/>
                  <a:gd name="T15" fmla="*/ 20 h 71"/>
                  <a:gd name="T16" fmla="*/ 20 w 71"/>
                  <a:gd name="T17" fmla="*/ 36 h 71"/>
                  <a:gd name="T18" fmla="*/ 4 w 71"/>
                  <a:gd name="T19" fmla="*/ 52 h 71"/>
                  <a:gd name="T20" fmla="*/ 4 w 71"/>
                  <a:gd name="T21" fmla="*/ 68 h 71"/>
                  <a:gd name="T22" fmla="*/ 12 w 71"/>
                  <a:gd name="T23" fmla="*/ 71 h 71"/>
                  <a:gd name="T24" fmla="*/ 20 w 71"/>
                  <a:gd name="T25" fmla="*/ 68 h 71"/>
                  <a:gd name="T26" fmla="*/ 36 w 71"/>
                  <a:gd name="T27" fmla="*/ 52 h 71"/>
                  <a:gd name="T28" fmla="*/ 51 w 71"/>
                  <a:gd name="T29" fmla="*/ 68 h 71"/>
                  <a:gd name="T30" fmla="*/ 59 w 71"/>
                  <a:gd name="T31" fmla="*/ 71 h 71"/>
                  <a:gd name="T32" fmla="*/ 67 w 71"/>
                  <a:gd name="T33" fmla="*/ 68 h 71"/>
                  <a:gd name="T34" fmla="*/ 67 w 71"/>
                  <a:gd name="T35" fmla="*/ 52 h 71"/>
                  <a:gd name="T36" fmla="*/ 51 w 71"/>
                  <a:gd name="T37"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51" y="36"/>
                    </a:moveTo>
                    <a:cubicBezTo>
                      <a:pt x="67" y="20"/>
                      <a:pt x="67" y="20"/>
                      <a:pt x="67" y="20"/>
                    </a:cubicBezTo>
                    <a:cubicBezTo>
                      <a:pt x="71" y="16"/>
                      <a:pt x="71" y="9"/>
                      <a:pt x="67" y="5"/>
                    </a:cubicBezTo>
                    <a:cubicBezTo>
                      <a:pt x="63" y="0"/>
                      <a:pt x="56" y="0"/>
                      <a:pt x="51" y="5"/>
                    </a:cubicBezTo>
                    <a:cubicBezTo>
                      <a:pt x="36" y="20"/>
                      <a:pt x="36" y="20"/>
                      <a:pt x="36" y="20"/>
                    </a:cubicBezTo>
                    <a:cubicBezTo>
                      <a:pt x="20" y="5"/>
                      <a:pt x="20" y="5"/>
                      <a:pt x="20" y="5"/>
                    </a:cubicBezTo>
                    <a:cubicBezTo>
                      <a:pt x="15" y="0"/>
                      <a:pt x="8" y="0"/>
                      <a:pt x="4" y="5"/>
                    </a:cubicBezTo>
                    <a:cubicBezTo>
                      <a:pt x="0" y="9"/>
                      <a:pt x="0" y="16"/>
                      <a:pt x="4" y="20"/>
                    </a:cubicBezTo>
                    <a:cubicBezTo>
                      <a:pt x="20" y="36"/>
                      <a:pt x="20" y="36"/>
                      <a:pt x="20" y="36"/>
                    </a:cubicBezTo>
                    <a:cubicBezTo>
                      <a:pt x="4" y="52"/>
                      <a:pt x="4" y="52"/>
                      <a:pt x="4" y="52"/>
                    </a:cubicBezTo>
                    <a:cubicBezTo>
                      <a:pt x="0" y="56"/>
                      <a:pt x="0" y="63"/>
                      <a:pt x="4" y="68"/>
                    </a:cubicBezTo>
                    <a:cubicBezTo>
                      <a:pt x="6" y="70"/>
                      <a:pt x="9" y="71"/>
                      <a:pt x="12" y="71"/>
                    </a:cubicBezTo>
                    <a:cubicBezTo>
                      <a:pt x="15" y="71"/>
                      <a:pt x="18" y="70"/>
                      <a:pt x="20" y="68"/>
                    </a:cubicBezTo>
                    <a:cubicBezTo>
                      <a:pt x="36" y="52"/>
                      <a:pt x="36" y="52"/>
                      <a:pt x="36" y="52"/>
                    </a:cubicBezTo>
                    <a:cubicBezTo>
                      <a:pt x="51" y="68"/>
                      <a:pt x="51" y="68"/>
                      <a:pt x="51" y="68"/>
                    </a:cubicBezTo>
                    <a:cubicBezTo>
                      <a:pt x="53" y="70"/>
                      <a:pt x="56" y="71"/>
                      <a:pt x="59" y="71"/>
                    </a:cubicBezTo>
                    <a:cubicBezTo>
                      <a:pt x="62" y="71"/>
                      <a:pt x="65" y="70"/>
                      <a:pt x="67" y="68"/>
                    </a:cubicBezTo>
                    <a:cubicBezTo>
                      <a:pt x="71" y="63"/>
                      <a:pt x="71" y="56"/>
                      <a:pt x="67" y="52"/>
                    </a:cubicBezTo>
                    <a:lnTo>
                      <a:pt x="51"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36" name="Freeform 27"/>
              <p:cNvSpPr/>
              <p:nvPr/>
            </p:nvSpPr>
            <p:spPr bwMode="auto">
              <a:xfrm>
                <a:off x="7115927" y="2943946"/>
                <a:ext cx="212384" cy="210135"/>
              </a:xfrm>
              <a:custGeom>
                <a:avLst/>
                <a:gdLst>
                  <a:gd name="T0" fmla="*/ 52 w 72"/>
                  <a:gd name="T1" fmla="*/ 36 h 70"/>
                  <a:gd name="T2" fmla="*/ 67 w 72"/>
                  <a:gd name="T3" fmla="*/ 20 h 70"/>
                  <a:gd name="T4" fmla="*/ 67 w 72"/>
                  <a:gd name="T5" fmla="*/ 4 h 70"/>
                  <a:gd name="T6" fmla="*/ 52 w 72"/>
                  <a:gd name="T7" fmla="*/ 4 h 70"/>
                  <a:gd name="T8" fmla="*/ 36 w 72"/>
                  <a:gd name="T9" fmla="*/ 20 h 70"/>
                  <a:gd name="T10" fmla="*/ 20 w 72"/>
                  <a:gd name="T11" fmla="*/ 4 h 70"/>
                  <a:gd name="T12" fmla="*/ 4 w 72"/>
                  <a:gd name="T13" fmla="*/ 4 h 70"/>
                  <a:gd name="T14" fmla="*/ 4 w 72"/>
                  <a:gd name="T15" fmla="*/ 20 h 70"/>
                  <a:gd name="T16" fmla="*/ 20 w 72"/>
                  <a:gd name="T17" fmla="*/ 36 h 70"/>
                  <a:gd name="T18" fmla="*/ 4 w 72"/>
                  <a:gd name="T19" fmla="*/ 51 h 70"/>
                  <a:gd name="T20" fmla="*/ 4 w 72"/>
                  <a:gd name="T21" fmla="*/ 67 h 70"/>
                  <a:gd name="T22" fmla="*/ 12 w 72"/>
                  <a:gd name="T23" fmla="*/ 70 h 70"/>
                  <a:gd name="T24" fmla="*/ 20 w 72"/>
                  <a:gd name="T25" fmla="*/ 67 h 70"/>
                  <a:gd name="T26" fmla="*/ 36 w 72"/>
                  <a:gd name="T27" fmla="*/ 51 h 70"/>
                  <a:gd name="T28" fmla="*/ 52 w 72"/>
                  <a:gd name="T29" fmla="*/ 67 h 70"/>
                  <a:gd name="T30" fmla="*/ 60 w 72"/>
                  <a:gd name="T31" fmla="*/ 70 h 70"/>
                  <a:gd name="T32" fmla="*/ 67 w 72"/>
                  <a:gd name="T33" fmla="*/ 67 h 70"/>
                  <a:gd name="T34" fmla="*/ 67 w 72"/>
                  <a:gd name="T35" fmla="*/ 51 h 70"/>
                  <a:gd name="T36" fmla="*/ 52 w 72"/>
                  <a:gd name="T3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0">
                    <a:moveTo>
                      <a:pt x="52" y="36"/>
                    </a:moveTo>
                    <a:cubicBezTo>
                      <a:pt x="67" y="20"/>
                      <a:pt x="67" y="20"/>
                      <a:pt x="67" y="20"/>
                    </a:cubicBezTo>
                    <a:cubicBezTo>
                      <a:pt x="72" y="15"/>
                      <a:pt x="72" y="8"/>
                      <a:pt x="67" y="4"/>
                    </a:cubicBezTo>
                    <a:cubicBezTo>
                      <a:pt x="63" y="0"/>
                      <a:pt x="56" y="0"/>
                      <a:pt x="52" y="4"/>
                    </a:cubicBezTo>
                    <a:cubicBezTo>
                      <a:pt x="36" y="20"/>
                      <a:pt x="36" y="20"/>
                      <a:pt x="36" y="20"/>
                    </a:cubicBezTo>
                    <a:cubicBezTo>
                      <a:pt x="20" y="4"/>
                      <a:pt x="20" y="4"/>
                      <a:pt x="20" y="4"/>
                    </a:cubicBezTo>
                    <a:cubicBezTo>
                      <a:pt x="16" y="0"/>
                      <a:pt x="9" y="0"/>
                      <a:pt x="4" y="4"/>
                    </a:cubicBezTo>
                    <a:cubicBezTo>
                      <a:pt x="0" y="8"/>
                      <a:pt x="0" y="15"/>
                      <a:pt x="4" y="20"/>
                    </a:cubicBezTo>
                    <a:cubicBezTo>
                      <a:pt x="20" y="36"/>
                      <a:pt x="20" y="36"/>
                      <a:pt x="20" y="36"/>
                    </a:cubicBezTo>
                    <a:cubicBezTo>
                      <a:pt x="4" y="51"/>
                      <a:pt x="4" y="51"/>
                      <a:pt x="4" y="51"/>
                    </a:cubicBezTo>
                    <a:cubicBezTo>
                      <a:pt x="0" y="56"/>
                      <a:pt x="0" y="63"/>
                      <a:pt x="4" y="67"/>
                    </a:cubicBezTo>
                    <a:cubicBezTo>
                      <a:pt x="7" y="69"/>
                      <a:pt x="9" y="70"/>
                      <a:pt x="12" y="70"/>
                    </a:cubicBezTo>
                    <a:cubicBezTo>
                      <a:pt x="15" y="70"/>
                      <a:pt x="18" y="69"/>
                      <a:pt x="20" y="67"/>
                    </a:cubicBezTo>
                    <a:cubicBezTo>
                      <a:pt x="36" y="51"/>
                      <a:pt x="36" y="51"/>
                      <a:pt x="36" y="51"/>
                    </a:cubicBezTo>
                    <a:cubicBezTo>
                      <a:pt x="52" y="67"/>
                      <a:pt x="52" y="67"/>
                      <a:pt x="52" y="67"/>
                    </a:cubicBezTo>
                    <a:cubicBezTo>
                      <a:pt x="54" y="69"/>
                      <a:pt x="57" y="70"/>
                      <a:pt x="60" y="70"/>
                    </a:cubicBezTo>
                    <a:cubicBezTo>
                      <a:pt x="62" y="70"/>
                      <a:pt x="65" y="69"/>
                      <a:pt x="67" y="67"/>
                    </a:cubicBezTo>
                    <a:cubicBezTo>
                      <a:pt x="72" y="63"/>
                      <a:pt x="72" y="56"/>
                      <a:pt x="67" y="51"/>
                    </a:cubicBezTo>
                    <a:lnTo>
                      <a:pt x="52"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37" name="Freeform 28"/>
              <p:cNvSpPr>
                <a:spLocks noEditPoints="1"/>
              </p:cNvSpPr>
              <p:nvPr/>
            </p:nvSpPr>
            <p:spPr bwMode="auto">
              <a:xfrm>
                <a:off x="7177737" y="2650398"/>
                <a:ext cx="236160" cy="239009"/>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21 h 80"/>
                  <a:gd name="T12" fmla="*/ 21 w 80"/>
                  <a:gd name="T13" fmla="*/ 40 h 80"/>
                  <a:gd name="T14" fmla="*/ 40 w 80"/>
                  <a:gd name="T15" fmla="*/ 60 h 80"/>
                  <a:gd name="T16" fmla="*/ 59 w 80"/>
                  <a:gd name="T17" fmla="*/ 40 h 80"/>
                  <a:gd name="T18" fmla="*/ 40 w 80"/>
                  <a:gd name="T19"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21"/>
                    </a:moveTo>
                    <a:cubicBezTo>
                      <a:pt x="29" y="21"/>
                      <a:pt x="21" y="30"/>
                      <a:pt x="21" y="40"/>
                    </a:cubicBezTo>
                    <a:cubicBezTo>
                      <a:pt x="21" y="51"/>
                      <a:pt x="29" y="60"/>
                      <a:pt x="40" y="60"/>
                    </a:cubicBezTo>
                    <a:cubicBezTo>
                      <a:pt x="50" y="60"/>
                      <a:pt x="59" y="51"/>
                      <a:pt x="59" y="40"/>
                    </a:cubicBezTo>
                    <a:cubicBezTo>
                      <a:pt x="59" y="30"/>
                      <a:pt x="50" y="21"/>
                      <a:pt x="40" y="21"/>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grpSp>
      </p:grpSp>
      <p:grpSp>
        <p:nvGrpSpPr>
          <p:cNvPr id="42" name="Group 41"/>
          <p:cNvGrpSpPr/>
          <p:nvPr/>
        </p:nvGrpSpPr>
        <p:grpSpPr>
          <a:xfrm>
            <a:off x="977265" y="2831465"/>
            <a:ext cx="1097280" cy="1097280"/>
            <a:chOff x="4532" y="4465"/>
            <a:chExt cx="1728" cy="1728"/>
          </a:xfrm>
        </p:grpSpPr>
        <p:sp>
          <p:nvSpPr>
            <p:cNvPr id="63" name="矩形 85"/>
            <p:cNvSpPr/>
            <p:nvPr/>
          </p:nvSpPr>
          <p:spPr>
            <a:xfrm>
              <a:off x="4532" y="4465"/>
              <a:ext cx="1728" cy="172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sp>
          <p:nvSpPr>
            <p:cNvPr id="64" name="矩形 78"/>
            <p:cNvSpPr/>
            <p:nvPr/>
          </p:nvSpPr>
          <p:spPr>
            <a:xfrm>
              <a:off x="4532" y="5489"/>
              <a:ext cx="1728"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Input Data</a:t>
              </a:r>
              <a:endParaRPr lang="en-US" altLang="en-US" sz="1500" b="0" dirty="0">
                <a:solidFill>
                  <a:schemeClr val="tx1">
                    <a:lumMod val="75000"/>
                    <a:lumOff val="25000"/>
                  </a:schemeClr>
                </a:solidFill>
                <a:latin typeface="宋体" pitchFamily="2" charset="-122"/>
                <a:ea typeface="宋体" pitchFamily="2" charset="-122"/>
              </a:endParaRPr>
            </a:p>
          </p:txBody>
        </p:sp>
        <p:grpSp>
          <p:nvGrpSpPr>
            <p:cNvPr id="66" name="Group 65"/>
            <p:cNvGrpSpPr/>
            <p:nvPr/>
          </p:nvGrpSpPr>
          <p:grpSpPr>
            <a:xfrm>
              <a:off x="5036" y="4755"/>
              <a:ext cx="720" cy="720"/>
              <a:chOff x="5765" y="5207"/>
              <a:chExt cx="758" cy="607"/>
            </a:xfrm>
            <a:solidFill>
              <a:schemeClr val="tx1">
                <a:lumMod val="75000"/>
                <a:lumOff val="25000"/>
              </a:schemeClr>
            </a:solidFill>
          </p:grpSpPr>
          <p:sp>
            <p:nvSpPr>
              <p:cNvPr id="72" name="Freeform 36"/>
              <p:cNvSpPr/>
              <p:nvPr/>
            </p:nvSpPr>
            <p:spPr bwMode="auto">
              <a:xfrm>
                <a:off x="5765" y="5207"/>
                <a:ext cx="759" cy="203"/>
              </a:xfrm>
              <a:custGeom>
                <a:avLst/>
                <a:gdLst>
                  <a:gd name="T0" fmla="*/ 81 w 84"/>
                  <a:gd name="T1" fmla="*/ 4 h 28"/>
                  <a:gd name="T2" fmla="*/ 42 w 84"/>
                  <a:gd name="T3" fmla="*/ 0 h 28"/>
                  <a:gd name="T4" fmla="*/ 3 w 84"/>
                  <a:gd name="T5" fmla="*/ 4 h 28"/>
                  <a:gd name="T6" fmla="*/ 0 w 84"/>
                  <a:gd name="T7" fmla="*/ 14 h 28"/>
                  <a:gd name="T8" fmla="*/ 3 w 84"/>
                  <a:gd name="T9" fmla="*/ 25 h 28"/>
                  <a:gd name="T10" fmla="*/ 42 w 84"/>
                  <a:gd name="T11" fmla="*/ 28 h 28"/>
                  <a:gd name="T12" fmla="*/ 81 w 84"/>
                  <a:gd name="T13" fmla="*/ 25 h 28"/>
                  <a:gd name="T14" fmla="*/ 84 w 84"/>
                  <a:gd name="T15" fmla="*/ 14 h 28"/>
                  <a:gd name="T16" fmla="*/ 81 w 84"/>
                  <a:gd name="T1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8">
                    <a:moveTo>
                      <a:pt x="81" y="4"/>
                    </a:moveTo>
                    <a:cubicBezTo>
                      <a:pt x="70" y="2"/>
                      <a:pt x="56" y="0"/>
                      <a:pt x="42" y="0"/>
                    </a:cubicBezTo>
                    <a:cubicBezTo>
                      <a:pt x="28" y="0"/>
                      <a:pt x="14" y="2"/>
                      <a:pt x="3" y="4"/>
                    </a:cubicBezTo>
                    <a:cubicBezTo>
                      <a:pt x="2" y="5"/>
                      <a:pt x="0" y="9"/>
                      <a:pt x="0" y="14"/>
                    </a:cubicBezTo>
                    <a:cubicBezTo>
                      <a:pt x="0" y="20"/>
                      <a:pt x="2" y="24"/>
                      <a:pt x="3" y="25"/>
                    </a:cubicBezTo>
                    <a:cubicBezTo>
                      <a:pt x="14" y="27"/>
                      <a:pt x="28" y="28"/>
                      <a:pt x="42" y="28"/>
                    </a:cubicBezTo>
                    <a:cubicBezTo>
                      <a:pt x="56" y="28"/>
                      <a:pt x="70" y="27"/>
                      <a:pt x="81" y="25"/>
                    </a:cubicBezTo>
                    <a:cubicBezTo>
                      <a:pt x="82" y="24"/>
                      <a:pt x="84" y="20"/>
                      <a:pt x="84" y="14"/>
                    </a:cubicBezTo>
                    <a:cubicBezTo>
                      <a:pt x="84" y="9"/>
                      <a:pt x="82" y="5"/>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88" name="Freeform 37"/>
              <p:cNvSpPr/>
              <p:nvPr/>
            </p:nvSpPr>
            <p:spPr bwMode="auto">
              <a:xfrm>
                <a:off x="5765" y="5632"/>
                <a:ext cx="759" cy="182"/>
              </a:xfrm>
              <a:custGeom>
                <a:avLst/>
                <a:gdLst>
                  <a:gd name="T0" fmla="*/ 81 w 84"/>
                  <a:gd name="T1" fmla="*/ 0 h 25"/>
                  <a:gd name="T2" fmla="*/ 42 w 84"/>
                  <a:gd name="T3" fmla="*/ 3 h 25"/>
                  <a:gd name="T4" fmla="*/ 3 w 84"/>
                  <a:gd name="T5" fmla="*/ 0 h 25"/>
                  <a:gd name="T6" fmla="*/ 0 w 84"/>
                  <a:gd name="T7" fmla="*/ 10 h 25"/>
                  <a:gd name="T8" fmla="*/ 3 w 84"/>
                  <a:gd name="T9" fmla="*/ 21 h 25"/>
                  <a:gd name="T10" fmla="*/ 42 w 84"/>
                  <a:gd name="T11" fmla="*/ 25 h 25"/>
                  <a:gd name="T12" fmla="*/ 81 w 84"/>
                  <a:gd name="T13" fmla="*/ 21 h 25"/>
                  <a:gd name="T14" fmla="*/ 84 w 84"/>
                  <a:gd name="T15" fmla="*/ 10 h 25"/>
                  <a:gd name="T16" fmla="*/ 81 w 8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5">
                    <a:moveTo>
                      <a:pt x="81" y="0"/>
                    </a:moveTo>
                    <a:cubicBezTo>
                      <a:pt x="70" y="2"/>
                      <a:pt x="56" y="3"/>
                      <a:pt x="42" y="3"/>
                    </a:cubicBezTo>
                    <a:cubicBezTo>
                      <a:pt x="28" y="3"/>
                      <a:pt x="14" y="2"/>
                      <a:pt x="3" y="0"/>
                    </a:cubicBezTo>
                    <a:cubicBezTo>
                      <a:pt x="2" y="1"/>
                      <a:pt x="0" y="5"/>
                      <a:pt x="0" y="10"/>
                    </a:cubicBezTo>
                    <a:cubicBezTo>
                      <a:pt x="0" y="16"/>
                      <a:pt x="2" y="20"/>
                      <a:pt x="3" y="21"/>
                    </a:cubicBezTo>
                    <a:cubicBezTo>
                      <a:pt x="14" y="23"/>
                      <a:pt x="28" y="25"/>
                      <a:pt x="42" y="25"/>
                    </a:cubicBezTo>
                    <a:cubicBezTo>
                      <a:pt x="56" y="25"/>
                      <a:pt x="70" y="23"/>
                      <a:pt x="81" y="21"/>
                    </a:cubicBezTo>
                    <a:cubicBezTo>
                      <a:pt x="82" y="20"/>
                      <a:pt x="84" y="16"/>
                      <a:pt x="84" y="10"/>
                    </a:cubicBezTo>
                    <a:cubicBezTo>
                      <a:pt x="84" y="5"/>
                      <a:pt x="82" y="1"/>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89" name="Freeform 38"/>
              <p:cNvSpPr/>
              <p:nvPr/>
            </p:nvSpPr>
            <p:spPr bwMode="auto">
              <a:xfrm>
                <a:off x="5765" y="5435"/>
                <a:ext cx="759" cy="173"/>
              </a:xfrm>
              <a:custGeom>
                <a:avLst/>
                <a:gdLst>
                  <a:gd name="T0" fmla="*/ 81 w 84"/>
                  <a:gd name="T1" fmla="*/ 0 h 24"/>
                  <a:gd name="T2" fmla="*/ 42 w 84"/>
                  <a:gd name="T3" fmla="*/ 3 h 24"/>
                  <a:gd name="T4" fmla="*/ 2 w 84"/>
                  <a:gd name="T5" fmla="*/ 0 h 24"/>
                  <a:gd name="T6" fmla="*/ 0 w 84"/>
                  <a:gd name="T7" fmla="*/ 10 h 24"/>
                  <a:gd name="T8" fmla="*/ 3 w 84"/>
                  <a:gd name="T9" fmla="*/ 21 h 24"/>
                  <a:gd name="T10" fmla="*/ 42 w 84"/>
                  <a:gd name="T11" fmla="*/ 24 h 24"/>
                  <a:gd name="T12" fmla="*/ 81 w 84"/>
                  <a:gd name="T13" fmla="*/ 21 h 24"/>
                  <a:gd name="T14" fmla="*/ 84 w 84"/>
                  <a:gd name="T15" fmla="*/ 10 h 24"/>
                  <a:gd name="T16" fmla="*/ 81 w 8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4">
                    <a:moveTo>
                      <a:pt x="81" y="0"/>
                    </a:moveTo>
                    <a:cubicBezTo>
                      <a:pt x="70" y="2"/>
                      <a:pt x="56" y="3"/>
                      <a:pt x="42" y="3"/>
                    </a:cubicBezTo>
                    <a:cubicBezTo>
                      <a:pt x="28" y="3"/>
                      <a:pt x="14" y="2"/>
                      <a:pt x="2" y="0"/>
                    </a:cubicBezTo>
                    <a:cubicBezTo>
                      <a:pt x="1" y="2"/>
                      <a:pt x="0" y="5"/>
                      <a:pt x="0" y="10"/>
                    </a:cubicBezTo>
                    <a:cubicBezTo>
                      <a:pt x="0" y="15"/>
                      <a:pt x="2" y="20"/>
                      <a:pt x="3" y="21"/>
                    </a:cubicBezTo>
                    <a:cubicBezTo>
                      <a:pt x="14" y="23"/>
                      <a:pt x="28" y="24"/>
                      <a:pt x="42" y="24"/>
                    </a:cubicBezTo>
                    <a:cubicBezTo>
                      <a:pt x="56" y="24"/>
                      <a:pt x="70" y="23"/>
                      <a:pt x="81" y="21"/>
                    </a:cubicBezTo>
                    <a:cubicBezTo>
                      <a:pt x="82" y="20"/>
                      <a:pt x="84" y="15"/>
                      <a:pt x="84" y="10"/>
                    </a:cubicBezTo>
                    <a:cubicBezTo>
                      <a:pt x="84" y="5"/>
                      <a:pt x="82" y="2"/>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grpSp>
      </p:grpSp>
      <p:grpSp>
        <p:nvGrpSpPr>
          <p:cNvPr id="193" name="Group 192"/>
          <p:cNvGrpSpPr/>
          <p:nvPr/>
        </p:nvGrpSpPr>
        <p:grpSpPr>
          <a:xfrm>
            <a:off x="2906395" y="2855595"/>
            <a:ext cx="1097280" cy="1097280"/>
            <a:chOff x="4577" y="4497"/>
            <a:chExt cx="1728" cy="1728"/>
          </a:xfrm>
        </p:grpSpPr>
        <p:sp>
          <p:nvSpPr>
            <p:cNvPr id="91" name="矩形 85"/>
            <p:cNvSpPr/>
            <p:nvPr/>
          </p:nvSpPr>
          <p:spPr>
            <a:xfrm>
              <a:off x="4577" y="4497"/>
              <a:ext cx="1728" cy="17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sp>
          <p:nvSpPr>
            <p:cNvPr id="92" name="矩形 78"/>
            <p:cNvSpPr/>
            <p:nvPr/>
          </p:nvSpPr>
          <p:spPr>
            <a:xfrm>
              <a:off x="4577" y="5521"/>
              <a:ext cx="1728"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Module</a:t>
              </a:r>
              <a:endParaRPr lang="en-US" altLang="en-US" sz="1500" b="0" dirty="0">
                <a:solidFill>
                  <a:schemeClr val="tx1">
                    <a:lumMod val="75000"/>
                    <a:lumOff val="25000"/>
                  </a:schemeClr>
                </a:solidFill>
                <a:latin typeface="宋体" pitchFamily="2" charset="-122"/>
                <a:ea typeface="宋体" pitchFamily="2" charset="-122"/>
              </a:endParaRPr>
            </a:p>
          </p:txBody>
        </p:sp>
        <p:grpSp>
          <p:nvGrpSpPr>
            <p:cNvPr id="93" name="组 172"/>
            <p:cNvGrpSpPr/>
            <p:nvPr/>
          </p:nvGrpSpPr>
          <p:grpSpPr>
            <a:xfrm rot="0">
              <a:off x="5081" y="4787"/>
              <a:ext cx="720" cy="720"/>
              <a:chOff x="6733951" y="2456305"/>
              <a:chExt cx="679946" cy="712212"/>
            </a:xfrm>
            <a:solidFill>
              <a:schemeClr val="tx1">
                <a:lumMod val="75000"/>
                <a:lumOff val="25000"/>
              </a:schemeClr>
            </a:solidFill>
          </p:grpSpPr>
          <p:sp>
            <p:nvSpPr>
              <p:cNvPr id="94" name="Freeform 25"/>
              <p:cNvSpPr/>
              <p:nvPr/>
            </p:nvSpPr>
            <p:spPr bwMode="auto">
              <a:xfrm>
                <a:off x="6794179" y="2456305"/>
                <a:ext cx="431108" cy="712212"/>
              </a:xfrm>
              <a:custGeom>
                <a:avLst/>
                <a:gdLst>
                  <a:gd name="T0" fmla="*/ 109 w 146"/>
                  <a:gd name="T1" fmla="*/ 24 h 238"/>
                  <a:gd name="T2" fmla="*/ 72 w 146"/>
                  <a:gd name="T3" fmla="*/ 1 h 238"/>
                  <a:gd name="T4" fmla="*/ 63 w 146"/>
                  <a:gd name="T5" fmla="*/ 1 h 238"/>
                  <a:gd name="T6" fmla="*/ 57 w 146"/>
                  <a:gd name="T7" fmla="*/ 7 h 238"/>
                  <a:gd name="T8" fmla="*/ 42 w 146"/>
                  <a:gd name="T9" fmla="*/ 47 h 238"/>
                  <a:gd name="T10" fmla="*/ 44 w 146"/>
                  <a:gd name="T11" fmla="*/ 58 h 238"/>
                  <a:gd name="T12" fmla="*/ 52 w 146"/>
                  <a:gd name="T13" fmla="*/ 61 h 238"/>
                  <a:gd name="T14" fmla="*/ 55 w 146"/>
                  <a:gd name="T15" fmla="*/ 60 h 238"/>
                  <a:gd name="T16" fmla="*/ 70 w 146"/>
                  <a:gd name="T17" fmla="*/ 55 h 238"/>
                  <a:gd name="T18" fmla="*/ 71 w 146"/>
                  <a:gd name="T19" fmla="*/ 57 h 238"/>
                  <a:gd name="T20" fmla="*/ 8 w 146"/>
                  <a:gd name="T21" fmla="*/ 217 h 238"/>
                  <a:gd name="T22" fmla="*/ 3 w 146"/>
                  <a:gd name="T23" fmla="*/ 232 h 238"/>
                  <a:gd name="T24" fmla="*/ 13 w 146"/>
                  <a:gd name="T25" fmla="*/ 238 h 238"/>
                  <a:gd name="T26" fmla="*/ 18 w 146"/>
                  <a:gd name="T27" fmla="*/ 237 h 238"/>
                  <a:gd name="T28" fmla="*/ 91 w 146"/>
                  <a:gd name="T29" fmla="*/ 48 h 238"/>
                  <a:gd name="T30" fmla="*/ 91 w 146"/>
                  <a:gd name="T31" fmla="*/ 48 h 238"/>
                  <a:gd name="T32" fmla="*/ 107 w 146"/>
                  <a:gd name="T33" fmla="*/ 42 h 238"/>
                  <a:gd name="T34" fmla="*/ 114 w 146"/>
                  <a:gd name="T35" fmla="*/ 34 h 238"/>
                  <a:gd name="T36" fmla="*/ 109 w 146"/>
                  <a:gd name="T37" fmla="*/ 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8">
                    <a:moveTo>
                      <a:pt x="109" y="24"/>
                    </a:moveTo>
                    <a:cubicBezTo>
                      <a:pt x="72" y="1"/>
                      <a:pt x="72" y="1"/>
                      <a:pt x="72" y="1"/>
                    </a:cubicBezTo>
                    <a:cubicBezTo>
                      <a:pt x="70" y="0"/>
                      <a:pt x="66" y="0"/>
                      <a:pt x="63" y="1"/>
                    </a:cubicBezTo>
                    <a:cubicBezTo>
                      <a:pt x="60" y="2"/>
                      <a:pt x="58" y="4"/>
                      <a:pt x="57" y="7"/>
                    </a:cubicBezTo>
                    <a:cubicBezTo>
                      <a:pt x="42" y="47"/>
                      <a:pt x="42" y="47"/>
                      <a:pt x="42" y="47"/>
                    </a:cubicBezTo>
                    <a:cubicBezTo>
                      <a:pt x="40" y="50"/>
                      <a:pt x="41" y="55"/>
                      <a:pt x="44" y="58"/>
                    </a:cubicBezTo>
                    <a:cubicBezTo>
                      <a:pt x="46" y="60"/>
                      <a:pt x="49" y="61"/>
                      <a:pt x="52" y="61"/>
                    </a:cubicBezTo>
                    <a:cubicBezTo>
                      <a:pt x="53" y="61"/>
                      <a:pt x="54" y="61"/>
                      <a:pt x="55" y="60"/>
                    </a:cubicBezTo>
                    <a:cubicBezTo>
                      <a:pt x="70" y="55"/>
                      <a:pt x="70" y="55"/>
                      <a:pt x="70" y="55"/>
                    </a:cubicBezTo>
                    <a:cubicBezTo>
                      <a:pt x="70" y="56"/>
                      <a:pt x="70" y="56"/>
                      <a:pt x="71" y="57"/>
                    </a:cubicBezTo>
                    <a:cubicBezTo>
                      <a:pt x="72" y="61"/>
                      <a:pt x="116" y="166"/>
                      <a:pt x="8" y="217"/>
                    </a:cubicBezTo>
                    <a:cubicBezTo>
                      <a:pt x="3" y="219"/>
                      <a:pt x="0" y="226"/>
                      <a:pt x="3" y="232"/>
                    </a:cubicBezTo>
                    <a:cubicBezTo>
                      <a:pt x="5" y="236"/>
                      <a:pt x="9" y="238"/>
                      <a:pt x="13" y="238"/>
                    </a:cubicBezTo>
                    <a:cubicBezTo>
                      <a:pt x="14" y="238"/>
                      <a:pt x="16" y="238"/>
                      <a:pt x="18" y="237"/>
                    </a:cubicBezTo>
                    <a:cubicBezTo>
                      <a:pt x="146" y="177"/>
                      <a:pt x="91" y="49"/>
                      <a:pt x="91" y="48"/>
                    </a:cubicBezTo>
                    <a:cubicBezTo>
                      <a:pt x="91" y="48"/>
                      <a:pt x="91" y="48"/>
                      <a:pt x="91" y="48"/>
                    </a:cubicBezTo>
                    <a:cubicBezTo>
                      <a:pt x="107" y="42"/>
                      <a:pt x="107" y="42"/>
                      <a:pt x="107" y="42"/>
                    </a:cubicBezTo>
                    <a:cubicBezTo>
                      <a:pt x="110" y="41"/>
                      <a:pt x="113" y="38"/>
                      <a:pt x="114" y="34"/>
                    </a:cubicBezTo>
                    <a:cubicBezTo>
                      <a:pt x="114" y="30"/>
                      <a:pt x="112" y="26"/>
                      <a:pt x="109" y="24"/>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95" name="Freeform 26"/>
              <p:cNvSpPr/>
              <p:nvPr/>
            </p:nvSpPr>
            <p:spPr bwMode="auto">
              <a:xfrm>
                <a:off x="6733951" y="2719374"/>
                <a:ext cx="210800" cy="213342"/>
              </a:xfrm>
              <a:custGeom>
                <a:avLst/>
                <a:gdLst>
                  <a:gd name="T0" fmla="*/ 51 w 71"/>
                  <a:gd name="T1" fmla="*/ 36 h 71"/>
                  <a:gd name="T2" fmla="*/ 67 w 71"/>
                  <a:gd name="T3" fmla="*/ 20 h 71"/>
                  <a:gd name="T4" fmla="*/ 67 w 71"/>
                  <a:gd name="T5" fmla="*/ 5 h 71"/>
                  <a:gd name="T6" fmla="*/ 51 w 71"/>
                  <a:gd name="T7" fmla="*/ 5 h 71"/>
                  <a:gd name="T8" fmla="*/ 36 w 71"/>
                  <a:gd name="T9" fmla="*/ 20 h 71"/>
                  <a:gd name="T10" fmla="*/ 20 w 71"/>
                  <a:gd name="T11" fmla="*/ 5 h 71"/>
                  <a:gd name="T12" fmla="*/ 4 w 71"/>
                  <a:gd name="T13" fmla="*/ 5 h 71"/>
                  <a:gd name="T14" fmla="*/ 4 w 71"/>
                  <a:gd name="T15" fmla="*/ 20 h 71"/>
                  <a:gd name="T16" fmla="*/ 20 w 71"/>
                  <a:gd name="T17" fmla="*/ 36 h 71"/>
                  <a:gd name="T18" fmla="*/ 4 w 71"/>
                  <a:gd name="T19" fmla="*/ 52 h 71"/>
                  <a:gd name="T20" fmla="*/ 4 w 71"/>
                  <a:gd name="T21" fmla="*/ 68 h 71"/>
                  <a:gd name="T22" fmla="*/ 12 w 71"/>
                  <a:gd name="T23" fmla="*/ 71 h 71"/>
                  <a:gd name="T24" fmla="*/ 20 w 71"/>
                  <a:gd name="T25" fmla="*/ 68 h 71"/>
                  <a:gd name="T26" fmla="*/ 36 w 71"/>
                  <a:gd name="T27" fmla="*/ 52 h 71"/>
                  <a:gd name="T28" fmla="*/ 51 w 71"/>
                  <a:gd name="T29" fmla="*/ 68 h 71"/>
                  <a:gd name="T30" fmla="*/ 59 w 71"/>
                  <a:gd name="T31" fmla="*/ 71 h 71"/>
                  <a:gd name="T32" fmla="*/ 67 w 71"/>
                  <a:gd name="T33" fmla="*/ 68 h 71"/>
                  <a:gd name="T34" fmla="*/ 67 w 71"/>
                  <a:gd name="T35" fmla="*/ 52 h 71"/>
                  <a:gd name="T36" fmla="*/ 51 w 71"/>
                  <a:gd name="T37"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51" y="36"/>
                    </a:moveTo>
                    <a:cubicBezTo>
                      <a:pt x="67" y="20"/>
                      <a:pt x="67" y="20"/>
                      <a:pt x="67" y="20"/>
                    </a:cubicBezTo>
                    <a:cubicBezTo>
                      <a:pt x="71" y="16"/>
                      <a:pt x="71" y="9"/>
                      <a:pt x="67" y="5"/>
                    </a:cubicBezTo>
                    <a:cubicBezTo>
                      <a:pt x="63" y="0"/>
                      <a:pt x="56" y="0"/>
                      <a:pt x="51" y="5"/>
                    </a:cubicBezTo>
                    <a:cubicBezTo>
                      <a:pt x="36" y="20"/>
                      <a:pt x="36" y="20"/>
                      <a:pt x="36" y="20"/>
                    </a:cubicBezTo>
                    <a:cubicBezTo>
                      <a:pt x="20" y="5"/>
                      <a:pt x="20" y="5"/>
                      <a:pt x="20" y="5"/>
                    </a:cubicBezTo>
                    <a:cubicBezTo>
                      <a:pt x="15" y="0"/>
                      <a:pt x="8" y="0"/>
                      <a:pt x="4" y="5"/>
                    </a:cubicBezTo>
                    <a:cubicBezTo>
                      <a:pt x="0" y="9"/>
                      <a:pt x="0" y="16"/>
                      <a:pt x="4" y="20"/>
                    </a:cubicBezTo>
                    <a:cubicBezTo>
                      <a:pt x="20" y="36"/>
                      <a:pt x="20" y="36"/>
                      <a:pt x="20" y="36"/>
                    </a:cubicBezTo>
                    <a:cubicBezTo>
                      <a:pt x="4" y="52"/>
                      <a:pt x="4" y="52"/>
                      <a:pt x="4" y="52"/>
                    </a:cubicBezTo>
                    <a:cubicBezTo>
                      <a:pt x="0" y="56"/>
                      <a:pt x="0" y="63"/>
                      <a:pt x="4" y="68"/>
                    </a:cubicBezTo>
                    <a:cubicBezTo>
                      <a:pt x="6" y="70"/>
                      <a:pt x="9" y="71"/>
                      <a:pt x="12" y="71"/>
                    </a:cubicBezTo>
                    <a:cubicBezTo>
                      <a:pt x="15" y="71"/>
                      <a:pt x="18" y="70"/>
                      <a:pt x="20" y="68"/>
                    </a:cubicBezTo>
                    <a:cubicBezTo>
                      <a:pt x="36" y="52"/>
                      <a:pt x="36" y="52"/>
                      <a:pt x="36" y="52"/>
                    </a:cubicBezTo>
                    <a:cubicBezTo>
                      <a:pt x="51" y="68"/>
                      <a:pt x="51" y="68"/>
                      <a:pt x="51" y="68"/>
                    </a:cubicBezTo>
                    <a:cubicBezTo>
                      <a:pt x="53" y="70"/>
                      <a:pt x="56" y="71"/>
                      <a:pt x="59" y="71"/>
                    </a:cubicBezTo>
                    <a:cubicBezTo>
                      <a:pt x="62" y="71"/>
                      <a:pt x="65" y="70"/>
                      <a:pt x="67" y="68"/>
                    </a:cubicBezTo>
                    <a:cubicBezTo>
                      <a:pt x="71" y="63"/>
                      <a:pt x="71" y="56"/>
                      <a:pt x="67" y="52"/>
                    </a:cubicBezTo>
                    <a:lnTo>
                      <a:pt x="51"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96" name="Freeform 27"/>
              <p:cNvSpPr/>
              <p:nvPr/>
            </p:nvSpPr>
            <p:spPr bwMode="auto">
              <a:xfrm>
                <a:off x="7115927" y="2943946"/>
                <a:ext cx="212384" cy="210135"/>
              </a:xfrm>
              <a:custGeom>
                <a:avLst/>
                <a:gdLst>
                  <a:gd name="T0" fmla="*/ 52 w 72"/>
                  <a:gd name="T1" fmla="*/ 36 h 70"/>
                  <a:gd name="T2" fmla="*/ 67 w 72"/>
                  <a:gd name="T3" fmla="*/ 20 h 70"/>
                  <a:gd name="T4" fmla="*/ 67 w 72"/>
                  <a:gd name="T5" fmla="*/ 4 h 70"/>
                  <a:gd name="T6" fmla="*/ 52 w 72"/>
                  <a:gd name="T7" fmla="*/ 4 h 70"/>
                  <a:gd name="T8" fmla="*/ 36 w 72"/>
                  <a:gd name="T9" fmla="*/ 20 h 70"/>
                  <a:gd name="T10" fmla="*/ 20 w 72"/>
                  <a:gd name="T11" fmla="*/ 4 h 70"/>
                  <a:gd name="T12" fmla="*/ 4 w 72"/>
                  <a:gd name="T13" fmla="*/ 4 h 70"/>
                  <a:gd name="T14" fmla="*/ 4 w 72"/>
                  <a:gd name="T15" fmla="*/ 20 h 70"/>
                  <a:gd name="T16" fmla="*/ 20 w 72"/>
                  <a:gd name="T17" fmla="*/ 36 h 70"/>
                  <a:gd name="T18" fmla="*/ 4 w 72"/>
                  <a:gd name="T19" fmla="*/ 51 h 70"/>
                  <a:gd name="T20" fmla="*/ 4 w 72"/>
                  <a:gd name="T21" fmla="*/ 67 h 70"/>
                  <a:gd name="T22" fmla="*/ 12 w 72"/>
                  <a:gd name="T23" fmla="*/ 70 h 70"/>
                  <a:gd name="T24" fmla="*/ 20 w 72"/>
                  <a:gd name="T25" fmla="*/ 67 h 70"/>
                  <a:gd name="T26" fmla="*/ 36 w 72"/>
                  <a:gd name="T27" fmla="*/ 51 h 70"/>
                  <a:gd name="T28" fmla="*/ 52 w 72"/>
                  <a:gd name="T29" fmla="*/ 67 h 70"/>
                  <a:gd name="T30" fmla="*/ 60 w 72"/>
                  <a:gd name="T31" fmla="*/ 70 h 70"/>
                  <a:gd name="T32" fmla="*/ 67 w 72"/>
                  <a:gd name="T33" fmla="*/ 67 h 70"/>
                  <a:gd name="T34" fmla="*/ 67 w 72"/>
                  <a:gd name="T35" fmla="*/ 51 h 70"/>
                  <a:gd name="T36" fmla="*/ 52 w 72"/>
                  <a:gd name="T3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0">
                    <a:moveTo>
                      <a:pt x="52" y="36"/>
                    </a:moveTo>
                    <a:cubicBezTo>
                      <a:pt x="67" y="20"/>
                      <a:pt x="67" y="20"/>
                      <a:pt x="67" y="20"/>
                    </a:cubicBezTo>
                    <a:cubicBezTo>
                      <a:pt x="72" y="15"/>
                      <a:pt x="72" y="8"/>
                      <a:pt x="67" y="4"/>
                    </a:cubicBezTo>
                    <a:cubicBezTo>
                      <a:pt x="63" y="0"/>
                      <a:pt x="56" y="0"/>
                      <a:pt x="52" y="4"/>
                    </a:cubicBezTo>
                    <a:cubicBezTo>
                      <a:pt x="36" y="20"/>
                      <a:pt x="36" y="20"/>
                      <a:pt x="36" y="20"/>
                    </a:cubicBezTo>
                    <a:cubicBezTo>
                      <a:pt x="20" y="4"/>
                      <a:pt x="20" y="4"/>
                      <a:pt x="20" y="4"/>
                    </a:cubicBezTo>
                    <a:cubicBezTo>
                      <a:pt x="16" y="0"/>
                      <a:pt x="9" y="0"/>
                      <a:pt x="4" y="4"/>
                    </a:cubicBezTo>
                    <a:cubicBezTo>
                      <a:pt x="0" y="8"/>
                      <a:pt x="0" y="15"/>
                      <a:pt x="4" y="20"/>
                    </a:cubicBezTo>
                    <a:cubicBezTo>
                      <a:pt x="20" y="36"/>
                      <a:pt x="20" y="36"/>
                      <a:pt x="20" y="36"/>
                    </a:cubicBezTo>
                    <a:cubicBezTo>
                      <a:pt x="4" y="51"/>
                      <a:pt x="4" y="51"/>
                      <a:pt x="4" y="51"/>
                    </a:cubicBezTo>
                    <a:cubicBezTo>
                      <a:pt x="0" y="56"/>
                      <a:pt x="0" y="63"/>
                      <a:pt x="4" y="67"/>
                    </a:cubicBezTo>
                    <a:cubicBezTo>
                      <a:pt x="7" y="69"/>
                      <a:pt x="9" y="70"/>
                      <a:pt x="12" y="70"/>
                    </a:cubicBezTo>
                    <a:cubicBezTo>
                      <a:pt x="15" y="70"/>
                      <a:pt x="18" y="69"/>
                      <a:pt x="20" y="67"/>
                    </a:cubicBezTo>
                    <a:cubicBezTo>
                      <a:pt x="36" y="51"/>
                      <a:pt x="36" y="51"/>
                      <a:pt x="36" y="51"/>
                    </a:cubicBezTo>
                    <a:cubicBezTo>
                      <a:pt x="52" y="67"/>
                      <a:pt x="52" y="67"/>
                      <a:pt x="52" y="67"/>
                    </a:cubicBezTo>
                    <a:cubicBezTo>
                      <a:pt x="54" y="69"/>
                      <a:pt x="57" y="70"/>
                      <a:pt x="60" y="70"/>
                    </a:cubicBezTo>
                    <a:cubicBezTo>
                      <a:pt x="62" y="70"/>
                      <a:pt x="65" y="69"/>
                      <a:pt x="67" y="67"/>
                    </a:cubicBezTo>
                    <a:cubicBezTo>
                      <a:pt x="72" y="63"/>
                      <a:pt x="72" y="56"/>
                      <a:pt x="67" y="51"/>
                    </a:cubicBezTo>
                    <a:lnTo>
                      <a:pt x="52"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97" name="Freeform 28"/>
              <p:cNvSpPr>
                <a:spLocks noEditPoints="1"/>
              </p:cNvSpPr>
              <p:nvPr/>
            </p:nvSpPr>
            <p:spPr bwMode="auto">
              <a:xfrm>
                <a:off x="7177737" y="2650398"/>
                <a:ext cx="236160" cy="239009"/>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21 h 80"/>
                  <a:gd name="T12" fmla="*/ 21 w 80"/>
                  <a:gd name="T13" fmla="*/ 40 h 80"/>
                  <a:gd name="T14" fmla="*/ 40 w 80"/>
                  <a:gd name="T15" fmla="*/ 60 h 80"/>
                  <a:gd name="T16" fmla="*/ 59 w 80"/>
                  <a:gd name="T17" fmla="*/ 40 h 80"/>
                  <a:gd name="T18" fmla="*/ 40 w 80"/>
                  <a:gd name="T19"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21"/>
                    </a:moveTo>
                    <a:cubicBezTo>
                      <a:pt x="29" y="21"/>
                      <a:pt x="21" y="30"/>
                      <a:pt x="21" y="40"/>
                    </a:cubicBezTo>
                    <a:cubicBezTo>
                      <a:pt x="21" y="51"/>
                      <a:pt x="29" y="60"/>
                      <a:pt x="40" y="60"/>
                    </a:cubicBezTo>
                    <a:cubicBezTo>
                      <a:pt x="50" y="60"/>
                      <a:pt x="59" y="51"/>
                      <a:pt x="59" y="40"/>
                    </a:cubicBezTo>
                    <a:cubicBezTo>
                      <a:pt x="59" y="30"/>
                      <a:pt x="50" y="21"/>
                      <a:pt x="40" y="21"/>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grpSp>
      </p:grpSp>
      <p:grpSp>
        <p:nvGrpSpPr>
          <p:cNvPr id="202" name="Group 201"/>
          <p:cNvGrpSpPr/>
          <p:nvPr/>
        </p:nvGrpSpPr>
        <p:grpSpPr>
          <a:xfrm>
            <a:off x="4661535" y="3335655"/>
            <a:ext cx="1097280" cy="1097280"/>
            <a:chOff x="7341" y="5253"/>
            <a:chExt cx="1728" cy="1728"/>
          </a:xfrm>
        </p:grpSpPr>
        <p:sp>
          <p:nvSpPr>
            <p:cNvPr id="99" name="矩形 85"/>
            <p:cNvSpPr/>
            <p:nvPr/>
          </p:nvSpPr>
          <p:spPr>
            <a:xfrm>
              <a:off x="7341" y="5253"/>
              <a:ext cx="1728" cy="17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sp>
          <p:nvSpPr>
            <p:cNvPr id="100" name="矩形 78"/>
            <p:cNvSpPr/>
            <p:nvPr/>
          </p:nvSpPr>
          <p:spPr>
            <a:xfrm>
              <a:off x="7341" y="6277"/>
              <a:ext cx="1728"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Module</a:t>
              </a:r>
              <a:endParaRPr lang="en-US" altLang="en-US" sz="1500" b="0" dirty="0">
                <a:solidFill>
                  <a:schemeClr val="tx1">
                    <a:lumMod val="75000"/>
                    <a:lumOff val="25000"/>
                  </a:schemeClr>
                </a:solidFill>
                <a:latin typeface="宋体" pitchFamily="2" charset="-122"/>
                <a:ea typeface="宋体" pitchFamily="2" charset="-122"/>
              </a:endParaRPr>
            </a:p>
          </p:txBody>
        </p:sp>
        <p:grpSp>
          <p:nvGrpSpPr>
            <p:cNvPr id="101" name="组 172"/>
            <p:cNvGrpSpPr/>
            <p:nvPr/>
          </p:nvGrpSpPr>
          <p:grpSpPr>
            <a:xfrm rot="0">
              <a:off x="7845" y="5543"/>
              <a:ext cx="720" cy="720"/>
              <a:chOff x="6733951" y="2456305"/>
              <a:chExt cx="679946" cy="712212"/>
            </a:xfrm>
            <a:solidFill>
              <a:schemeClr val="tx1">
                <a:lumMod val="75000"/>
                <a:lumOff val="25000"/>
              </a:schemeClr>
            </a:solidFill>
          </p:grpSpPr>
          <p:sp>
            <p:nvSpPr>
              <p:cNvPr id="102" name="Freeform 25"/>
              <p:cNvSpPr/>
              <p:nvPr/>
            </p:nvSpPr>
            <p:spPr bwMode="auto">
              <a:xfrm>
                <a:off x="6794179" y="2456305"/>
                <a:ext cx="431108" cy="712212"/>
              </a:xfrm>
              <a:custGeom>
                <a:avLst/>
                <a:gdLst>
                  <a:gd name="T0" fmla="*/ 109 w 146"/>
                  <a:gd name="T1" fmla="*/ 24 h 238"/>
                  <a:gd name="T2" fmla="*/ 72 w 146"/>
                  <a:gd name="T3" fmla="*/ 1 h 238"/>
                  <a:gd name="T4" fmla="*/ 63 w 146"/>
                  <a:gd name="T5" fmla="*/ 1 h 238"/>
                  <a:gd name="T6" fmla="*/ 57 w 146"/>
                  <a:gd name="T7" fmla="*/ 7 h 238"/>
                  <a:gd name="T8" fmla="*/ 42 w 146"/>
                  <a:gd name="T9" fmla="*/ 47 h 238"/>
                  <a:gd name="T10" fmla="*/ 44 w 146"/>
                  <a:gd name="T11" fmla="*/ 58 h 238"/>
                  <a:gd name="T12" fmla="*/ 52 w 146"/>
                  <a:gd name="T13" fmla="*/ 61 h 238"/>
                  <a:gd name="T14" fmla="*/ 55 w 146"/>
                  <a:gd name="T15" fmla="*/ 60 h 238"/>
                  <a:gd name="T16" fmla="*/ 70 w 146"/>
                  <a:gd name="T17" fmla="*/ 55 h 238"/>
                  <a:gd name="T18" fmla="*/ 71 w 146"/>
                  <a:gd name="T19" fmla="*/ 57 h 238"/>
                  <a:gd name="T20" fmla="*/ 8 w 146"/>
                  <a:gd name="T21" fmla="*/ 217 h 238"/>
                  <a:gd name="T22" fmla="*/ 3 w 146"/>
                  <a:gd name="T23" fmla="*/ 232 h 238"/>
                  <a:gd name="T24" fmla="*/ 13 w 146"/>
                  <a:gd name="T25" fmla="*/ 238 h 238"/>
                  <a:gd name="T26" fmla="*/ 18 w 146"/>
                  <a:gd name="T27" fmla="*/ 237 h 238"/>
                  <a:gd name="T28" fmla="*/ 91 w 146"/>
                  <a:gd name="T29" fmla="*/ 48 h 238"/>
                  <a:gd name="T30" fmla="*/ 91 w 146"/>
                  <a:gd name="T31" fmla="*/ 48 h 238"/>
                  <a:gd name="T32" fmla="*/ 107 w 146"/>
                  <a:gd name="T33" fmla="*/ 42 h 238"/>
                  <a:gd name="T34" fmla="*/ 114 w 146"/>
                  <a:gd name="T35" fmla="*/ 34 h 238"/>
                  <a:gd name="T36" fmla="*/ 109 w 146"/>
                  <a:gd name="T37" fmla="*/ 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8">
                    <a:moveTo>
                      <a:pt x="109" y="24"/>
                    </a:moveTo>
                    <a:cubicBezTo>
                      <a:pt x="72" y="1"/>
                      <a:pt x="72" y="1"/>
                      <a:pt x="72" y="1"/>
                    </a:cubicBezTo>
                    <a:cubicBezTo>
                      <a:pt x="70" y="0"/>
                      <a:pt x="66" y="0"/>
                      <a:pt x="63" y="1"/>
                    </a:cubicBezTo>
                    <a:cubicBezTo>
                      <a:pt x="60" y="2"/>
                      <a:pt x="58" y="4"/>
                      <a:pt x="57" y="7"/>
                    </a:cubicBezTo>
                    <a:cubicBezTo>
                      <a:pt x="42" y="47"/>
                      <a:pt x="42" y="47"/>
                      <a:pt x="42" y="47"/>
                    </a:cubicBezTo>
                    <a:cubicBezTo>
                      <a:pt x="40" y="50"/>
                      <a:pt x="41" y="55"/>
                      <a:pt x="44" y="58"/>
                    </a:cubicBezTo>
                    <a:cubicBezTo>
                      <a:pt x="46" y="60"/>
                      <a:pt x="49" y="61"/>
                      <a:pt x="52" y="61"/>
                    </a:cubicBezTo>
                    <a:cubicBezTo>
                      <a:pt x="53" y="61"/>
                      <a:pt x="54" y="61"/>
                      <a:pt x="55" y="60"/>
                    </a:cubicBezTo>
                    <a:cubicBezTo>
                      <a:pt x="70" y="55"/>
                      <a:pt x="70" y="55"/>
                      <a:pt x="70" y="55"/>
                    </a:cubicBezTo>
                    <a:cubicBezTo>
                      <a:pt x="70" y="56"/>
                      <a:pt x="70" y="56"/>
                      <a:pt x="71" y="57"/>
                    </a:cubicBezTo>
                    <a:cubicBezTo>
                      <a:pt x="72" y="61"/>
                      <a:pt x="116" y="166"/>
                      <a:pt x="8" y="217"/>
                    </a:cubicBezTo>
                    <a:cubicBezTo>
                      <a:pt x="3" y="219"/>
                      <a:pt x="0" y="226"/>
                      <a:pt x="3" y="232"/>
                    </a:cubicBezTo>
                    <a:cubicBezTo>
                      <a:pt x="5" y="236"/>
                      <a:pt x="9" y="238"/>
                      <a:pt x="13" y="238"/>
                    </a:cubicBezTo>
                    <a:cubicBezTo>
                      <a:pt x="14" y="238"/>
                      <a:pt x="16" y="238"/>
                      <a:pt x="18" y="237"/>
                    </a:cubicBezTo>
                    <a:cubicBezTo>
                      <a:pt x="146" y="177"/>
                      <a:pt x="91" y="49"/>
                      <a:pt x="91" y="48"/>
                    </a:cubicBezTo>
                    <a:cubicBezTo>
                      <a:pt x="91" y="48"/>
                      <a:pt x="91" y="48"/>
                      <a:pt x="91" y="48"/>
                    </a:cubicBezTo>
                    <a:cubicBezTo>
                      <a:pt x="107" y="42"/>
                      <a:pt x="107" y="42"/>
                      <a:pt x="107" y="42"/>
                    </a:cubicBezTo>
                    <a:cubicBezTo>
                      <a:pt x="110" y="41"/>
                      <a:pt x="113" y="38"/>
                      <a:pt x="114" y="34"/>
                    </a:cubicBezTo>
                    <a:cubicBezTo>
                      <a:pt x="114" y="30"/>
                      <a:pt x="112" y="26"/>
                      <a:pt x="109" y="24"/>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03" name="Freeform 26"/>
              <p:cNvSpPr/>
              <p:nvPr/>
            </p:nvSpPr>
            <p:spPr bwMode="auto">
              <a:xfrm>
                <a:off x="6733951" y="2719374"/>
                <a:ext cx="210800" cy="213342"/>
              </a:xfrm>
              <a:custGeom>
                <a:avLst/>
                <a:gdLst>
                  <a:gd name="T0" fmla="*/ 51 w 71"/>
                  <a:gd name="T1" fmla="*/ 36 h 71"/>
                  <a:gd name="T2" fmla="*/ 67 w 71"/>
                  <a:gd name="T3" fmla="*/ 20 h 71"/>
                  <a:gd name="T4" fmla="*/ 67 w 71"/>
                  <a:gd name="T5" fmla="*/ 5 h 71"/>
                  <a:gd name="T6" fmla="*/ 51 w 71"/>
                  <a:gd name="T7" fmla="*/ 5 h 71"/>
                  <a:gd name="T8" fmla="*/ 36 w 71"/>
                  <a:gd name="T9" fmla="*/ 20 h 71"/>
                  <a:gd name="T10" fmla="*/ 20 w 71"/>
                  <a:gd name="T11" fmla="*/ 5 h 71"/>
                  <a:gd name="T12" fmla="*/ 4 w 71"/>
                  <a:gd name="T13" fmla="*/ 5 h 71"/>
                  <a:gd name="T14" fmla="*/ 4 w 71"/>
                  <a:gd name="T15" fmla="*/ 20 h 71"/>
                  <a:gd name="T16" fmla="*/ 20 w 71"/>
                  <a:gd name="T17" fmla="*/ 36 h 71"/>
                  <a:gd name="T18" fmla="*/ 4 w 71"/>
                  <a:gd name="T19" fmla="*/ 52 h 71"/>
                  <a:gd name="T20" fmla="*/ 4 w 71"/>
                  <a:gd name="T21" fmla="*/ 68 h 71"/>
                  <a:gd name="T22" fmla="*/ 12 w 71"/>
                  <a:gd name="T23" fmla="*/ 71 h 71"/>
                  <a:gd name="T24" fmla="*/ 20 w 71"/>
                  <a:gd name="T25" fmla="*/ 68 h 71"/>
                  <a:gd name="T26" fmla="*/ 36 w 71"/>
                  <a:gd name="T27" fmla="*/ 52 h 71"/>
                  <a:gd name="T28" fmla="*/ 51 w 71"/>
                  <a:gd name="T29" fmla="*/ 68 h 71"/>
                  <a:gd name="T30" fmla="*/ 59 w 71"/>
                  <a:gd name="T31" fmla="*/ 71 h 71"/>
                  <a:gd name="T32" fmla="*/ 67 w 71"/>
                  <a:gd name="T33" fmla="*/ 68 h 71"/>
                  <a:gd name="T34" fmla="*/ 67 w 71"/>
                  <a:gd name="T35" fmla="*/ 52 h 71"/>
                  <a:gd name="T36" fmla="*/ 51 w 71"/>
                  <a:gd name="T37"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51" y="36"/>
                    </a:moveTo>
                    <a:cubicBezTo>
                      <a:pt x="67" y="20"/>
                      <a:pt x="67" y="20"/>
                      <a:pt x="67" y="20"/>
                    </a:cubicBezTo>
                    <a:cubicBezTo>
                      <a:pt x="71" y="16"/>
                      <a:pt x="71" y="9"/>
                      <a:pt x="67" y="5"/>
                    </a:cubicBezTo>
                    <a:cubicBezTo>
                      <a:pt x="63" y="0"/>
                      <a:pt x="56" y="0"/>
                      <a:pt x="51" y="5"/>
                    </a:cubicBezTo>
                    <a:cubicBezTo>
                      <a:pt x="36" y="20"/>
                      <a:pt x="36" y="20"/>
                      <a:pt x="36" y="20"/>
                    </a:cubicBezTo>
                    <a:cubicBezTo>
                      <a:pt x="20" y="5"/>
                      <a:pt x="20" y="5"/>
                      <a:pt x="20" y="5"/>
                    </a:cubicBezTo>
                    <a:cubicBezTo>
                      <a:pt x="15" y="0"/>
                      <a:pt x="8" y="0"/>
                      <a:pt x="4" y="5"/>
                    </a:cubicBezTo>
                    <a:cubicBezTo>
                      <a:pt x="0" y="9"/>
                      <a:pt x="0" y="16"/>
                      <a:pt x="4" y="20"/>
                    </a:cubicBezTo>
                    <a:cubicBezTo>
                      <a:pt x="20" y="36"/>
                      <a:pt x="20" y="36"/>
                      <a:pt x="20" y="36"/>
                    </a:cubicBezTo>
                    <a:cubicBezTo>
                      <a:pt x="4" y="52"/>
                      <a:pt x="4" y="52"/>
                      <a:pt x="4" y="52"/>
                    </a:cubicBezTo>
                    <a:cubicBezTo>
                      <a:pt x="0" y="56"/>
                      <a:pt x="0" y="63"/>
                      <a:pt x="4" y="68"/>
                    </a:cubicBezTo>
                    <a:cubicBezTo>
                      <a:pt x="6" y="70"/>
                      <a:pt x="9" y="71"/>
                      <a:pt x="12" y="71"/>
                    </a:cubicBezTo>
                    <a:cubicBezTo>
                      <a:pt x="15" y="71"/>
                      <a:pt x="18" y="70"/>
                      <a:pt x="20" y="68"/>
                    </a:cubicBezTo>
                    <a:cubicBezTo>
                      <a:pt x="36" y="52"/>
                      <a:pt x="36" y="52"/>
                      <a:pt x="36" y="52"/>
                    </a:cubicBezTo>
                    <a:cubicBezTo>
                      <a:pt x="51" y="68"/>
                      <a:pt x="51" y="68"/>
                      <a:pt x="51" y="68"/>
                    </a:cubicBezTo>
                    <a:cubicBezTo>
                      <a:pt x="53" y="70"/>
                      <a:pt x="56" y="71"/>
                      <a:pt x="59" y="71"/>
                    </a:cubicBezTo>
                    <a:cubicBezTo>
                      <a:pt x="62" y="71"/>
                      <a:pt x="65" y="70"/>
                      <a:pt x="67" y="68"/>
                    </a:cubicBezTo>
                    <a:cubicBezTo>
                      <a:pt x="71" y="63"/>
                      <a:pt x="71" y="56"/>
                      <a:pt x="67" y="52"/>
                    </a:cubicBezTo>
                    <a:lnTo>
                      <a:pt x="51"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04" name="Freeform 27"/>
              <p:cNvSpPr/>
              <p:nvPr/>
            </p:nvSpPr>
            <p:spPr bwMode="auto">
              <a:xfrm>
                <a:off x="7115927" y="2943946"/>
                <a:ext cx="212384" cy="210135"/>
              </a:xfrm>
              <a:custGeom>
                <a:avLst/>
                <a:gdLst>
                  <a:gd name="T0" fmla="*/ 52 w 72"/>
                  <a:gd name="T1" fmla="*/ 36 h 70"/>
                  <a:gd name="T2" fmla="*/ 67 w 72"/>
                  <a:gd name="T3" fmla="*/ 20 h 70"/>
                  <a:gd name="T4" fmla="*/ 67 w 72"/>
                  <a:gd name="T5" fmla="*/ 4 h 70"/>
                  <a:gd name="T6" fmla="*/ 52 w 72"/>
                  <a:gd name="T7" fmla="*/ 4 h 70"/>
                  <a:gd name="T8" fmla="*/ 36 w 72"/>
                  <a:gd name="T9" fmla="*/ 20 h 70"/>
                  <a:gd name="T10" fmla="*/ 20 w 72"/>
                  <a:gd name="T11" fmla="*/ 4 h 70"/>
                  <a:gd name="T12" fmla="*/ 4 w 72"/>
                  <a:gd name="T13" fmla="*/ 4 h 70"/>
                  <a:gd name="T14" fmla="*/ 4 w 72"/>
                  <a:gd name="T15" fmla="*/ 20 h 70"/>
                  <a:gd name="T16" fmla="*/ 20 w 72"/>
                  <a:gd name="T17" fmla="*/ 36 h 70"/>
                  <a:gd name="T18" fmla="*/ 4 w 72"/>
                  <a:gd name="T19" fmla="*/ 51 h 70"/>
                  <a:gd name="T20" fmla="*/ 4 w 72"/>
                  <a:gd name="T21" fmla="*/ 67 h 70"/>
                  <a:gd name="T22" fmla="*/ 12 w 72"/>
                  <a:gd name="T23" fmla="*/ 70 h 70"/>
                  <a:gd name="T24" fmla="*/ 20 w 72"/>
                  <a:gd name="T25" fmla="*/ 67 h 70"/>
                  <a:gd name="T26" fmla="*/ 36 w 72"/>
                  <a:gd name="T27" fmla="*/ 51 h 70"/>
                  <a:gd name="T28" fmla="*/ 52 w 72"/>
                  <a:gd name="T29" fmla="*/ 67 h 70"/>
                  <a:gd name="T30" fmla="*/ 60 w 72"/>
                  <a:gd name="T31" fmla="*/ 70 h 70"/>
                  <a:gd name="T32" fmla="*/ 67 w 72"/>
                  <a:gd name="T33" fmla="*/ 67 h 70"/>
                  <a:gd name="T34" fmla="*/ 67 w 72"/>
                  <a:gd name="T35" fmla="*/ 51 h 70"/>
                  <a:gd name="T36" fmla="*/ 52 w 72"/>
                  <a:gd name="T3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0">
                    <a:moveTo>
                      <a:pt x="52" y="36"/>
                    </a:moveTo>
                    <a:cubicBezTo>
                      <a:pt x="67" y="20"/>
                      <a:pt x="67" y="20"/>
                      <a:pt x="67" y="20"/>
                    </a:cubicBezTo>
                    <a:cubicBezTo>
                      <a:pt x="72" y="15"/>
                      <a:pt x="72" y="8"/>
                      <a:pt x="67" y="4"/>
                    </a:cubicBezTo>
                    <a:cubicBezTo>
                      <a:pt x="63" y="0"/>
                      <a:pt x="56" y="0"/>
                      <a:pt x="52" y="4"/>
                    </a:cubicBezTo>
                    <a:cubicBezTo>
                      <a:pt x="36" y="20"/>
                      <a:pt x="36" y="20"/>
                      <a:pt x="36" y="20"/>
                    </a:cubicBezTo>
                    <a:cubicBezTo>
                      <a:pt x="20" y="4"/>
                      <a:pt x="20" y="4"/>
                      <a:pt x="20" y="4"/>
                    </a:cubicBezTo>
                    <a:cubicBezTo>
                      <a:pt x="16" y="0"/>
                      <a:pt x="9" y="0"/>
                      <a:pt x="4" y="4"/>
                    </a:cubicBezTo>
                    <a:cubicBezTo>
                      <a:pt x="0" y="8"/>
                      <a:pt x="0" y="15"/>
                      <a:pt x="4" y="20"/>
                    </a:cubicBezTo>
                    <a:cubicBezTo>
                      <a:pt x="20" y="36"/>
                      <a:pt x="20" y="36"/>
                      <a:pt x="20" y="36"/>
                    </a:cubicBezTo>
                    <a:cubicBezTo>
                      <a:pt x="4" y="51"/>
                      <a:pt x="4" y="51"/>
                      <a:pt x="4" y="51"/>
                    </a:cubicBezTo>
                    <a:cubicBezTo>
                      <a:pt x="0" y="56"/>
                      <a:pt x="0" y="63"/>
                      <a:pt x="4" y="67"/>
                    </a:cubicBezTo>
                    <a:cubicBezTo>
                      <a:pt x="7" y="69"/>
                      <a:pt x="9" y="70"/>
                      <a:pt x="12" y="70"/>
                    </a:cubicBezTo>
                    <a:cubicBezTo>
                      <a:pt x="15" y="70"/>
                      <a:pt x="18" y="69"/>
                      <a:pt x="20" y="67"/>
                    </a:cubicBezTo>
                    <a:cubicBezTo>
                      <a:pt x="36" y="51"/>
                      <a:pt x="36" y="51"/>
                      <a:pt x="36" y="51"/>
                    </a:cubicBezTo>
                    <a:cubicBezTo>
                      <a:pt x="52" y="67"/>
                      <a:pt x="52" y="67"/>
                      <a:pt x="52" y="67"/>
                    </a:cubicBezTo>
                    <a:cubicBezTo>
                      <a:pt x="54" y="69"/>
                      <a:pt x="57" y="70"/>
                      <a:pt x="60" y="70"/>
                    </a:cubicBezTo>
                    <a:cubicBezTo>
                      <a:pt x="62" y="70"/>
                      <a:pt x="65" y="69"/>
                      <a:pt x="67" y="67"/>
                    </a:cubicBezTo>
                    <a:cubicBezTo>
                      <a:pt x="72" y="63"/>
                      <a:pt x="72" y="56"/>
                      <a:pt x="67" y="51"/>
                    </a:cubicBezTo>
                    <a:lnTo>
                      <a:pt x="52"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05" name="Freeform 28"/>
              <p:cNvSpPr>
                <a:spLocks noEditPoints="1"/>
              </p:cNvSpPr>
              <p:nvPr/>
            </p:nvSpPr>
            <p:spPr bwMode="auto">
              <a:xfrm>
                <a:off x="7177737" y="2650398"/>
                <a:ext cx="236160" cy="239009"/>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21 h 80"/>
                  <a:gd name="T12" fmla="*/ 21 w 80"/>
                  <a:gd name="T13" fmla="*/ 40 h 80"/>
                  <a:gd name="T14" fmla="*/ 40 w 80"/>
                  <a:gd name="T15" fmla="*/ 60 h 80"/>
                  <a:gd name="T16" fmla="*/ 59 w 80"/>
                  <a:gd name="T17" fmla="*/ 40 h 80"/>
                  <a:gd name="T18" fmla="*/ 40 w 80"/>
                  <a:gd name="T19"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21"/>
                    </a:moveTo>
                    <a:cubicBezTo>
                      <a:pt x="29" y="21"/>
                      <a:pt x="21" y="30"/>
                      <a:pt x="21" y="40"/>
                    </a:cubicBezTo>
                    <a:cubicBezTo>
                      <a:pt x="21" y="51"/>
                      <a:pt x="29" y="60"/>
                      <a:pt x="40" y="60"/>
                    </a:cubicBezTo>
                    <a:cubicBezTo>
                      <a:pt x="50" y="60"/>
                      <a:pt x="59" y="51"/>
                      <a:pt x="59" y="40"/>
                    </a:cubicBezTo>
                    <a:cubicBezTo>
                      <a:pt x="59" y="30"/>
                      <a:pt x="50" y="21"/>
                      <a:pt x="40" y="21"/>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grpSp>
      </p:grpSp>
      <p:grpSp>
        <p:nvGrpSpPr>
          <p:cNvPr id="201" name="Group 200"/>
          <p:cNvGrpSpPr/>
          <p:nvPr/>
        </p:nvGrpSpPr>
        <p:grpSpPr>
          <a:xfrm>
            <a:off x="4919345" y="1236345"/>
            <a:ext cx="1097280" cy="1097280"/>
            <a:chOff x="7747" y="1947"/>
            <a:chExt cx="1728" cy="1728"/>
          </a:xfrm>
        </p:grpSpPr>
        <p:sp>
          <p:nvSpPr>
            <p:cNvPr id="107" name="矩形 85"/>
            <p:cNvSpPr/>
            <p:nvPr/>
          </p:nvSpPr>
          <p:spPr>
            <a:xfrm>
              <a:off x="7747" y="1947"/>
              <a:ext cx="1728" cy="17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sp>
          <p:nvSpPr>
            <p:cNvPr id="108" name="矩形 78"/>
            <p:cNvSpPr/>
            <p:nvPr/>
          </p:nvSpPr>
          <p:spPr>
            <a:xfrm>
              <a:off x="7747" y="2971"/>
              <a:ext cx="1728"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Module</a:t>
              </a:r>
              <a:endParaRPr lang="en-US" altLang="en-US" sz="1500" b="0" dirty="0">
                <a:solidFill>
                  <a:schemeClr val="tx1">
                    <a:lumMod val="75000"/>
                    <a:lumOff val="25000"/>
                  </a:schemeClr>
                </a:solidFill>
                <a:latin typeface="宋体" pitchFamily="2" charset="-122"/>
                <a:ea typeface="宋体" pitchFamily="2" charset="-122"/>
              </a:endParaRPr>
            </a:p>
          </p:txBody>
        </p:sp>
        <p:grpSp>
          <p:nvGrpSpPr>
            <p:cNvPr id="109" name="组 172"/>
            <p:cNvGrpSpPr/>
            <p:nvPr/>
          </p:nvGrpSpPr>
          <p:grpSpPr>
            <a:xfrm rot="0">
              <a:off x="8251" y="2237"/>
              <a:ext cx="720" cy="720"/>
              <a:chOff x="6733951" y="2456305"/>
              <a:chExt cx="679946" cy="712212"/>
            </a:xfrm>
            <a:solidFill>
              <a:schemeClr val="tx1">
                <a:lumMod val="75000"/>
                <a:lumOff val="25000"/>
              </a:schemeClr>
            </a:solidFill>
          </p:grpSpPr>
          <p:sp>
            <p:nvSpPr>
              <p:cNvPr id="110" name="Freeform 25"/>
              <p:cNvSpPr/>
              <p:nvPr/>
            </p:nvSpPr>
            <p:spPr bwMode="auto">
              <a:xfrm>
                <a:off x="6794179" y="2456305"/>
                <a:ext cx="431108" cy="712212"/>
              </a:xfrm>
              <a:custGeom>
                <a:avLst/>
                <a:gdLst>
                  <a:gd name="T0" fmla="*/ 109 w 146"/>
                  <a:gd name="T1" fmla="*/ 24 h 238"/>
                  <a:gd name="T2" fmla="*/ 72 w 146"/>
                  <a:gd name="T3" fmla="*/ 1 h 238"/>
                  <a:gd name="T4" fmla="*/ 63 w 146"/>
                  <a:gd name="T5" fmla="*/ 1 h 238"/>
                  <a:gd name="T6" fmla="*/ 57 w 146"/>
                  <a:gd name="T7" fmla="*/ 7 h 238"/>
                  <a:gd name="T8" fmla="*/ 42 w 146"/>
                  <a:gd name="T9" fmla="*/ 47 h 238"/>
                  <a:gd name="T10" fmla="*/ 44 w 146"/>
                  <a:gd name="T11" fmla="*/ 58 h 238"/>
                  <a:gd name="T12" fmla="*/ 52 w 146"/>
                  <a:gd name="T13" fmla="*/ 61 h 238"/>
                  <a:gd name="T14" fmla="*/ 55 w 146"/>
                  <a:gd name="T15" fmla="*/ 60 h 238"/>
                  <a:gd name="T16" fmla="*/ 70 w 146"/>
                  <a:gd name="T17" fmla="*/ 55 h 238"/>
                  <a:gd name="T18" fmla="*/ 71 w 146"/>
                  <a:gd name="T19" fmla="*/ 57 h 238"/>
                  <a:gd name="T20" fmla="*/ 8 w 146"/>
                  <a:gd name="T21" fmla="*/ 217 h 238"/>
                  <a:gd name="T22" fmla="*/ 3 w 146"/>
                  <a:gd name="T23" fmla="*/ 232 h 238"/>
                  <a:gd name="T24" fmla="*/ 13 w 146"/>
                  <a:gd name="T25" fmla="*/ 238 h 238"/>
                  <a:gd name="T26" fmla="*/ 18 w 146"/>
                  <a:gd name="T27" fmla="*/ 237 h 238"/>
                  <a:gd name="T28" fmla="*/ 91 w 146"/>
                  <a:gd name="T29" fmla="*/ 48 h 238"/>
                  <a:gd name="T30" fmla="*/ 91 w 146"/>
                  <a:gd name="T31" fmla="*/ 48 h 238"/>
                  <a:gd name="T32" fmla="*/ 107 w 146"/>
                  <a:gd name="T33" fmla="*/ 42 h 238"/>
                  <a:gd name="T34" fmla="*/ 114 w 146"/>
                  <a:gd name="T35" fmla="*/ 34 h 238"/>
                  <a:gd name="T36" fmla="*/ 109 w 146"/>
                  <a:gd name="T37" fmla="*/ 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8">
                    <a:moveTo>
                      <a:pt x="109" y="24"/>
                    </a:moveTo>
                    <a:cubicBezTo>
                      <a:pt x="72" y="1"/>
                      <a:pt x="72" y="1"/>
                      <a:pt x="72" y="1"/>
                    </a:cubicBezTo>
                    <a:cubicBezTo>
                      <a:pt x="70" y="0"/>
                      <a:pt x="66" y="0"/>
                      <a:pt x="63" y="1"/>
                    </a:cubicBezTo>
                    <a:cubicBezTo>
                      <a:pt x="60" y="2"/>
                      <a:pt x="58" y="4"/>
                      <a:pt x="57" y="7"/>
                    </a:cubicBezTo>
                    <a:cubicBezTo>
                      <a:pt x="42" y="47"/>
                      <a:pt x="42" y="47"/>
                      <a:pt x="42" y="47"/>
                    </a:cubicBezTo>
                    <a:cubicBezTo>
                      <a:pt x="40" y="50"/>
                      <a:pt x="41" y="55"/>
                      <a:pt x="44" y="58"/>
                    </a:cubicBezTo>
                    <a:cubicBezTo>
                      <a:pt x="46" y="60"/>
                      <a:pt x="49" y="61"/>
                      <a:pt x="52" y="61"/>
                    </a:cubicBezTo>
                    <a:cubicBezTo>
                      <a:pt x="53" y="61"/>
                      <a:pt x="54" y="61"/>
                      <a:pt x="55" y="60"/>
                    </a:cubicBezTo>
                    <a:cubicBezTo>
                      <a:pt x="70" y="55"/>
                      <a:pt x="70" y="55"/>
                      <a:pt x="70" y="55"/>
                    </a:cubicBezTo>
                    <a:cubicBezTo>
                      <a:pt x="70" y="56"/>
                      <a:pt x="70" y="56"/>
                      <a:pt x="71" y="57"/>
                    </a:cubicBezTo>
                    <a:cubicBezTo>
                      <a:pt x="72" y="61"/>
                      <a:pt x="116" y="166"/>
                      <a:pt x="8" y="217"/>
                    </a:cubicBezTo>
                    <a:cubicBezTo>
                      <a:pt x="3" y="219"/>
                      <a:pt x="0" y="226"/>
                      <a:pt x="3" y="232"/>
                    </a:cubicBezTo>
                    <a:cubicBezTo>
                      <a:pt x="5" y="236"/>
                      <a:pt x="9" y="238"/>
                      <a:pt x="13" y="238"/>
                    </a:cubicBezTo>
                    <a:cubicBezTo>
                      <a:pt x="14" y="238"/>
                      <a:pt x="16" y="238"/>
                      <a:pt x="18" y="237"/>
                    </a:cubicBezTo>
                    <a:cubicBezTo>
                      <a:pt x="146" y="177"/>
                      <a:pt x="91" y="49"/>
                      <a:pt x="91" y="48"/>
                    </a:cubicBezTo>
                    <a:cubicBezTo>
                      <a:pt x="91" y="48"/>
                      <a:pt x="91" y="48"/>
                      <a:pt x="91" y="48"/>
                    </a:cubicBezTo>
                    <a:cubicBezTo>
                      <a:pt x="107" y="42"/>
                      <a:pt x="107" y="42"/>
                      <a:pt x="107" y="42"/>
                    </a:cubicBezTo>
                    <a:cubicBezTo>
                      <a:pt x="110" y="41"/>
                      <a:pt x="113" y="38"/>
                      <a:pt x="114" y="34"/>
                    </a:cubicBezTo>
                    <a:cubicBezTo>
                      <a:pt x="114" y="30"/>
                      <a:pt x="112" y="26"/>
                      <a:pt x="109" y="24"/>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11" name="Freeform 26"/>
              <p:cNvSpPr/>
              <p:nvPr/>
            </p:nvSpPr>
            <p:spPr bwMode="auto">
              <a:xfrm>
                <a:off x="6733951" y="2719374"/>
                <a:ext cx="210800" cy="213342"/>
              </a:xfrm>
              <a:custGeom>
                <a:avLst/>
                <a:gdLst>
                  <a:gd name="T0" fmla="*/ 51 w 71"/>
                  <a:gd name="T1" fmla="*/ 36 h 71"/>
                  <a:gd name="T2" fmla="*/ 67 w 71"/>
                  <a:gd name="T3" fmla="*/ 20 h 71"/>
                  <a:gd name="T4" fmla="*/ 67 w 71"/>
                  <a:gd name="T5" fmla="*/ 5 h 71"/>
                  <a:gd name="T6" fmla="*/ 51 w 71"/>
                  <a:gd name="T7" fmla="*/ 5 h 71"/>
                  <a:gd name="T8" fmla="*/ 36 w 71"/>
                  <a:gd name="T9" fmla="*/ 20 h 71"/>
                  <a:gd name="T10" fmla="*/ 20 w 71"/>
                  <a:gd name="T11" fmla="*/ 5 h 71"/>
                  <a:gd name="T12" fmla="*/ 4 w 71"/>
                  <a:gd name="T13" fmla="*/ 5 h 71"/>
                  <a:gd name="T14" fmla="*/ 4 w 71"/>
                  <a:gd name="T15" fmla="*/ 20 h 71"/>
                  <a:gd name="T16" fmla="*/ 20 w 71"/>
                  <a:gd name="T17" fmla="*/ 36 h 71"/>
                  <a:gd name="T18" fmla="*/ 4 w 71"/>
                  <a:gd name="T19" fmla="*/ 52 h 71"/>
                  <a:gd name="T20" fmla="*/ 4 w 71"/>
                  <a:gd name="T21" fmla="*/ 68 h 71"/>
                  <a:gd name="T22" fmla="*/ 12 w 71"/>
                  <a:gd name="T23" fmla="*/ 71 h 71"/>
                  <a:gd name="T24" fmla="*/ 20 w 71"/>
                  <a:gd name="T25" fmla="*/ 68 h 71"/>
                  <a:gd name="T26" fmla="*/ 36 w 71"/>
                  <a:gd name="T27" fmla="*/ 52 h 71"/>
                  <a:gd name="T28" fmla="*/ 51 w 71"/>
                  <a:gd name="T29" fmla="*/ 68 h 71"/>
                  <a:gd name="T30" fmla="*/ 59 w 71"/>
                  <a:gd name="T31" fmla="*/ 71 h 71"/>
                  <a:gd name="T32" fmla="*/ 67 w 71"/>
                  <a:gd name="T33" fmla="*/ 68 h 71"/>
                  <a:gd name="T34" fmla="*/ 67 w 71"/>
                  <a:gd name="T35" fmla="*/ 52 h 71"/>
                  <a:gd name="T36" fmla="*/ 51 w 71"/>
                  <a:gd name="T37"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51" y="36"/>
                    </a:moveTo>
                    <a:cubicBezTo>
                      <a:pt x="67" y="20"/>
                      <a:pt x="67" y="20"/>
                      <a:pt x="67" y="20"/>
                    </a:cubicBezTo>
                    <a:cubicBezTo>
                      <a:pt x="71" y="16"/>
                      <a:pt x="71" y="9"/>
                      <a:pt x="67" y="5"/>
                    </a:cubicBezTo>
                    <a:cubicBezTo>
                      <a:pt x="63" y="0"/>
                      <a:pt x="56" y="0"/>
                      <a:pt x="51" y="5"/>
                    </a:cubicBezTo>
                    <a:cubicBezTo>
                      <a:pt x="36" y="20"/>
                      <a:pt x="36" y="20"/>
                      <a:pt x="36" y="20"/>
                    </a:cubicBezTo>
                    <a:cubicBezTo>
                      <a:pt x="20" y="5"/>
                      <a:pt x="20" y="5"/>
                      <a:pt x="20" y="5"/>
                    </a:cubicBezTo>
                    <a:cubicBezTo>
                      <a:pt x="15" y="0"/>
                      <a:pt x="8" y="0"/>
                      <a:pt x="4" y="5"/>
                    </a:cubicBezTo>
                    <a:cubicBezTo>
                      <a:pt x="0" y="9"/>
                      <a:pt x="0" y="16"/>
                      <a:pt x="4" y="20"/>
                    </a:cubicBezTo>
                    <a:cubicBezTo>
                      <a:pt x="20" y="36"/>
                      <a:pt x="20" y="36"/>
                      <a:pt x="20" y="36"/>
                    </a:cubicBezTo>
                    <a:cubicBezTo>
                      <a:pt x="4" y="52"/>
                      <a:pt x="4" y="52"/>
                      <a:pt x="4" y="52"/>
                    </a:cubicBezTo>
                    <a:cubicBezTo>
                      <a:pt x="0" y="56"/>
                      <a:pt x="0" y="63"/>
                      <a:pt x="4" y="68"/>
                    </a:cubicBezTo>
                    <a:cubicBezTo>
                      <a:pt x="6" y="70"/>
                      <a:pt x="9" y="71"/>
                      <a:pt x="12" y="71"/>
                    </a:cubicBezTo>
                    <a:cubicBezTo>
                      <a:pt x="15" y="71"/>
                      <a:pt x="18" y="70"/>
                      <a:pt x="20" y="68"/>
                    </a:cubicBezTo>
                    <a:cubicBezTo>
                      <a:pt x="36" y="52"/>
                      <a:pt x="36" y="52"/>
                      <a:pt x="36" y="52"/>
                    </a:cubicBezTo>
                    <a:cubicBezTo>
                      <a:pt x="51" y="68"/>
                      <a:pt x="51" y="68"/>
                      <a:pt x="51" y="68"/>
                    </a:cubicBezTo>
                    <a:cubicBezTo>
                      <a:pt x="53" y="70"/>
                      <a:pt x="56" y="71"/>
                      <a:pt x="59" y="71"/>
                    </a:cubicBezTo>
                    <a:cubicBezTo>
                      <a:pt x="62" y="71"/>
                      <a:pt x="65" y="70"/>
                      <a:pt x="67" y="68"/>
                    </a:cubicBezTo>
                    <a:cubicBezTo>
                      <a:pt x="71" y="63"/>
                      <a:pt x="71" y="56"/>
                      <a:pt x="67" y="52"/>
                    </a:cubicBezTo>
                    <a:lnTo>
                      <a:pt x="51"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12" name="Freeform 27"/>
              <p:cNvSpPr/>
              <p:nvPr/>
            </p:nvSpPr>
            <p:spPr bwMode="auto">
              <a:xfrm>
                <a:off x="7115927" y="2943946"/>
                <a:ext cx="212384" cy="210135"/>
              </a:xfrm>
              <a:custGeom>
                <a:avLst/>
                <a:gdLst>
                  <a:gd name="T0" fmla="*/ 52 w 72"/>
                  <a:gd name="T1" fmla="*/ 36 h 70"/>
                  <a:gd name="T2" fmla="*/ 67 w 72"/>
                  <a:gd name="T3" fmla="*/ 20 h 70"/>
                  <a:gd name="T4" fmla="*/ 67 w 72"/>
                  <a:gd name="T5" fmla="*/ 4 h 70"/>
                  <a:gd name="T6" fmla="*/ 52 w 72"/>
                  <a:gd name="T7" fmla="*/ 4 h 70"/>
                  <a:gd name="T8" fmla="*/ 36 w 72"/>
                  <a:gd name="T9" fmla="*/ 20 h 70"/>
                  <a:gd name="T10" fmla="*/ 20 w 72"/>
                  <a:gd name="T11" fmla="*/ 4 h 70"/>
                  <a:gd name="T12" fmla="*/ 4 w 72"/>
                  <a:gd name="T13" fmla="*/ 4 h 70"/>
                  <a:gd name="T14" fmla="*/ 4 w 72"/>
                  <a:gd name="T15" fmla="*/ 20 h 70"/>
                  <a:gd name="T16" fmla="*/ 20 w 72"/>
                  <a:gd name="T17" fmla="*/ 36 h 70"/>
                  <a:gd name="T18" fmla="*/ 4 w 72"/>
                  <a:gd name="T19" fmla="*/ 51 h 70"/>
                  <a:gd name="T20" fmla="*/ 4 w 72"/>
                  <a:gd name="T21" fmla="*/ 67 h 70"/>
                  <a:gd name="T22" fmla="*/ 12 w 72"/>
                  <a:gd name="T23" fmla="*/ 70 h 70"/>
                  <a:gd name="T24" fmla="*/ 20 w 72"/>
                  <a:gd name="T25" fmla="*/ 67 h 70"/>
                  <a:gd name="T26" fmla="*/ 36 w 72"/>
                  <a:gd name="T27" fmla="*/ 51 h 70"/>
                  <a:gd name="T28" fmla="*/ 52 w 72"/>
                  <a:gd name="T29" fmla="*/ 67 h 70"/>
                  <a:gd name="T30" fmla="*/ 60 w 72"/>
                  <a:gd name="T31" fmla="*/ 70 h 70"/>
                  <a:gd name="T32" fmla="*/ 67 w 72"/>
                  <a:gd name="T33" fmla="*/ 67 h 70"/>
                  <a:gd name="T34" fmla="*/ 67 w 72"/>
                  <a:gd name="T35" fmla="*/ 51 h 70"/>
                  <a:gd name="T36" fmla="*/ 52 w 72"/>
                  <a:gd name="T3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0">
                    <a:moveTo>
                      <a:pt x="52" y="36"/>
                    </a:moveTo>
                    <a:cubicBezTo>
                      <a:pt x="67" y="20"/>
                      <a:pt x="67" y="20"/>
                      <a:pt x="67" y="20"/>
                    </a:cubicBezTo>
                    <a:cubicBezTo>
                      <a:pt x="72" y="15"/>
                      <a:pt x="72" y="8"/>
                      <a:pt x="67" y="4"/>
                    </a:cubicBezTo>
                    <a:cubicBezTo>
                      <a:pt x="63" y="0"/>
                      <a:pt x="56" y="0"/>
                      <a:pt x="52" y="4"/>
                    </a:cubicBezTo>
                    <a:cubicBezTo>
                      <a:pt x="36" y="20"/>
                      <a:pt x="36" y="20"/>
                      <a:pt x="36" y="20"/>
                    </a:cubicBezTo>
                    <a:cubicBezTo>
                      <a:pt x="20" y="4"/>
                      <a:pt x="20" y="4"/>
                      <a:pt x="20" y="4"/>
                    </a:cubicBezTo>
                    <a:cubicBezTo>
                      <a:pt x="16" y="0"/>
                      <a:pt x="9" y="0"/>
                      <a:pt x="4" y="4"/>
                    </a:cubicBezTo>
                    <a:cubicBezTo>
                      <a:pt x="0" y="8"/>
                      <a:pt x="0" y="15"/>
                      <a:pt x="4" y="20"/>
                    </a:cubicBezTo>
                    <a:cubicBezTo>
                      <a:pt x="20" y="36"/>
                      <a:pt x="20" y="36"/>
                      <a:pt x="20" y="36"/>
                    </a:cubicBezTo>
                    <a:cubicBezTo>
                      <a:pt x="4" y="51"/>
                      <a:pt x="4" y="51"/>
                      <a:pt x="4" y="51"/>
                    </a:cubicBezTo>
                    <a:cubicBezTo>
                      <a:pt x="0" y="56"/>
                      <a:pt x="0" y="63"/>
                      <a:pt x="4" y="67"/>
                    </a:cubicBezTo>
                    <a:cubicBezTo>
                      <a:pt x="7" y="69"/>
                      <a:pt x="9" y="70"/>
                      <a:pt x="12" y="70"/>
                    </a:cubicBezTo>
                    <a:cubicBezTo>
                      <a:pt x="15" y="70"/>
                      <a:pt x="18" y="69"/>
                      <a:pt x="20" y="67"/>
                    </a:cubicBezTo>
                    <a:cubicBezTo>
                      <a:pt x="36" y="51"/>
                      <a:pt x="36" y="51"/>
                      <a:pt x="36" y="51"/>
                    </a:cubicBezTo>
                    <a:cubicBezTo>
                      <a:pt x="52" y="67"/>
                      <a:pt x="52" y="67"/>
                      <a:pt x="52" y="67"/>
                    </a:cubicBezTo>
                    <a:cubicBezTo>
                      <a:pt x="54" y="69"/>
                      <a:pt x="57" y="70"/>
                      <a:pt x="60" y="70"/>
                    </a:cubicBezTo>
                    <a:cubicBezTo>
                      <a:pt x="62" y="70"/>
                      <a:pt x="65" y="69"/>
                      <a:pt x="67" y="67"/>
                    </a:cubicBezTo>
                    <a:cubicBezTo>
                      <a:pt x="72" y="63"/>
                      <a:pt x="72" y="56"/>
                      <a:pt x="67" y="51"/>
                    </a:cubicBezTo>
                    <a:lnTo>
                      <a:pt x="52"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13" name="Freeform 28"/>
              <p:cNvSpPr>
                <a:spLocks noEditPoints="1"/>
              </p:cNvSpPr>
              <p:nvPr/>
            </p:nvSpPr>
            <p:spPr bwMode="auto">
              <a:xfrm>
                <a:off x="7177737" y="2650398"/>
                <a:ext cx="236160" cy="239009"/>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21 h 80"/>
                  <a:gd name="T12" fmla="*/ 21 w 80"/>
                  <a:gd name="T13" fmla="*/ 40 h 80"/>
                  <a:gd name="T14" fmla="*/ 40 w 80"/>
                  <a:gd name="T15" fmla="*/ 60 h 80"/>
                  <a:gd name="T16" fmla="*/ 59 w 80"/>
                  <a:gd name="T17" fmla="*/ 40 h 80"/>
                  <a:gd name="T18" fmla="*/ 40 w 80"/>
                  <a:gd name="T19"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21"/>
                    </a:moveTo>
                    <a:cubicBezTo>
                      <a:pt x="29" y="21"/>
                      <a:pt x="21" y="30"/>
                      <a:pt x="21" y="40"/>
                    </a:cubicBezTo>
                    <a:cubicBezTo>
                      <a:pt x="21" y="51"/>
                      <a:pt x="29" y="60"/>
                      <a:pt x="40" y="60"/>
                    </a:cubicBezTo>
                    <a:cubicBezTo>
                      <a:pt x="50" y="60"/>
                      <a:pt x="59" y="51"/>
                      <a:pt x="59" y="40"/>
                    </a:cubicBezTo>
                    <a:cubicBezTo>
                      <a:pt x="59" y="30"/>
                      <a:pt x="50" y="21"/>
                      <a:pt x="40" y="21"/>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grpSp>
      </p:grpSp>
      <p:grpSp>
        <p:nvGrpSpPr>
          <p:cNvPr id="203" name="Group 202"/>
          <p:cNvGrpSpPr/>
          <p:nvPr/>
        </p:nvGrpSpPr>
        <p:grpSpPr>
          <a:xfrm>
            <a:off x="6659245" y="2263775"/>
            <a:ext cx="1097280" cy="1097280"/>
            <a:chOff x="10487" y="3565"/>
            <a:chExt cx="1728" cy="1728"/>
          </a:xfrm>
        </p:grpSpPr>
        <p:sp>
          <p:nvSpPr>
            <p:cNvPr id="115" name="矩形 85"/>
            <p:cNvSpPr/>
            <p:nvPr/>
          </p:nvSpPr>
          <p:spPr>
            <a:xfrm>
              <a:off x="10487" y="3565"/>
              <a:ext cx="1728" cy="17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sp>
          <p:nvSpPr>
            <p:cNvPr id="116" name="矩形 78"/>
            <p:cNvSpPr/>
            <p:nvPr/>
          </p:nvSpPr>
          <p:spPr>
            <a:xfrm>
              <a:off x="10487" y="4589"/>
              <a:ext cx="1728"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Module</a:t>
              </a:r>
              <a:endParaRPr lang="en-US" altLang="en-US" sz="1500" b="0" dirty="0">
                <a:solidFill>
                  <a:schemeClr val="tx1">
                    <a:lumMod val="75000"/>
                    <a:lumOff val="25000"/>
                  </a:schemeClr>
                </a:solidFill>
                <a:latin typeface="宋体" pitchFamily="2" charset="-122"/>
                <a:ea typeface="宋体" pitchFamily="2" charset="-122"/>
              </a:endParaRPr>
            </a:p>
          </p:txBody>
        </p:sp>
        <p:grpSp>
          <p:nvGrpSpPr>
            <p:cNvPr id="117" name="组 172"/>
            <p:cNvGrpSpPr/>
            <p:nvPr/>
          </p:nvGrpSpPr>
          <p:grpSpPr>
            <a:xfrm rot="0">
              <a:off x="10991" y="3855"/>
              <a:ext cx="720" cy="720"/>
              <a:chOff x="6733951" y="2456305"/>
              <a:chExt cx="679946" cy="712212"/>
            </a:xfrm>
            <a:solidFill>
              <a:schemeClr val="tx1">
                <a:lumMod val="75000"/>
                <a:lumOff val="25000"/>
              </a:schemeClr>
            </a:solidFill>
          </p:grpSpPr>
          <p:sp>
            <p:nvSpPr>
              <p:cNvPr id="118" name="Freeform 25"/>
              <p:cNvSpPr/>
              <p:nvPr/>
            </p:nvSpPr>
            <p:spPr bwMode="auto">
              <a:xfrm>
                <a:off x="6794179" y="2456305"/>
                <a:ext cx="431108" cy="712212"/>
              </a:xfrm>
              <a:custGeom>
                <a:avLst/>
                <a:gdLst>
                  <a:gd name="T0" fmla="*/ 109 w 146"/>
                  <a:gd name="T1" fmla="*/ 24 h 238"/>
                  <a:gd name="T2" fmla="*/ 72 w 146"/>
                  <a:gd name="T3" fmla="*/ 1 h 238"/>
                  <a:gd name="T4" fmla="*/ 63 w 146"/>
                  <a:gd name="T5" fmla="*/ 1 h 238"/>
                  <a:gd name="T6" fmla="*/ 57 w 146"/>
                  <a:gd name="T7" fmla="*/ 7 h 238"/>
                  <a:gd name="T8" fmla="*/ 42 w 146"/>
                  <a:gd name="T9" fmla="*/ 47 h 238"/>
                  <a:gd name="T10" fmla="*/ 44 w 146"/>
                  <a:gd name="T11" fmla="*/ 58 h 238"/>
                  <a:gd name="T12" fmla="*/ 52 w 146"/>
                  <a:gd name="T13" fmla="*/ 61 h 238"/>
                  <a:gd name="T14" fmla="*/ 55 w 146"/>
                  <a:gd name="T15" fmla="*/ 60 h 238"/>
                  <a:gd name="T16" fmla="*/ 70 w 146"/>
                  <a:gd name="T17" fmla="*/ 55 h 238"/>
                  <a:gd name="T18" fmla="*/ 71 w 146"/>
                  <a:gd name="T19" fmla="*/ 57 h 238"/>
                  <a:gd name="T20" fmla="*/ 8 w 146"/>
                  <a:gd name="T21" fmla="*/ 217 h 238"/>
                  <a:gd name="T22" fmla="*/ 3 w 146"/>
                  <a:gd name="T23" fmla="*/ 232 h 238"/>
                  <a:gd name="T24" fmla="*/ 13 w 146"/>
                  <a:gd name="T25" fmla="*/ 238 h 238"/>
                  <a:gd name="T26" fmla="*/ 18 w 146"/>
                  <a:gd name="T27" fmla="*/ 237 h 238"/>
                  <a:gd name="T28" fmla="*/ 91 w 146"/>
                  <a:gd name="T29" fmla="*/ 48 h 238"/>
                  <a:gd name="T30" fmla="*/ 91 w 146"/>
                  <a:gd name="T31" fmla="*/ 48 h 238"/>
                  <a:gd name="T32" fmla="*/ 107 w 146"/>
                  <a:gd name="T33" fmla="*/ 42 h 238"/>
                  <a:gd name="T34" fmla="*/ 114 w 146"/>
                  <a:gd name="T35" fmla="*/ 34 h 238"/>
                  <a:gd name="T36" fmla="*/ 109 w 146"/>
                  <a:gd name="T37" fmla="*/ 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8">
                    <a:moveTo>
                      <a:pt x="109" y="24"/>
                    </a:moveTo>
                    <a:cubicBezTo>
                      <a:pt x="72" y="1"/>
                      <a:pt x="72" y="1"/>
                      <a:pt x="72" y="1"/>
                    </a:cubicBezTo>
                    <a:cubicBezTo>
                      <a:pt x="70" y="0"/>
                      <a:pt x="66" y="0"/>
                      <a:pt x="63" y="1"/>
                    </a:cubicBezTo>
                    <a:cubicBezTo>
                      <a:pt x="60" y="2"/>
                      <a:pt x="58" y="4"/>
                      <a:pt x="57" y="7"/>
                    </a:cubicBezTo>
                    <a:cubicBezTo>
                      <a:pt x="42" y="47"/>
                      <a:pt x="42" y="47"/>
                      <a:pt x="42" y="47"/>
                    </a:cubicBezTo>
                    <a:cubicBezTo>
                      <a:pt x="40" y="50"/>
                      <a:pt x="41" y="55"/>
                      <a:pt x="44" y="58"/>
                    </a:cubicBezTo>
                    <a:cubicBezTo>
                      <a:pt x="46" y="60"/>
                      <a:pt x="49" y="61"/>
                      <a:pt x="52" y="61"/>
                    </a:cubicBezTo>
                    <a:cubicBezTo>
                      <a:pt x="53" y="61"/>
                      <a:pt x="54" y="61"/>
                      <a:pt x="55" y="60"/>
                    </a:cubicBezTo>
                    <a:cubicBezTo>
                      <a:pt x="70" y="55"/>
                      <a:pt x="70" y="55"/>
                      <a:pt x="70" y="55"/>
                    </a:cubicBezTo>
                    <a:cubicBezTo>
                      <a:pt x="70" y="56"/>
                      <a:pt x="70" y="56"/>
                      <a:pt x="71" y="57"/>
                    </a:cubicBezTo>
                    <a:cubicBezTo>
                      <a:pt x="72" y="61"/>
                      <a:pt x="116" y="166"/>
                      <a:pt x="8" y="217"/>
                    </a:cubicBezTo>
                    <a:cubicBezTo>
                      <a:pt x="3" y="219"/>
                      <a:pt x="0" y="226"/>
                      <a:pt x="3" y="232"/>
                    </a:cubicBezTo>
                    <a:cubicBezTo>
                      <a:pt x="5" y="236"/>
                      <a:pt x="9" y="238"/>
                      <a:pt x="13" y="238"/>
                    </a:cubicBezTo>
                    <a:cubicBezTo>
                      <a:pt x="14" y="238"/>
                      <a:pt x="16" y="238"/>
                      <a:pt x="18" y="237"/>
                    </a:cubicBezTo>
                    <a:cubicBezTo>
                      <a:pt x="146" y="177"/>
                      <a:pt x="91" y="49"/>
                      <a:pt x="91" y="48"/>
                    </a:cubicBezTo>
                    <a:cubicBezTo>
                      <a:pt x="91" y="48"/>
                      <a:pt x="91" y="48"/>
                      <a:pt x="91" y="48"/>
                    </a:cubicBezTo>
                    <a:cubicBezTo>
                      <a:pt x="107" y="42"/>
                      <a:pt x="107" y="42"/>
                      <a:pt x="107" y="42"/>
                    </a:cubicBezTo>
                    <a:cubicBezTo>
                      <a:pt x="110" y="41"/>
                      <a:pt x="113" y="38"/>
                      <a:pt x="114" y="34"/>
                    </a:cubicBezTo>
                    <a:cubicBezTo>
                      <a:pt x="114" y="30"/>
                      <a:pt x="112" y="26"/>
                      <a:pt x="109" y="24"/>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19" name="Freeform 26"/>
              <p:cNvSpPr/>
              <p:nvPr/>
            </p:nvSpPr>
            <p:spPr bwMode="auto">
              <a:xfrm>
                <a:off x="6733951" y="2719374"/>
                <a:ext cx="210800" cy="213342"/>
              </a:xfrm>
              <a:custGeom>
                <a:avLst/>
                <a:gdLst>
                  <a:gd name="T0" fmla="*/ 51 w 71"/>
                  <a:gd name="T1" fmla="*/ 36 h 71"/>
                  <a:gd name="T2" fmla="*/ 67 w 71"/>
                  <a:gd name="T3" fmla="*/ 20 h 71"/>
                  <a:gd name="T4" fmla="*/ 67 w 71"/>
                  <a:gd name="T5" fmla="*/ 5 h 71"/>
                  <a:gd name="T6" fmla="*/ 51 w 71"/>
                  <a:gd name="T7" fmla="*/ 5 h 71"/>
                  <a:gd name="T8" fmla="*/ 36 w 71"/>
                  <a:gd name="T9" fmla="*/ 20 h 71"/>
                  <a:gd name="T10" fmla="*/ 20 w 71"/>
                  <a:gd name="T11" fmla="*/ 5 h 71"/>
                  <a:gd name="T12" fmla="*/ 4 w 71"/>
                  <a:gd name="T13" fmla="*/ 5 h 71"/>
                  <a:gd name="T14" fmla="*/ 4 w 71"/>
                  <a:gd name="T15" fmla="*/ 20 h 71"/>
                  <a:gd name="T16" fmla="*/ 20 w 71"/>
                  <a:gd name="T17" fmla="*/ 36 h 71"/>
                  <a:gd name="T18" fmla="*/ 4 w 71"/>
                  <a:gd name="T19" fmla="*/ 52 h 71"/>
                  <a:gd name="T20" fmla="*/ 4 w 71"/>
                  <a:gd name="T21" fmla="*/ 68 h 71"/>
                  <a:gd name="T22" fmla="*/ 12 w 71"/>
                  <a:gd name="T23" fmla="*/ 71 h 71"/>
                  <a:gd name="T24" fmla="*/ 20 w 71"/>
                  <a:gd name="T25" fmla="*/ 68 h 71"/>
                  <a:gd name="T26" fmla="*/ 36 w 71"/>
                  <a:gd name="T27" fmla="*/ 52 h 71"/>
                  <a:gd name="T28" fmla="*/ 51 w 71"/>
                  <a:gd name="T29" fmla="*/ 68 h 71"/>
                  <a:gd name="T30" fmla="*/ 59 w 71"/>
                  <a:gd name="T31" fmla="*/ 71 h 71"/>
                  <a:gd name="T32" fmla="*/ 67 w 71"/>
                  <a:gd name="T33" fmla="*/ 68 h 71"/>
                  <a:gd name="T34" fmla="*/ 67 w 71"/>
                  <a:gd name="T35" fmla="*/ 52 h 71"/>
                  <a:gd name="T36" fmla="*/ 51 w 71"/>
                  <a:gd name="T37"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51" y="36"/>
                    </a:moveTo>
                    <a:cubicBezTo>
                      <a:pt x="67" y="20"/>
                      <a:pt x="67" y="20"/>
                      <a:pt x="67" y="20"/>
                    </a:cubicBezTo>
                    <a:cubicBezTo>
                      <a:pt x="71" y="16"/>
                      <a:pt x="71" y="9"/>
                      <a:pt x="67" y="5"/>
                    </a:cubicBezTo>
                    <a:cubicBezTo>
                      <a:pt x="63" y="0"/>
                      <a:pt x="56" y="0"/>
                      <a:pt x="51" y="5"/>
                    </a:cubicBezTo>
                    <a:cubicBezTo>
                      <a:pt x="36" y="20"/>
                      <a:pt x="36" y="20"/>
                      <a:pt x="36" y="20"/>
                    </a:cubicBezTo>
                    <a:cubicBezTo>
                      <a:pt x="20" y="5"/>
                      <a:pt x="20" y="5"/>
                      <a:pt x="20" y="5"/>
                    </a:cubicBezTo>
                    <a:cubicBezTo>
                      <a:pt x="15" y="0"/>
                      <a:pt x="8" y="0"/>
                      <a:pt x="4" y="5"/>
                    </a:cubicBezTo>
                    <a:cubicBezTo>
                      <a:pt x="0" y="9"/>
                      <a:pt x="0" y="16"/>
                      <a:pt x="4" y="20"/>
                    </a:cubicBezTo>
                    <a:cubicBezTo>
                      <a:pt x="20" y="36"/>
                      <a:pt x="20" y="36"/>
                      <a:pt x="20" y="36"/>
                    </a:cubicBezTo>
                    <a:cubicBezTo>
                      <a:pt x="4" y="52"/>
                      <a:pt x="4" y="52"/>
                      <a:pt x="4" y="52"/>
                    </a:cubicBezTo>
                    <a:cubicBezTo>
                      <a:pt x="0" y="56"/>
                      <a:pt x="0" y="63"/>
                      <a:pt x="4" y="68"/>
                    </a:cubicBezTo>
                    <a:cubicBezTo>
                      <a:pt x="6" y="70"/>
                      <a:pt x="9" y="71"/>
                      <a:pt x="12" y="71"/>
                    </a:cubicBezTo>
                    <a:cubicBezTo>
                      <a:pt x="15" y="71"/>
                      <a:pt x="18" y="70"/>
                      <a:pt x="20" y="68"/>
                    </a:cubicBezTo>
                    <a:cubicBezTo>
                      <a:pt x="36" y="52"/>
                      <a:pt x="36" y="52"/>
                      <a:pt x="36" y="52"/>
                    </a:cubicBezTo>
                    <a:cubicBezTo>
                      <a:pt x="51" y="68"/>
                      <a:pt x="51" y="68"/>
                      <a:pt x="51" y="68"/>
                    </a:cubicBezTo>
                    <a:cubicBezTo>
                      <a:pt x="53" y="70"/>
                      <a:pt x="56" y="71"/>
                      <a:pt x="59" y="71"/>
                    </a:cubicBezTo>
                    <a:cubicBezTo>
                      <a:pt x="62" y="71"/>
                      <a:pt x="65" y="70"/>
                      <a:pt x="67" y="68"/>
                    </a:cubicBezTo>
                    <a:cubicBezTo>
                      <a:pt x="71" y="63"/>
                      <a:pt x="71" y="56"/>
                      <a:pt x="67" y="52"/>
                    </a:cubicBezTo>
                    <a:lnTo>
                      <a:pt x="51"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20" name="Freeform 27"/>
              <p:cNvSpPr/>
              <p:nvPr/>
            </p:nvSpPr>
            <p:spPr bwMode="auto">
              <a:xfrm>
                <a:off x="7115927" y="2943946"/>
                <a:ext cx="212384" cy="210135"/>
              </a:xfrm>
              <a:custGeom>
                <a:avLst/>
                <a:gdLst>
                  <a:gd name="T0" fmla="*/ 52 w 72"/>
                  <a:gd name="T1" fmla="*/ 36 h 70"/>
                  <a:gd name="T2" fmla="*/ 67 w 72"/>
                  <a:gd name="T3" fmla="*/ 20 h 70"/>
                  <a:gd name="T4" fmla="*/ 67 w 72"/>
                  <a:gd name="T5" fmla="*/ 4 h 70"/>
                  <a:gd name="T6" fmla="*/ 52 w 72"/>
                  <a:gd name="T7" fmla="*/ 4 h 70"/>
                  <a:gd name="T8" fmla="*/ 36 w 72"/>
                  <a:gd name="T9" fmla="*/ 20 h 70"/>
                  <a:gd name="T10" fmla="*/ 20 w 72"/>
                  <a:gd name="T11" fmla="*/ 4 h 70"/>
                  <a:gd name="T12" fmla="*/ 4 w 72"/>
                  <a:gd name="T13" fmla="*/ 4 h 70"/>
                  <a:gd name="T14" fmla="*/ 4 w 72"/>
                  <a:gd name="T15" fmla="*/ 20 h 70"/>
                  <a:gd name="T16" fmla="*/ 20 w 72"/>
                  <a:gd name="T17" fmla="*/ 36 h 70"/>
                  <a:gd name="T18" fmla="*/ 4 w 72"/>
                  <a:gd name="T19" fmla="*/ 51 h 70"/>
                  <a:gd name="T20" fmla="*/ 4 w 72"/>
                  <a:gd name="T21" fmla="*/ 67 h 70"/>
                  <a:gd name="T22" fmla="*/ 12 w 72"/>
                  <a:gd name="T23" fmla="*/ 70 h 70"/>
                  <a:gd name="T24" fmla="*/ 20 w 72"/>
                  <a:gd name="T25" fmla="*/ 67 h 70"/>
                  <a:gd name="T26" fmla="*/ 36 w 72"/>
                  <a:gd name="T27" fmla="*/ 51 h 70"/>
                  <a:gd name="T28" fmla="*/ 52 w 72"/>
                  <a:gd name="T29" fmla="*/ 67 h 70"/>
                  <a:gd name="T30" fmla="*/ 60 w 72"/>
                  <a:gd name="T31" fmla="*/ 70 h 70"/>
                  <a:gd name="T32" fmla="*/ 67 w 72"/>
                  <a:gd name="T33" fmla="*/ 67 h 70"/>
                  <a:gd name="T34" fmla="*/ 67 w 72"/>
                  <a:gd name="T35" fmla="*/ 51 h 70"/>
                  <a:gd name="T36" fmla="*/ 52 w 72"/>
                  <a:gd name="T3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0">
                    <a:moveTo>
                      <a:pt x="52" y="36"/>
                    </a:moveTo>
                    <a:cubicBezTo>
                      <a:pt x="67" y="20"/>
                      <a:pt x="67" y="20"/>
                      <a:pt x="67" y="20"/>
                    </a:cubicBezTo>
                    <a:cubicBezTo>
                      <a:pt x="72" y="15"/>
                      <a:pt x="72" y="8"/>
                      <a:pt x="67" y="4"/>
                    </a:cubicBezTo>
                    <a:cubicBezTo>
                      <a:pt x="63" y="0"/>
                      <a:pt x="56" y="0"/>
                      <a:pt x="52" y="4"/>
                    </a:cubicBezTo>
                    <a:cubicBezTo>
                      <a:pt x="36" y="20"/>
                      <a:pt x="36" y="20"/>
                      <a:pt x="36" y="20"/>
                    </a:cubicBezTo>
                    <a:cubicBezTo>
                      <a:pt x="20" y="4"/>
                      <a:pt x="20" y="4"/>
                      <a:pt x="20" y="4"/>
                    </a:cubicBezTo>
                    <a:cubicBezTo>
                      <a:pt x="16" y="0"/>
                      <a:pt x="9" y="0"/>
                      <a:pt x="4" y="4"/>
                    </a:cubicBezTo>
                    <a:cubicBezTo>
                      <a:pt x="0" y="8"/>
                      <a:pt x="0" y="15"/>
                      <a:pt x="4" y="20"/>
                    </a:cubicBezTo>
                    <a:cubicBezTo>
                      <a:pt x="20" y="36"/>
                      <a:pt x="20" y="36"/>
                      <a:pt x="20" y="36"/>
                    </a:cubicBezTo>
                    <a:cubicBezTo>
                      <a:pt x="4" y="51"/>
                      <a:pt x="4" y="51"/>
                      <a:pt x="4" y="51"/>
                    </a:cubicBezTo>
                    <a:cubicBezTo>
                      <a:pt x="0" y="56"/>
                      <a:pt x="0" y="63"/>
                      <a:pt x="4" y="67"/>
                    </a:cubicBezTo>
                    <a:cubicBezTo>
                      <a:pt x="7" y="69"/>
                      <a:pt x="9" y="70"/>
                      <a:pt x="12" y="70"/>
                    </a:cubicBezTo>
                    <a:cubicBezTo>
                      <a:pt x="15" y="70"/>
                      <a:pt x="18" y="69"/>
                      <a:pt x="20" y="67"/>
                    </a:cubicBezTo>
                    <a:cubicBezTo>
                      <a:pt x="36" y="51"/>
                      <a:pt x="36" y="51"/>
                      <a:pt x="36" y="51"/>
                    </a:cubicBezTo>
                    <a:cubicBezTo>
                      <a:pt x="52" y="67"/>
                      <a:pt x="52" y="67"/>
                      <a:pt x="52" y="67"/>
                    </a:cubicBezTo>
                    <a:cubicBezTo>
                      <a:pt x="54" y="69"/>
                      <a:pt x="57" y="70"/>
                      <a:pt x="60" y="70"/>
                    </a:cubicBezTo>
                    <a:cubicBezTo>
                      <a:pt x="62" y="70"/>
                      <a:pt x="65" y="69"/>
                      <a:pt x="67" y="67"/>
                    </a:cubicBezTo>
                    <a:cubicBezTo>
                      <a:pt x="72" y="63"/>
                      <a:pt x="72" y="56"/>
                      <a:pt x="67" y="51"/>
                    </a:cubicBezTo>
                    <a:lnTo>
                      <a:pt x="52"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21" name="Freeform 28"/>
              <p:cNvSpPr>
                <a:spLocks noEditPoints="1"/>
              </p:cNvSpPr>
              <p:nvPr/>
            </p:nvSpPr>
            <p:spPr bwMode="auto">
              <a:xfrm>
                <a:off x="7177737" y="2650398"/>
                <a:ext cx="236160" cy="239009"/>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21 h 80"/>
                  <a:gd name="T12" fmla="*/ 21 w 80"/>
                  <a:gd name="T13" fmla="*/ 40 h 80"/>
                  <a:gd name="T14" fmla="*/ 40 w 80"/>
                  <a:gd name="T15" fmla="*/ 60 h 80"/>
                  <a:gd name="T16" fmla="*/ 59 w 80"/>
                  <a:gd name="T17" fmla="*/ 40 h 80"/>
                  <a:gd name="T18" fmla="*/ 40 w 80"/>
                  <a:gd name="T19"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21"/>
                    </a:moveTo>
                    <a:cubicBezTo>
                      <a:pt x="29" y="21"/>
                      <a:pt x="21" y="30"/>
                      <a:pt x="21" y="40"/>
                    </a:cubicBezTo>
                    <a:cubicBezTo>
                      <a:pt x="21" y="51"/>
                      <a:pt x="29" y="60"/>
                      <a:pt x="40" y="60"/>
                    </a:cubicBezTo>
                    <a:cubicBezTo>
                      <a:pt x="50" y="60"/>
                      <a:pt x="59" y="51"/>
                      <a:pt x="59" y="40"/>
                    </a:cubicBezTo>
                    <a:cubicBezTo>
                      <a:pt x="59" y="30"/>
                      <a:pt x="50" y="21"/>
                      <a:pt x="40" y="21"/>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grpSp>
      </p:grpSp>
      <p:cxnSp>
        <p:nvCxnSpPr>
          <p:cNvPr id="151" name="直接箭头连接符 22"/>
          <p:cNvCxnSpPr>
            <a:stCxn id="63" idx="3"/>
            <a:endCxn id="91" idx="1"/>
          </p:cNvCxnSpPr>
          <p:nvPr/>
        </p:nvCxnSpPr>
        <p:spPr>
          <a:xfrm>
            <a:off x="2074545" y="3380105"/>
            <a:ext cx="831850" cy="2413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直接箭头连接符 22"/>
          <p:cNvCxnSpPr>
            <a:stCxn id="49" idx="3"/>
            <a:endCxn id="91" idx="1"/>
          </p:cNvCxnSpPr>
          <p:nvPr/>
        </p:nvCxnSpPr>
        <p:spPr>
          <a:xfrm>
            <a:off x="2393950" y="2024380"/>
            <a:ext cx="512445" cy="1379855"/>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22"/>
          <p:cNvCxnSpPr>
            <a:endCxn id="3" idx="1"/>
          </p:cNvCxnSpPr>
          <p:nvPr/>
        </p:nvCxnSpPr>
        <p:spPr>
          <a:xfrm flipV="1">
            <a:off x="2079625" y="2048510"/>
            <a:ext cx="1204595" cy="133604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22"/>
          <p:cNvCxnSpPr>
            <a:endCxn id="107" idx="1"/>
          </p:cNvCxnSpPr>
          <p:nvPr/>
        </p:nvCxnSpPr>
        <p:spPr>
          <a:xfrm flipV="1">
            <a:off x="4384675" y="1784985"/>
            <a:ext cx="534670" cy="27559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直接箭头连接符 22"/>
          <p:cNvCxnSpPr>
            <a:stCxn id="91" idx="3"/>
            <a:endCxn id="99" idx="1"/>
          </p:cNvCxnSpPr>
          <p:nvPr/>
        </p:nvCxnSpPr>
        <p:spPr>
          <a:xfrm>
            <a:off x="4003675" y="3404235"/>
            <a:ext cx="657860" cy="48006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6" name="直接箭头连接符 22"/>
          <p:cNvCxnSpPr>
            <a:stCxn id="91" idx="3"/>
            <a:endCxn id="107" idx="1"/>
          </p:cNvCxnSpPr>
          <p:nvPr/>
        </p:nvCxnSpPr>
        <p:spPr>
          <a:xfrm flipV="1">
            <a:off x="4003675" y="1784985"/>
            <a:ext cx="915670" cy="161925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7" name="直接箭头连接符 22"/>
          <p:cNvCxnSpPr>
            <a:stCxn id="3" idx="3"/>
            <a:endCxn id="115" idx="1"/>
          </p:cNvCxnSpPr>
          <p:nvPr/>
        </p:nvCxnSpPr>
        <p:spPr>
          <a:xfrm>
            <a:off x="4381500" y="2048510"/>
            <a:ext cx="2277745" cy="763905"/>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直接箭头连接符 22"/>
          <p:cNvCxnSpPr>
            <a:stCxn id="107" idx="3"/>
            <a:endCxn id="115" idx="1"/>
          </p:cNvCxnSpPr>
          <p:nvPr/>
        </p:nvCxnSpPr>
        <p:spPr>
          <a:xfrm>
            <a:off x="6016625" y="1784985"/>
            <a:ext cx="642620" cy="102743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9" name="直接箭头连接符 22"/>
          <p:cNvCxnSpPr>
            <a:stCxn id="99" idx="3"/>
            <a:endCxn id="115" idx="1"/>
          </p:cNvCxnSpPr>
          <p:nvPr/>
        </p:nvCxnSpPr>
        <p:spPr>
          <a:xfrm flipV="1">
            <a:off x="5758815" y="2812415"/>
            <a:ext cx="900430" cy="1071880"/>
          </a:xfrm>
          <a:prstGeom prst="straightConnector1">
            <a:avLst/>
          </a:prstGeom>
          <a:ln w="38100">
            <a:solidFill>
              <a:srgbClr val="3896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a:off x="7081520" y="3846195"/>
            <a:ext cx="4246880" cy="2351405"/>
            <a:chOff x="10867" y="6117"/>
            <a:chExt cx="6688" cy="3703"/>
          </a:xfrm>
        </p:grpSpPr>
        <p:sp>
          <p:nvSpPr>
            <p:cNvPr id="168" name="矩形 85"/>
            <p:cNvSpPr/>
            <p:nvPr/>
          </p:nvSpPr>
          <p:spPr>
            <a:xfrm>
              <a:off x="10867" y="6117"/>
              <a:ext cx="6688" cy="37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grpSp>
          <p:nvGrpSpPr>
            <p:cNvPr id="175" name="Group 174"/>
            <p:cNvGrpSpPr/>
            <p:nvPr/>
          </p:nvGrpSpPr>
          <p:grpSpPr>
            <a:xfrm rot="0">
              <a:off x="11620" y="6601"/>
              <a:ext cx="720" cy="720"/>
              <a:chOff x="5765" y="5207"/>
              <a:chExt cx="758" cy="607"/>
            </a:xfrm>
            <a:solidFill>
              <a:schemeClr val="tx1">
                <a:lumMod val="75000"/>
                <a:lumOff val="25000"/>
              </a:schemeClr>
            </a:solidFill>
          </p:grpSpPr>
          <p:sp>
            <p:nvSpPr>
              <p:cNvPr id="176" name="Freeform 36"/>
              <p:cNvSpPr/>
              <p:nvPr/>
            </p:nvSpPr>
            <p:spPr bwMode="auto">
              <a:xfrm>
                <a:off x="5765" y="5207"/>
                <a:ext cx="759" cy="203"/>
              </a:xfrm>
              <a:custGeom>
                <a:avLst/>
                <a:gdLst>
                  <a:gd name="T0" fmla="*/ 81 w 84"/>
                  <a:gd name="T1" fmla="*/ 4 h 28"/>
                  <a:gd name="T2" fmla="*/ 42 w 84"/>
                  <a:gd name="T3" fmla="*/ 0 h 28"/>
                  <a:gd name="T4" fmla="*/ 3 w 84"/>
                  <a:gd name="T5" fmla="*/ 4 h 28"/>
                  <a:gd name="T6" fmla="*/ 0 w 84"/>
                  <a:gd name="T7" fmla="*/ 14 h 28"/>
                  <a:gd name="T8" fmla="*/ 3 w 84"/>
                  <a:gd name="T9" fmla="*/ 25 h 28"/>
                  <a:gd name="T10" fmla="*/ 42 w 84"/>
                  <a:gd name="T11" fmla="*/ 28 h 28"/>
                  <a:gd name="T12" fmla="*/ 81 w 84"/>
                  <a:gd name="T13" fmla="*/ 25 h 28"/>
                  <a:gd name="T14" fmla="*/ 84 w 84"/>
                  <a:gd name="T15" fmla="*/ 14 h 28"/>
                  <a:gd name="T16" fmla="*/ 81 w 84"/>
                  <a:gd name="T1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8">
                    <a:moveTo>
                      <a:pt x="81" y="4"/>
                    </a:moveTo>
                    <a:cubicBezTo>
                      <a:pt x="70" y="2"/>
                      <a:pt x="56" y="0"/>
                      <a:pt x="42" y="0"/>
                    </a:cubicBezTo>
                    <a:cubicBezTo>
                      <a:pt x="28" y="0"/>
                      <a:pt x="14" y="2"/>
                      <a:pt x="3" y="4"/>
                    </a:cubicBezTo>
                    <a:cubicBezTo>
                      <a:pt x="2" y="5"/>
                      <a:pt x="0" y="9"/>
                      <a:pt x="0" y="14"/>
                    </a:cubicBezTo>
                    <a:cubicBezTo>
                      <a:pt x="0" y="20"/>
                      <a:pt x="2" y="24"/>
                      <a:pt x="3" y="25"/>
                    </a:cubicBezTo>
                    <a:cubicBezTo>
                      <a:pt x="14" y="27"/>
                      <a:pt x="28" y="28"/>
                      <a:pt x="42" y="28"/>
                    </a:cubicBezTo>
                    <a:cubicBezTo>
                      <a:pt x="56" y="28"/>
                      <a:pt x="70" y="27"/>
                      <a:pt x="81" y="25"/>
                    </a:cubicBezTo>
                    <a:cubicBezTo>
                      <a:pt x="82" y="24"/>
                      <a:pt x="84" y="20"/>
                      <a:pt x="84" y="14"/>
                    </a:cubicBezTo>
                    <a:cubicBezTo>
                      <a:pt x="84" y="9"/>
                      <a:pt x="82" y="5"/>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177" name="Freeform 37"/>
              <p:cNvSpPr/>
              <p:nvPr/>
            </p:nvSpPr>
            <p:spPr bwMode="auto">
              <a:xfrm>
                <a:off x="5765" y="5632"/>
                <a:ext cx="759" cy="182"/>
              </a:xfrm>
              <a:custGeom>
                <a:avLst/>
                <a:gdLst>
                  <a:gd name="T0" fmla="*/ 81 w 84"/>
                  <a:gd name="T1" fmla="*/ 0 h 25"/>
                  <a:gd name="T2" fmla="*/ 42 w 84"/>
                  <a:gd name="T3" fmla="*/ 3 h 25"/>
                  <a:gd name="T4" fmla="*/ 3 w 84"/>
                  <a:gd name="T5" fmla="*/ 0 h 25"/>
                  <a:gd name="T6" fmla="*/ 0 w 84"/>
                  <a:gd name="T7" fmla="*/ 10 h 25"/>
                  <a:gd name="T8" fmla="*/ 3 w 84"/>
                  <a:gd name="T9" fmla="*/ 21 h 25"/>
                  <a:gd name="T10" fmla="*/ 42 w 84"/>
                  <a:gd name="T11" fmla="*/ 25 h 25"/>
                  <a:gd name="T12" fmla="*/ 81 w 84"/>
                  <a:gd name="T13" fmla="*/ 21 h 25"/>
                  <a:gd name="T14" fmla="*/ 84 w 84"/>
                  <a:gd name="T15" fmla="*/ 10 h 25"/>
                  <a:gd name="T16" fmla="*/ 81 w 8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5">
                    <a:moveTo>
                      <a:pt x="81" y="0"/>
                    </a:moveTo>
                    <a:cubicBezTo>
                      <a:pt x="70" y="2"/>
                      <a:pt x="56" y="3"/>
                      <a:pt x="42" y="3"/>
                    </a:cubicBezTo>
                    <a:cubicBezTo>
                      <a:pt x="28" y="3"/>
                      <a:pt x="14" y="2"/>
                      <a:pt x="3" y="0"/>
                    </a:cubicBezTo>
                    <a:cubicBezTo>
                      <a:pt x="2" y="1"/>
                      <a:pt x="0" y="5"/>
                      <a:pt x="0" y="10"/>
                    </a:cubicBezTo>
                    <a:cubicBezTo>
                      <a:pt x="0" y="16"/>
                      <a:pt x="2" y="20"/>
                      <a:pt x="3" y="21"/>
                    </a:cubicBezTo>
                    <a:cubicBezTo>
                      <a:pt x="14" y="23"/>
                      <a:pt x="28" y="25"/>
                      <a:pt x="42" y="25"/>
                    </a:cubicBezTo>
                    <a:cubicBezTo>
                      <a:pt x="56" y="25"/>
                      <a:pt x="70" y="23"/>
                      <a:pt x="81" y="21"/>
                    </a:cubicBezTo>
                    <a:cubicBezTo>
                      <a:pt x="82" y="20"/>
                      <a:pt x="84" y="16"/>
                      <a:pt x="84" y="10"/>
                    </a:cubicBezTo>
                    <a:cubicBezTo>
                      <a:pt x="84" y="5"/>
                      <a:pt x="82" y="1"/>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178" name="Freeform 38"/>
              <p:cNvSpPr/>
              <p:nvPr/>
            </p:nvSpPr>
            <p:spPr bwMode="auto">
              <a:xfrm>
                <a:off x="5765" y="5435"/>
                <a:ext cx="759" cy="173"/>
              </a:xfrm>
              <a:custGeom>
                <a:avLst/>
                <a:gdLst>
                  <a:gd name="T0" fmla="*/ 81 w 84"/>
                  <a:gd name="T1" fmla="*/ 0 h 24"/>
                  <a:gd name="T2" fmla="*/ 42 w 84"/>
                  <a:gd name="T3" fmla="*/ 3 h 24"/>
                  <a:gd name="T4" fmla="*/ 2 w 84"/>
                  <a:gd name="T5" fmla="*/ 0 h 24"/>
                  <a:gd name="T6" fmla="*/ 0 w 84"/>
                  <a:gd name="T7" fmla="*/ 10 h 24"/>
                  <a:gd name="T8" fmla="*/ 3 w 84"/>
                  <a:gd name="T9" fmla="*/ 21 h 24"/>
                  <a:gd name="T10" fmla="*/ 42 w 84"/>
                  <a:gd name="T11" fmla="*/ 24 h 24"/>
                  <a:gd name="T12" fmla="*/ 81 w 84"/>
                  <a:gd name="T13" fmla="*/ 21 h 24"/>
                  <a:gd name="T14" fmla="*/ 84 w 84"/>
                  <a:gd name="T15" fmla="*/ 10 h 24"/>
                  <a:gd name="T16" fmla="*/ 81 w 8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4">
                    <a:moveTo>
                      <a:pt x="81" y="0"/>
                    </a:moveTo>
                    <a:cubicBezTo>
                      <a:pt x="70" y="2"/>
                      <a:pt x="56" y="3"/>
                      <a:pt x="42" y="3"/>
                    </a:cubicBezTo>
                    <a:cubicBezTo>
                      <a:pt x="28" y="3"/>
                      <a:pt x="14" y="2"/>
                      <a:pt x="2" y="0"/>
                    </a:cubicBezTo>
                    <a:cubicBezTo>
                      <a:pt x="1" y="2"/>
                      <a:pt x="0" y="5"/>
                      <a:pt x="0" y="10"/>
                    </a:cubicBezTo>
                    <a:cubicBezTo>
                      <a:pt x="0" y="15"/>
                      <a:pt x="2" y="20"/>
                      <a:pt x="3" y="21"/>
                    </a:cubicBezTo>
                    <a:cubicBezTo>
                      <a:pt x="14" y="23"/>
                      <a:pt x="28" y="24"/>
                      <a:pt x="42" y="24"/>
                    </a:cubicBezTo>
                    <a:cubicBezTo>
                      <a:pt x="56" y="24"/>
                      <a:pt x="70" y="23"/>
                      <a:pt x="81" y="21"/>
                    </a:cubicBezTo>
                    <a:cubicBezTo>
                      <a:pt x="82" y="20"/>
                      <a:pt x="84" y="15"/>
                      <a:pt x="84" y="10"/>
                    </a:cubicBezTo>
                    <a:cubicBezTo>
                      <a:pt x="84" y="5"/>
                      <a:pt x="82" y="2"/>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grpSp>
        <p:grpSp>
          <p:nvGrpSpPr>
            <p:cNvPr id="179" name="Group 178"/>
            <p:cNvGrpSpPr/>
            <p:nvPr/>
          </p:nvGrpSpPr>
          <p:grpSpPr>
            <a:xfrm rot="0">
              <a:off x="11214" y="7594"/>
              <a:ext cx="720" cy="720"/>
              <a:chOff x="5765" y="5207"/>
              <a:chExt cx="758" cy="607"/>
            </a:xfrm>
            <a:solidFill>
              <a:schemeClr val="tx1">
                <a:lumMod val="75000"/>
                <a:lumOff val="25000"/>
              </a:schemeClr>
            </a:solidFill>
          </p:grpSpPr>
          <p:sp>
            <p:nvSpPr>
              <p:cNvPr id="180" name="Freeform 36"/>
              <p:cNvSpPr/>
              <p:nvPr/>
            </p:nvSpPr>
            <p:spPr bwMode="auto">
              <a:xfrm>
                <a:off x="5765" y="5207"/>
                <a:ext cx="759" cy="203"/>
              </a:xfrm>
              <a:custGeom>
                <a:avLst/>
                <a:gdLst>
                  <a:gd name="T0" fmla="*/ 81 w 84"/>
                  <a:gd name="T1" fmla="*/ 4 h 28"/>
                  <a:gd name="T2" fmla="*/ 42 w 84"/>
                  <a:gd name="T3" fmla="*/ 0 h 28"/>
                  <a:gd name="T4" fmla="*/ 3 w 84"/>
                  <a:gd name="T5" fmla="*/ 4 h 28"/>
                  <a:gd name="T6" fmla="*/ 0 w 84"/>
                  <a:gd name="T7" fmla="*/ 14 h 28"/>
                  <a:gd name="T8" fmla="*/ 3 w 84"/>
                  <a:gd name="T9" fmla="*/ 25 h 28"/>
                  <a:gd name="T10" fmla="*/ 42 w 84"/>
                  <a:gd name="T11" fmla="*/ 28 h 28"/>
                  <a:gd name="T12" fmla="*/ 81 w 84"/>
                  <a:gd name="T13" fmla="*/ 25 h 28"/>
                  <a:gd name="T14" fmla="*/ 84 w 84"/>
                  <a:gd name="T15" fmla="*/ 14 h 28"/>
                  <a:gd name="T16" fmla="*/ 81 w 84"/>
                  <a:gd name="T1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8">
                    <a:moveTo>
                      <a:pt x="81" y="4"/>
                    </a:moveTo>
                    <a:cubicBezTo>
                      <a:pt x="70" y="2"/>
                      <a:pt x="56" y="0"/>
                      <a:pt x="42" y="0"/>
                    </a:cubicBezTo>
                    <a:cubicBezTo>
                      <a:pt x="28" y="0"/>
                      <a:pt x="14" y="2"/>
                      <a:pt x="3" y="4"/>
                    </a:cubicBezTo>
                    <a:cubicBezTo>
                      <a:pt x="2" y="5"/>
                      <a:pt x="0" y="9"/>
                      <a:pt x="0" y="14"/>
                    </a:cubicBezTo>
                    <a:cubicBezTo>
                      <a:pt x="0" y="20"/>
                      <a:pt x="2" y="24"/>
                      <a:pt x="3" y="25"/>
                    </a:cubicBezTo>
                    <a:cubicBezTo>
                      <a:pt x="14" y="27"/>
                      <a:pt x="28" y="28"/>
                      <a:pt x="42" y="28"/>
                    </a:cubicBezTo>
                    <a:cubicBezTo>
                      <a:pt x="56" y="28"/>
                      <a:pt x="70" y="27"/>
                      <a:pt x="81" y="25"/>
                    </a:cubicBezTo>
                    <a:cubicBezTo>
                      <a:pt x="82" y="24"/>
                      <a:pt x="84" y="20"/>
                      <a:pt x="84" y="14"/>
                    </a:cubicBezTo>
                    <a:cubicBezTo>
                      <a:pt x="84" y="9"/>
                      <a:pt x="82" y="5"/>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181" name="Freeform 37"/>
              <p:cNvSpPr/>
              <p:nvPr/>
            </p:nvSpPr>
            <p:spPr bwMode="auto">
              <a:xfrm>
                <a:off x="5765" y="5632"/>
                <a:ext cx="759" cy="182"/>
              </a:xfrm>
              <a:custGeom>
                <a:avLst/>
                <a:gdLst>
                  <a:gd name="T0" fmla="*/ 81 w 84"/>
                  <a:gd name="T1" fmla="*/ 0 h 25"/>
                  <a:gd name="T2" fmla="*/ 42 w 84"/>
                  <a:gd name="T3" fmla="*/ 3 h 25"/>
                  <a:gd name="T4" fmla="*/ 3 w 84"/>
                  <a:gd name="T5" fmla="*/ 0 h 25"/>
                  <a:gd name="T6" fmla="*/ 0 w 84"/>
                  <a:gd name="T7" fmla="*/ 10 h 25"/>
                  <a:gd name="T8" fmla="*/ 3 w 84"/>
                  <a:gd name="T9" fmla="*/ 21 h 25"/>
                  <a:gd name="T10" fmla="*/ 42 w 84"/>
                  <a:gd name="T11" fmla="*/ 25 h 25"/>
                  <a:gd name="T12" fmla="*/ 81 w 84"/>
                  <a:gd name="T13" fmla="*/ 21 h 25"/>
                  <a:gd name="T14" fmla="*/ 84 w 84"/>
                  <a:gd name="T15" fmla="*/ 10 h 25"/>
                  <a:gd name="T16" fmla="*/ 81 w 8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5">
                    <a:moveTo>
                      <a:pt x="81" y="0"/>
                    </a:moveTo>
                    <a:cubicBezTo>
                      <a:pt x="70" y="2"/>
                      <a:pt x="56" y="3"/>
                      <a:pt x="42" y="3"/>
                    </a:cubicBezTo>
                    <a:cubicBezTo>
                      <a:pt x="28" y="3"/>
                      <a:pt x="14" y="2"/>
                      <a:pt x="3" y="0"/>
                    </a:cubicBezTo>
                    <a:cubicBezTo>
                      <a:pt x="2" y="1"/>
                      <a:pt x="0" y="5"/>
                      <a:pt x="0" y="10"/>
                    </a:cubicBezTo>
                    <a:cubicBezTo>
                      <a:pt x="0" y="16"/>
                      <a:pt x="2" y="20"/>
                      <a:pt x="3" y="21"/>
                    </a:cubicBezTo>
                    <a:cubicBezTo>
                      <a:pt x="14" y="23"/>
                      <a:pt x="28" y="25"/>
                      <a:pt x="42" y="25"/>
                    </a:cubicBezTo>
                    <a:cubicBezTo>
                      <a:pt x="56" y="25"/>
                      <a:pt x="70" y="23"/>
                      <a:pt x="81" y="21"/>
                    </a:cubicBezTo>
                    <a:cubicBezTo>
                      <a:pt x="82" y="20"/>
                      <a:pt x="84" y="16"/>
                      <a:pt x="84" y="10"/>
                    </a:cubicBezTo>
                    <a:cubicBezTo>
                      <a:pt x="84" y="5"/>
                      <a:pt x="82" y="1"/>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182" name="Freeform 38"/>
              <p:cNvSpPr/>
              <p:nvPr/>
            </p:nvSpPr>
            <p:spPr bwMode="auto">
              <a:xfrm>
                <a:off x="5765" y="5435"/>
                <a:ext cx="759" cy="173"/>
              </a:xfrm>
              <a:custGeom>
                <a:avLst/>
                <a:gdLst>
                  <a:gd name="T0" fmla="*/ 81 w 84"/>
                  <a:gd name="T1" fmla="*/ 0 h 24"/>
                  <a:gd name="T2" fmla="*/ 42 w 84"/>
                  <a:gd name="T3" fmla="*/ 3 h 24"/>
                  <a:gd name="T4" fmla="*/ 2 w 84"/>
                  <a:gd name="T5" fmla="*/ 0 h 24"/>
                  <a:gd name="T6" fmla="*/ 0 w 84"/>
                  <a:gd name="T7" fmla="*/ 10 h 24"/>
                  <a:gd name="T8" fmla="*/ 3 w 84"/>
                  <a:gd name="T9" fmla="*/ 21 h 24"/>
                  <a:gd name="T10" fmla="*/ 42 w 84"/>
                  <a:gd name="T11" fmla="*/ 24 h 24"/>
                  <a:gd name="T12" fmla="*/ 81 w 84"/>
                  <a:gd name="T13" fmla="*/ 21 h 24"/>
                  <a:gd name="T14" fmla="*/ 84 w 84"/>
                  <a:gd name="T15" fmla="*/ 10 h 24"/>
                  <a:gd name="T16" fmla="*/ 81 w 8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4">
                    <a:moveTo>
                      <a:pt x="81" y="0"/>
                    </a:moveTo>
                    <a:cubicBezTo>
                      <a:pt x="70" y="2"/>
                      <a:pt x="56" y="3"/>
                      <a:pt x="42" y="3"/>
                    </a:cubicBezTo>
                    <a:cubicBezTo>
                      <a:pt x="28" y="3"/>
                      <a:pt x="14" y="2"/>
                      <a:pt x="2" y="0"/>
                    </a:cubicBezTo>
                    <a:cubicBezTo>
                      <a:pt x="1" y="2"/>
                      <a:pt x="0" y="5"/>
                      <a:pt x="0" y="10"/>
                    </a:cubicBezTo>
                    <a:cubicBezTo>
                      <a:pt x="0" y="15"/>
                      <a:pt x="2" y="20"/>
                      <a:pt x="3" y="21"/>
                    </a:cubicBezTo>
                    <a:cubicBezTo>
                      <a:pt x="14" y="23"/>
                      <a:pt x="28" y="24"/>
                      <a:pt x="42" y="24"/>
                    </a:cubicBezTo>
                    <a:cubicBezTo>
                      <a:pt x="56" y="24"/>
                      <a:pt x="70" y="23"/>
                      <a:pt x="81" y="21"/>
                    </a:cubicBezTo>
                    <a:cubicBezTo>
                      <a:pt x="82" y="20"/>
                      <a:pt x="84" y="15"/>
                      <a:pt x="84" y="10"/>
                    </a:cubicBezTo>
                    <a:cubicBezTo>
                      <a:pt x="84" y="5"/>
                      <a:pt x="82" y="2"/>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grpSp>
        <p:grpSp>
          <p:nvGrpSpPr>
            <p:cNvPr id="183" name="Group 182"/>
            <p:cNvGrpSpPr/>
            <p:nvPr/>
          </p:nvGrpSpPr>
          <p:grpSpPr>
            <a:xfrm rot="0">
              <a:off x="11765" y="8649"/>
              <a:ext cx="720" cy="720"/>
              <a:chOff x="5765" y="5207"/>
              <a:chExt cx="758" cy="607"/>
            </a:xfrm>
            <a:solidFill>
              <a:schemeClr val="tx1">
                <a:lumMod val="75000"/>
                <a:lumOff val="25000"/>
              </a:schemeClr>
            </a:solidFill>
          </p:grpSpPr>
          <p:sp>
            <p:nvSpPr>
              <p:cNvPr id="184" name="Freeform 36"/>
              <p:cNvSpPr/>
              <p:nvPr/>
            </p:nvSpPr>
            <p:spPr bwMode="auto">
              <a:xfrm>
                <a:off x="5765" y="5207"/>
                <a:ext cx="759" cy="203"/>
              </a:xfrm>
              <a:custGeom>
                <a:avLst/>
                <a:gdLst>
                  <a:gd name="T0" fmla="*/ 81 w 84"/>
                  <a:gd name="T1" fmla="*/ 4 h 28"/>
                  <a:gd name="T2" fmla="*/ 42 w 84"/>
                  <a:gd name="T3" fmla="*/ 0 h 28"/>
                  <a:gd name="T4" fmla="*/ 3 w 84"/>
                  <a:gd name="T5" fmla="*/ 4 h 28"/>
                  <a:gd name="T6" fmla="*/ 0 w 84"/>
                  <a:gd name="T7" fmla="*/ 14 h 28"/>
                  <a:gd name="T8" fmla="*/ 3 w 84"/>
                  <a:gd name="T9" fmla="*/ 25 h 28"/>
                  <a:gd name="T10" fmla="*/ 42 w 84"/>
                  <a:gd name="T11" fmla="*/ 28 h 28"/>
                  <a:gd name="T12" fmla="*/ 81 w 84"/>
                  <a:gd name="T13" fmla="*/ 25 h 28"/>
                  <a:gd name="T14" fmla="*/ 84 w 84"/>
                  <a:gd name="T15" fmla="*/ 14 h 28"/>
                  <a:gd name="T16" fmla="*/ 81 w 84"/>
                  <a:gd name="T1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8">
                    <a:moveTo>
                      <a:pt x="81" y="4"/>
                    </a:moveTo>
                    <a:cubicBezTo>
                      <a:pt x="70" y="2"/>
                      <a:pt x="56" y="0"/>
                      <a:pt x="42" y="0"/>
                    </a:cubicBezTo>
                    <a:cubicBezTo>
                      <a:pt x="28" y="0"/>
                      <a:pt x="14" y="2"/>
                      <a:pt x="3" y="4"/>
                    </a:cubicBezTo>
                    <a:cubicBezTo>
                      <a:pt x="2" y="5"/>
                      <a:pt x="0" y="9"/>
                      <a:pt x="0" y="14"/>
                    </a:cubicBezTo>
                    <a:cubicBezTo>
                      <a:pt x="0" y="20"/>
                      <a:pt x="2" y="24"/>
                      <a:pt x="3" y="25"/>
                    </a:cubicBezTo>
                    <a:cubicBezTo>
                      <a:pt x="14" y="27"/>
                      <a:pt x="28" y="28"/>
                      <a:pt x="42" y="28"/>
                    </a:cubicBezTo>
                    <a:cubicBezTo>
                      <a:pt x="56" y="28"/>
                      <a:pt x="70" y="27"/>
                      <a:pt x="81" y="25"/>
                    </a:cubicBezTo>
                    <a:cubicBezTo>
                      <a:pt x="82" y="24"/>
                      <a:pt x="84" y="20"/>
                      <a:pt x="84" y="14"/>
                    </a:cubicBezTo>
                    <a:cubicBezTo>
                      <a:pt x="84" y="9"/>
                      <a:pt x="82" y="5"/>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185" name="Freeform 37"/>
              <p:cNvSpPr/>
              <p:nvPr/>
            </p:nvSpPr>
            <p:spPr bwMode="auto">
              <a:xfrm>
                <a:off x="5765" y="5632"/>
                <a:ext cx="759" cy="182"/>
              </a:xfrm>
              <a:custGeom>
                <a:avLst/>
                <a:gdLst>
                  <a:gd name="T0" fmla="*/ 81 w 84"/>
                  <a:gd name="T1" fmla="*/ 0 h 25"/>
                  <a:gd name="T2" fmla="*/ 42 w 84"/>
                  <a:gd name="T3" fmla="*/ 3 h 25"/>
                  <a:gd name="T4" fmla="*/ 3 w 84"/>
                  <a:gd name="T5" fmla="*/ 0 h 25"/>
                  <a:gd name="T6" fmla="*/ 0 w 84"/>
                  <a:gd name="T7" fmla="*/ 10 h 25"/>
                  <a:gd name="T8" fmla="*/ 3 w 84"/>
                  <a:gd name="T9" fmla="*/ 21 h 25"/>
                  <a:gd name="T10" fmla="*/ 42 w 84"/>
                  <a:gd name="T11" fmla="*/ 25 h 25"/>
                  <a:gd name="T12" fmla="*/ 81 w 84"/>
                  <a:gd name="T13" fmla="*/ 21 h 25"/>
                  <a:gd name="T14" fmla="*/ 84 w 84"/>
                  <a:gd name="T15" fmla="*/ 10 h 25"/>
                  <a:gd name="T16" fmla="*/ 81 w 8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5">
                    <a:moveTo>
                      <a:pt x="81" y="0"/>
                    </a:moveTo>
                    <a:cubicBezTo>
                      <a:pt x="70" y="2"/>
                      <a:pt x="56" y="3"/>
                      <a:pt x="42" y="3"/>
                    </a:cubicBezTo>
                    <a:cubicBezTo>
                      <a:pt x="28" y="3"/>
                      <a:pt x="14" y="2"/>
                      <a:pt x="3" y="0"/>
                    </a:cubicBezTo>
                    <a:cubicBezTo>
                      <a:pt x="2" y="1"/>
                      <a:pt x="0" y="5"/>
                      <a:pt x="0" y="10"/>
                    </a:cubicBezTo>
                    <a:cubicBezTo>
                      <a:pt x="0" y="16"/>
                      <a:pt x="2" y="20"/>
                      <a:pt x="3" y="21"/>
                    </a:cubicBezTo>
                    <a:cubicBezTo>
                      <a:pt x="14" y="23"/>
                      <a:pt x="28" y="25"/>
                      <a:pt x="42" y="25"/>
                    </a:cubicBezTo>
                    <a:cubicBezTo>
                      <a:pt x="56" y="25"/>
                      <a:pt x="70" y="23"/>
                      <a:pt x="81" y="21"/>
                    </a:cubicBezTo>
                    <a:cubicBezTo>
                      <a:pt x="82" y="20"/>
                      <a:pt x="84" y="16"/>
                      <a:pt x="84" y="10"/>
                    </a:cubicBezTo>
                    <a:cubicBezTo>
                      <a:pt x="84" y="5"/>
                      <a:pt x="82" y="1"/>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186" name="Freeform 38"/>
              <p:cNvSpPr/>
              <p:nvPr/>
            </p:nvSpPr>
            <p:spPr bwMode="auto">
              <a:xfrm>
                <a:off x="5765" y="5435"/>
                <a:ext cx="759" cy="173"/>
              </a:xfrm>
              <a:custGeom>
                <a:avLst/>
                <a:gdLst>
                  <a:gd name="T0" fmla="*/ 81 w 84"/>
                  <a:gd name="T1" fmla="*/ 0 h 24"/>
                  <a:gd name="T2" fmla="*/ 42 w 84"/>
                  <a:gd name="T3" fmla="*/ 3 h 24"/>
                  <a:gd name="T4" fmla="*/ 2 w 84"/>
                  <a:gd name="T5" fmla="*/ 0 h 24"/>
                  <a:gd name="T6" fmla="*/ 0 w 84"/>
                  <a:gd name="T7" fmla="*/ 10 h 24"/>
                  <a:gd name="T8" fmla="*/ 3 w 84"/>
                  <a:gd name="T9" fmla="*/ 21 h 24"/>
                  <a:gd name="T10" fmla="*/ 42 w 84"/>
                  <a:gd name="T11" fmla="*/ 24 h 24"/>
                  <a:gd name="T12" fmla="*/ 81 w 84"/>
                  <a:gd name="T13" fmla="*/ 21 h 24"/>
                  <a:gd name="T14" fmla="*/ 84 w 84"/>
                  <a:gd name="T15" fmla="*/ 10 h 24"/>
                  <a:gd name="T16" fmla="*/ 81 w 8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4">
                    <a:moveTo>
                      <a:pt x="81" y="0"/>
                    </a:moveTo>
                    <a:cubicBezTo>
                      <a:pt x="70" y="2"/>
                      <a:pt x="56" y="3"/>
                      <a:pt x="42" y="3"/>
                    </a:cubicBezTo>
                    <a:cubicBezTo>
                      <a:pt x="28" y="3"/>
                      <a:pt x="14" y="2"/>
                      <a:pt x="2" y="0"/>
                    </a:cubicBezTo>
                    <a:cubicBezTo>
                      <a:pt x="1" y="2"/>
                      <a:pt x="0" y="5"/>
                      <a:pt x="0" y="10"/>
                    </a:cubicBezTo>
                    <a:cubicBezTo>
                      <a:pt x="0" y="15"/>
                      <a:pt x="2" y="20"/>
                      <a:pt x="3" y="21"/>
                    </a:cubicBezTo>
                    <a:cubicBezTo>
                      <a:pt x="14" y="23"/>
                      <a:pt x="28" y="24"/>
                      <a:pt x="42" y="24"/>
                    </a:cubicBezTo>
                    <a:cubicBezTo>
                      <a:pt x="56" y="24"/>
                      <a:pt x="70" y="23"/>
                      <a:pt x="81" y="21"/>
                    </a:cubicBezTo>
                    <a:cubicBezTo>
                      <a:pt x="82" y="20"/>
                      <a:pt x="84" y="15"/>
                      <a:pt x="84" y="10"/>
                    </a:cubicBezTo>
                    <a:cubicBezTo>
                      <a:pt x="84" y="5"/>
                      <a:pt x="82" y="2"/>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grpSp>
        <p:grpSp>
          <p:nvGrpSpPr>
            <p:cNvPr id="195" name="组 172"/>
            <p:cNvGrpSpPr/>
            <p:nvPr/>
          </p:nvGrpSpPr>
          <p:grpSpPr>
            <a:xfrm rot="0">
              <a:off x="13773" y="7594"/>
              <a:ext cx="720" cy="720"/>
              <a:chOff x="6733951" y="2456305"/>
              <a:chExt cx="679946" cy="712212"/>
            </a:xfrm>
            <a:solidFill>
              <a:schemeClr val="tx1">
                <a:lumMod val="75000"/>
                <a:lumOff val="25000"/>
              </a:schemeClr>
            </a:solidFill>
          </p:grpSpPr>
          <p:sp>
            <p:nvSpPr>
              <p:cNvPr id="196" name="Freeform 25"/>
              <p:cNvSpPr/>
              <p:nvPr/>
            </p:nvSpPr>
            <p:spPr bwMode="auto">
              <a:xfrm>
                <a:off x="6794179" y="2456305"/>
                <a:ext cx="431108" cy="712212"/>
              </a:xfrm>
              <a:custGeom>
                <a:avLst/>
                <a:gdLst>
                  <a:gd name="T0" fmla="*/ 109 w 146"/>
                  <a:gd name="T1" fmla="*/ 24 h 238"/>
                  <a:gd name="T2" fmla="*/ 72 w 146"/>
                  <a:gd name="T3" fmla="*/ 1 h 238"/>
                  <a:gd name="T4" fmla="*/ 63 w 146"/>
                  <a:gd name="T5" fmla="*/ 1 h 238"/>
                  <a:gd name="T6" fmla="*/ 57 w 146"/>
                  <a:gd name="T7" fmla="*/ 7 h 238"/>
                  <a:gd name="T8" fmla="*/ 42 w 146"/>
                  <a:gd name="T9" fmla="*/ 47 h 238"/>
                  <a:gd name="T10" fmla="*/ 44 w 146"/>
                  <a:gd name="T11" fmla="*/ 58 h 238"/>
                  <a:gd name="T12" fmla="*/ 52 w 146"/>
                  <a:gd name="T13" fmla="*/ 61 h 238"/>
                  <a:gd name="T14" fmla="*/ 55 w 146"/>
                  <a:gd name="T15" fmla="*/ 60 h 238"/>
                  <a:gd name="T16" fmla="*/ 70 w 146"/>
                  <a:gd name="T17" fmla="*/ 55 h 238"/>
                  <a:gd name="T18" fmla="*/ 71 w 146"/>
                  <a:gd name="T19" fmla="*/ 57 h 238"/>
                  <a:gd name="T20" fmla="*/ 8 w 146"/>
                  <a:gd name="T21" fmla="*/ 217 h 238"/>
                  <a:gd name="T22" fmla="*/ 3 w 146"/>
                  <a:gd name="T23" fmla="*/ 232 h 238"/>
                  <a:gd name="T24" fmla="*/ 13 w 146"/>
                  <a:gd name="T25" fmla="*/ 238 h 238"/>
                  <a:gd name="T26" fmla="*/ 18 w 146"/>
                  <a:gd name="T27" fmla="*/ 237 h 238"/>
                  <a:gd name="T28" fmla="*/ 91 w 146"/>
                  <a:gd name="T29" fmla="*/ 48 h 238"/>
                  <a:gd name="T30" fmla="*/ 91 w 146"/>
                  <a:gd name="T31" fmla="*/ 48 h 238"/>
                  <a:gd name="T32" fmla="*/ 107 w 146"/>
                  <a:gd name="T33" fmla="*/ 42 h 238"/>
                  <a:gd name="T34" fmla="*/ 114 w 146"/>
                  <a:gd name="T35" fmla="*/ 34 h 238"/>
                  <a:gd name="T36" fmla="*/ 109 w 146"/>
                  <a:gd name="T37" fmla="*/ 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8">
                    <a:moveTo>
                      <a:pt x="109" y="24"/>
                    </a:moveTo>
                    <a:cubicBezTo>
                      <a:pt x="72" y="1"/>
                      <a:pt x="72" y="1"/>
                      <a:pt x="72" y="1"/>
                    </a:cubicBezTo>
                    <a:cubicBezTo>
                      <a:pt x="70" y="0"/>
                      <a:pt x="66" y="0"/>
                      <a:pt x="63" y="1"/>
                    </a:cubicBezTo>
                    <a:cubicBezTo>
                      <a:pt x="60" y="2"/>
                      <a:pt x="58" y="4"/>
                      <a:pt x="57" y="7"/>
                    </a:cubicBezTo>
                    <a:cubicBezTo>
                      <a:pt x="42" y="47"/>
                      <a:pt x="42" y="47"/>
                      <a:pt x="42" y="47"/>
                    </a:cubicBezTo>
                    <a:cubicBezTo>
                      <a:pt x="40" y="50"/>
                      <a:pt x="41" y="55"/>
                      <a:pt x="44" y="58"/>
                    </a:cubicBezTo>
                    <a:cubicBezTo>
                      <a:pt x="46" y="60"/>
                      <a:pt x="49" y="61"/>
                      <a:pt x="52" y="61"/>
                    </a:cubicBezTo>
                    <a:cubicBezTo>
                      <a:pt x="53" y="61"/>
                      <a:pt x="54" y="61"/>
                      <a:pt x="55" y="60"/>
                    </a:cubicBezTo>
                    <a:cubicBezTo>
                      <a:pt x="70" y="55"/>
                      <a:pt x="70" y="55"/>
                      <a:pt x="70" y="55"/>
                    </a:cubicBezTo>
                    <a:cubicBezTo>
                      <a:pt x="70" y="56"/>
                      <a:pt x="70" y="56"/>
                      <a:pt x="71" y="57"/>
                    </a:cubicBezTo>
                    <a:cubicBezTo>
                      <a:pt x="72" y="61"/>
                      <a:pt x="116" y="166"/>
                      <a:pt x="8" y="217"/>
                    </a:cubicBezTo>
                    <a:cubicBezTo>
                      <a:pt x="3" y="219"/>
                      <a:pt x="0" y="226"/>
                      <a:pt x="3" y="232"/>
                    </a:cubicBezTo>
                    <a:cubicBezTo>
                      <a:pt x="5" y="236"/>
                      <a:pt x="9" y="238"/>
                      <a:pt x="13" y="238"/>
                    </a:cubicBezTo>
                    <a:cubicBezTo>
                      <a:pt x="14" y="238"/>
                      <a:pt x="16" y="238"/>
                      <a:pt x="18" y="237"/>
                    </a:cubicBezTo>
                    <a:cubicBezTo>
                      <a:pt x="146" y="177"/>
                      <a:pt x="91" y="49"/>
                      <a:pt x="91" y="48"/>
                    </a:cubicBezTo>
                    <a:cubicBezTo>
                      <a:pt x="91" y="48"/>
                      <a:pt x="91" y="48"/>
                      <a:pt x="91" y="48"/>
                    </a:cubicBezTo>
                    <a:cubicBezTo>
                      <a:pt x="107" y="42"/>
                      <a:pt x="107" y="42"/>
                      <a:pt x="107" y="42"/>
                    </a:cubicBezTo>
                    <a:cubicBezTo>
                      <a:pt x="110" y="41"/>
                      <a:pt x="113" y="38"/>
                      <a:pt x="114" y="34"/>
                    </a:cubicBezTo>
                    <a:cubicBezTo>
                      <a:pt x="114" y="30"/>
                      <a:pt x="112" y="26"/>
                      <a:pt x="109" y="24"/>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97" name="Freeform 26"/>
              <p:cNvSpPr/>
              <p:nvPr/>
            </p:nvSpPr>
            <p:spPr bwMode="auto">
              <a:xfrm>
                <a:off x="6733951" y="2719374"/>
                <a:ext cx="210800" cy="213342"/>
              </a:xfrm>
              <a:custGeom>
                <a:avLst/>
                <a:gdLst>
                  <a:gd name="T0" fmla="*/ 51 w 71"/>
                  <a:gd name="T1" fmla="*/ 36 h 71"/>
                  <a:gd name="T2" fmla="*/ 67 w 71"/>
                  <a:gd name="T3" fmla="*/ 20 h 71"/>
                  <a:gd name="T4" fmla="*/ 67 w 71"/>
                  <a:gd name="T5" fmla="*/ 5 h 71"/>
                  <a:gd name="T6" fmla="*/ 51 w 71"/>
                  <a:gd name="T7" fmla="*/ 5 h 71"/>
                  <a:gd name="T8" fmla="*/ 36 w 71"/>
                  <a:gd name="T9" fmla="*/ 20 h 71"/>
                  <a:gd name="T10" fmla="*/ 20 w 71"/>
                  <a:gd name="T11" fmla="*/ 5 h 71"/>
                  <a:gd name="T12" fmla="*/ 4 w 71"/>
                  <a:gd name="T13" fmla="*/ 5 h 71"/>
                  <a:gd name="T14" fmla="*/ 4 w 71"/>
                  <a:gd name="T15" fmla="*/ 20 h 71"/>
                  <a:gd name="T16" fmla="*/ 20 w 71"/>
                  <a:gd name="T17" fmla="*/ 36 h 71"/>
                  <a:gd name="T18" fmla="*/ 4 w 71"/>
                  <a:gd name="T19" fmla="*/ 52 h 71"/>
                  <a:gd name="T20" fmla="*/ 4 w 71"/>
                  <a:gd name="T21" fmla="*/ 68 h 71"/>
                  <a:gd name="T22" fmla="*/ 12 w 71"/>
                  <a:gd name="T23" fmla="*/ 71 h 71"/>
                  <a:gd name="T24" fmla="*/ 20 w 71"/>
                  <a:gd name="T25" fmla="*/ 68 h 71"/>
                  <a:gd name="T26" fmla="*/ 36 w 71"/>
                  <a:gd name="T27" fmla="*/ 52 h 71"/>
                  <a:gd name="T28" fmla="*/ 51 w 71"/>
                  <a:gd name="T29" fmla="*/ 68 h 71"/>
                  <a:gd name="T30" fmla="*/ 59 w 71"/>
                  <a:gd name="T31" fmla="*/ 71 h 71"/>
                  <a:gd name="T32" fmla="*/ 67 w 71"/>
                  <a:gd name="T33" fmla="*/ 68 h 71"/>
                  <a:gd name="T34" fmla="*/ 67 w 71"/>
                  <a:gd name="T35" fmla="*/ 52 h 71"/>
                  <a:gd name="T36" fmla="*/ 51 w 71"/>
                  <a:gd name="T37"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51" y="36"/>
                    </a:moveTo>
                    <a:cubicBezTo>
                      <a:pt x="67" y="20"/>
                      <a:pt x="67" y="20"/>
                      <a:pt x="67" y="20"/>
                    </a:cubicBezTo>
                    <a:cubicBezTo>
                      <a:pt x="71" y="16"/>
                      <a:pt x="71" y="9"/>
                      <a:pt x="67" y="5"/>
                    </a:cubicBezTo>
                    <a:cubicBezTo>
                      <a:pt x="63" y="0"/>
                      <a:pt x="56" y="0"/>
                      <a:pt x="51" y="5"/>
                    </a:cubicBezTo>
                    <a:cubicBezTo>
                      <a:pt x="36" y="20"/>
                      <a:pt x="36" y="20"/>
                      <a:pt x="36" y="20"/>
                    </a:cubicBezTo>
                    <a:cubicBezTo>
                      <a:pt x="20" y="5"/>
                      <a:pt x="20" y="5"/>
                      <a:pt x="20" y="5"/>
                    </a:cubicBezTo>
                    <a:cubicBezTo>
                      <a:pt x="15" y="0"/>
                      <a:pt x="8" y="0"/>
                      <a:pt x="4" y="5"/>
                    </a:cubicBezTo>
                    <a:cubicBezTo>
                      <a:pt x="0" y="9"/>
                      <a:pt x="0" y="16"/>
                      <a:pt x="4" y="20"/>
                    </a:cubicBezTo>
                    <a:cubicBezTo>
                      <a:pt x="20" y="36"/>
                      <a:pt x="20" y="36"/>
                      <a:pt x="20" y="36"/>
                    </a:cubicBezTo>
                    <a:cubicBezTo>
                      <a:pt x="4" y="52"/>
                      <a:pt x="4" y="52"/>
                      <a:pt x="4" y="52"/>
                    </a:cubicBezTo>
                    <a:cubicBezTo>
                      <a:pt x="0" y="56"/>
                      <a:pt x="0" y="63"/>
                      <a:pt x="4" y="68"/>
                    </a:cubicBezTo>
                    <a:cubicBezTo>
                      <a:pt x="6" y="70"/>
                      <a:pt x="9" y="71"/>
                      <a:pt x="12" y="71"/>
                    </a:cubicBezTo>
                    <a:cubicBezTo>
                      <a:pt x="15" y="71"/>
                      <a:pt x="18" y="70"/>
                      <a:pt x="20" y="68"/>
                    </a:cubicBezTo>
                    <a:cubicBezTo>
                      <a:pt x="36" y="52"/>
                      <a:pt x="36" y="52"/>
                      <a:pt x="36" y="52"/>
                    </a:cubicBezTo>
                    <a:cubicBezTo>
                      <a:pt x="51" y="68"/>
                      <a:pt x="51" y="68"/>
                      <a:pt x="51" y="68"/>
                    </a:cubicBezTo>
                    <a:cubicBezTo>
                      <a:pt x="53" y="70"/>
                      <a:pt x="56" y="71"/>
                      <a:pt x="59" y="71"/>
                    </a:cubicBezTo>
                    <a:cubicBezTo>
                      <a:pt x="62" y="71"/>
                      <a:pt x="65" y="70"/>
                      <a:pt x="67" y="68"/>
                    </a:cubicBezTo>
                    <a:cubicBezTo>
                      <a:pt x="71" y="63"/>
                      <a:pt x="71" y="56"/>
                      <a:pt x="67" y="52"/>
                    </a:cubicBezTo>
                    <a:lnTo>
                      <a:pt x="51"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98" name="Freeform 27"/>
              <p:cNvSpPr/>
              <p:nvPr/>
            </p:nvSpPr>
            <p:spPr bwMode="auto">
              <a:xfrm>
                <a:off x="7115927" y="2943946"/>
                <a:ext cx="212384" cy="210135"/>
              </a:xfrm>
              <a:custGeom>
                <a:avLst/>
                <a:gdLst>
                  <a:gd name="T0" fmla="*/ 52 w 72"/>
                  <a:gd name="T1" fmla="*/ 36 h 70"/>
                  <a:gd name="T2" fmla="*/ 67 w 72"/>
                  <a:gd name="T3" fmla="*/ 20 h 70"/>
                  <a:gd name="T4" fmla="*/ 67 w 72"/>
                  <a:gd name="T5" fmla="*/ 4 h 70"/>
                  <a:gd name="T6" fmla="*/ 52 w 72"/>
                  <a:gd name="T7" fmla="*/ 4 h 70"/>
                  <a:gd name="T8" fmla="*/ 36 w 72"/>
                  <a:gd name="T9" fmla="*/ 20 h 70"/>
                  <a:gd name="T10" fmla="*/ 20 w 72"/>
                  <a:gd name="T11" fmla="*/ 4 h 70"/>
                  <a:gd name="T12" fmla="*/ 4 w 72"/>
                  <a:gd name="T13" fmla="*/ 4 h 70"/>
                  <a:gd name="T14" fmla="*/ 4 w 72"/>
                  <a:gd name="T15" fmla="*/ 20 h 70"/>
                  <a:gd name="T16" fmla="*/ 20 w 72"/>
                  <a:gd name="T17" fmla="*/ 36 h 70"/>
                  <a:gd name="T18" fmla="*/ 4 w 72"/>
                  <a:gd name="T19" fmla="*/ 51 h 70"/>
                  <a:gd name="T20" fmla="*/ 4 w 72"/>
                  <a:gd name="T21" fmla="*/ 67 h 70"/>
                  <a:gd name="T22" fmla="*/ 12 w 72"/>
                  <a:gd name="T23" fmla="*/ 70 h 70"/>
                  <a:gd name="T24" fmla="*/ 20 w 72"/>
                  <a:gd name="T25" fmla="*/ 67 h 70"/>
                  <a:gd name="T26" fmla="*/ 36 w 72"/>
                  <a:gd name="T27" fmla="*/ 51 h 70"/>
                  <a:gd name="T28" fmla="*/ 52 w 72"/>
                  <a:gd name="T29" fmla="*/ 67 h 70"/>
                  <a:gd name="T30" fmla="*/ 60 w 72"/>
                  <a:gd name="T31" fmla="*/ 70 h 70"/>
                  <a:gd name="T32" fmla="*/ 67 w 72"/>
                  <a:gd name="T33" fmla="*/ 67 h 70"/>
                  <a:gd name="T34" fmla="*/ 67 w 72"/>
                  <a:gd name="T35" fmla="*/ 51 h 70"/>
                  <a:gd name="T36" fmla="*/ 52 w 72"/>
                  <a:gd name="T3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0">
                    <a:moveTo>
                      <a:pt x="52" y="36"/>
                    </a:moveTo>
                    <a:cubicBezTo>
                      <a:pt x="67" y="20"/>
                      <a:pt x="67" y="20"/>
                      <a:pt x="67" y="20"/>
                    </a:cubicBezTo>
                    <a:cubicBezTo>
                      <a:pt x="72" y="15"/>
                      <a:pt x="72" y="8"/>
                      <a:pt x="67" y="4"/>
                    </a:cubicBezTo>
                    <a:cubicBezTo>
                      <a:pt x="63" y="0"/>
                      <a:pt x="56" y="0"/>
                      <a:pt x="52" y="4"/>
                    </a:cubicBezTo>
                    <a:cubicBezTo>
                      <a:pt x="36" y="20"/>
                      <a:pt x="36" y="20"/>
                      <a:pt x="36" y="20"/>
                    </a:cubicBezTo>
                    <a:cubicBezTo>
                      <a:pt x="20" y="4"/>
                      <a:pt x="20" y="4"/>
                      <a:pt x="20" y="4"/>
                    </a:cubicBezTo>
                    <a:cubicBezTo>
                      <a:pt x="16" y="0"/>
                      <a:pt x="9" y="0"/>
                      <a:pt x="4" y="4"/>
                    </a:cubicBezTo>
                    <a:cubicBezTo>
                      <a:pt x="0" y="8"/>
                      <a:pt x="0" y="15"/>
                      <a:pt x="4" y="20"/>
                    </a:cubicBezTo>
                    <a:cubicBezTo>
                      <a:pt x="20" y="36"/>
                      <a:pt x="20" y="36"/>
                      <a:pt x="20" y="36"/>
                    </a:cubicBezTo>
                    <a:cubicBezTo>
                      <a:pt x="4" y="51"/>
                      <a:pt x="4" y="51"/>
                      <a:pt x="4" y="51"/>
                    </a:cubicBezTo>
                    <a:cubicBezTo>
                      <a:pt x="0" y="56"/>
                      <a:pt x="0" y="63"/>
                      <a:pt x="4" y="67"/>
                    </a:cubicBezTo>
                    <a:cubicBezTo>
                      <a:pt x="7" y="69"/>
                      <a:pt x="9" y="70"/>
                      <a:pt x="12" y="70"/>
                    </a:cubicBezTo>
                    <a:cubicBezTo>
                      <a:pt x="15" y="70"/>
                      <a:pt x="18" y="69"/>
                      <a:pt x="20" y="67"/>
                    </a:cubicBezTo>
                    <a:cubicBezTo>
                      <a:pt x="36" y="51"/>
                      <a:pt x="36" y="51"/>
                      <a:pt x="36" y="51"/>
                    </a:cubicBezTo>
                    <a:cubicBezTo>
                      <a:pt x="52" y="67"/>
                      <a:pt x="52" y="67"/>
                      <a:pt x="52" y="67"/>
                    </a:cubicBezTo>
                    <a:cubicBezTo>
                      <a:pt x="54" y="69"/>
                      <a:pt x="57" y="70"/>
                      <a:pt x="60" y="70"/>
                    </a:cubicBezTo>
                    <a:cubicBezTo>
                      <a:pt x="62" y="70"/>
                      <a:pt x="65" y="69"/>
                      <a:pt x="67" y="67"/>
                    </a:cubicBezTo>
                    <a:cubicBezTo>
                      <a:pt x="72" y="63"/>
                      <a:pt x="72" y="56"/>
                      <a:pt x="67" y="51"/>
                    </a:cubicBezTo>
                    <a:lnTo>
                      <a:pt x="52" y="36"/>
                    </a:ln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sp>
            <p:nvSpPr>
              <p:cNvPr id="199" name="Freeform 28"/>
              <p:cNvSpPr>
                <a:spLocks noEditPoints="1"/>
              </p:cNvSpPr>
              <p:nvPr/>
            </p:nvSpPr>
            <p:spPr bwMode="auto">
              <a:xfrm>
                <a:off x="7177737" y="2650398"/>
                <a:ext cx="236160" cy="239009"/>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21 h 80"/>
                  <a:gd name="T12" fmla="*/ 21 w 80"/>
                  <a:gd name="T13" fmla="*/ 40 h 80"/>
                  <a:gd name="T14" fmla="*/ 40 w 80"/>
                  <a:gd name="T15" fmla="*/ 60 h 80"/>
                  <a:gd name="T16" fmla="*/ 59 w 80"/>
                  <a:gd name="T17" fmla="*/ 40 h 80"/>
                  <a:gd name="T18" fmla="*/ 40 w 80"/>
                  <a:gd name="T19"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21"/>
                    </a:moveTo>
                    <a:cubicBezTo>
                      <a:pt x="29" y="21"/>
                      <a:pt x="21" y="30"/>
                      <a:pt x="21" y="40"/>
                    </a:cubicBezTo>
                    <a:cubicBezTo>
                      <a:pt x="21" y="51"/>
                      <a:pt x="29" y="60"/>
                      <a:pt x="40" y="60"/>
                    </a:cubicBezTo>
                    <a:cubicBezTo>
                      <a:pt x="50" y="60"/>
                      <a:pt x="59" y="51"/>
                      <a:pt x="59" y="40"/>
                    </a:cubicBezTo>
                    <a:cubicBezTo>
                      <a:pt x="59" y="30"/>
                      <a:pt x="50" y="21"/>
                      <a:pt x="40" y="21"/>
                    </a:cubicBezTo>
                    <a:close/>
                  </a:path>
                </a:pathLst>
              </a:custGeom>
              <a:grpFill/>
              <a:ln>
                <a:noFill/>
              </a:ln>
            </p:spPr>
            <p:txBody>
              <a:bodyPr vert="horz" wrap="square" lIns="91440" tIns="45720" rIns="91440" bIns="45720" numCol="1" anchor="t" anchorCtr="0" compatLnSpc="1"/>
              <a:p>
                <a:endParaRPr lang="en-IE" sz="1600" b="1" dirty="0">
                  <a:solidFill>
                    <a:schemeClr val="accent2"/>
                  </a:solidFill>
                  <a:latin typeface="+mj-ea"/>
                  <a:ea typeface="+mj-ea"/>
                </a:endParaRPr>
              </a:p>
            </p:txBody>
          </p:sp>
        </p:grpSp>
        <p:grpSp>
          <p:nvGrpSpPr>
            <p:cNvPr id="204" name="Group 203"/>
            <p:cNvGrpSpPr/>
            <p:nvPr/>
          </p:nvGrpSpPr>
          <p:grpSpPr>
            <a:xfrm rot="0">
              <a:off x="16129" y="7594"/>
              <a:ext cx="720" cy="720"/>
              <a:chOff x="5765" y="5207"/>
              <a:chExt cx="758" cy="607"/>
            </a:xfrm>
            <a:solidFill>
              <a:schemeClr val="tx1">
                <a:lumMod val="75000"/>
                <a:lumOff val="25000"/>
              </a:schemeClr>
            </a:solidFill>
          </p:grpSpPr>
          <p:sp>
            <p:nvSpPr>
              <p:cNvPr id="205" name="Freeform 36"/>
              <p:cNvSpPr/>
              <p:nvPr/>
            </p:nvSpPr>
            <p:spPr bwMode="auto">
              <a:xfrm>
                <a:off x="5765" y="5207"/>
                <a:ext cx="759" cy="203"/>
              </a:xfrm>
              <a:custGeom>
                <a:avLst/>
                <a:gdLst>
                  <a:gd name="T0" fmla="*/ 81 w 84"/>
                  <a:gd name="T1" fmla="*/ 4 h 28"/>
                  <a:gd name="T2" fmla="*/ 42 w 84"/>
                  <a:gd name="T3" fmla="*/ 0 h 28"/>
                  <a:gd name="T4" fmla="*/ 3 w 84"/>
                  <a:gd name="T5" fmla="*/ 4 h 28"/>
                  <a:gd name="T6" fmla="*/ 0 w 84"/>
                  <a:gd name="T7" fmla="*/ 14 h 28"/>
                  <a:gd name="T8" fmla="*/ 3 w 84"/>
                  <a:gd name="T9" fmla="*/ 25 h 28"/>
                  <a:gd name="T10" fmla="*/ 42 w 84"/>
                  <a:gd name="T11" fmla="*/ 28 h 28"/>
                  <a:gd name="T12" fmla="*/ 81 w 84"/>
                  <a:gd name="T13" fmla="*/ 25 h 28"/>
                  <a:gd name="T14" fmla="*/ 84 w 84"/>
                  <a:gd name="T15" fmla="*/ 14 h 28"/>
                  <a:gd name="T16" fmla="*/ 81 w 84"/>
                  <a:gd name="T1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8">
                    <a:moveTo>
                      <a:pt x="81" y="4"/>
                    </a:moveTo>
                    <a:cubicBezTo>
                      <a:pt x="70" y="2"/>
                      <a:pt x="56" y="0"/>
                      <a:pt x="42" y="0"/>
                    </a:cubicBezTo>
                    <a:cubicBezTo>
                      <a:pt x="28" y="0"/>
                      <a:pt x="14" y="2"/>
                      <a:pt x="3" y="4"/>
                    </a:cubicBezTo>
                    <a:cubicBezTo>
                      <a:pt x="2" y="5"/>
                      <a:pt x="0" y="9"/>
                      <a:pt x="0" y="14"/>
                    </a:cubicBezTo>
                    <a:cubicBezTo>
                      <a:pt x="0" y="20"/>
                      <a:pt x="2" y="24"/>
                      <a:pt x="3" y="25"/>
                    </a:cubicBezTo>
                    <a:cubicBezTo>
                      <a:pt x="14" y="27"/>
                      <a:pt x="28" y="28"/>
                      <a:pt x="42" y="28"/>
                    </a:cubicBezTo>
                    <a:cubicBezTo>
                      <a:pt x="56" y="28"/>
                      <a:pt x="70" y="27"/>
                      <a:pt x="81" y="25"/>
                    </a:cubicBezTo>
                    <a:cubicBezTo>
                      <a:pt x="82" y="24"/>
                      <a:pt x="84" y="20"/>
                      <a:pt x="84" y="14"/>
                    </a:cubicBezTo>
                    <a:cubicBezTo>
                      <a:pt x="84" y="9"/>
                      <a:pt x="82" y="5"/>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206" name="Freeform 37"/>
              <p:cNvSpPr/>
              <p:nvPr/>
            </p:nvSpPr>
            <p:spPr bwMode="auto">
              <a:xfrm>
                <a:off x="5765" y="5632"/>
                <a:ext cx="759" cy="182"/>
              </a:xfrm>
              <a:custGeom>
                <a:avLst/>
                <a:gdLst>
                  <a:gd name="T0" fmla="*/ 81 w 84"/>
                  <a:gd name="T1" fmla="*/ 0 h 25"/>
                  <a:gd name="T2" fmla="*/ 42 w 84"/>
                  <a:gd name="T3" fmla="*/ 3 h 25"/>
                  <a:gd name="T4" fmla="*/ 3 w 84"/>
                  <a:gd name="T5" fmla="*/ 0 h 25"/>
                  <a:gd name="T6" fmla="*/ 0 w 84"/>
                  <a:gd name="T7" fmla="*/ 10 h 25"/>
                  <a:gd name="T8" fmla="*/ 3 w 84"/>
                  <a:gd name="T9" fmla="*/ 21 h 25"/>
                  <a:gd name="T10" fmla="*/ 42 w 84"/>
                  <a:gd name="T11" fmla="*/ 25 h 25"/>
                  <a:gd name="T12" fmla="*/ 81 w 84"/>
                  <a:gd name="T13" fmla="*/ 21 h 25"/>
                  <a:gd name="T14" fmla="*/ 84 w 84"/>
                  <a:gd name="T15" fmla="*/ 10 h 25"/>
                  <a:gd name="T16" fmla="*/ 81 w 8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5">
                    <a:moveTo>
                      <a:pt x="81" y="0"/>
                    </a:moveTo>
                    <a:cubicBezTo>
                      <a:pt x="70" y="2"/>
                      <a:pt x="56" y="3"/>
                      <a:pt x="42" y="3"/>
                    </a:cubicBezTo>
                    <a:cubicBezTo>
                      <a:pt x="28" y="3"/>
                      <a:pt x="14" y="2"/>
                      <a:pt x="3" y="0"/>
                    </a:cubicBezTo>
                    <a:cubicBezTo>
                      <a:pt x="2" y="1"/>
                      <a:pt x="0" y="5"/>
                      <a:pt x="0" y="10"/>
                    </a:cubicBezTo>
                    <a:cubicBezTo>
                      <a:pt x="0" y="16"/>
                      <a:pt x="2" y="20"/>
                      <a:pt x="3" y="21"/>
                    </a:cubicBezTo>
                    <a:cubicBezTo>
                      <a:pt x="14" y="23"/>
                      <a:pt x="28" y="25"/>
                      <a:pt x="42" y="25"/>
                    </a:cubicBezTo>
                    <a:cubicBezTo>
                      <a:pt x="56" y="25"/>
                      <a:pt x="70" y="23"/>
                      <a:pt x="81" y="21"/>
                    </a:cubicBezTo>
                    <a:cubicBezTo>
                      <a:pt x="82" y="20"/>
                      <a:pt x="84" y="16"/>
                      <a:pt x="84" y="10"/>
                    </a:cubicBezTo>
                    <a:cubicBezTo>
                      <a:pt x="84" y="5"/>
                      <a:pt x="82" y="1"/>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sp>
            <p:nvSpPr>
              <p:cNvPr id="207" name="Freeform 38"/>
              <p:cNvSpPr/>
              <p:nvPr/>
            </p:nvSpPr>
            <p:spPr bwMode="auto">
              <a:xfrm>
                <a:off x="5765" y="5435"/>
                <a:ext cx="759" cy="173"/>
              </a:xfrm>
              <a:custGeom>
                <a:avLst/>
                <a:gdLst>
                  <a:gd name="T0" fmla="*/ 81 w 84"/>
                  <a:gd name="T1" fmla="*/ 0 h 24"/>
                  <a:gd name="T2" fmla="*/ 42 w 84"/>
                  <a:gd name="T3" fmla="*/ 3 h 24"/>
                  <a:gd name="T4" fmla="*/ 2 w 84"/>
                  <a:gd name="T5" fmla="*/ 0 h 24"/>
                  <a:gd name="T6" fmla="*/ 0 w 84"/>
                  <a:gd name="T7" fmla="*/ 10 h 24"/>
                  <a:gd name="T8" fmla="*/ 3 w 84"/>
                  <a:gd name="T9" fmla="*/ 21 h 24"/>
                  <a:gd name="T10" fmla="*/ 42 w 84"/>
                  <a:gd name="T11" fmla="*/ 24 h 24"/>
                  <a:gd name="T12" fmla="*/ 81 w 84"/>
                  <a:gd name="T13" fmla="*/ 21 h 24"/>
                  <a:gd name="T14" fmla="*/ 84 w 84"/>
                  <a:gd name="T15" fmla="*/ 10 h 24"/>
                  <a:gd name="T16" fmla="*/ 81 w 8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24">
                    <a:moveTo>
                      <a:pt x="81" y="0"/>
                    </a:moveTo>
                    <a:cubicBezTo>
                      <a:pt x="70" y="2"/>
                      <a:pt x="56" y="3"/>
                      <a:pt x="42" y="3"/>
                    </a:cubicBezTo>
                    <a:cubicBezTo>
                      <a:pt x="28" y="3"/>
                      <a:pt x="14" y="2"/>
                      <a:pt x="2" y="0"/>
                    </a:cubicBezTo>
                    <a:cubicBezTo>
                      <a:pt x="1" y="2"/>
                      <a:pt x="0" y="5"/>
                      <a:pt x="0" y="10"/>
                    </a:cubicBezTo>
                    <a:cubicBezTo>
                      <a:pt x="0" y="15"/>
                      <a:pt x="2" y="20"/>
                      <a:pt x="3" y="21"/>
                    </a:cubicBezTo>
                    <a:cubicBezTo>
                      <a:pt x="14" y="23"/>
                      <a:pt x="28" y="24"/>
                      <a:pt x="42" y="24"/>
                    </a:cubicBezTo>
                    <a:cubicBezTo>
                      <a:pt x="56" y="24"/>
                      <a:pt x="70" y="23"/>
                      <a:pt x="81" y="21"/>
                    </a:cubicBezTo>
                    <a:cubicBezTo>
                      <a:pt x="82" y="20"/>
                      <a:pt x="84" y="15"/>
                      <a:pt x="84" y="10"/>
                    </a:cubicBezTo>
                    <a:cubicBezTo>
                      <a:pt x="84" y="5"/>
                      <a:pt x="82" y="2"/>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IE"/>
              </a:p>
            </p:txBody>
          </p:sp>
        </p:grpSp>
        <p:cxnSp>
          <p:nvCxnSpPr>
            <p:cNvPr id="208" name="直接箭头连接符 22"/>
            <p:cNvCxnSpPr/>
            <p:nvPr/>
          </p:nvCxnSpPr>
          <p:spPr>
            <a:xfrm flipV="1">
              <a:off x="12195" y="7985"/>
              <a:ext cx="1330" cy="4"/>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9" name="直接箭头连接符 22"/>
            <p:cNvCxnSpPr/>
            <p:nvPr/>
          </p:nvCxnSpPr>
          <p:spPr>
            <a:xfrm flipV="1">
              <a:off x="12601" y="8217"/>
              <a:ext cx="1024" cy="487"/>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0" name="直接箭头连接符 22"/>
            <p:cNvCxnSpPr/>
            <p:nvPr/>
          </p:nvCxnSpPr>
          <p:spPr>
            <a:xfrm>
              <a:off x="12471" y="7144"/>
              <a:ext cx="1089" cy="650"/>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1" name="直接箭头连接符 22"/>
            <p:cNvCxnSpPr/>
            <p:nvPr/>
          </p:nvCxnSpPr>
          <p:spPr>
            <a:xfrm>
              <a:off x="14701" y="7971"/>
              <a:ext cx="1288" cy="14"/>
            </a:xfrm>
            <a:prstGeom prst="straightConnector1">
              <a:avLst/>
            </a:prstGeom>
            <a:ln w="3810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2" name="矩形 78"/>
            <p:cNvSpPr/>
            <p:nvPr/>
          </p:nvSpPr>
          <p:spPr>
            <a:xfrm>
              <a:off x="12341" y="6277"/>
              <a:ext cx="1495"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Input Tables</a:t>
              </a:r>
              <a:endParaRPr lang="en-US" altLang="en-US" sz="1500" b="0" dirty="0">
                <a:solidFill>
                  <a:schemeClr val="tx1">
                    <a:lumMod val="75000"/>
                    <a:lumOff val="25000"/>
                  </a:schemeClr>
                </a:solidFill>
                <a:latin typeface="宋体" pitchFamily="2" charset="-122"/>
                <a:ea typeface="宋体" pitchFamily="2" charset="-122"/>
              </a:endParaRPr>
            </a:p>
          </p:txBody>
        </p:sp>
        <p:sp>
          <p:nvSpPr>
            <p:cNvPr id="213" name="矩形 78"/>
            <p:cNvSpPr/>
            <p:nvPr/>
          </p:nvSpPr>
          <p:spPr>
            <a:xfrm>
              <a:off x="13115" y="8445"/>
              <a:ext cx="1989"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altLang="en-US" sz="1500" b="0" dirty="0">
                  <a:solidFill>
                    <a:schemeClr val="tx1">
                      <a:lumMod val="75000"/>
                      <a:lumOff val="25000"/>
                    </a:schemeClr>
                  </a:solidFill>
                  <a:latin typeface="宋体" pitchFamily="2" charset="-122"/>
                  <a:ea typeface="宋体" pitchFamily="2" charset="-122"/>
                </a:rPr>
                <a:t>Computing Task</a:t>
              </a:r>
              <a:endParaRPr lang="en-US" altLang="en-US" sz="1500" b="0" dirty="0">
                <a:solidFill>
                  <a:schemeClr val="tx1">
                    <a:lumMod val="75000"/>
                    <a:lumOff val="25000"/>
                  </a:schemeClr>
                </a:solidFill>
                <a:latin typeface="宋体" pitchFamily="2" charset="-122"/>
                <a:ea typeface="宋体" pitchFamily="2" charset="-122"/>
              </a:endParaRPr>
            </a:p>
          </p:txBody>
        </p:sp>
        <p:sp>
          <p:nvSpPr>
            <p:cNvPr id="214" name="矩形 78"/>
            <p:cNvSpPr/>
            <p:nvPr/>
          </p:nvSpPr>
          <p:spPr>
            <a:xfrm>
              <a:off x="15751" y="6637"/>
              <a:ext cx="1495" cy="594"/>
            </a:xfrm>
            <a:prstGeom prst="rect">
              <a:avLst/>
            </a:prstGeom>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p>
              <a:pPr algn="ctr">
                <a:spcBef>
                  <a:spcPts val="400"/>
                </a:spcBef>
              </a:pPr>
              <a:r>
                <a:rPr lang="en-US" sz="1500" b="0" dirty="0">
                  <a:solidFill>
                    <a:schemeClr val="tx1">
                      <a:lumMod val="75000"/>
                      <a:lumOff val="25000"/>
                    </a:schemeClr>
                  </a:solidFill>
                  <a:latin typeface="宋体" pitchFamily="2" charset="-122"/>
                  <a:ea typeface="宋体" pitchFamily="2" charset="-122"/>
                </a:rPr>
                <a:t>Result </a:t>
              </a:r>
              <a:r>
                <a:rPr lang="en-US" altLang="en-US" sz="1500" b="0" dirty="0">
                  <a:solidFill>
                    <a:schemeClr val="tx1">
                      <a:lumMod val="75000"/>
                      <a:lumOff val="25000"/>
                    </a:schemeClr>
                  </a:solidFill>
                  <a:latin typeface="宋体" pitchFamily="2" charset="-122"/>
                  <a:ea typeface="宋体" pitchFamily="2" charset="-122"/>
                </a:rPr>
                <a:t>Table</a:t>
              </a:r>
              <a:endParaRPr lang="en-US" altLang="en-US" sz="1500" b="0" dirty="0">
                <a:solidFill>
                  <a:schemeClr val="tx1">
                    <a:lumMod val="75000"/>
                    <a:lumOff val="25000"/>
                  </a:schemeClr>
                </a:solidFill>
                <a:latin typeface="宋体" pitchFamily="2" charset="-122"/>
                <a:ea typeface="宋体" pitchFamily="2" charset="-122"/>
              </a:endParaRPr>
            </a:p>
          </p:txBody>
        </p:sp>
      </p:grpSp>
      <p:cxnSp>
        <p:nvCxnSpPr>
          <p:cNvPr id="216" name="Straight Connector 215"/>
          <p:cNvCxnSpPr/>
          <p:nvPr/>
        </p:nvCxnSpPr>
        <p:spPr>
          <a:xfrm>
            <a:off x="6656070" y="3375025"/>
            <a:ext cx="438150" cy="49530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780020" y="3355975"/>
            <a:ext cx="3533775" cy="466725"/>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18" name="TextBox 2"/>
          <p:cNvSpPr txBox="1"/>
          <p:nvPr/>
        </p:nvSpPr>
        <p:spPr>
          <a:xfrm>
            <a:off x="755015" y="4641215"/>
            <a:ext cx="6224270" cy="1477010"/>
          </a:xfrm>
          <a:prstGeom prst="rect">
            <a:avLst/>
          </a:prstGeom>
          <a:noFill/>
        </p:spPr>
        <p:txBody>
          <a:bodyPr wrap="square" lIns="45720" tIns="0" rIns="45720" bIns="0" rtlCol="0" anchor="t" anchorCtr="0">
            <a:spAutoFit/>
          </a:bodyPr>
          <a:p>
            <a:pPr lvl="0" fontAlgn="auto">
              <a:lnSpc>
                <a:spcPct val="150000"/>
              </a:lnSpc>
            </a:pPr>
            <a:r>
              <a:rPr lang="en-US" altLang="en-US" sz="1600" dirty="0">
                <a:solidFill>
                  <a:schemeClr val="accent3"/>
                </a:solidFill>
                <a:cs typeface="+mn-lt"/>
              </a:rPr>
              <a:t>Pipeline</a:t>
            </a:r>
            <a:r>
              <a:rPr lang="en-US" altLang="en-US" sz="1600" dirty="0">
                <a:cs typeface="+mn-lt"/>
              </a:rPr>
              <a:t> = Directed Acyclic Graph (DAG) of modules</a:t>
            </a:r>
            <a:endParaRPr lang="en-US" altLang="en-US" sz="1600" dirty="0">
              <a:cs typeface="+mn-lt"/>
            </a:endParaRPr>
          </a:p>
          <a:p>
            <a:pPr lvl="0" fontAlgn="auto">
              <a:lnSpc>
                <a:spcPct val="150000"/>
              </a:lnSpc>
            </a:pPr>
            <a:r>
              <a:rPr lang="en-US" altLang="en-US" sz="1600" dirty="0">
                <a:solidFill>
                  <a:schemeClr val="accent3"/>
                </a:solidFill>
                <a:cs typeface="+mn-lt"/>
              </a:rPr>
              <a:t>Module</a:t>
            </a:r>
            <a:r>
              <a:rPr lang="en-US" altLang="en-US" sz="1600" dirty="0">
                <a:cs typeface="+mn-lt"/>
              </a:rPr>
              <a:t> = Input + Task + Output</a:t>
            </a:r>
            <a:endParaRPr lang="en-US" altLang="en-US" sz="1600" dirty="0">
              <a:cs typeface="+mn-lt"/>
            </a:endParaRPr>
          </a:p>
          <a:p>
            <a:pPr lvl="0" fontAlgn="auto">
              <a:lnSpc>
                <a:spcPct val="150000"/>
              </a:lnSpc>
            </a:pPr>
            <a:r>
              <a:rPr lang="en-US" altLang="en-US" sz="1600" dirty="0">
                <a:solidFill>
                  <a:schemeClr val="accent3"/>
                </a:solidFill>
                <a:cs typeface="+mn-lt"/>
                <a:sym typeface="+mn-ea"/>
              </a:rPr>
              <a:t>Task</a:t>
            </a:r>
            <a:r>
              <a:rPr lang="en-US" altLang="en-US" sz="1600" dirty="0">
                <a:cs typeface="+mn-lt"/>
                <a:sym typeface="+mn-ea"/>
              </a:rPr>
              <a:t> = Query or external program</a:t>
            </a:r>
            <a:endParaRPr lang="en-US" altLang="en-US" sz="1600" dirty="0">
              <a:cs typeface="+mn-lt"/>
              <a:sym typeface="+mn-ea"/>
            </a:endParaRPr>
          </a:p>
          <a:p>
            <a:pPr lvl="0" fontAlgn="auto">
              <a:lnSpc>
                <a:spcPct val="150000"/>
              </a:lnSpc>
            </a:pPr>
            <a:r>
              <a:rPr lang="en-US" altLang="en-US" sz="1600" dirty="0">
                <a:solidFill>
                  <a:schemeClr val="accent3"/>
                </a:solidFill>
                <a:cs typeface="+mn-lt"/>
                <a:sym typeface="+mn-ea"/>
              </a:rPr>
              <a:t>Query</a:t>
            </a:r>
            <a:r>
              <a:rPr lang="en-US" altLang="en-US" sz="1600" dirty="0">
                <a:cs typeface="+mn-lt"/>
                <a:sym typeface="+mn-ea"/>
              </a:rPr>
              <a:t> = “CREATE TABLE ... AS SELECT ...”</a:t>
            </a:r>
            <a:endParaRPr lang="en-US" altLang="en-US" sz="1600" dirty="0">
              <a:cs typeface="+mn-lt"/>
              <a:sym typeface="+mn-ea"/>
            </a:endParaRPr>
          </a:p>
        </p:txBody>
      </p:sp>
      <p:sp>
        <p:nvSpPr>
          <p:cNvPr id="5" name="标题 1"/>
          <p:cNvSpPr>
            <a:spLocks noGrp="1"/>
          </p:cNvSpPr>
          <p:nvPr>
            <p:ph type="title" idx="4294967295"/>
          </p:nvPr>
        </p:nvSpPr>
        <p:spPr/>
        <p:txBody>
          <a:bodyPr/>
          <a:p>
            <a:r>
              <a:rPr lang="en-US" altLang="en-US" dirty="0">
                <a:latin typeface="+mn-lt"/>
                <a:cs typeface="+mn-lt"/>
                <a:sym typeface="+mn-ea"/>
              </a:rPr>
              <a:t>A Database System and A ML Pipeline</a:t>
            </a:r>
            <a:endParaRPr lang="en-US" altLang="en-US" dirty="0">
              <a:latin typeface="+mn-lt"/>
              <a:cs typeface="+mn-lt"/>
              <a:sym typeface="+mn-ea"/>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pOd4V05M8_US0iPozSpgNYw"/>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Od4V05M8_US0iPozSpgNYw"/>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pOd4V05M8_US0iPozSpgNYw"/>
</p:tagLst>
</file>

<file path=ppt/tags/tag8.xml><?xml version="1.0" encoding="utf-8"?>
<p:tagLst xmlns:p="http://schemas.openxmlformats.org/presentationml/2006/main">
  <p:tag name="THINKCELLSHAPEDONOTDELETE" val="pOd4V05M8_US0iPozSpgNYw"/>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氪信CraiditX">
      <a:dk1>
        <a:srgbClr val="000000"/>
      </a:dk1>
      <a:lt1>
        <a:srgbClr val="FFFFFF"/>
      </a:lt1>
      <a:dk2>
        <a:srgbClr val="103B5E"/>
      </a:dk2>
      <a:lt2>
        <a:srgbClr val="B5B5B5"/>
      </a:lt2>
      <a:accent1>
        <a:srgbClr val="103B5E"/>
      </a:accent1>
      <a:accent2>
        <a:srgbClr val="194C6E"/>
      </a:accent2>
      <a:accent3>
        <a:srgbClr val="2170B7"/>
      </a:accent3>
      <a:accent4>
        <a:srgbClr val="3886A4"/>
      </a:accent4>
      <a:accent5>
        <a:srgbClr val="499C91"/>
      </a:accent5>
      <a:accent6>
        <a:srgbClr val="F7BF32"/>
      </a:accent6>
      <a:hlink>
        <a:srgbClr val="194C6E"/>
      </a:hlink>
      <a:folHlink>
        <a:srgbClr val="3886A4"/>
      </a:folHlink>
    </a:clrScheme>
    <a:fontScheme name="多维海拓2018">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E6E6"/>
        </a:solidFill>
        <a:ln w="9525">
          <a:solidFill>
            <a:srgbClr val="E6E6E6"/>
          </a:solidFill>
        </a:ln>
      </a:spPr>
      <a:bodyPr lIns="72000" tIns="72000" rIns="72000" bIns="72000"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BEBEBE"/>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45720" tIns="0" rIns="45720" bIns="0" rtlCol="0" anchor="ctr" anchorCtr="0">
        <a:spAutoFit/>
      </a:bodyPr>
      <a:lstStyle>
        <a:defPPr algn="l">
          <a:buClr>
            <a:schemeClr val="accent6"/>
          </a:buClr>
          <a:defRPr sz="1400" dirty="0" smtClean="0"/>
        </a:defPPr>
      </a:lstStyle>
    </a:txDef>
  </a:objectDefaults>
  <a:custClrLst>
    <a:custClr name="Grey 60%">
      <a:srgbClr val="646464"/>
    </a:custClr>
    <a:custClr name="40%">
      <a:srgbClr val="969696"/>
    </a:custClr>
    <a:custClr name="25%">
      <a:srgbClr val="BEBEBE"/>
    </a:custClr>
    <a:custClr name="10%">
      <a:srgbClr val="E6E6E6"/>
    </a:custClr>
    <a:custClr name="Corporate Red">
      <a:srgbClr val="7B0024"/>
    </a:custClr>
    <a:custClr name="80%">
      <a:srgbClr val="AA3E48"/>
    </a:custClr>
    <a:custClr name="60%">
      <a:srgbClr val="AF5A53"/>
    </a:custClr>
    <a:custClr name="40%">
      <a:srgbClr val="C78A7F"/>
    </a:custClr>
    <a:custClr name="20%">
      <a:srgbClr val="E2C2B8"/>
    </a:custClr>
    <a:custClr name="Custom Color 10">
      <a:srgbClr val="083679"/>
    </a:custClr>
    <a:custClr name="Custom Color 11">
      <a:srgbClr val="D7D7BD"/>
    </a:custClr>
    <a:custClr name="Custom Color 12">
      <a:srgbClr val="CFD9DB"/>
    </a:custClr>
    <a:custClr name="Custom Color 13">
      <a:srgbClr val="FFCC00"/>
    </a:custClr>
    <a:custClr name="Custom Color 14">
      <a:srgbClr val="0080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arnegie">
      <a:dk1>
        <a:sysClr val="windowText" lastClr="000000"/>
      </a:dk1>
      <a:lt1>
        <a:sysClr val="window" lastClr="FFFFFF"/>
      </a:lt1>
      <a:dk2>
        <a:srgbClr val="083679"/>
      </a:dk2>
      <a:lt2>
        <a:srgbClr val="BEBEBE"/>
      </a:lt2>
      <a:accent1>
        <a:srgbClr val="CFD9DB"/>
      </a:accent1>
      <a:accent2>
        <a:srgbClr val="AF5A53"/>
      </a:accent2>
      <a:accent3>
        <a:srgbClr val="D7D7BD"/>
      </a:accent3>
      <a:accent4>
        <a:srgbClr val="646464"/>
      </a:accent4>
      <a:accent5>
        <a:srgbClr val="969696"/>
      </a:accent5>
      <a:accent6>
        <a:srgbClr val="7B0024"/>
      </a:accent6>
      <a:hlink>
        <a:srgbClr val="0000FF"/>
      </a:hlink>
      <a:folHlink>
        <a:srgbClr val="800080"/>
      </a:folHlink>
    </a:clrScheme>
    <a:fontScheme name="Carnegie">
      <a:majorFont>
        <a:latin typeface="Carnegie Sans"/>
        <a:ea typeface=""/>
        <a:cs typeface=""/>
      </a:majorFont>
      <a:minorFont>
        <a:latin typeface="Carnegi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rnegie">
      <a:dk1>
        <a:sysClr val="windowText" lastClr="000000"/>
      </a:dk1>
      <a:lt1>
        <a:sysClr val="window" lastClr="FFFFFF"/>
      </a:lt1>
      <a:dk2>
        <a:srgbClr val="083679"/>
      </a:dk2>
      <a:lt2>
        <a:srgbClr val="BEBEBE"/>
      </a:lt2>
      <a:accent1>
        <a:srgbClr val="CFD9DB"/>
      </a:accent1>
      <a:accent2>
        <a:srgbClr val="AF5A53"/>
      </a:accent2>
      <a:accent3>
        <a:srgbClr val="D7D7BD"/>
      </a:accent3>
      <a:accent4>
        <a:srgbClr val="646464"/>
      </a:accent4>
      <a:accent5>
        <a:srgbClr val="969696"/>
      </a:accent5>
      <a:accent6>
        <a:srgbClr val="7B0024"/>
      </a:accent6>
      <a:hlink>
        <a:srgbClr val="0000FF"/>
      </a:hlink>
      <a:folHlink>
        <a:srgbClr val="800080"/>
      </a:folHlink>
    </a:clrScheme>
    <a:fontScheme name="Carnegie">
      <a:majorFont>
        <a:latin typeface="Carnegie Sans"/>
        <a:ea typeface=""/>
        <a:cs typeface=""/>
      </a:majorFont>
      <a:minorFont>
        <a:latin typeface="Carnegi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9729</Words>
  <Application>WPS Presentation</Application>
  <PresentationFormat>Widescreen</PresentationFormat>
  <Paragraphs>405</Paragraphs>
  <Slides>29</Slides>
  <Notes>3</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6</vt:i4>
      </vt:variant>
      <vt:variant>
        <vt:lpstr>幻灯片标题</vt:lpstr>
      </vt:variant>
      <vt:variant>
        <vt:i4>29</vt:i4>
      </vt:variant>
    </vt:vector>
  </HeadingPairs>
  <TitlesOfParts>
    <vt:vector size="60" baseType="lpstr">
      <vt:lpstr>Arial</vt:lpstr>
      <vt:lpstr>宋体</vt:lpstr>
      <vt:lpstr>Wingdings</vt:lpstr>
      <vt:lpstr>Graphik Regular</vt:lpstr>
      <vt:lpstr>Carnegie Sans</vt:lpstr>
      <vt:lpstr>Frutiger LT 45 Light</vt:lpstr>
      <vt:lpstr>Microsoft YaHei</vt:lpstr>
      <vt:lpstr>STKaiti</vt:lpstr>
      <vt:lpstr>Tahoma</vt:lpstr>
      <vt:lpstr>Times New Roman</vt:lpstr>
      <vt:lpstr>DejaVu Sans</vt:lpstr>
      <vt:lpstr>DejaVu Sans Mono</vt:lpstr>
      <vt:lpstr>DejaVu Math TeX Gyre</vt:lpstr>
      <vt:lpstr>cmex10</vt:lpstr>
      <vt:lpstr>微软雅黑</vt:lpstr>
      <vt:lpstr>WenQuanYi Micro Hei</vt:lpstr>
      <vt:lpstr>FreeSans</vt:lpstr>
      <vt:lpstr>Gubbi</vt:lpstr>
      <vt:lpstr>微软雅黑</vt:lpstr>
      <vt:lpstr>宋体</vt:lpstr>
      <vt:lpstr>Arial Unicode MS</vt:lpstr>
      <vt:lpstr>OpenSymbol</vt:lpstr>
      <vt:lpstr>WenQuanYi Zen Hei</vt:lpstr>
      <vt:lpstr>AR PL UKai CN</vt:lpstr>
      <vt:lpstr>blank</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About CraiditX</vt:lpstr>
      <vt:lpstr>About Me</vt:lpstr>
      <vt:lpstr>OLAP in ML Systems</vt:lpstr>
      <vt:lpstr>PowerPoint 演示文稿</vt:lpstr>
      <vt:lpstr>Intensive Tasks in a ML System</vt:lpstr>
      <vt:lpstr>Intensive Tasks in a ML System</vt:lpstr>
      <vt:lpstr>A Database is not Just a “Database”</vt:lpstr>
      <vt:lpstr>A Database System and A ML Pipeline</vt:lpstr>
      <vt:lpstr>Why ClickHouse</vt:lpstr>
      <vt:lpstr>The UDF Magic</vt:lpstr>
      <vt:lpstr>When the “Standard” SQL is not Enough</vt:lpstr>
      <vt:lpstr>When the “Standard” SQL is not Enough</vt:lpstr>
      <vt:lpstr>A UDF Can Do the Trick</vt:lpstr>
      <vt:lpstr>Zoo of Our UDF</vt:lpstr>
      <vt:lpstr>Windowed Aggregate Functions</vt:lpstr>
      <vt:lpstr>Funnel Automata Functions</vt:lpstr>
      <vt:lpstr>Array Functions</vt:lpstr>
      <vt:lpstr>Integration of Third-party Libraries</vt:lpstr>
      <vt:lpstr>Miscellaneous</vt:lpstr>
      <vt:lpstr>UDF Development Explained</vt:lpstr>
      <vt:lpstr>General Steps of UDF Development</vt:lpstr>
      <vt:lpstr>Type Checking and Inference</vt:lpstr>
      <vt:lpstr>Scalar Function Implementation</vt:lpstr>
      <vt:lpstr>Aggregate Function Implementation</vt:lpstr>
      <vt:lpstr>Going Further</vt:lpstr>
      <vt:lpstr>Inline C++ in SQL</vt:lpstr>
      <vt:lpstr>Zora: High-performance Algorithm Implementation Framework</vt:lpstr>
      <vt:lpstr>Questions /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氪信科技商业计划书</dc:title>
  <dc:creator/>
  <cp:lastModifiedBy>hcz</cp:lastModifiedBy>
  <cp:revision>742</cp:revision>
  <cp:lastPrinted>2019-10-26T05:50:00Z</cp:lastPrinted>
  <dcterms:created xsi:type="dcterms:W3CDTF">2019-10-26T05:50:00Z</dcterms:created>
  <dcterms:modified xsi:type="dcterms:W3CDTF">2019-10-26T05:50:00Z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A4 Landscape</vt:lpwstr>
  </property>
  <property fmtid="{D5CDD505-2E9C-101B-9397-08002B2CF9AE}" pid="3" name="KSOProductBuildVer">
    <vt:lpwstr>1033-10.1.0.6757</vt:lpwstr>
  </property>
</Properties>
</file>