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5143500" cx="9144000"/>
  <p:notesSz cx="6858000" cy="9144000"/>
  <p:embeddedFontLst>
    <p:embeddedFont>
      <p:font typeface="Roboto Slab"/>
      <p:regular r:id="rId45"/>
      <p:bold r:id="rId46"/>
    </p:embeddedFont>
    <p:embeddedFont>
      <p:font typeface="Roboto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FE57FBB-C603-4FF2-99C0-9C4577554A6B}">
  <a:tblStyle styleId="{DFE57FBB-C603-4FF2-99C0-9C4577554A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RobotoSlab-bold.fntdata"/><Relationship Id="rId45" Type="http://schemas.openxmlformats.org/officeDocument/2006/relationships/font" Target="fonts/RobotoSlab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oboto-bold.fntdata"/><Relationship Id="rId47" Type="http://schemas.openxmlformats.org/officeDocument/2006/relationships/font" Target="fonts/Roboto-regular.fntdata"/><Relationship Id="rId49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6540898296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6540898296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54089829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54089829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54089829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54089829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540898296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540898296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540898296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540898296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6f75fceb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6f75fce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540898296_0_2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540898296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540898296_0_58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540898296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540898296_0_5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540898296_0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540898296_0_1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540898296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540898296_0_17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540898296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75fc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75fc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540898296_0_18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540898296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540898296_0_27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540898296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540898296_0_5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540898296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540898296_0_2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6540898296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6540898296_0_2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6540898296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540898296_0_5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6540898296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540898296_0_29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6540898296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6540898296_0_5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6540898296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6540898296_0_3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6540898296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6540898296_0_2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6540898296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75fc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75fc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6540898296_0_5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6540898296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6540898296_0_5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6540898296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6540898296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6540898296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6540898296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6540898296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6540898296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6540898296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6540898296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6540898296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6540898296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6540898296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6540898296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6540898296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6540898296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6540898296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54089829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54089829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540898296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540898296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54089829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54089829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54089829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54089829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54089829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54089829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54089829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54089829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480750" y="1047000"/>
            <a:ext cx="8222100" cy="162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</a:t>
            </a:r>
            <a:r>
              <a:rPr lang="en" sz="4000"/>
              <a:t>ync Clickhouse with MySQL/MongoDB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Solutions 2. 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87900" y="1489824"/>
            <a:ext cx="82749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 Engine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875" y="3305575"/>
            <a:ext cx="2076525" cy="160932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87900" y="2289625"/>
            <a:ext cx="8368200" cy="16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suitable for big tables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Not suitable for MongoDB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3683" y="1144125"/>
            <a:ext cx="5341717" cy="195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Solutions 3. 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87900" y="1489824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Reinit whole table every day……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875" y="3305575"/>
            <a:ext cx="2076525" cy="1609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3050" y="2175924"/>
            <a:ext cx="2697904" cy="266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Solutions 4. 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87900" y="1489825"/>
            <a:ext cx="64509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CollapsingMergeTree</a:t>
            </a: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875" y="3305575"/>
            <a:ext cx="2076525" cy="160932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87900" y="2397700"/>
            <a:ext cx="6450900" cy="17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 is slow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GROUP BY id HAVING sum(sign)&gt;0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Need to use GROUP BY in every query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suitable for multi-column primary key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</a:t>
            </a:r>
            <a:r>
              <a:rPr lang="en"/>
              <a:t> Solution: PTS 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one config file needed for a new Clickhouse 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 and keep syncing data in one app for </a:t>
            </a:r>
            <a:r>
              <a:rPr lang="en"/>
              <a:t>a</a:t>
            </a:r>
            <a:r>
              <a:rPr lang="en"/>
              <a:t> 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Sync multiple data source to Clickhouse in minutes</a:t>
            </a:r>
            <a:endParaRPr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875" y="3305575"/>
            <a:ext cx="2076525" cy="160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PTS</a:t>
            </a:r>
            <a:endParaRPr/>
          </a:p>
        </p:txBody>
      </p:sp>
      <p:sp>
        <p:nvSpPr>
          <p:cNvPr id="152" name="Google Shape;152;p26"/>
          <p:cNvSpPr txBox="1"/>
          <p:nvPr>
            <p:ph idx="4294967295" type="body"/>
          </p:nvPr>
        </p:nvSpPr>
        <p:spPr>
          <a:xfrm>
            <a:off x="311700" y="1195200"/>
            <a:ext cx="58689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FF00"/>
                </a:solidFill>
              </a:rPr>
              <a:t>Provider</a:t>
            </a:r>
            <a:r>
              <a:rPr lang="en" sz="2400">
                <a:solidFill>
                  <a:schemeClr val="accent5"/>
                </a:solidFill>
              </a:rPr>
              <a:t> Transform Sinker</a:t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153" name="Google Shape;153;p26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4" name="Google Shape;154;p26"/>
          <p:cNvSpPr txBox="1"/>
          <p:nvPr>
            <p:ph idx="4294967295" type="body"/>
          </p:nvPr>
        </p:nvSpPr>
        <p:spPr>
          <a:xfrm>
            <a:off x="311700" y="1916330"/>
            <a:ext cx="3853200" cy="27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Major Provider Must Listen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Merge sharding tables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SolidKey</a:t>
            </a:r>
            <a:endParaRPr sz="1400"/>
          </a:p>
        </p:txBody>
      </p:sp>
      <p:sp>
        <p:nvSpPr>
          <p:cNvPr id="155" name="Google Shape;155;p26"/>
          <p:cNvSpPr txBox="1"/>
          <p:nvPr>
            <p:ph idx="4294967295" type="body"/>
          </p:nvPr>
        </p:nvSpPr>
        <p:spPr>
          <a:xfrm>
            <a:off x="4342200" y="1195200"/>
            <a:ext cx="4312800" cy="35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Typical Provider Config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{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        Type: mysql,	// mysql, mongodb, redis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        Listen: binlog, // binlog, kafka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DataSource: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user:pass@tcp(example.com:3306)/user,	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        Table: user,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        QueryKeys: [ // usually primary key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                id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        ],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        Pairs: { // field mapping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                id: id,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                name: name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        }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}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PTS</a:t>
            </a:r>
            <a:endParaRPr/>
          </a:p>
        </p:txBody>
      </p:sp>
      <p:sp>
        <p:nvSpPr>
          <p:cNvPr id="161" name="Google Shape;161;p27"/>
          <p:cNvSpPr txBox="1"/>
          <p:nvPr>
            <p:ph idx="4294967295" type="body"/>
          </p:nvPr>
        </p:nvSpPr>
        <p:spPr>
          <a:xfrm>
            <a:off x="311700" y="1195200"/>
            <a:ext cx="52641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FF00"/>
                </a:solidFill>
              </a:rPr>
              <a:t>Provider</a:t>
            </a:r>
            <a:r>
              <a:rPr lang="en" sz="2400">
                <a:solidFill>
                  <a:schemeClr val="accent5"/>
                </a:solidFill>
              </a:rPr>
              <a:t> Transform Sinker</a:t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162" name="Google Shape;162;p27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3" name="Google Shape;163;p27"/>
          <p:cNvSpPr txBox="1"/>
          <p:nvPr>
            <p:ph idx="4294967295" type="body"/>
          </p:nvPr>
        </p:nvSpPr>
        <p:spPr>
          <a:xfrm>
            <a:off x="311700" y="1916330"/>
            <a:ext cx="3853200" cy="27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Major Provider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Secondary Providers</a:t>
            </a:r>
            <a:endParaRPr sz="1400"/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7300" y="1258400"/>
            <a:ext cx="4674300" cy="3731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PTS</a:t>
            </a:r>
            <a:endParaRPr/>
          </a:p>
        </p:txBody>
      </p:sp>
      <p:sp>
        <p:nvSpPr>
          <p:cNvPr id="170" name="Google Shape;170;p28"/>
          <p:cNvSpPr txBox="1"/>
          <p:nvPr>
            <p:ph idx="4294967295" type="body"/>
          </p:nvPr>
        </p:nvSpPr>
        <p:spPr>
          <a:xfrm>
            <a:off x="311700" y="1195200"/>
            <a:ext cx="66069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FF00"/>
                </a:solidFill>
              </a:rPr>
              <a:t>Provider</a:t>
            </a:r>
            <a:r>
              <a:rPr lang="en" sz="2400">
                <a:solidFill>
                  <a:schemeClr val="accent5"/>
                </a:solidFill>
              </a:rPr>
              <a:t> Transform Sinker</a:t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171" name="Google Shape;171;p28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7300" y="1258400"/>
            <a:ext cx="4637014" cy="373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8"/>
          <p:cNvSpPr txBox="1"/>
          <p:nvPr>
            <p:ph idx="4294967295" type="body"/>
          </p:nvPr>
        </p:nvSpPr>
        <p:spPr>
          <a:xfrm>
            <a:off x="311700" y="1916330"/>
            <a:ext cx="3853200" cy="27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Merge sharding tables</a:t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PTS</a:t>
            </a:r>
            <a:endParaRPr/>
          </a:p>
        </p:txBody>
      </p:sp>
      <p:sp>
        <p:nvSpPr>
          <p:cNvPr id="179" name="Google Shape;179;p29"/>
          <p:cNvSpPr txBox="1"/>
          <p:nvPr>
            <p:ph idx="4294967295" type="body"/>
          </p:nvPr>
        </p:nvSpPr>
        <p:spPr>
          <a:xfrm>
            <a:off x="311700" y="1195200"/>
            <a:ext cx="69456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FF00"/>
                </a:solidFill>
              </a:rPr>
              <a:t>Provider</a:t>
            </a:r>
            <a:r>
              <a:rPr lang="en" sz="2400">
                <a:solidFill>
                  <a:schemeClr val="accent5"/>
                </a:solidFill>
              </a:rPr>
              <a:t> Transform Sinker</a:t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180" name="Google Shape;180;p29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1" name="Google Shape;181;p29"/>
          <p:cNvSpPr txBox="1"/>
          <p:nvPr>
            <p:ph idx="4294967295" type="body"/>
          </p:nvPr>
        </p:nvSpPr>
        <p:spPr>
          <a:xfrm>
            <a:off x="311700" y="1916330"/>
            <a:ext cx="3853200" cy="27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SolidKey</a:t>
            </a:r>
            <a:endParaRPr sz="1400"/>
          </a:p>
        </p:txBody>
      </p:sp>
      <p:pic>
        <p:nvPicPr>
          <p:cNvPr id="182" name="Google Shape;1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7300" y="1258400"/>
            <a:ext cx="4674299" cy="3285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PTS</a:t>
            </a:r>
            <a:endParaRPr/>
          </a:p>
        </p:txBody>
      </p:sp>
      <p:sp>
        <p:nvSpPr>
          <p:cNvPr id="188" name="Google Shape;188;p30"/>
          <p:cNvSpPr txBox="1"/>
          <p:nvPr>
            <p:ph idx="4294967295" type="body"/>
          </p:nvPr>
        </p:nvSpPr>
        <p:spPr>
          <a:xfrm>
            <a:off x="311700" y="1195200"/>
            <a:ext cx="71874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Provider </a:t>
            </a:r>
            <a:r>
              <a:rPr lang="en" sz="2400">
                <a:solidFill>
                  <a:srgbClr val="00FF00"/>
                </a:solidFill>
              </a:rPr>
              <a:t>Transform</a:t>
            </a:r>
            <a:r>
              <a:rPr lang="en" sz="2400">
                <a:solidFill>
                  <a:schemeClr val="accent5"/>
                </a:solidFill>
              </a:rPr>
              <a:t> Sinker</a:t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189" name="Google Shape;189;p30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0" name="Google Shape;190;p30"/>
          <p:cNvSpPr txBox="1"/>
          <p:nvPr>
            <p:ph idx="4294967295" type="body"/>
          </p:nvPr>
        </p:nvSpPr>
        <p:spPr>
          <a:xfrm>
            <a:off x="311700" y="1916330"/>
            <a:ext cx="3853200" cy="27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Transform</a:t>
            </a:r>
            <a:endParaRPr sz="1400"/>
          </a:p>
        </p:txBody>
      </p:sp>
      <p:pic>
        <p:nvPicPr>
          <p:cNvPr id="191" name="Google Shape;1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2150" y="1719600"/>
            <a:ext cx="6895002" cy="328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PTS</a:t>
            </a:r>
            <a:endParaRPr/>
          </a:p>
        </p:txBody>
      </p:sp>
      <p:sp>
        <p:nvSpPr>
          <p:cNvPr id="197" name="Google Shape;197;p31"/>
          <p:cNvSpPr txBox="1"/>
          <p:nvPr>
            <p:ph idx="4294967295" type="body"/>
          </p:nvPr>
        </p:nvSpPr>
        <p:spPr>
          <a:xfrm>
            <a:off x="311700" y="1195200"/>
            <a:ext cx="67035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Provider Transform </a:t>
            </a:r>
            <a:r>
              <a:rPr lang="en" sz="2400">
                <a:solidFill>
                  <a:srgbClr val="00FF00"/>
                </a:solidFill>
              </a:rPr>
              <a:t>Sinker</a:t>
            </a:r>
            <a:endParaRPr sz="2400">
              <a:solidFill>
                <a:srgbClr val="00FF00"/>
              </a:solidFill>
            </a:endParaRPr>
          </a:p>
        </p:txBody>
      </p:sp>
      <p:cxnSp>
        <p:nvCxnSpPr>
          <p:cNvPr id="198" name="Google Shape;198;p31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9" name="Google Shape;199;p31"/>
          <p:cNvSpPr txBox="1"/>
          <p:nvPr>
            <p:ph idx="4294967295" type="body"/>
          </p:nvPr>
        </p:nvSpPr>
        <p:spPr>
          <a:xfrm>
            <a:off x="311700" y="1916330"/>
            <a:ext cx="3853200" cy="27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Batch Inserts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 trigger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 trigger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Magical Flag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/>
              <a:t>Company:</a:t>
            </a:r>
            <a:br>
              <a:rPr lang="en"/>
            </a:br>
            <a:r>
              <a:rPr lang="en"/>
              <a:t>Xiaoxin Tech.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/>
              <a:t>Industry:</a:t>
            </a:r>
            <a:br>
              <a:rPr lang="en"/>
            </a:br>
            <a:r>
              <a:rPr lang="en"/>
              <a:t>Education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/>
              <a:t>Team:</a:t>
            </a:r>
            <a:br>
              <a:rPr lang="en"/>
            </a:br>
            <a:r>
              <a:rPr lang="en"/>
              <a:t>Big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/>
              <a:t>Leader:</a:t>
            </a:r>
            <a:br>
              <a:rPr lang="en"/>
            </a:br>
            <a:r>
              <a:rPr lang="en"/>
              <a:t>wangchao@</a:t>
            </a:r>
            <a:r>
              <a:rPr lang="en"/>
              <a:t>xiaoheiban</a:t>
            </a:r>
            <a:r>
              <a:rPr lang="en"/>
              <a:t>.cn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PTS</a:t>
            </a:r>
            <a:endParaRPr/>
          </a:p>
        </p:txBody>
      </p:sp>
      <p:sp>
        <p:nvSpPr>
          <p:cNvPr id="205" name="Google Shape;205;p32"/>
          <p:cNvSpPr txBox="1"/>
          <p:nvPr>
            <p:ph idx="4294967295" type="body"/>
          </p:nvPr>
        </p:nvSpPr>
        <p:spPr>
          <a:xfrm>
            <a:off x="311700" y="1195201"/>
            <a:ext cx="38532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Magical Flag</a:t>
            </a:r>
            <a:endParaRPr sz="2400">
              <a:solidFill>
                <a:srgbClr val="00FF00"/>
              </a:solidFill>
            </a:endParaRPr>
          </a:p>
        </p:txBody>
      </p:sp>
      <p:cxnSp>
        <p:nvCxnSpPr>
          <p:cNvPr id="206" name="Google Shape;206;p32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7" name="Google Shape;207;p32"/>
          <p:cNvSpPr txBox="1"/>
          <p:nvPr>
            <p:ph idx="4294967295" type="body"/>
          </p:nvPr>
        </p:nvSpPr>
        <p:spPr>
          <a:xfrm>
            <a:off x="311700" y="1916330"/>
            <a:ext cx="3853200" cy="27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Quiz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08" name="Google Shape;2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4850" y="1656375"/>
            <a:ext cx="4674299" cy="3272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PTS</a:t>
            </a:r>
            <a:endParaRPr/>
          </a:p>
        </p:txBody>
      </p:sp>
      <p:sp>
        <p:nvSpPr>
          <p:cNvPr id="214" name="Google Shape;214;p33"/>
          <p:cNvSpPr txBox="1"/>
          <p:nvPr>
            <p:ph idx="4294967295" type="body"/>
          </p:nvPr>
        </p:nvSpPr>
        <p:spPr>
          <a:xfrm>
            <a:off x="311700" y="1195201"/>
            <a:ext cx="38532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Magical Flag</a:t>
            </a:r>
            <a:endParaRPr sz="2400">
              <a:solidFill>
                <a:srgbClr val="00FF00"/>
              </a:solidFill>
            </a:endParaRPr>
          </a:p>
        </p:txBody>
      </p:sp>
      <p:cxnSp>
        <p:nvCxnSpPr>
          <p:cNvPr id="215" name="Google Shape;215;p33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6" name="Google Shape;216;p33"/>
          <p:cNvSpPr txBox="1"/>
          <p:nvPr>
            <p:ph idx="4294967295" type="body"/>
          </p:nvPr>
        </p:nvSpPr>
        <p:spPr>
          <a:xfrm>
            <a:off x="311700" y="1916330"/>
            <a:ext cx="3853200" cy="27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Create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17" name="Google Shape;21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4850" y="1701225"/>
            <a:ext cx="4674299" cy="3272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PTS</a:t>
            </a:r>
            <a:endParaRPr/>
          </a:p>
        </p:txBody>
      </p:sp>
      <p:sp>
        <p:nvSpPr>
          <p:cNvPr id="223" name="Google Shape;223;p34"/>
          <p:cNvSpPr txBox="1"/>
          <p:nvPr>
            <p:ph idx="4294967295" type="body"/>
          </p:nvPr>
        </p:nvSpPr>
        <p:spPr>
          <a:xfrm>
            <a:off x="311700" y="1195201"/>
            <a:ext cx="38532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Magical Flag</a:t>
            </a:r>
            <a:endParaRPr sz="2400">
              <a:solidFill>
                <a:srgbClr val="00FF00"/>
              </a:solidFill>
            </a:endParaRPr>
          </a:p>
        </p:txBody>
      </p:sp>
      <p:cxnSp>
        <p:nvCxnSpPr>
          <p:cNvPr id="224" name="Google Shape;224;p34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5" name="Google Shape;225;p34"/>
          <p:cNvSpPr txBox="1"/>
          <p:nvPr>
            <p:ph idx="4294967295" type="body"/>
          </p:nvPr>
        </p:nvSpPr>
        <p:spPr>
          <a:xfrm>
            <a:off x="311700" y="1916330"/>
            <a:ext cx="3716100" cy="3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Create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226" name="Google Shape;226;p34"/>
          <p:cNvGraphicFramePr/>
          <p:nvPr/>
        </p:nvGraphicFramePr>
        <p:xfrm>
          <a:off x="3365475" y="199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{DFE57FBB-C603-4FF2-99C0-9C4577554A6B}</a:tableStyleId>
              </a:tblPr>
              <a:tblGrid>
                <a:gridCol w="1608675"/>
                <a:gridCol w="1608675"/>
                <a:gridCol w="1608675"/>
              </a:tblGrid>
              <a:tr h="49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name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flag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9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Bob1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27" name="Google Shape;227;p34"/>
          <p:cNvGraphicFramePr/>
          <p:nvPr/>
        </p:nvGraphicFramePr>
        <p:xfrm>
          <a:off x="3365475" y="346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{DFE57FBB-C603-4FF2-99C0-9C4577554A6B}</a:tableStyleId>
              </a:tblPr>
              <a:tblGrid>
                <a:gridCol w="1608675"/>
                <a:gridCol w="1608675"/>
                <a:gridCol w="1608675"/>
              </a:tblGrid>
              <a:tr h="49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name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flag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9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Bob1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8" name="Google Shape;228;p34"/>
          <p:cNvSpPr/>
          <p:nvPr/>
        </p:nvSpPr>
        <p:spPr>
          <a:xfrm>
            <a:off x="5482088" y="3030400"/>
            <a:ext cx="592800" cy="381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PTS</a:t>
            </a:r>
            <a:endParaRPr/>
          </a:p>
        </p:txBody>
      </p:sp>
      <p:sp>
        <p:nvSpPr>
          <p:cNvPr id="234" name="Google Shape;234;p35"/>
          <p:cNvSpPr txBox="1"/>
          <p:nvPr>
            <p:ph idx="4294967295" type="body"/>
          </p:nvPr>
        </p:nvSpPr>
        <p:spPr>
          <a:xfrm>
            <a:off x="311700" y="1195201"/>
            <a:ext cx="38532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Magical Flag</a:t>
            </a:r>
            <a:endParaRPr sz="2400">
              <a:solidFill>
                <a:srgbClr val="00FF00"/>
              </a:solidFill>
            </a:endParaRPr>
          </a:p>
        </p:txBody>
      </p:sp>
      <p:cxnSp>
        <p:nvCxnSpPr>
          <p:cNvPr id="235" name="Google Shape;235;p35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6" name="Google Shape;236;p35"/>
          <p:cNvSpPr txBox="1"/>
          <p:nvPr>
            <p:ph idx="4294967295" type="body"/>
          </p:nvPr>
        </p:nvSpPr>
        <p:spPr>
          <a:xfrm>
            <a:off x="311700" y="1916322"/>
            <a:ext cx="3595200" cy="12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Read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37" name="Google Shape;23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4850" y="2294663"/>
            <a:ext cx="4674299" cy="1996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PTS</a:t>
            </a:r>
            <a:endParaRPr/>
          </a:p>
        </p:txBody>
      </p:sp>
      <p:sp>
        <p:nvSpPr>
          <p:cNvPr id="243" name="Google Shape;243;p36"/>
          <p:cNvSpPr txBox="1"/>
          <p:nvPr>
            <p:ph idx="4294967295" type="body"/>
          </p:nvPr>
        </p:nvSpPr>
        <p:spPr>
          <a:xfrm>
            <a:off x="311700" y="1195201"/>
            <a:ext cx="38532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Magical Flag</a:t>
            </a:r>
            <a:endParaRPr sz="2400">
              <a:solidFill>
                <a:srgbClr val="00FF00"/>
              </a:solidFill>
            </a:endParaRPr>
          </a:p>
        </p:txBody>
      </p:sp>
      <p:cxnSp>
        <p:nvCxnSpPr>
          <p:cNvPr id="244" name="Google Shape;244;p36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5" name="Google Shape;245;p36"/>
          <p:cNvSpPr txBox="1"/>
          <p:nvPr>
            <p:ph idx="4294967295" type="body"/>
          </p:nvPr>
        </p:nvSpPr>
        <p:spPr>
          <a:xfrm>
            <a:off x="311700" y="1916330"/>
            <a:ext cx="3853200" cy="27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Update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46" name="Google Shape;24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4850" y="1625025"/>
            <a:ext cx="4674299" cy="3272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PTS</a:t>
            </a:r>
            <a:endParaRPr/>
          </a:p>
        </p:txBody>
      </p:sp>
      <p:sp>
        <p:nvSpPr>
          <p:cNvPr id="252" name="Google Shape;252;p37"/>
          <p:cNvSpPr txBox="1"/>
          <p:nvPr>
            <p:ph idx="4294967295" type="body"/>
          </p:nvPr>
        </p:nvSpPr>
        <p:spPr>
          <a:xfrm>
            <a:off x="311700" y="1195201"/>
            <a:ext cx="38532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Magical Flag</a:t>
            </a:r>
            <a:endParaRPr sz="2400">
              <a:solidFill>
                <a:srgbClr val="00FF00"/>
              </a:solidFill>
            </a:endParaRPr>
          </a:p>
        </p:txBody>
      </p:sp>
      <p:cxnSp>
        <p:nvCxnSpPr>
          <p:cNvPr id="253" name="Google Shape;253;p37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4" name="Google Shape;254;p37"/>
          <p:cNvSpPr txBox="1"/>
          <p:nvPr>
            <p:ph idx="4294967295" type="body"/>
          </p:nvPr>
        </p:nvSpPr>
        <p:spPr>
          <a:xfrm>
            <a:off x="311700" y="1916330"/>
            <a:ext cx="3853200" cy="27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Update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255" name="Google Shape;255;p37"/>
          <p:cNvGraphicFramePr/>
          <p:nvPr/>
        </p:nvGraphicFramePr>
        <p:xfrm>
          <a:off x="2664000" y="1582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{DFE57FBB-C603-4FF2-99C0-9C4577554A6B}</a:tableStyleId>
              </a:tblPr>
              <a:tblGrid>
                <a:gridCol w="1842500"/>
                <a:gridCol w="1842500"/>
                <a:gridCol w="1842500"/>
              </a:tblGrid>
              <a:tr h="423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name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flag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3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Bob1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Bob2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56" name="Google Shape;256;p37"/>
          <p:cNvGraphicFramePr/>
          <p:nvPr/>
        </p:nvGraphicFramePr>
        <p:xfrm>
          <a:off x="2664000" y="3576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{DFE57FBB-C603-4FF2-99C0-9C4577554A6B}</a:tableStyleId>
              </a:tblPr>
              <a:tblGrid>
                <a:gridCol w="1842500"/>
                <a:gridCol w="1842500"/>
                <a:gridCol w="1842500"/>
              </a:tblGrid>
              <a:tr h="47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name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flag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7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Bob1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7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Bob2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7" name="Google Shape;257;p37"/>
          <p:cNvSpPr/>
          <p:nvPr/>
        </p:nvSpPr>
        <p:spPr>
          <a:xfrm>
            <a:off x="5131350" y="3025213"/>
            <a:ext cx="592800" cy="381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PTS</a:t>
            </a:r>
            <a:endParaRPr/>
          </a:p>
        </p:txBody>
      </p:sp>
      <p:sp>
        <p:nvSpPr>
          <p:cNvPr id="263" name="Google Shape;263;p38"/>
          <p:cNvSpPr txBox="1"/>
          <p:nvPr>
            <p:ph idx="4294967295" type="body"/>
          </p:nvPr>
        </p:nvSpPr>
        <p:spPr>
          <a:xfrm>
            <a:off x="311700" y="1195201"/>
            <a:ext cx="38532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Magical Flag</a:t>
            </a:r>
            <a:endParaRPr sz="2400">
              <a:solidFill>
                <a:srgbClr val="00FF00"/>
              </a:solidFill>
            </a:endParaRPr>
          </a:p>
        </p:txBody>
      </p:sp>
      <p:cxnSp>
        <p:nvCxnSpPr>
          <p:cNvPr id="264" name="Google Shape;264;p38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5" name="Google Shape;265;p38"/>
          <p:cNvSpPr txBox="1"/>
          <p:nvPr>
            <p:ph idx="4294967295" type="body"/>
          </p:nvPr>
        </p:nvSpPr>
        <p:spPr>
          <a:xfrm>
            <a:off x="311700" y="1916330"/>
            <a:ext cx="3853200" cy="27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Delete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66" name="Google Shape;26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575" y="1808800"/>
            <a:ext cx="6530853" cy="333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9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PTS</a:t>
            </a:r>
            <a:endParaRPr/>
          </a:p>
        </p:txBody>
      </p:sp>
      <p:sp>
        <p:nvSpPr>
          <p:cNvPr id="272" name="Google Shape;272;p39"/>
          <p:cNvSpPr txBox="1"/>
          <p:nvPr>
            <p:ph idx="4294967295" type="body"/>
          </p:nvPr>
        </p:nvSpPr>
        <p:spPr>
          <a:xfrm>
            <a:off x="311700" y="1195201"/>
            <a:ext cx="38532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Magical Flag</a:t>
            </a:r>
            <a:endParaRPr sz="2400">
              <a:solidFill>
                <a:srgbClr val="00FF00"/>
              </a:solidFill>
            </a:endParaRPr>
          </a:p>
        </p:txBody>
      </p:sp>
      <p:cxnSp>
        <p:nvCxnSpPr>
          <p:cNvPr id="273" name="Google Shape;273;p39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4" name="Google Shape;274;p39"/>
          <p:cNvSpPr txBox="1"/>
          <p:nvPr>
            <p:ph idx="4294967295" type="body"/>
          </p:nvPr>
        </p:nvSpPr>
        <p:spPr>
          <a:xfrm>
            <a:off x="311700" y="1916330"/>
            <a:ext cx="3853200" cy="27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Delete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275" name="Google Shape;275;p39"/>
          <p:cNvGraphicFramePr/>
          <p:nvPr/>
        </p:nvGraphicFramePr>
        <p:xfrm>
          <a:off x="2664000" y="607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{DFE57FBB-C603-4FF2-99C0-9C4577554A6B}</a:tableStyleId>
              </a:tblPr>
              <a:tblGrid>
                <a:gridCol w="1842500"/>
                <a:gridCol w="1842500"/>
                <a:gridCol w="1842500"/>
              </a:tblGrid>
              <a:tr h="423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name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flag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3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Bob1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Bob2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Bob2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76" name="Google Shape;276;p39"/>
          <p:cNvGraphicFramePr/>
          <p:nvPr/>
        </p:nvGraphicFramePr>
        <p:xfrm>
          <a:off x="2664000" y="307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{DFE57FBB-C603-4FF2-99C0-9C4577554A6B}</a:tableStyleId>
              </a:tblPr>
              <a:tblGrid>
                <a:gridCol w="1842500"/>
                <a:gridCol w="1842500"/>
                <a:gridCol w="1842500"/>
              </a:tblGrid>
              <a:tr h="47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name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flag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7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Bob1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7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Bob2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7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Bob2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7" name="Google Shape;277;p39"/>
          <p:cNvSpPr/>
          <p:nvPr/>
        </p:nvSpPr>
        <p:spPr>
          <a:xfrm>
            <a:off x="5131350" y="2498775"/>
            <a:ext cx="592800" cy="381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PTS</a:t>
            </a:r>
            <a:endParaRPr/>
          </a:p>
        </p:txBody>
      </p:sp>
      <p:sp>
        <p:nvSpPr>
          <p:cNvPr id="283" name="Google Shape;283;p40"/>
          <p:cNvSpPr txBox="1"/>
          <p:nvPr>
            <p:ph idx="4294967295" type="body"/>
          </p:nvPr>
        </p:nvSpPr>
        <p:spPr>
          <a:xfrm>
            <a:off x="311700" y="1195201"/>
            <a:ext cx="38532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Magical Flag</a:t>
            </a:r>
            <a:endParaRPr sz="2400">
              <a:solidFill>
                <a:srgbClr val="00FF00"/>
              </a:solidFill>
            </a:endParaRPr>
          </a:p>
        </p:txBody>
      </p:sp>
      <p:cxnSp>
        <p:nvCxnSpPr>
          <p:cNvPr id="284" name="Google Shape;284;p40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5" name="Google Shape;285;p40"/>
          <p:cNvSpPr txBox="1"/>
          <p:nvPr>
            <p:ph idx="4294967295" type="body"/>
          </p:nvPr>
        </p:nvSpPr>
        <p:spPr>
          <a:xfrm>
            <a:off x="311700" y="1916330"/>
            <a:ext cx="3853200" cy="27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Add new column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86" name="Google Shape;28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8775" y="370587"/>
            <a:ext cx="6797526" cy="4402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PTS</a:t>
            </a:r>
            <a:endParaRPr/>
          </a:p>
        </p:txBody>
      </p:sp>
      <p:sp>
        <p:nvSpPr>
          <p:cNvPr id="292" name="Google Shape;292;p41"/>
          <p:cNvSpPr txBox="1"/>
          <p:nvPr>
            <p:ph idx="4294967295" type="body"/>
          </p:nvPr>
        </p:nvSpPr>
        <p:spPr>
          <a:xfrm>
            <a:off x="311700" y="1195201"/>
            <a:ext cx="38532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Magical Flag</a:t>
            </a:r>
            <a:endParaRPr sz="2400">
              <a:solidFill>
                <a:srgbClr val="00FF00"/>
              </a:solidFill>
            </a:endParaRPr>
          </a:p>
        </p:txBody>
      </p:sp>
      <p:cxnSp>
        <p:nvCxnSpPr>
          <p:cNvPr id="293" name="Google Shape;293;p41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4" name="Google Shape;294;p41"/>
          <p:cNvSpPr txBox="1"/>
          <p:nvPr>
            <p:ph idx="4294967295" type="body"/>
          </p:nvPr>
        </p:nvSpPr>
        <p:spPr>
          <a:xfrm>
            <a:off x="311700" y="1916321"/>
            <a:ext cx="3853200" cy="10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Why fast?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Clickhouse Mutation</a:t>
            </a:r>
            <a:endParaRPr sz="1400"/>
          </a:p>
        </p:txBody>
      </p:sp>
      <p:pic>
        <p:nvPicPr>
          <p:cNvPr id="295" name="Google Shape;29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4290" y="0"/>
            <a:ext cx="7517657" cy="541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 billion data this year till now 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488" y="1423800"/>
            <a:ext cx="8665024" cy="33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2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PTS</a:t>
            </a:r>
            <a:endParaRPr/>
          </a:p>
        </p:txBody>
      </p:sp>
      <p:sp>
        <p:nvSpPr>
          <p:cNvPr id="301" name="Google Shape;301;p42"/>
          <p:cNvSpPr txBox="1"/>
          <p:nvPr>
            <p:ph idx="4294967295" type="body"/>
          </p:nvPr>
        </p:nvSpPr>
        <p:spPr>
          <a:xfrm>
            <a:off x="311700" y="1195201"/>
            <a:ext cx="38532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Magical Flag</a:t>
            </a:r>
            <a:endParaRPr sz="2400">
              <a:solidFill>
                <a:srgbClr val="00FF00"/>
              </a:solidFill>
            </a:endParaRPr>
          </a:p>
        </p:txBody>
      </p:sp>
      <p:cxnSp>
        <p:nvCxnSpPr>
          <p:cNvPr id="302" name="Google Shape;302;p42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3" name="Google Shape;303;p42"/>
          <p:cNvSpPr txBox="1"/>
          <p:nvPr>
            <p:ph idx="4294967295" type="body"/>
          </p:nvPr>
        </p:nvSpPr>
        <p:spPr>
          <a:xfrm>
            <a:off x="311700" y="1916321"/>
            <a:ext cx="3853200" cy="10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Why fast?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Clickhouse Mutation</a:t>
            </a:r>
            <a:endParaRPr sz="1400"/>
          </a:p>
        </p:txBody>
      </p:sp>
      <p:pic>
        <p:nvPicPr>
          <p:cNvPr id="304" name="Google Shape;30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4474" y="-39850"/>
            <a:ext cx="5168625" cy="522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3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PTS</a:t>
            </a:r>
            <a:endParaRPr/>
          </a:p>
        </p:txBody>
      </p:sp>
      <p:sp>
        <p:nvSpPr>
          <p:cNvPr id="310" name="Google Shape;310;p43"/>
          <p:cNvSpPr txBox="1"/>
          <p:nvPr>
            <p:ph idx="4294967295" type="body"/>
          </p:nvPr>
        </p:nvSpPr>
        <p:spPr>
          <a:xfrm>
            <a:off x="311700" y="1195201"/>
            <a:ext cx="38532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Magical Flag</a:t>
            </a:r>
            <a:endParaRPr sz="2400">
              <a:solidFill>
                <a:srgbClr val="00FF00"/>
              </a:solidFill>
            </a:endParaRPr>
          </a:p>
        </p:txBody>
      </p:sp>
      <p:cxnSp>
        <p:nvCxnSpPr>
          <p:cNvPr id="311" name="Google Shape;311;p43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2" name="Google Shape;312;p43"/>
          <p:cNvSpPr txBox="1"/>
          <p:nvPr>
            <p:ph idx="4294967295" type="body"/>
          </p:nvPr>
        </p:nvSpPr>
        <p:spPr>
          <a:xfrm>
            <a:off x="311700" y="1916321"/>
            <a:ext cx="3853200" cy="10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Why fast?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Clickhouse Mutation</a:t>
            </a:r>
            <a:endParaRPr sz="1400"/>
          </a:p>
        </p:txBody>
      </p:sp>
      <p:pic>
        <p:nvPicPr>
          <p:cNvPr id="313" name="Google Shape;31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5400" y="676263"/>
            <a:ext cx="4325074" cy="156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5400" y="2571750"/>
            <a:ext cx="4325075" cy="18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Trouble Shoot</a:t>
            </a:r>
            <a:endParaRPr/>
          </a:p>
        </p:txBody>
      </p:sp>
      <p:sp>
        <p:nvSpPr>
          <p:cNvPr id="320" name="Google Shape;320;p4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SQL is too big(max_ast_elements, max_expanded_ast_elements)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Mutations are stuck (KILL MUTATION)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Zookeeper OOM because of </a:t>
            </a:r>
            <a:r>
              <a:rPr lang="en"/>
              <a:t>SQL length (</a:t>
            </a:r>
            <a:r>
              <a:rPr lang="en" sz="1400"/>
              <a:t>Put ids in a Memory Engine temp table</a:t>
            </a:r>
            <a:r>
              <a:rPr lang="en"/>
              <a:t>) </a:t>
            </a:r>
            <a:endParaRPr/>
          </a:p>
        </p:txBody>
      </p:sp>
      <p:pic>
        <p:nvPicPr>
          <p:cNvPr id="321" name="Google Shape;32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875" y="3305575"/>
            <a:ext cx="2076525" cy="160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Final Product</a:t>
            </a:r>
            <a:r>
              <a:rPr lang="en"/>
              <a:t> </a:t>
            </a:r>
            <a:endParaRPr/>
          </a:p>
        </p:txBody>
      </p:sp>
      <p:sp>
        <p:nvSpPr>
          <p:cNvPr id="327" name="Google Shape;327;p4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one config file needed for a new Clickhouse 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 and keep syncing data in one app for a 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Sync multiple data source to Clickhouse in minutes</a:t>
            </a:r>
            <a:endParaRPr/>
          </a:p>
        </p:txBody>
      </p:sp>
      <p:pic>
        <p:nvPicPr>
          <p:cNvPr id="328" name="Google Shape;32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875" y="3305575"/>
            <a:ext cx="2076525" cy="160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</a:t>
            </a:r>
            <a:endParaRPr/>
          </a:p>
        </p:txBody>
      </p:sp>
      <p:sp>
        <p:nvSpPr>
          <p:cNvPr id="334" name="Google Shape;334;p46"/>
          <p:cNvSpPr txBox="1"/>
          <p:nvPr>
            <p:ph idx="1" type="body"/>
          </p:nvPr>
        </p:nvSpPr>
        <p:spPr>
          <a:xfrm>
            <a:off x="1976175" y="654800"/>
            <a:ext cx="3744900" cy="18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Time travel history state</a:t>
            </a:r>
            <a:endParaRPr/>
          </a:p>
        </p:txBody>
      </p:sp>
      <p:sp>
        <p:nvSpPr>
          <p:cNvPr id="335" name="Google Shape;335;p46"/>
          <p:cNvSpPr/>
          <p:nvPr/>
        </p:nvSpPr>
        <p:spPr>
          <a:xfrm>
            <a:off x="1784050" y="4148675"/>
            <a:ext cx="907200" cy="60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</a:t>
            </a:r>
            <a:endParaRPr/>
          </a:p>
        </p:txBody>
      </p:sp>
      <p:sp>
        <p:nvSpPr>
          <p:cNvPr id="336" name="Google Shape;336;p46"/>
          <p:cNvSpPr/>
          <p:nvPr/>
        </p:nvSpPr>
        <p:spPr>
          <a:xfrm>
            <a:off x="3119175" y="4148675"/>
            <a:ext cx="907200" cy="60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</a:t>
            </a:r>
            <a:endParaRPr/>
          </a:p>
        </p:txBody>
      </p:sp>
      <p:sp>
        <p:nvSpPr>
          <p:cNvPr id="337" name="Google Shape;337;p46"/>
          <p:cNvSpPr/>
          <p:nvPr/>
        </p:nvSpPr>
        <p:spPr>
          <a:xfrm>
            <a:off x="4454300" y="4148675"/>
            <a:ext cx="907200" cy="60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</a:t>
            </a:r>
            <a:endParaRPr/>
          </a:p>
        </p:txBody>
      </p:sp>
      <p:sp>
        <p:nvSpPr>
          <p:cNvPr id="338" name="Google Shape;338;p46"/>
          <p:cNvSpPr/>
          <p:nvPr/>
        </p:nvSpPr>
        <p:spPr>
          <a:xfrm>
            <a:off x="5789425" y="4148675"/>
            <a:ext cx="907200" cy="60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</a:t>
            </a:r>
            <a:endParaRPr/>
          </a:p>
        </p:txBody>
      </p:sp>
      <p:cxnSp>
        <p:nvCxnSpPr>
          <p:cNvPr id="339" name="Google Shape;339;p46"/>
          <p:cNvCxnSpPr>
            <a:stCxn id="335" idx="3"/>
            <a:endCxn id="336" idx="1"/>
          </p:cNvCxnSpPr>
          <p:nvPr/>
        </p:nvCxnSpPr>
        <p:spPr>
          <a:xfrm>
            <a:off x="2691250" y="4451075"/>
            <a:ext cx="4278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  <a:effectLst>
            <a:outerShdw rotWithShape="0" algn="bl" dist="9525">
              <a:srgbClr val="222222"/>
            </a:outerShdw>
            <a:reflection blurRad="0" dir="5400000" dist="38100" endA="0" endPos="30000" fadeDir="5400012" kx="0" rotWithShape="0" algn="bl" stPos="0" sy="-100000" ky="0"/>
          </a:effectLst>
        </p:spPr>
      </p:cxnSp>
      <p:cxnSp>
        <p:nvCxnSpPr>
          <p:cNvPr id="340" name="Google Shape;340;p46"/>
          <p:cNvCxnSpPr/>
          <p:nvPr/>
        </p:nvCxnSpPr>
        <p:spPr>
          <a:xfrm>
            <a:off x="4026438" y="4451075"/>
            <a:ext cx="4278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  <a:effectLst>
            <a:outerShdw rotWithShape="0" algn="bl" dist="9525">
              <a:srgbClr val="222222"/>
            </a:outerShdw>
            <a:reflection blurRad="0" dir="5400000" dist="38100" endA="0" endPos="30000" fadeDir="5400012" kx="0" rotWithShape="0" algn="bl" stPos="0" sy="-100000" ky="0"/>
          </a:effectLst>
        </p:spPr>
      </p:cxnSp>
      <p:cxnSp>
        <p:nvCxnSpPr>
          <p:cNvPr id="341" name="Google Shape;341;p46"/>
          <p:cNvCxnSpPr/>
          <p:nvPr/>
        </p:nvCxnSpPr>
        <p:spPr>
          <a:xfrm>
            <a:off x="5361488" y="4451075"/>
            <a:ext cx="4278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  <a:effectLst>
            <a:outerShdw rotWithShape="0" algn="bl" dist="9525">
              <a:srgbClr val="222222"/>
            </a:outerShdw>
            <a:reflection blurRad="0" dir="5400000" dist="38100" endA="0" endPos="30000" fadeDir="5400012" kx="0" rotWithShape="0" algn="bl" stPos="0" sy="-100000" ky="0"/>
          </a:effectLst>
        </p:spPr>
      </p:cxnSp>
      <p:cxnSp>
        <p:nvCxnSpPr>
          <p:cNvPr id="342" name="Google Shape;342;p46"/>
          <p:cNvCxnSpPr/>
          <p:nvPr/>
        </p:nvCxnSpPr>
        <p:spPr>
          <a:xfrm>
            <a:off x="5574625" y="4022550"/>
            <a:ext cx="0" cy="1062900"/>
          </a:xfrm>
          <a:prstGeom prst="straightConnector1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343" name="Google Shape;343;p46"/>
          <p:cNvGraphicFramePr/>
          <p:nvPr/>
        </p:nvGraphicFramePr>
        <p:xfrm>
          <a:off x="1784050" y="117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{DFE57FBB-C603-4FF2-99C0-9C4577554A6B}</a:tableStyleId>
              </a:tblPr>
              <a:tblGrid>
                <a:gridCol w="1198625"/>
                <a:gridCol w="1198625"/>
                <a:gridCol w="1198625"/>
                <a:gridCol w="1198625"/>
                <a:gridCol w="1198625"/>
              </a:tblGrid>
              <a:tr h="34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insert_id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name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flag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update_time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UUID0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Bob1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2019-10-01 00:00:00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UUID1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Bob1.5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2019-10-01 12:00:00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UUID2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Bob2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2019-10-02 00:00:00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3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UUID3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Bob2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2019-10-03 00:00:00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</a:t>
            </a:r>
            <a:endParaRPr/>
          </a:p>
        </p:txBody>
      </p:sp>
      <p:sp>
        <p:nvSpPr>
          <p:cNvPr id="349" name="Google Shape;349;p47"/>
          <p:cNvSpPr txBox="1"/>
          <p:nvPr>
            <p:ph idx="1" type="body"/>
          </p:nvPr>
        </p:nvSpPr>
        <p:spPr>
          <a:xfrm>
            <a:off x="1976175" y="654800"/>
            <a:ext cx="3744900" cy="18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Time travel history state</a:t>
            </a:r>
            <a:endParaRPr/>
          </a:p>
        </p:txBody>
      </p:sp>
      <p:sp>
        <p:nvSpPr>
          <p:cNvPr id="350" name="Google Shape;350;p47"/>
          <p:cNvSpPr/>
          <p:nvPr/>
        </p:nvSpPr>
        <p:spPr>
          <a:xfrm>
            <a:off x="1784050" y="4148675"/>
            <a:ext cx="907200" cy="60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</a:t>
            </a:r>
            <a:endParaRPr/>
          </a:p>
        </p:txBody>
      </p:sp>
      <p:sp>
        <p:nvSpPr>
          <p:cNvPr id="351" name="Google Shape;351;p47"/>
          <p:cNvSpPr/>
          <p:nvPr/>
        </p:nvSpPr>
        <p:spPr>
          <a:xfrm>
            <a:off x="3119175" y="4148675"/>
            <a:ext cx="907200" cy="60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</a:t>
            </a:r>
            <a:endParaRPr/>
          </a:p>
        </p:txBody>
      </p:sp>
      <p:sp>
        <p:nvSpPr>
          <p:cNvPr id="352" name="Google Shape;352;p47"/>
          <p:cNvSpPr/>
          <p:nvPr/>
        </p:nvSpPr>
        <p:spPr>
          <a:xfrm>
            <a:off x="4454300" y="4148675"/>
            <a:ext cx="907200" cy="60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</a:t>
            </a:r>
            <a:endParaRPr/>
          </a:p>
        </p:txBody>
      </p:sp>
      <p:sp>
        <p:nvSpPr>
          <p:cNvPr id="353" name="Google Shape;353;p47"/>
          <p:cNvSpPr/>
          <p:nvPr/>
        </p:nvSpPr>
        <p:spPr>
          <a:xfrm>
            <a:off x="5789425" y="4148675"/>
            <a:ext cx="907200" cy="60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</a:t>
            </a:r>
            <a:endParaRPr/>
          </a:p>
        </p:txBody>
      </p:sp>
      <p:cxnSp>
        <p:nvCxnSpPr>
          <p:cNvPr id="354" name="Google Shape;354;p47"/>
          <p:cNvCxnSpPr>
            <a:stCxn id="350" idx="3"/>
            <a:endCxn id="351" idx="1"/>
          </p:cNvCxnSpPr>
          <p:nvPr/>
        </p:nvCxnSpPr>
        <p:spPr>
          <a:xfrm>
            <a:off x="2691250" y="4451075"/>
            <a:ext cx="4278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  <a:effectLst>
            <a:outerShdw rotWithShape="0" algn="bl" dist="9525">
              <a:srgbClr val="222222"/>
            </a:outerShdw>
            <a:reflection blurRad="0" dir="5400000" dist="38100" endA="0" endPos="30000" fadeDir="5400012" kx="0" rotWithShape="0" algn="bl" stPos="0" sy="-100000" ky="0"/>
          </a:effectLst>
        </p:spPr>
      </p:cxnSp>
      <p:cxnSp>
        <p:nvCxnSpPr>
          <p:cNvPr id="355" name="Google Shape;355;p47"/>
          <p:cNvCxnSpPr/>
          <p:nvPr/>
        </p:nvCxnSpPr>
        <p:spPr>
          <a:xfrm>
            <a:off x="4026438" y="4451075"/>
            <a:ext cx="4278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  <a:effectLst>
            <a:outerShdw rotWithShape="0" algn="bl" dist="9525">
              <a:srgbClr val="222222"/>
            </a:outerShdw>
            <a:reflection blurRad="0" dir="5400000" dist="38100" endA="0" endPos="30000" fadeDir="5400012" kx="0" rotWithShape="0" algn="bl" stPos="0" sy="-100000" ky="0"/>
          </a:effectLst>
        </p:spPr>
      </p:cxnSp>
      <p:cxnSp>
        <p:nvCxnSpPr>
          <p:cNvPr id="356" name="Google Shape;356;p47"/>
          <p:cNvCxnSpPr/>
          <p:nvPr/>
        </p:nvCxnSpPr>
        <p:spPr>
          <a:xfrm>
            <a:off x="5361488" y="4451075"/>
            <a:ext cx="4278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  <a:effectLst>
            <a:outerShdw rotWithShape="0" algn="bl" dist="9525">
              <a:srgbClr val="222222"/>
            </a:outerShdw>
            <a:reflection blurRad="0" dir="5400000" dist="38100" endA="0" endPos="30000" fadeDir="5400012" kx="0" rotWithShape="0" algn="bl" stPos="0" sy="-100000" ky="0"/>
          </a:effectLst>
        </p:spPr>
      </p:cxnSp>
      <p:cxnSp>
        <p:nvCxnSpPr>
          <p:cNvPr id="357" name="Google Shape;357;p47"/>
          <p:cNvCxnSpPr/>
          <p:nvPr/>
        </p:nvCxnSpPr>
        <p:spPr>
          <a:xfrm>
            <a:off x="5574625" y="3946350"/>
            <a:ext cx="0" cy="1062900"/>
          </a:xfrm>
          <a:prstGeom prst="straightConnector1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58" name="Google Shape;35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037" y="533561"/>
            <a:ext cx="8091726" cy="40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8"/>
          <p:cNvSpPr txBox="1"/>
          <p:nvPr>
            <p:ph type="title"/>
          </p:nvPr>
        </p:nvSpPr>
        <p:spPr>
          <a:xfrm>
            <a:off x="265500" y="1818600"/>
            <a:ext cx="40452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</a:t>
            </a:r>
            <a:endParaRPr/>
          </a:p>
        </p:txBody>
      </p:sp>
      <p:sp>
        <p:nvSpPr>
          <p:cNvPr id="364" name="Google Shape;364;p4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 configure through web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 deploy on Kubernetes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source?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Github: kevwan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9"/>
          <p:cNvSpPr txBox="1"/>
          <p:nvPr>
            <p:ph type="title"/>
          </p:nvPr>
        </p:nvSpPr>
        <p:spPr>
          <a:xfrm>
            <a:off x="265500" y="1818600"/>
            <a:ext cx="40452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  <p:pic>
        <p:nvPicPr>
          <p:cNvPr id="370" name="Google Shape;37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1996" y="888850"/>
            <a:ext cx="3312000" cy="336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 million users</a:t>
            </a:r>
            <a:r>
              <a:rPr lang="en"/>
              <a:t> 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525" y="1550525"/>
            <a:ext cx="8121802" cy="304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480750" y="1052275"/>
            <a:ext cx="8222100" cy="162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 Clickhouse in our daily tasks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Chanllenges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4650" y="157250"/>
            <a:ext cx="3897724" cy="4591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idx="2" type="body"/>
          </p:nvPr>
        </p:nvSpPr>
        <p:spPr>
          <a:xfrm>
            <a:off x="4939500" y="338675"/>
            <a:ext cx="3837000" cy="40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/>
              <a:t>C</a:t>
            </a:r>
            <a:r>
              <a:rPr lang="en"/>
              <a:t>omplex Datasource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Chanllenges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5975" y="1912650"/>
            <a:ext cx="3980515" cy="160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idx="2" type="body"/>
          </p:nvPr>
        </p:nvSpPr>
        <p:spPr>
          <a:xfrm>
            <a:off x="4939500" y="188225"/>
            <a:ext cx="3837000" cy="42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/>
              <a:t>F</a:t>
            </a:r>
            <a:r>
              <a:rPr lang="en"/>
              <a:t>requent Updates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Chanllenges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6350" y="2201326"/>
            <a:ext cx="4325074" cy="15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ossible Solutions 1.</a:t>
            </a:r>
            <a:r>
              <a:rPr lang="en"/>
              <a:t> 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87900" y="1489824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Replay binlog/oplog CRUD directly 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875" y="3305575"/>
            <a:ext cx="2076525" cy="160932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87900" y="2175924"/>
            <a:ext cx="8368200" cy="9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Can’t update/</a:t>
            </a:r>
            <a:r>
              <a:rPr lang="en"/>
              <a:t>delete table frequently</a:t>
            </a:r>
            <a:r>
              <a:rPr lang="en"/>
              <a:t> in Clickhouse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