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256" r:id="rId3"/>
    <p:sldId id="265" r:id="rId4"/>
    <p:sldId id="320" r:id="rId5"/>
    <p:sldId id="266" r:id="rId6"/>
    <p:sldId id="267" r:id="rId7"/>
    <p:sldId id="268" r:id="rId8"/>
    <p:sldId id="297" r:id="rId9"/>
    <p:sldId id="299" r:id="rId10"/>
    <p:sldId id="300" r:id="rId11"/>
    <p:sldId id="30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315" r:id="rId22"/>
    <p:sldId id="278" r:id="rId23"/>
    <p:sldId id="279" r:id="rId24"/>
    <p:sldId id="281" r:id="rId25"/>
    <p:sldId id="283" r:id="rId26"/>
    <p:sldId id="285" r:id="rId27"/>
    <p:sldId id="290" r:id="rId28"/>
    <p:sldId id="286" r:id="rId29"/>
    <p:sldId id="291" r:id="rId30"/>
    <p:sldId id="292" r:id="rId31"/>
    <p:sldId id="321" r:id="rId32"/>
    <p:sldId id="304" r:id="rId33"/>
    <p:sldId id="305" r:id="rId34"/>
    <p:sldId id="306" r:id="rId35"/>
    <p:sldId id="307" r:id="rId36"/>
    <p:sldId id="308" r:id="rId37"/>
    <p:sldId id="317" r:id="rId38"/>
    <p:sldId id="318" r:id="rId39"/>
    <p:sldId id="319" r:id="rId40"/>
    <p:sldId id="310" r:id="rId41"/>
    <p:sldId id="316" r:id="rId42"/>
    <p:sldId id="295" r:id="rId43"/>
    <p:sldId id="313" r:id="rId44"/>
    <p:sldId id="298" r:id="rId45"/>
    <p:sldId id="296" r:id="rId46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HL2019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HL2019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HL2019\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HL2019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934722222222213E-2"/>
          <c:y val="7.9827083333333312E-2"/>
          <c:w val="0.54576049396703108"/>
          <c:h val="0.74463974831428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Bare metal</c:v>
                </c:pt>
              </c:strCache>
            </c:strRef>
          </c:tx>
          <c:invertIfNegative val="0"/>
          <c:cat>
            <c:strRef>
              <c:f>Data!$B$5</c:f>
              <c:strCache>
                <c:ptCount val="1"/>
                <c:pt idx="0">
                  <c:v>Write rate, series/sec</c:v>
                </c:pt>
              </c:strCache>
            </c:strRef>
          </c:cat>
          <c:val>
            <c:numRef>
              <c:f>Data!$C$5</c:f>
              <c:numCache>
                <c:formatCode>General</c:formatCode>
                <c:ptCount val="1"/>
                <c:pt idx="0">
                  <c:v>986273.26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4-450F-AFF7-41A617356867}"/>
            </c:ext>
          </c:extLst>
        </c:ser>
        <c:ser>
          <c:idx val="1"/>
          <c:order val="1"/>
          <c:tx>
            <c:strRef>
              <c:f>Data!$E$1</c:f>
              <c:strCache>
                <c:ptCount val="1"/>
                <c:pt idx="0">
                  <c:v>K8s, local storage</c:v>
                </c:pt>
              </c:strCache>
            </c:strRef>
          </c:tx>
          <c:invertIfNegative val="0"/>
          <c:cat>
            <c:strRef>
              <c:f>Data!$B$5</c:f>
              <c:strCache>
                <c:ptCount val="1"/>
                <c:pt idx="0">
                  <c:v>Write rate, series/sec</c:v>
                </c:pt>
              </c:strCache>
            </c:strRef>
          </c:cat>
          <c:val>
            <c:numRef>
              <c:f>Data!$E$5</c:f>
              <c:numCache>
                <c:formatCode>General</c:formatCode>
                <c:ptCount val="1"/>
                <c:pt idx="0">
                  <c:v>981930.45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24-450F-AFF7-41A617356867}"/>
            </c:ext>
          </c:extLst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K8s, MooseFS</c:v>
                </c:pt>
              </c:strCache>
            </c:strRef>
          </c:tx>
          <c:invertIfNegative val="0"/>
          <c:cat>
            <c:strRef>
              <c:f>Data!$B$5</c:f>
              <c:strCache>
                <c:ptCount val="1"/>
                <c:pt idx="0">
                  <c:v>Write rate, series/sec</c:v>
                </c:pt>
              </c:strCache>
            </c:strRef>
          </c:cat>
          <c:val>
            <c:numRef>
              <c:f>Data!$G$5</c:f>
              <c:numCache>
                <c:formatCode>General</c:formatCode>
                <c:ptCount val="1"/>
                <c:pt idx="0">
                  <c:v>183673.95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24-450F-AFF7-41A617356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9665664"/>
        <c:axId val="96350144"/>
      </c:barChart>
      <c:catAx>
        <c:axId val="11966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6350144"/>
        <c:crosses val="autoZero"/>
        <c:auto val="1"/>
        <c:lblAlgn val="ctr"/>
        <c:lblOffset val="100"/>
        <c:noMultiLvlLbl val="0"/>
      </c:catAx>
      <c:valAx>
        <c:axId val="9635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665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383013274419825"/>
          <c:y val="0.2705440229062277"/>
          <c:w val="0.27785815442134482"/>
          <c:h val="0.3494649305555555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23564814814814E-2"/>
          <c:y val="0.10187569444444444"/>
          <c:w val="0.75007766203703707"/>
          <c:h val="0.73582013888888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Bare metal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Data!$C$6:$C$8</c:f>
              <c:numCache>
                <c:formatCode>0.00</c:formatCode>
                <c:ptCount val="3"/>
                <c:pt idx="0">
                  <c:v>7.51</c:v>
                </c:pt>
                <c:pt idx="1">
                  <c:v>7.86</c:v>
                </c:pt>
                <c:pt idx="2">
                  <c:v>144.30000000000001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D-4E7B-9637-D96D7AE47175}"/>
            </c:ext>
          </c:extLst>
        </c:ser>
        <c:ser>
          <c:idx val="1"/>
          <c:order val="1"/>
          <c:tx>
            <c:strRef>
              <c:f>Data!$E$1</c:f>
              <c:strCache>
                <c:ptCount val="1"/>
                <c:pt idx="0">
                  <c:v>K8s, local storage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Data!$C$10:$C$12</c:f>
              <c:numCache>
                <c:formatCode>0.00</c:formatCode>
                <c:ptCount val="3"/>
                <c:pt idx="0">
                  <c:v>8.39</c:v>
                </c:pt>
                <c:pt idx="1">
                  <c:v>9.41</c:v>
                </c:pt>
                <c:pt idx="2">
                  <c:v>268.18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D-4E7B-9637-D96D7AE47175}"/>
            </c:ext>
          </c:extLst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K8s, MooseFS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Data!$C$14:$C$16</c:f>
              <c:numCache>
                <c:formatCode>0.00</c:formatCode>
                <c:ptCount val="3"/>
                <c:pt idx="0">
                  <c:v>13.07</c:v>
                </c:pt>
                <c:pt idx="1">
                  <c:v>16.77</c:v>
                </c:pt>
                <c:pt idx="2">
                  <c:v>909.05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2D-4E7B-9637-D96D7AE47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6"/>
        <c:axId val="119667200"/>
        <c:axId val="96353024"/>
      </c:barChart>
      <c:catAx>
        <c:axId val="11966720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96353024"/>
        <c:crosses val="autoZero"/>
        <c:auto val="1"/>
        <c:lblAlgn val="ctr"/>
        <c:lblOffset val="100"/>
        <c:noMultiLvlLbl val="0"/>
      </c:catAx>
      <c:valAx>
        <c:axId val="96353024"/>
        <c:scaling>
          <c:orientation val="minMax"/>
          <c:max val="1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milliseconds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19667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411597222222233"/>
          <c:y val="7.1662152777777779E-2"/>
          <c:w val="0.16249803240740743"/>
          <c:h val="0.2392218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23564814814814E-2"/>
          <c:y val="0.10187569444444444"/>
          <c:w val="0.75007766203703707"/>
          <c:h val="0.73582013888888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Bare metal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Data!$C$10:$C$12</c:f>
              <c:numCache>
                <c:formatCode>0.00</c:formatCode>
                <c:ptCount val="3"/>
                <c:pt idx="0">
                  <c:v>8.39</c:v>
                </c:pt>
                <c:pt idx="1">
                  <c:v>9.41</c:v>
                </c:pt>
                <c:pt idx="2">
                  <c:v>268.18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F6-4CB4-92BF-6A4322644E35}"/>
            </c:ext>
          </c:extLst>
        </c:ser>
        <c:ser>
          <c:idx val="1"/>
          <c:order val="1"/>
          <c:tx>
            <c:strRef>
              <c:f>Data!$E$1</c:f>
              <c:strCache>
                <c:ptCount val="1"/>
                <c:pt idx="0">
                  <c:v>K8s, local storage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Data!$E$10:$E$12</c:f>
              <c:numCache>
                <c:formatCode>0.00</c:formatCode>
                <c:ptCount val="3"/>
                <c:pt idx="0">
                  <c:v>11.25</c:v>
                </c:pt>
                <c:pt idx="1">
                  <c:v>28.24</c:v>
                </c:pt>
                <c:pt idx="2">
                  <c:v>175.18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F6-4CB4-92BF-6A4322644E35}"/>
            </c:ext>
          </c:extLst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K8s, MooseFS</c:v>
                </c:pt>
              </c:strCache>
            </c:strRef>
          </c:tx>
          <c:invertIfNegative val="0"/>
          <c:cat>
            <c:strRef>
              <c:f>Data!$B$10:$B$12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Data!$G$10:$G$12</c:f>
              <c:numCache>
                <c:formatCode>0.00</c:formatCode>
                <c:ptCount val="3"/>
                <c:pt idx="0">
                  <c:v>185.35</c:v>
                </c:pt>
                <c:pt idx="1">
                  <c:v>274.54000000000002</c:v>
                </c:pt>
                <c:pt idx="2">
                  <c:v>427.98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F6-4CB4-92BF-6A4322644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6"/>
        <c:axId val="120160768"/>
        <c:axId val="108928320"/>
      </c:barChart>
      <c:catAx>
        <c:axId val="12016076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108928320"/>
        <c:crosses val="autoZero"/>
        <c:auto val="1"/>
        <c:lblAlgn val="ctr"/>
        <c:lblOffset val="100"/>
        <c:noMultiLvlLbl val="0"/>
      </c:catAx>
      <c:valAx>
        <c:axId val="108928320"/>
        <c:scaling>
          <c:orientation val="minMax"/>
          <c:max val="1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milliseconds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20160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852569444444446"/>
          <c:y val="7.1662152777777779E-2"/>
          <c:w val="0.15367858796296296"/>
          <c:h val="0.2392218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23564814814814E-2"/>
          <c:y val="0.10187569444444444"/>
          <c:w val="0.75007766203703707"/>
          <c:h val="0.73582013888888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Bare metal</c:v>
                </c:pt>
              </c:strCache>
            </c:strRef>
          </c:tx>
          <c:invertIfNegative val="0"/>
          <c:cat>
            <c:strRef>
              <c:f>Data!$B$14:$B$16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Data!$C$14:$C$16</c:f>
              <c:numCache>
                <c:formatCode>0.00</c:formatCode>
                <c:ptCount val="3"/>
                <c:pt idx="0">
                  <c:v>13.07</c:v>
                </c:pt>
                <c:pt idx="1">
                  <c:v>16.77</c:v>
                </c:pt>
                <c:pt idx="2">
                  <c:v>909.05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7-4297-B2FF-991D9205F903}"/>
            </c:ext>
          </c:extLst>
        </c:ser>
        <c:ser>
          <c:idx val="1"/>
          <c:order val="1"/>
          <c:tx>
            <c:strRef>
              <c:f>Data!$E$1</c:f>
              <c:strCache>
                <c:ptCount val="1"/>
                <c:pt idx="0">
                  <c:v>K8s, local storage</c:v>
                </c:pt>
              </c:strCache>
            </c:strRef>
          </c:tx>
          <c:invertIfNegative val="0"/>
          <c:cat>
            <c:strRef>
              <c:f>Data!$B$14:$B$16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Data!$E$14:$E$16</c:f>
              <c:numCache>
                <c:formatCode>0.00</c:formatCode>
                <c:ptCount val="3"/>
                <c:pt idx="0">
                  <c:v>20.3</c:v>
                </c:pt>
                <c:pt idx="1">
                  <c:v>33.49</c:v>
                </c:pt>
                <c:pt idx="2">
                  <c:v>471.11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F7-4297-B2FF-991D9205F903}"/>
            </c:ext>
          </c:extLst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K8s, MooseFS</c:v>
                </c:pt>
              </c:strCache>
            </c:strRef>
          </c:tx>
          <c:invertIfNegative val="0"/>
          <c:cat>
            <c:strRef>
              <c:f>Data!$B$14:$B$16</c:f>
              <c:strCache>
                <c:ptCount val="3"/>
                <c:pt idx="0">
                  <c:v>Aggregate with the condition</c:v>
                </c:pt>
                <c:pt idx="1">
                  <c:v>All series with 2 conditions</c:v>
                </c:pt>
                <c:pt idx="2">
                  <c:v>Read all metrics for one host</c:v>
                </c:pt>
              </c:strCache>
            </c:strRef>
          </c:cat>
          <c:val>
            <c:numRef>
              <c:f>Data!$G$14:$G$16</c:f>
              <c:numCache>
                <c:formatCode>0.00</c:formatCode>
                <c:ptCount val="3"/>
                <c:pt idx="0">
                  <c:v>159.68</c:v>
                </c:pt>
                <c:pt idx="1">
                  <c:v>259.92</c:v>
                </c:pt>
                <c:pt idx="2">
                  <c:v>535.65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7-4297-B2FF-991D9205F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6"/>
        <c:axId val="120162816"/>
        <c:axId val="120219904"/>
      </c:barChart>
      <c:catAx>
        <c:axId val="120162816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120219904"/>
        <c:crosses val="autoZero"/>
        <c:auto val="1"/>
        <c:lblAlgn val="ctr"/>
        <c:lblOffset val="100"/>
        <c:noMultiLvlLbl val="0"/>
      </c:catAx>
      <c:valAx>
        <c:axId val="120219904"/>
        <c:scaling>
          <c:orientation val="minMax"/>
          <c:max val="1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milliseconds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20162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852569444444446"/>
          <c:y val="7.1662152777777779E-2"/>
          <c:w val="0.15367858796296296"/>
          <c:h val="0.2392218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B54E7-7B3B-6447-87A7-6F61AFEB97DE}" type="datetime1">
              <a:rPr lang="ru-RU" smtClean="0"/>
              <a:t>01.07.2019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EBEB8-9D51-0246-A912-359EB5144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81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AC2D7-9AF6-9F4F-BF22-AD1F2ADA7833}" type="datetime1">
              <a:rPr lang="ru-RU" smtClean="0"/>
              <a:t>01.07.2019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B0306-77BC-DA46-90D6-686ADC46B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26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ec7ea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ec7ea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ec7ead6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ec7ead6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f0079e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f0079e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ec7ead6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ec7ead6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ec7ead6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ec7ead6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test as system.one engine=Distributed('demo-01', 'system', 'one')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hostName() from 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ec7ead6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ec7ead6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7ec7ead6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7ec7ead6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ec7ead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ec7ead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f149c1d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f149c1d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f149c1d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f149c1d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f149c1d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f149c1d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ec7ea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ec7ea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f149c1d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f149c1d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f149c1de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f149c1de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82167d9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82167d9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ec7ead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ec7ead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ec7ead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ec7ead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ec7ead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ec7ead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ec7ead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ec7ead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ec7ead6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ec7ead6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ec7ead66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ec7ead66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ec7ead6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ec7ead6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A48E8C-2172-D34F-9B32-5CA18080D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ctrTitle" hasCustomPrompt="1"/>
          </p:nvPr>
        </p:nvSpPr>
        <p:spPr>
          <a:xfrm>
            <a:off x="685800" y="581819"/>
            <a:ext cx="7772400" cy="13042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доклада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886019"/>
            <a:ext cx="6400800" cy="615447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Имя Фамилия (Компания)</a:t>
            </a:r>
          </a:p>
        </p:txBody>
      </p:sp>
    </p:spTree>
    <p:extLst>
      <p:ext uri="{BB962C8B-B14F-4D97-AF65-F5344CB8AC3E}">
        <p14:creationId xmlns:p14="http://schemas.microsoft.com/office/powerpoint/2010/main" val="18261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6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6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819300"/>
            <a:ext cx="9144000" cy="43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  <p:sp>
        <p:nvSpPr>
          <p:cNvPr id="31" name="Google Shape;31;p6"/>
          <p:cNvSpPr/>
          <p:nvPr/>
        </p:nvSpPr>
        <p:spPr>
          <a:xfrm rot="10800000" flipH="1">
            <a:off x="-10875" y="829950"/>
            <a:ext cx="9165900" cy="4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74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9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49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5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23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37373"/>
                </a:solidFill>
              </a:rPr>
              <a:pPr/>
              <a:t>‹#›</a:t>
            </a:fld>
            <a:endParaRPr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7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F8A9EB-77A1-754C-9D81-D1730D9AA3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9773854-696D-F441-909B-E2680A1F32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37373"/>
                </a:solidFill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9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ity/clickhouse-oper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hyperlink" Target="https://raw.githubusercontent.com/Altinity/clickhouse-operator/master/manifests/operator/clickhouse-operator-install.ya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boardreader.com/docs/" TargetMode="External"/><Relationship Id="rId2" Type="http://schemas.openxmlformats.org/officeDocument/2006/relationships/hyperlink" Target="https://socialgist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ity/clickhouse-operator/blob/master/docs/examples/" TargetMode="External"/><Relationship Id="rId2" Type="http://schemas.openxmlformats.org/officeDocument/2006/relationships/hyperlink" Target="https://github.com/Altinity/clickhouse-operator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ity/tsbs#appendix-i-query-types-" TargetMode="External"/><Relationship Id="rId2" Type="http://schemas.openxmlformats.org/officeDocument/2006/relationships/hyperlink" Target="https://github.com/Altinity/tsb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ORooAl2GtM" TargetMode="External"/><Relationship Id="rId2" Type="http://schemas.openxmlformats.org/officeDocument/2006/relationships/hyperlink" Target="https://www.youtube.com/watch?v=zmYxdtFzK6s&amp;feature=youtu.be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ity/clickhouse-operat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s.yandex.ru/events/ClickHouse/26-June-2019/" TargetMode="External"/><Relationship Id="rId3" Type="http://schemas.openxmlformats.org/officeDocument/2006/relationships/hyperlink" Target="mailto:info@altinity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hyperlink" Target="https://www.altinity.com/blog" TargetMode="External"/><Relationship Id="rId4" Type="http://schemas.openxmlformats.org/officeDocument/2006/relationships/hyperlink" Target="https://www.altinity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426262"/>
            <a:ext cx="7772400" cy="1918178"/>
          </a:xfrm>
        </p:spPr>
        <p:txBody>
          <a:bodyPr>
            <a:normAutofit fontScale="90000"/>
          </a:bodyPr>
          <a:lstStyle/>
          <a:p>
            <a:pPr algn="l"/>
            <a:r>
              <a:rPr lang="ru-RU" b="0" dirty="0"/>
              <a:t>Автоматизация управления ClickHouse-кластерами в Kubernetes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475974"/>
            <a:ext cx="6400800" cy="5795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Владислав Клименко и Валерий Панов</a:t>
            </a:r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ClickHouse operator</a:t>
            </a:r>
            <a:r>
              <a:rPr lang="ru-RU" dirty="0"/>
              <a:t>? Кому это надо?</a:t>
            </a:r>
          </a:p>
        </p:txBody>
      </p:sp>
      <p:sp>
        <p:nvSpPr>
          <p:cNvPr id="4" name="Google Shape;130;p17"/>
          <p:cNvSpPr txBox="1"/>
          <p:nvPr/>
        </p:nvSpPr>
        <p:spPr>
          <a:xfrm>
            <a:off x="460949" y="1408379"/>
            <a:ext cx="771737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65150" indent="-51435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Тем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кто находится в начале пути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65150" indent="-51435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Тем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у кого есть типовая инсталляция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65150" indent="-51435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Тем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,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у кого есть много типовых задач, т.е. требуется автоматизация.</a:t>
            </a: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8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22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62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1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3378375" y="1183800"/>
            <a:ext cx="2337000" cy="1750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ClickHouse operator </a:t>
            </a:r>
            <a:r>
              <a:rPr lang="ru-RU" sz="2400" dirty="0"/>
              <a:t>– управление кластером </a:t>
            </a:r>
            <a:br>
              <a:rPr lang="en-US" sz="2400" dirty="0"/>
            </a:br>
            <a:r>
              <a:rPr lang="ru-RU" sz="2400" dirty="0"/>
              <a:t>как ОДНИМ РЕСУРСОМ</a:t>
            </a:r>
            <a:endParaRPr sz="2400" dirty="0"/>
          </a:p>
        </p:txBody>
      </p:sp>
      <p:sp>
        <p:nvSpPr>
          <p:cNvPr id="203" name="Google Shape;203;p19"/>
          <p:cNvSpPr/>
          <p:nvPr/>
        </p:nvSpPr>
        <p:spPr>
          <a:xfrm>
            <a:off x="3823350" y="1694200"/>
            <a:ext cx="1452000" cy="95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b="1" kern="0">
                <a:solidFill>
                  <a:srgbClr val="000000"/>
                </a:solidFill>
                <a:cs typeface="Arial"/>
                <a:sym typeface="Arial"/>
              </a:rPr>
              <a:t>ClickHouse Operator</a:t>
            </a:r>
            <a:endParaRPr b="1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727227" y="3292647"/>
            <a:ext cx="2057346" cy="1249722"/>
          </a:xfrm>
          <a:prstGeom prst="flowChartDocumen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cs typeface="Arial"/>
                <a:sym typeface="Arial"/>
              </a:rPr>
              <a:t>ClickHouseInstallation YAML file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 rot="5400000">
            <a:off x="6479850" y="695083"/>
            <a:ext cx="1086600" cy="2147100"/>
          </a:xfrm>
          <a:prstGeom prst="bentArrow">
            <a:avLst>
              <a:gd name="adj1" fmla="val 31586"/>
              <a:gd name="adj2" fmla="val 39911"/>
              <a:gd name="adj3" fmla="val 32006"/>
              <a:gd name="adj4" fmla="val 43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613325" y="1694200"/>
            <a:ext cx="1610700" cy="1553100"/>
          </a:xfrm>
          <a:prstGeom prst="bentArrow">
            <a:avLst>
              <a:gd name="adj1" fmla="val 21096"/>
              <a:gd name="adj2" fmla="val 25000"/>
              <a:gd name="adj3" fmla="val 25000"/>
              <a:gd name="adj4" fmla="val 43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139324" y="3515400"/>
            <a:ext cx="2855075" cy="9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ru-RU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Лицензия</a:t>
            </a:r>
            <a: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Apache 2.0, 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ru-RU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Распространяется как</a:t>
            </a: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Docker image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19"/>
          <p:cNvCxnSpPr>
            <a:stCxn id="209" idx="0"/>
            <a:endCxn id="201" idx="2"/>
          </p:cNvCxnSpPr>
          <p:nvPr/>
        </p:nvCxnSpPr>
        <p:spPr>
          <a:xfrm flipH="1" flipV="1">
            <a:off x="4546875" y="2934000"/>
            <a:ext cx="19987" cy="5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38" y="2522152"/>
            <a:ext cx="2424012" cy="1513828"/>
          </a:xfrm>
          <a:prstGeom prst="rect">
            <a:avLst/>
          </a:prstGeom>
          <a:ln>
            <a:solidFill>
              <a:srgbClr val="4D4D4D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00338" y="4043936"/>
            <a:ext cx="25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cs typeface="Arial"/>
                <a:sym typeface="Arial"/>
              </a:rPr>
              <a:t>ClickHouse cluster resources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6664" y="1883375"/>
            <a:ext cx="125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err="1">
                <a:solidFill>
                  <a:srgbClr val="000000"/>
                </a:solidFill>
                <a:cs typeface="Arial"/>
                <a:sym typeface="Arial"/>
              </a:rPr>
              <a:t>kubectl</a:t>
            </a: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 apply</a:t>
            </a:r>
            <a:endParaRPr lang="en"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6864" y="1069632"/>
            <a:ext cx="177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en"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K8S API</a:t>
            </a:r>
          </a:p>
        </p:txBody>
      </p:sp>
      <p:pic>
        <p:nvPicPr>
          <p:cNvPr id="6146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5524" y="3963959"/>
            <a:ext cx="18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Спецификация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474100" y="4621060"/>
            <a:ext cx="481264" cy="398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4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90424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ClickHouse on Kubernetes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components</a:t>
            </a:r>
            <a:endParaRPr dirty="0"/>
          </a:p>
        </p:txBody>
      </p:sp>
      <p:sp>
        <p:nvSpPr>
          <p:cNvPr id="136" name="Google Shape;136;p18"/>
          <p:cNvSpPr/>
          <p:nvPr/>
        </p:nvSpPr>
        <p:spPr>
          <a:xfrm>
            <a:off x="2292925" y="1040400"/>
            <a:ext cx="4497900" cy="128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000000"/>
                </a:solidFill>
                <a:cs typeface="Arial"/>
                <a:sym typeface="Arial"/>
              </a:rPr>
              <a:t>Shard 1 Replica 1</a:t>
            </a:r>
            <a:endParaRPr sz="12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255700" y="1004575"/>
            <a:ext cx="1591800" cy="27198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t>Zookeeper Services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7379825" y="1194300"/>
            <a:ext cx="1302300" cy="49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Zookeeper-0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379825" y="2461800"/>
            <a:ext cx="1302300" cy="49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Zookeeper-2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379825" y="1828050"/>
            <a:ext cx="1302300" cy="49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Zookeeper-1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72050" y="2120850"/>
            <a:ext cx="1067100" cy="49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Replica Service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71950" y="1119150"/>
            <a:ext cx="1067100" cy="657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FFFFFF"/>
                </a:solidFill>
                <a:cs typeface="Arial"/>
                <a:sym typeface="Arial"/>
              </a:rPr>
              <a:t>Load Balancer Service</a:t>
            </a:r>
            <a:endParaRPr sz="1400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cxnSp>
        <p:nvCxnSpPr>
          <p:cNvPr id="143" name="Google Shape;143;p18"/>
          <p:cNvCxnSpPr>
            <a:stCxn id="144" idx="3"/>
            <a:endCxn id="145" idx="1"/>
          </p:cNvCxnSpPr>
          <p:nvPr/>
        </p:nvCxnSpPr>
        <p:spPr>
          <a:xfrm>
            <a:off x="4945116" y="2628610"/>
            <a:ext cx="15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6" name="Google Shape;146;p18"/>
          <p:cNvGrpSpPr/>
          <p:nvPr/>
        </p:nvGrpSpPr>
        <p:grpSpPr>
          <a:xfrm>
            <a:off x="3686949" y="2535317"/>
            <a:ext cx="3027686" cy="351860"/>
            <a:chOff x="2412500" y="1119150"/>
            <a:chExt cx="4257151" cy="1134300"/>
          </a:xfrm>
        </p:grpSpPr>
        <p:sp>
          <p:nvSpPr>
            <p:cNvPr id="147" name="Google Shape;147;p18"/>
            <p:cNvSpPr/>
            <p:nvPr/>
          </p:nvSpPr>
          <p:spPr>
            <a:xfrm>
              <a:off x="2412500" y="1119150"/>
              <a:ext cx="8388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555175" y="1119150"/>
              <a:ext cx="6264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48" name="Google Shape;148;p18"/>
            <p:cNvCxnSpPr>
              <a:stCxn id="147" idx="3"/>
              <a:endCxn id="144" idx="1"/>
            </p:cNvCxnSpPr>
            <p:nvPr/>
          </p:nvCxnSpPr>
          <p:spPr>
            <a:xfrm>
              <a:off x="3251300" y="1419900"/>
              <a:ext cx="30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" name="Google Shape;145;p18"/>
            <p:cNvSpPr/>
            <p:nvPr/>
          </p:nvSpPr>
          <p:spPr>
            <a:xfrm>
              <a:off x="4397025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689551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50" name="Google Shape;150;p18"/>
            <p:cNvCxnSpPr>
              <a:stCxn id="145" idx="3"/>
              <a:endCxn id="149" idx="1"/>
            </p:cNvCxnSpPr>
            <p:nvPr/>
          </p:nvCxnSpPr>
          <p:spPr>
            <a:xfrm>
              <a:off x="5377125" y="1419900"/>
              <a:ext cx="312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151;p18"/>
            <p:cNvCxnSpPr>
              <a:stCxn id="144" idx="3"/>
              <a:endCxn id="152" idx="1"/>
            </p:cNvCxnSpPr>
            <p:nvPr/>
          </p:nvCxnSpPr>
          <p:spPr>
            <a:xfrm>
              <a:off x="4181575" y="1419900"/>
              <a:ext cx="21570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4397025" y="1901550"/>
              <a:ext cx="2142000" cy="3519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/>
          <p:nvPr/>
        </p:nvSpPr>
        <p:spPr>
          <a:xfrm>
            <a:off x="2292925" y="2480400"/>
            <a:ext cx="4497900" cy="46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000000"/>
                </a:solidFill>
                <a:cs typeface="Arial"/>
                <a:sym typeface="Arial"/>
              </a:rPr>
              <a:t>Shard 1 Replica 2</a:t>
            </a:r>
            <a:endParaRPr sz="12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292925" y="3169050"/>
            <a:ext cx="4497900" cy="46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000000"/>
                </a:solidFill>
                <a:cs typeface="Arial"/>
                <a:sym typeface="Arial"/>
              </a:rPr>
              <a:t>Shard 2 Replica 1</a:t>
            </a:r>
            <a:endParaRPr sz="12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292925" y="3857700"/>
            <a:ext cx="4497900" cy="46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000000"/>
                </a:solidFill>
                <a:cs typeface="Arial"/>
                <a:sym typeface="Arial"/>
              </a:rPr>
              <a:t>Shard 2 Replica 2</a:t>
            </a:r>
            <a:endParaRPr sz="12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56" name="Google Shape;156;p18"/>
          <p:cNvCxnSpPr>
            <a:stCxn id="142" idx="3"/>
          </p:cNvCxnSpPr>
          <p:nvPr/>
        </p:nvCxnSpPr>
        <p:spPr>
          <a:xfrm>
            <a:off x="1639050" y="1447950"/>
            <a:ext cx="666600" cy="22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8"/>
          <p:cNvSpPr/>
          <p:nvPr/>
        </p:nvSpPr>
        <p:spPr>
          <a:xfrm>
            <a:off x="572050" y="2764375"/>
            <a:ext cx="1067100" cy="49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Replica Service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72050" y="3407900"/>
            <a:ext cx="1067100" cy="49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Replica Service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572050" y="4051425"/>
            <a:ext cx="1067100" cy="498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Replica Service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cxnSp>
        <p:nvCxnSpPr>
          <p:cNvPr id="160" name="Google Shape;160;p18"/>
          <p:cNvCxnSpPr>
            <a:stCxn id="142" idx="3"/>
            <a:endCxn id="153" idx="1"/>
          </p:cNvCxnSpPr>
          <p:nvPr/>
        </p:nvCxnSpPr>
        <p:spPr>
          <a:xfrm>
            <a:off x="1639050" y="1447950"/>
            <a:ext cx="654000" cy="126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8"/>
          <p:cNvCxnSpPr>
            <a:endCxn id="154" idx="1"/>
          </p:cNvCxnSpPr>
          <p:nvPr/>
        </p:nvCxnSpPr>
        <p:spPr>
          <a:xfrm>
            <a:off x="1632625" y="1447800"/>
            <a:ext cx="660300" cy="195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8"/>
          <p:cNvCxnSpPr>
            <a:stCxn id="142" idx="3"/>
            <a:endCxn id="155" idx="1"/>
          </p:cNvCxnSpPr>
          <p:nvPr/>
        </p:nvCxnSpPr>
        <p:spPr>
          <a:xfrm>
            <a:off x="1639050" y="1447950"/>
            <a:ext cx="654000" cy="264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41" idx="3"/>
            <a:endCxn id="136" idx="1"/>
          </p:cNvCxnSpPr>
          <p:nvPr/>
        </p:nvCxnSpPr>
        <p:spPr>
          <a:xfrm rot="10800000" flipH="1">
            <a:off x="1639150" y="1683900"/>
            <a:ext cx="65370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stCxn id="159" idx="3"/>
            <a:endCxn id="155" idx="1"/>
          </p:cNvCxnSpPr>
          <p:nvPr/>
        </p:nvCxnSpPr>
        <p:spPr>
          <a:xfrm rot="10800000" flipH="1">
            <a:off x="1639150" y="4088475"/>
            <a:ext cx="6537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stCxn id="158" idx="3"/>
            <a:endCxn id="154" idx="1"/>
          </p:cNvCxnSpPr>
          <p:nvPr/>
        </p:nvCxnSpPr>
        <p:spPr>
          <a:xfrm rot="10800000" flipH="1">
            <a:off x="1639150" y="3399950"/>
            <a:ext cx="653700" cy="2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8"/>
          <p:cNvCxnSpPr>
            <a:stCxn id="157" idx="3"/>
            <a:endCxn id="153" idx="1"/>
          </p:cNvCxnSpPr>
          <p:nvPr/>
        </p:nvCxnSpPr>
        <p:spPr>
          <a:xfrm rot="10800000" flipH="1">
            <a:off x="1639150" y="2711125"/>
            <a:ext cx="653700" cy="3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8"/>
          <p:cNvSpPr/>
          <p:nvPr/>
        </p:nvSpPr>
        <p:spPr>
          <a:xfrm>
            <a:off x="2597650" y="4603200"/>
            <a:ext cx="1888800" cy="351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User Config Map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701775" y="4603200"/>
            <a:ext cx="1888800" cy="3519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FFFFFF"/>
                </a:solidFill>
                <a:cs typeface="Arial"/>
                <a:sym typeface="Arial"/>
              </a:rPr>
              <a:t>Common Config Map</a:t>
            </a: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3686949" y="3221117"/>
            <a:ext cx="3027686" cy="351860"/>
            <a:chOff x="2412500" y="1119150"/>
            <a:chExt cx="4257151" cy="1134300"/>
          </a:xfrm>
        </p:grpSpPr>
        <p:sp>
          <p:nvSpPr>
            <p:cNvPr id="170" name="Google Shape;170;p18"/>
            <p:cNvSpPr/>
            <p:nvPr/>
          </p:nvSpPr>
          <p:spPr>
            <a:xfrm>
              <a:off x="2412500" y="1119150"/>
              <a:ext cx="8388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555175" y="1119150"/>
              <a:ext cx="6264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72" name="Google Shape;172;p18"/>
            <p:cNvCxnSpPr>
              <a:stCxn id="170" idx="3"/>
              <a:endCxn id="171" idx="1"/>
            </p:cNvCxnSpPr>
            <p:nvPr/>
          </p:nvCxnSpPr>
          <p:spPr>
            <a:xfrm>
              <a:off x="3251300" y="1419900"/>
              <a:ext cx="30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/>
            <p:nvPr/>
          </p:nvSpPr>
          <p:spPr>
            <a:xfrm>
              <a:off x="4397025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689551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75" name="Google Shape;175;p18"/>
            <p:cNvCxnSpPr>
              <a:stCxn id="173" idx="3"/>
              <a:endCxn id="174" idx="1"/>
            </p:cNvCxnSpPr>
            <p:nvPr/>
          </p:nvCxnSpPr>
          <p:spPr>
            <a:xfrm>
              <a:off x="5377125" y="1419900"/>
              <a:ext cx="312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8"/>
            <p:cNvCxnSpPr>
              <a:stCxn id="171" idx="3"/>
              <a:endCxn id="177" idx="1"/>
            </p:cNvCxnSpPr>
            <p:nvPr/>
          </p:nvCxnSpPr>
          <p:spPr>
            <a:xfrm>
              <a:off x="4181575" y="1419900"/>
              <a:ext cx="21570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" name="Google Shape;177;p18"/>
            <p:cNvSpPr/>
            <p:nvPr/>
          </p:nvSpPr>
          <p:spPr>
            <a:xfrm>
              <a:off x="4397025" y="1901550"/>
              <a:ext cx="2142000" cy="3519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2412500" y="1119150"/>
            <a:ext cx="4257151" cy="1134300"/>
            <a:chOff x="2412500" y="1119150"/>
            <a:chExt cx="4257151" cy="1134300"/>
          </a:xfrm>
        </p:grpSpPr>
        <p:sp>
          <p:nvSpPr>
            <p:cNvPr id="179" name="Google Shape;179;p18"/>
            <p:cNvSpPr/>
            <p:nvPr/>
          </p:nvSpPr>
          <p:spPr>
            <a:xfrm>
              <a:off x="2412500" y="1119150"/>
              <a:ext cx="8388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" sz="1400" kern="0">
                  <a:solidFill>
                    <a:srgbClr val="FFFFFF"/>
                  </a:solidFill>
                  <a:cs typeface="Arial"/>
                  <a:sym typeface="Arial"/>
                </a:rPr>
                <a:t>Stateful Set</a:t>
              </a: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555175" y="1119150"/>
              <a:ext cx="6264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" sz="1400" kern="0">
                  <a:solidFill>
                    <a:srgbClr val="FFFFFF"/>
                  </a:solidFill>
                  <a:cs typeface="Arial"/>
                  <a:sym typeface="Arial"/>
                </a:rPr>
                <a:t>Pod</a:t>
              </a: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81" name="Google Shape;181;p18"/>
            <p:cNvCxnSpPr>
              <a:stCxn id="179" idx="3"/>
              <a:endCxn id="180" idx="1"/>
            </p:cNvCxnSpPr>
            <p:nvPr/>
          </p:nvCxnSpPr>
          <p:spPr>
            <a:xfrm>
              <a:off x="3251300" y="1419900"/>
              <a:ext cx="30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" name="Google Shape;182;p18"/>
            <p:cNvSpPr/>
            <p:nvPr/>
          </p:nvSpPr>
          <p:spPr>
            <a:xfrm>
              <a:off x="4473225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" sz="1400" kern="0">
                  <a:solidFill>
                    <a:srgbClr val="FFFFFF"/>
                  </a:solidFill>
                  <a:cs typeface="Arial"/>
                  <a:sym typeface="Arial"/>
                </a:rPr>
                <a:t>Persistent Volume Claim</a:t>
              </a: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689551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" sz="1400" kern="0">
                  <a:solidFill>
                    <a:srgbClr val="FFFFFF"/>
                  </a:solidFill>
                  <a:cs typeface="Arial"/>
                  <a:sym typeface="Arial"/>
                </a:rPr>
                <a:t>Persistent Volume</a:t>
              </a: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84" name="Google Shape;184;p18"/>
            <p:cNvCxnSpPr>
              <a:stCxn id="182" idx="3"/>
              <a:endCxn id="183" idx="1"/>
            </p:cNvCxnSpPr>
            <p:nvPr/>
          </p:nvCxnSpPr>
          <p:spPr>
            <a:xfrm>
              <a:off x="5453325" y="1419900"/>
              <a:ext cx="23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18"/>
            <p:cNvCxnSpPr>
              <a:stCxn id="180" idx="3"/>
              <a:endCxn id="186" idx="1"/>
            </p:cNvCxnSpPr>
            <p:nvPr/>
          </p:nvCxnSpPr>
          <p:spPr>
            <a:xfrm>
              <a:off x="4181575" y="1419900"/>
              <a:ext cx="29160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" name="Google Shape;186;p18"/>
            <p:cNvSpPr/>
            <p:nvPr/>
          </p:nvSpPr>
          <p:spPr>
            <a:xfrm>
              <a:off x="4473225" y="1901550"/>
              <a:ext cx="2142000" cy="3519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r>
                <a:rPr lang="en" sz="1400" kern="0">
                  <a:solidFill>
                    <a:srgbClr val="FFFFFF"/>
                  </a:solidFill>
                  <a:cs typeface="Arial"/>
                  <a:sym typeface="Arial"/>
                </a:rPr>
                <a:t>Per-replica Config Map</a:t>
              </a: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3686949" y="3906917"/>
            <a:ext cx="3027686" cy="351860"/>
            <a:chOff x="2412500" y="1119150"/>
            <a:chExt cx="4257151" cy="1134300"/>
          </a:xfrm>
        </p:grpSpPr>
        <p:sp>
          <p:nvSpPr>
            <p:cNvPr id="188" name="Google Shape;188;p18"/>
            <p:cNvSpPr/>
            <p:nvPr/>
          </p:nvSpPr>
          <p:spPr>
            <a:xfrm>
              <a:off x="2412500" y="1119150"/>
              <a:ext cx="8388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555175" y="1119150"/>
              <a:ext cx="6264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90" name="Google Shape;190;p18"/>
            <p:cNvCxnSpPr>
              <a:stCxn id="188" idx="3"/>
              <a:endCxn id="189" idx="1"/>
            </p:cNvCxnSpPr>
            <p:nvPr/>
          </p:nvCxnSpPr>
          <p:spPr>
            <a:xfrm>
              <a:off x="3251300" y="1419900"/>
              <a:ext cx="303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Google Shape;191;p18"/>
            <p:cNvSpPr/>
            <p:nvPr/>
          </p:nvSpPr>
          <p:spPr>
            <a:xfrm>
              <a:off x="4397025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7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689551" y="1119150"/>
              <a:ext cx="980100" cy="6015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cxnSp>
          <p:nvCxnSpPr>
            <p:cNvPr id="193" name="Google Shape;193;p18"/>
            <p:cNvCxnSpPr>
              <a:stCxn id="191" idx="3"/>
              <a:endCxn id="192" idx="1"/>
            </p:cNvCxnSpPr>
            <p:nvPr/>
          </p:nvCxnSpPr>
          <p:spPr>
            <a:xfrm>
              <a:off x="5377125" y="1419900"/>
              <a:ext cx="312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18"/>
            <p:cNvCxnSpPr>
              <a:stCxn id="189" idx="3"/>
              <a:endCxn id="195" idx="1"/>
            </p:cNvCxnSpPr>
            <p:nvPr/>
          </p:nvCxnSpPr>
          <p:spPr>
            <a:xfrm>
              <a:off x="4181575" y="1419900"/>
              <a:ext cx="215700" cy="65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5" name="Google Shape;195;p18"/>
            <p:cNvSpPr/>
            <p:nvPr/>
          </p:nvSpPr>
          <p:spPr>
            <a:xfrm>
              <a:off x="4397025" y="1901550"/>
              <a:ext cx="2142000" cy="3519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96" name="Google Shape;196;p18"/>
          <p:cNvCxnSpPr>
            <a:stCxn id="180" idx="3"/>
            <a:endCxn id="182" idx="1"/>
          </p:cNvCxnSpPr>
          <p:nvPr/>
        </p:nvCxnSpPr>
        <p:spPr>
          <a:xfrm>
            <a:off x="4181575" y="1419900"/>
            <a:ext cx="29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170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81" y="4623971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6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45649"/>
          </a:xfrm>
        </p:spPr>
        <p:txBody>
          <a:bodyPr/>
          <a:lstStyle/>
          <a:p>
            <a:r>
              <a:rPr lang="en-US" dirty="0" err="1"/>
              <a:t>Altinity</a:t>
            </a:r>
            <a:r>
              <a:rPr lang="en-US" dirty="0"/>
              <a:t> ClickHouse operator</a:t>
            </a:r>
            <a:r>
              <a:rPr lang="ru-RU" dirty="0"/>
              <a:t> – использование</a:t>
            </a:r>
            <a:endParaRPr lang="en-US" dirty="0"/>
          </a:p>
        </p:txBody>
      </p:sp>
      <p:sp>
        <p:nvSpPr>
          <p:cNvPr id="3" name="Google Shape;130;p17"/>
          <p:cNvSpPr txBox="1"/>
          <p:nvPr/>
        </p:nvSpPr>
        <p:spPr>
          <a:xfrm>
            <a:off x="1217028" y="1065578"/>
            <a:ext cx="5871484" cy="383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Что надо, чтобы начать: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1. </a:t>
            </a:r>
            <a:r>
              <a:rPr lang="en-US" sz="2800" kern="0" dirty="0" err="1">
                <a:solidFill>
                  <a:srgbClr val="000000"/>
                </a:solidFill>
                <a:cs typeface="Arial"/>
                <a:sym typeface="Arial"/>
              </a:rPr>
              <a:t>Kubernetes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	- </a:t>
            </a:r>
            <a:r>
              <a:rPr lang="en-US" sz="2800" kern="0" dirty="0" err="1">
                <a:solidFill>
                  <a:srgbClr val="000000"/>
                </a:solidFill>
                <a:cs typeface="Arial"/>
                <a:sym typeface="Arial"/>
              </a:rPr>
              <a:t>kubectl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2. Examples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	- </a:t>
            </a:r>
            <a:r>
              <a:rPr lang="en-US" sz="2800" kern="0" dirty="0" err="1">
                <a:solidFill>
                  <a:srgbClr val="000000"/>
                </a:solidFill>
                <a:cs typeface="Arial"/>
                <a:sym typeface="Arial"/>
              </a:rPr>
              <a:t>clickhouse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-operator docs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8194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20596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ClickHouse </a:t>
            </a:r>
            <a:r>
              <a:rPr lang="en-US" dirty="0"/>
              <a:t>o</a:t>
            </a:r>
            <a:r>
              <a:rPr lang="en" dirty="0"/>
              <a:t>perator – </a:t>
            </a:r>
            <a:r>
              <a:rPr lang="ru-RU" dirty="0"/>
              <a:t>начало</a:t>
            </a:r>
            <a:endParaRPr dirty="0"/>
          </a:p>
        </p:txBody>
      </p:sp>
      <p:sp>
        <p:nvSpPr>
          <p:cNvPr id="216" name="Google Shape;216;p20"/>
          <p:cNvSpPr txBox="1"/>
          <p:nvPr/>
        </p:nvSpPr>
        <p:spPr>
          <a:xfrm>
            <a:off x="281625" y="10561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defTabSz="9144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Хочу во всем разобраться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2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 files from github repo:</a:t>
            </a:r>
            <a:endParaRPr sz="2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https://github.com/Altinity/clickhouse-operator</a:t>
            </a:r>
            <a:endParaRPr lang="ru-RU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2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Install the operator:</a:t>
            </a:r>
            <a:endParaRPr sz="20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20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kubectl apply -f clickhouse-operator-install.yaml</a:t>
            </a:r>
            <a:endParaRPr lang="ru-RU" sz="20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 defTabSz="9144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Хочу просто попробовать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Quick Start Guide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>
                <a:hlinkClick r:id="rId4"/>
              </a:rPr>
              <a:t>https://raw.githubusercontent.com/Altinity/clickhouse-operator/master/manifests/operator/clickhouse-operator-install.yaml</a:t>
            </a:r>
            <a:endParaRPr lang="en-US" dirty="0"/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18" name="Picture 2" descr="D:\Conference\HL2019\be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6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ingle-node </a:t>
            </a:r>
            <a:r>
              <a:rPr lang="en-US" dirty="0"/>
              <a:t>“</a:t>
            </a:r>
            <a:r>
              <a:rPr lang="en" dirty="0"/>
              <a:t>cluster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222" name="Google Shape;222;p21"/>
          <p:cNvSpPr txBox="1"/>
          <p:nvPr/>
        </p:nvSpPr>
        <p:spPr>
          <a:xfrm>
            <a:off x="281625" y="903700"/>
            <a:ext cx="87216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"demo-01"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configuration:</a:t>
            </a:r>
            <a:endParaRPr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clusters:</a:t>
            </a:r>
            <a:endParaRPr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	- name: "demo"</a:t>
            </a:r>
            <a:endParaRPr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4461975" y="1962825"/>
            <a:ext cx="4136400" cy="172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000" b="1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Здесь нет</a:t>
            </a:r>
            <a:r>
              <a:rPr lang="en" sz="2000" b="1" kern="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storage</a:t>
            </a:r>
            <a:endParaRPr sz="2000" b="1" kern="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20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Еще вернемся к этому</a:t>
            </a:r>
            <a:endParaRPr sz="20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42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265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5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наше всё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546" y="1049760"/>
            <a:ext cx="90014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1. NAMESPACE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$ </a:t>
            </a:r>
            <a:r>
              <a:rPr lang="en-US" sz="1400" b="1" kern="0" dirty="0" err="1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kubectl</a:t>
            </a: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 create namespace demo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namespace/demo created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b="1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2. EXAMPLE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$ </a:t>
            </a:r>
            <a:r>
              <a:rPr lang="en-US" sz="1400" b="1" kern="0" dirty="0" err="1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kubectl</a:t>
            </a: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 apply -f docs/examples/demo-01.yaml -n demo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 err="1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clickhouseinstallation.clickhouse.altinity.com</a:t>
            </a:r>
            <a:r>
              <a:rPr lang="en-US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/demo-01 created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b="1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3. RESULT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$ </a:t>
            </a:r>
            <a:r>
              <a:rPr lang="en-US" sz="1400" b="1" kern="0" dirty="0" err="1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kubectl</a:t>
            </a:r>
            <a:r>
              <a:rPr lang="en-US" sz="1400" b="1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 get all -n demo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READY     STATUS</a:t>
            </a:r>
            <a:endParaRPr lang="en-US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pod/chi-demo-01-demo-0-0-0   1/1       Running</a:t>
            </a:r>
            <a:endParaRPr lang="en-US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mr-IN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  TYPE           CLUSTER-IP</a:t>
            </a:r>
            <a:endParaRPr lang="en-US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service/chi-demo-01-demo-0-0   ClusterIP      None </a:t>
            </a:r>
            <a:endParaRPr lang="en-US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de-DE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service/clickhouse-demo-01     LoadBalancer   10.98.143.187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de-DE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           DESIRED   CURRENT   AGE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statefulset.apps/chi-demo-01-demo-0-0   1         1         37s</a:t>
            </a:r>
            <a:endParaRPr lang="en-US" sz="1400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</p:txBody>
      </p:sp>
      <p:pic>
        <p:nvPicPr>
          <p:cNvPr id="11266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8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Shard</a:t>
            </a:r>
            <a:r>
              <a:rPr lang="en-US" dirty="0" err="1"/>
              <a:t>ing</a:t>
            </a:r>
            <a:endParaRPr dirty="0"/>
          </a:p>
        </p:txBody>
      </p:sp>
      <p:sp>
        <p:nvSpPr>
          <p:cNvPr id="229" name="Google Shape;229;p22"/>
          <p:cNvSpPr txBox="1"/>
          <p:nvPr/>
        </p:nvSpPr>
        <p:spPr>
          <a:xfrm>
            <a:off x="281625" y="9037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"demo-01"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configuration: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clusters: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- name: "demo"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layout:</a:t>
            </a:r>
            <a:endParaRPr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  </a:t>
            </a:r>
            <a:r>
              <a:rPr lang="en-US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shardsCount: 2</a:t>
            </a:r>
            <a:endParaRPr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  </a:t>
            </a:r>
            <a:r>
              <a:rPr lang="en-US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replicasCount: 1</a:t>
            </a:r>
            <a:endParaRPr lang="ru-RU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90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0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Shard</a:t>
            </a:r>
            <a:r>
              <a:rPr lang="en-US" dirty="0" err="1"/>
              <a:t>ing</a:t>
            </a:r>
            <a:r>
              <a:rPr lang="en-US" dirty="0"/>
              <a:t> – </a:t>
            </a:r>
            <a:r>
              <a:rPr lang="ru-RU" dirty="0"/>
              <a:t>результаты</a:t>
            </a:r>
            <a:endParaRPr dirty="0"/>
          </a:p>
        </p:txBody>
      </p:sp>
      <p:sp>
        <p:nvSpPr>
          <p:cNvPr id="229" name="Google Shape;229;p22"/>
          <p:cNvSpPr txBox="1"/>
          <p:nvPr/>
        </p:nvSpPr>
        <p:spPr>
          <a:xfrm>
            <a:off x="281625" y="9037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READY     STATUS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pod/chi-demo-01-demo-0-0-0   1/1       Running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pod/chi-demo-01-demo-1-0-0   1/1       Running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mr-IN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  TYPE           CLUSTER-IP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service/chi-demo-01-demo-0-0   ClusterIP      None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service/chi-demo-01-demo-1-0   ClusterIP      None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service/clickhouse-demo-01     LoadBalancer   10.98.143.187</a:t>
            </a: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kern="0" dirty="0">
              <a:solidFill>
                <a:srgbClr val="000000"/>
              </a:solidFill>
              <a:latin typeface="Consolas"/>
              <a:cs typeface="Consolas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NAME                                    DESIRED   CURRENT   AGE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statefulset.apps/chi-demo-01-demo-0-0   1         1         2m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kern="0" dirty="0">
                <a:solidFill>
                  <a:srgbClr val="000000"/>
                </a:solidFill>
                <a:latin typeface="Consolas"/>
                <a:cs typeface="Consolas"/>
                <a:sym typeface="Arial"/>
              </a:rPr>
              <a:t>statefulset.apps/chi-demo-01-demo-1-0   1         1         33s</a:t>
            </a:r>
            <a:endParaRPr b="1" kern="0" dirty="0">
              <a:solidFill>
                <a:srgbClr val="000000"/>
              </a:solidFill>
              <a:latin typeface="Consolas"/>
              <a:ea typeface="Courier New"/>
              <a:cs typeface="Consolas"/>
              <a:sym typeface="Courier New"/>
            </a:endParaRPr>
          </a:p>
        </p:txBody>
      </p:sp>
      <p:pic>
        <p:nvPicPr>
          <p:cNvPr id="1331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1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 пользователями</a:t>
            </a:r>
            <a:endParaRPr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281625" y="8275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"demo-01"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configuration: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users: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demo/password: 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demo/profile: default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demo/networks/ip: "::/0"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clusters: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"demo-01"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layout: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ru-RU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shardsCount: 2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ru-RU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replicasCount: 1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4388325" y="1397719"/>
            <a:ext cx="4614900" cy="17579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Изменения конфигурации распространяются средствами </a:t>
            </a:r>
            <a:r>
              <a:rPr lang="en-US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k8s</a:t>
            </a: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000" b="1" kern="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ConfigMaps</a:t>
            </a: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en-US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этот процесс может занять некоторое время </a:t>
            </a:r>
            <a:endParaRPr lang="en-US" sz="20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(не мгновенно).</a:t>
            </a:r>
            <a:endParaRPr sz="20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10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K8s? </a:t>
            </a:r>
            <a:r>
              <a:rPr lang="ru-RU" dirty="0"/>
              <a:t>Что это</a:t>
            </a:r>
            <a:r>
              <a:rPr lang="en-US" dirty="0"/>
              <a:t>? K8s is the new Linux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460950" y="1214500"/>
            <a:ext cx="81198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Это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платформа с открытым кодом. позволяющая</a:t>
            </a:r>
            <a:r>
              <a:rPr lang="en" sz="2800" kern="0" dirty="0">
                <a:solidFill>
                  <a:srgbClr val="000000"/>
                </a:solidFill>
                <a:cs typeface="Arial"/>
                <a:sym typeface="Arial"/>
              </a:rPr>
              <a:t>: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9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строить системы на основе контейнеров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описывать системы декларативно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эффективно управлять ресурсами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автоматизировать развертывание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endParaRPr sz="28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 descr="Kubernetes_(container_engine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05" y="908064"/>
            <a:ext cx="1048395" cy="1018298"/>
          </a:xfrm>
          <a:prstGeom prst="rect">
            <a:avLst/>
          </a:prstGeom>
        </p:spPr>
      </p:pic>
      <p:pic>
        <p:nvPicPr>
          <p:cNvPr id="1026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8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9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574" y="3368841"/>
            <a:ext cx="8256475" cy="1581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Kubernetes</a:t>
            </a:r>
            <a:endParaRPr lang="ru-RU" dirty="0"/>
          </a:p>
        </p:txBody>
      </p:sp>
      <p:pic>
        <p:nvPicPr>
          <p:cNvPr id="4" name="Picture 3" descr="Kubernetes_(container_engine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57" y="3650338"/>
            <a:ext cx="1048395" cy="1018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2006" y="1203160"/>
            <a:ext cx="3891044" cy="21656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426575" y="1203159"/>
            <a:ext cx="3416656" cy="216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47" y="1295316"/>
            <a:ext cx="2341428" cy="19360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5" y="1777375"/>
            <a:ext cx="3103706" cy="100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Up-Down Arrow 11"/>
          <p:cNvSpPr/>
          <p:nvPr/>
        </p:nvSpPr>
        <p:spPr>
          <a:xfrm>
            <a:off x="5307643" y="2904765"/>
            <a:ext cx="543141" cy="9281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3843231" y="1203159"/>
            <a:ext cx="948775" cy="21620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Left-Right Arrow 10"/>
          <p:cNvSpPr/>
          <p:nvPr/>
        </p:nvSpPr>
        <p:spPr>
          <a:xfrm>
            <a:off x="3038833" y="1213610"/>
            <a:ext cx="2275683" cy="563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13" y="1718797"/>
            <a:ext cx="845210" cy="160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48775" y="3080084"/>
            <a:ext cx="3293216" cy="570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Pods, Volumes, Services</a:t>
            </a:r>
            <a:endParaRPr lang="ru-RU" dirty="0"/>
          </a:p>
        </p:txBody>
      </p:sp>
      <p:sp>
        <p:nvSpPr>
          <p:cNvPr id="15" name="Left-Right Arrow 14"/>
          <p:cNvSpPr/>
          <p:nvPr/>
        </p:nvSpPr>
        <p:spPr>
          <a:xfrm>
            <a:off x="3623224" y="2547325"/>
            <a:ext cx="440013" cy="2853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Left-Right Arrow 15"/>
          <p:cNvSpPr/>
          <p:nvPr/>
        </p:nvSpPr>
        <p:spPr>
          <a:xfrm>
            <a:off x="4568562" y="1901125"/>
            <a:ext cx="474387" cy="3437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2" descr="D:\Conference\HL2019\b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82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Replication – </a:t>
            </a:r>
            <a:r>
              <a:rPr lang="ru-RU" dirty="0"/>
              <a:t>нужен </a:t>
            </a:r>
            <a:r>
              <a:rPr lang="en" dirty="0"/>
              <a:t>Zookeeper</a:t>
            </a:r>
            <a:endParaRPr dirty="0"/>
          </a:p>
        </p:txBody>
      </p:sp>
      <p:sp>
        <p:nvSpPr>
          <p:cNvPr id="241" name="Google Shape;241;p24"/>
          <p:cNvSpPr txBox="1"/>
          <p:nvPr/>
        </p:nvSpPr>
        <p:spPr>
          <a:xfrm>
            <a:off x="281625" y="10561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</a:pPr>
            <a:r>
              <a:rPr lang="ru-RU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использовать любой </a:t>
            </a:r>
          </a:p>
          <a:p>
            <a:pPr defTabSz="914400">
              <a:buClr>
                <a:srgbClr val="000000"/>
              </a:buClr>
            </a:pPr>
            <a:r>
              <a:rPr lang="ru-RU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имеющийся ZK cluster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Install Zookeeper:</a:t>
            </a:r>
            <a:endParaRPr lang="ru-RU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dirty="0">
                <a:solidFill>
                  <a:schemeClr val="bg2"/>
                </a:solidFill>
              </a:rPr>
              <a:t>manifests/zookeeper/quick-start-persistent-volume/zookeeper-1-node-create.sh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2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62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38" y="636700"/>
            <a:ext cx="2124958" cy="30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Replication</a:t>
            </a:r>
            <a:endParaRPr dirty="0"/>
          </a:p>
        </p:txBody>
      </p:sp>
      <p:sp>
        <p:nvSpPr>
          <p:cNvPr id="247" name="Google Shape;247;p25"/>
          <p:cNvSpPr txBox="1"/>
          <p:nvPr/>
        </p:nvSpPr>
        <p:spPr>
          <a:xfrm>
            <a:off x="281625" y="9037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"demo-01"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configuration: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zookeeper: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nodes: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- host: zookeeper-0.zookeepers.zoo1ns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clusters: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- name: "demo-01"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layout: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shardsCount</a:t>
            </a: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2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 b="1" kern="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replicasCount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2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86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6694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1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Persistent Storage</a:t>
            </a:r>
            <a:endParaRPr dirty="0"/>
          </a:p>
        </p:txBody>
      </p:sp>
      <p:sp>
        <p:nvSpPr>
          <p:cNvPr id="262" name="Google Shape;262;p27"/>
          <p:cNvSpPr txBox="1"/>
          <p:nvPr/>
        </p:nvSpPr>
        <p:spPr>
          <a:xfrm>
            <a:off x="281625" y="9037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"storage"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latin typeface="Courier New"/>
                <a:ea typeface="Courier New"/>
                <a:cs typeface="Courier New"/>
                <a:sym typeface="Courier New"/>
              </a:rPr>
              <a:t>  defaults:</a:t>
            </a:r>
            <a:endParaRPr sz="1400" b="1" kern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kern="0" dirty="0"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" sz="1400" b="1" kern="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kern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latin typeface="Courier New"/>
                <a:ea typeface="Courier New"/>
                <a:cs typeface="Courier New"/>
                <a:sym typeface="Courier New"/>
              </a:rPr>
              <a:t>      volumeClaimTemplate: storage-vc-template</a:t>
            </a:r>
            <a:endParaRPr sz="1400" b="1" kern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kern="0" dirty="0">
                <a:latin typeface="Courier New"/>
                <a:cs typeface="Courier New"/>
                <a:sym typeface="Arial"/>
              </a:rPr>
              <a:t>templates: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latin typeface="Courier New"/>
                <a:cs typeface="Courier New"/>
                <a:sym typeface="Arial"/>
              </a:rPr>
              <a:t>    </a:t>
            </a:r>
            <a:r>
              <a:rPr lang="en-US" sz="1400" b="1" kern="0" dirty="0" err="1">
                <a:latin typeface="Courier New"/>
                <a:cs typeface="Courier New"/>
                <a:sym typeface="Arial"/>
              </a:rPr>
              <a:t>volumeClaimTemplates</a:t>
            </a:r>
            <a:r>
              <a:rPr lang="en-US" sz="1400" b="1" kern="0" dirty="0">
                <a:latin typeface="Courier New"/>
                <a:cs typeface="Courier New"/>
                <a:sym typeface="Arial"/>
              </a:rPr>
              <a:t>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- name: </a:t>
            </a:r>
            <a:r>
              <a:rPr lang="en" sz="14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storage-vc-template</a:t>
            </a:r>
            <a:endParaRPr lang="mr-IN" sz="1400" b="1" kern="0" dirty="0">
              <a:solidFill>
                <a:srgbClr val="FF0000"/>
              </a:solidFill>
              <a:latin typeface="Courier New"/>
              <a:cs typeface="Courier New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</a:t>
            </a:r>
            <a:r>
              <a:rPr lang="en-US" sz="1400" b="1" kern="0" dirty="0" err="1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persistentVolumeClaim</a:t>
            </a:r>
            <a:r>
              <a:rPr lang="en-US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spec: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  accessModes: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    - ReadWriteOnce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  resources: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    requests: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                storage: </a:t>
            </a:r>
            <a:r>
              <a:rPr lang="en-US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2G</a:t>
            </a:r>
            <a:r>
              <a:rPr lang="mr-IN" sz="1400" b="1" kern="0" dirty="0">
                <a:solidFill>
                  <a:srgbClr val="FF0000"/>
                </a:solidFill>
                <a:latin typeface="Courier New"/>
                <a:cs typeface="Courier New"/>
                <a:sym typeface="Arial"/>
              </a:rPr>
              <a:t>i</a:t>
            </a:r>
            <a:endParaRPr lang="en-US" sz="1400" b="1" kern="0" dirty="0">
              <a:solidFill>
                <a:srgbClr val="FF0000"/>
              </a:solidFill>
              <a:latin typeface="Courier New"/>
              <a:cs typeface="Courier New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configuration:</a:t>
            </a:r>
            <a:endParaRPr sz="14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11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3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Версии </a:t>
            </a:r>
            <a:r>
              <a:rPr lang="en" dirty="0"/>
              <a:t>ClickHouse </a:t>
            </a:r>
            <a:r>
              <a:rPr lang="ru-RU" dirty="0"/>
              <a:t>– </a:t>
            </a:r>
            <a:r>
              <a:rPr lang="en" dirty="0"/>
              <a:t>podTemplate</a:t>
            </a:r>
            <a:endParaRPr dirty="0"/>
          </a:p>
        </p:txBody>
      </p:sp>
      <p:sp>
        <p:nvSpPr>
          <p:cNvPr id="276" name="Google Shape;276;p29"/>
          <p:cNvSpPr txBox="1"/>
          <p:nvPr/>
        </p:nvSpPr>
        <p:spPr>
          <a:xfrm>
            <a:off x="281625" y="827500"/>
            <a:ext cx="87216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apiVersion: "clickhouse.altinity.com/v1"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kind: "ClickHouseInstallation"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name: "demo-02"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defaults: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podTemplate: clickhouse-stable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volumeClaimTemplate: storage-vc-template</a:t>
            </a: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templates: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podTemplates: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- name: clickhouse-stable</a:t>
            </a:r>
            <a:endParaRPr lang="ru-RU"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containers: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clickhouse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image: yandex/clickhouse-server:1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kern="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6.2.11</a:t>
            </a:r>
            <a:endParaRPr sz="1600" b="1" kern="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5505950" y="1394300"/>
            <a:ext cx="3277200" cy="114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Всегда указывате версию явно. НЕ НАДО использовать тег </a:t>
            </a:r>
            <a:r>
              <a:rPr lang="en-US" sz="20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:latest</a:t>
            </a:r>
            <a:endParaRPr sz="20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2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Расширенные настройки</a:t>
            </a:r>
            <a:endParaRPr lang="en-US" dirty="0"/>
          </a:p>
        </p:txBody>
      </p:sp>
      <p:sp>
        <p:nvSpPr>
          <p:cNvPr id="4" name="Google Shape;295;p32"/>
          <p:cNvSpPr txBox="1">
            <a:spLocks/>
          </p:cNvSpPr>
          <p:nvPr/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defTabSz="914400">
              <a:buSzPts val="2400"/>
              <a:buFont typeface="Arial"/>
              <a:buChar char="●"/>
            </a:pPr>
            <a:r>
              <a:rPr lang="en-US" sz="2400" kern="0" dirty="0"/>
              <a:t>ClickHouse settings (profile, server settings)</a:t>
            </a:r>
          </a:p>
          <a:p>
            <a:pPr marL="76200" defTabSz="914400">
              <a:buSzPts val="2400"/>
            </a:pPr>
            <a:r>
              <a:rPr lang="en" sz="1600" b="1" kern="0" dirty="0">
                <a:latin typeface="Courier New"/>
                <a:ea typeface="Courier New"/>
                <a:cs typeface="Courier New"/>
                <a:sym typeface="Courier New"/>
              </a:rPr>
              <a:t> configuration:</a:t>
            </a:r>
            <a:endParaRPr lang="en-US" sz="1600" b="1" kern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6200" defTabSz="914400">
              <a:buSzPts val="2400"/>
            </a:pPr>
            <a:r>
              <a:rPr lang="en-US" sz="1600" b="1" kern="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kern="0" dirty="0">
                <a:latin typeface="Courier New"/>
                <a:cs typeface="Courier New"/>
              </a:rPr>
              <a:t>settings:</a:t>
            </a:r>
          </a:p>
          <a:p>
            <a:pPr marL="76200" defTabSz="914400">
              <a:buSzPts val="2400"/>
            </a:pPr>
            <a:r>
              <a:rPr lang="en-US" sz="1600" b="1" kern="0" dirty="0">
                <a:latin typeface="Courier New"/>
                <a:cs typeface="Courier New"/>
              </a:rPr>
              <a:t>      compression/case/method: </a:t>
            </a:r>
            <a:r>
              <a:rPr lang="en-US" sz="1600" b="1" kern="0" dirty="0" err="1">
                <a:latin typeface="Courier New"/>
                <a:cs typeface="Courier New"/>
              </a:rPr>
              <a:t>zstd</a:t>
            </a:r>
            <a:endParaRPr lang="en-US" sz="1600" b="1" kern="0" dirty="0">
              <a:latin typeface="Courier New"/>
              <a:cs typeface="Courier New"/>
            </a:endParaRPr>
          </a:p>
          <a:p>
            <a:pPr marL="76200" defTabSz="914400">
              <a:buSzPts val="2400"/>
            </a:pPr>
            <a:endParaRPr lang="en-US" sz="1600" b="1" kern="0" dirty="0">
              <a:latin typeface="Courier New"/>
              <a:cs typeface="Courier New"/>
            </a:endParaRPr>
          </a:p>
          <a:p>
            <a:pPr marL="457200" indent="-381000" defTabSz="914400">
              <a:buSzPts val="2400"/>
              <a:buFont typeface="Arial"/>
              <a:buChar char="●"/>
            </a:pPr>
            <a:r>
              <a:rPr lang="en-US" sz="2400" kern="0" dirty="0"/>
              <a:t>Zoned deployment, Affinity rules</a:t>
            </a:r>
          </a:p>
          <a:p>
            <a:pPr marL="76200" defTabSz="914400">
              <a:buSzPts val="2400"/>
            </a:pPr>
            <a:endParaRPr lang="en-US" sz="2400" kern="0" dirty="0"/>
          </a:p>
          <a:p>
            <a:pPr marL="457200" indent="-381000" defTabSz="914400">
              <a:buSzPts val="2400"/>
              <a:buFont typeface="Arial"/>
              <a:buChar char="●"/>
            </a:pPr>
            <a:r>
              <a:rPr lang="en-US" sz="2400" kern="0" dirty="0" err="1"/>
              <a:t>AntiAffinity</a:t>
            </a:r>
            <a:r>
              <a:rPr lang="en-US" sz="2400" kern="0" dirty="0"/>
              <a:t> rules</a:t>
            </a:r>
          </a:p>
          <a:p>
            <a:pPr marL="457200" indent="-381000" defTabSz="914400">
              <a:buSzPts val="2400"/>
              <a:buFont typeface="Arial"/>
              <a:buChar char="●"/>
            </a:pPr>
            <a:endParaRPr lang="en-US" sz="2400" kern="0" dirty="0"/>
          </a:p>
          <a:p>
            <a:pPr marL="457200" indent="-381000" defTabSz="914400">
              <a:buSzPts val="2400"/>
              <a:buFont typeface="Arial"/>
              <a:buChar char="●"/>
            </a:pPr>
            <a:r>
              <a:rPr lang="en-US" sz="2400" kern="0" dirty="0"/>
              <a:t>Service templates</a:t>
            </a:r>
          </a:p>
          <a:p>
            <a:pPr marL="457200" indent="-381000" defTabSz="914400">
              <a:buSzPts val="2400"/>
              <a:buFont typeface="Arial"/>
              <a:buChar char="●"/>
            </a:pPr>
            <a:endParaRPr lang="en-US" sz="2400" kern="0" dirty="0"/>
          </a:p>
        </p:txBody>
      </p:sp>
      <p:pic>
        <p:nvPicPr>
          <p:cNvPr id="22530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1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49" y="0"/>
            <a:ext cx="8542275" cy="819300"/>
          </a:xfrm>
        </p:spPr>
        <p:txBody>
          <a:bodyPr/>
          <a:lstStyle/>
          <a:p>
            <a:r>
              <a:rPr lang="en-US" dirty="0"/>
              <a:t>Operator Administration: ClickHouse defaults</a:t>
            </a:r>
          </a:p>
        </p:txBody>
      </p:sp>
      <p:sp>
        <p:nvSpPr>
          <p:cNvPr id="5" name="Google Shape;283;p30"/>
          <p:cNvSpPr txBox="1"/>
          <p:nvPr/>
        </p:nvSpPr>
        <p:spPr>
          <a:xfrm>
            <a:off x="281625" y="827500"/>
            <a:ext cx="8721600" cy="4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1200" b="1" kern="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8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Можно собрать желаемую конфигурацию </a:t>
            </a:r>
            <a:r>
              <a:rPr lang="en-US" sz="28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ClickHouse</a:t>
            </a:r>
            <a:endParaRPr lang="ru-RU" sz="2800" b="1" kern="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ru-RU" sz="1200" b="1" kern="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&lt;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yandex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ru-RU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&lt;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listen_host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&gt;::&lt;/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listen_host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&lt;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listen_host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&gt;0.0.0.0&lt;/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listen_host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&lt;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listen_try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&gt;1&lt;/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listen_try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&lt;/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yandex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endParaRPr lang="en-US" sz="1200" b="1" kern="0" dirty="0">
              <a:solidFill>
                <a:srgbClr val="000000"/>
              </a:solidFill>
              <a:latin typeface="Courier New"/>
              <a:cs typeface="Courier New"/>
              <a:sym typeface="Arial"/>
            </a:endParaRP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&lt;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yandex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mr-IN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&lt;logger&gt;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mr-IN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    &lt;console&gt;1&lt;/console&gt;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mr-IN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    &lt;/logger&gt;</a:t>
            </a:r>
          </a:p>
          <a:p>
            <a:pPr lvl="4" defTabSz="914400">
              <a:buClr>
                <a:srgbClr val="000000"/>
              </a:buClr>
              <a:buFont typeface="Arial"/>
              <a:buNone/>
            </a:pP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&lt;/</a:t>
            </a:r>
            <a:r>
              <a:rPr lang="en-US" sz="1200" b="1" kern="0" dirty="0" err="1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yandex</a:t>
            </a:r>
            <a:r>
              <a:rPr lang="en-US" sz="1200" b="1" kern="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&gt;</a:t>
            </a:r>
          </a:p>
        </p:txBody>
      </p:sp>
      <p:pic>
        <p:nvPicPr>
          <p:cNvPr id="6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8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31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</a:t>
            </a:r>
            <a:r>
              <a:rPr lang="en-US" sz="2800" dirty="0"/>
              <a:t> = deployment + monitoring + operation</a:t>
            </a:r>
            <a:endParaRPr sz="2800" dirty="0"/>
          </a:p>
        </p:txBody>
      </p:sp>
      <p:sp>
        <p:nvSpPr>
          <p:cNvPr id="203" name="Google Shape;203;p19"/>
          <p:cNvSpPr/>
          <p:nvPr/>
        </p:nvSpPr>
        <p:spPr>
          <a:xfrm>
            <a:off x="3874347" y="981219"/>
            <a:ext cx="1452000" cy="9579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rgbClr val="000000"/>
                </a:solidFill>
                <a:cs typeface="Arial"/>
                <a:sym typeface="Arial"/>
              </a:rPr>
              <a:t>ClickHouse Operator</a:t>
            </a:r>
            <a:endParaRPr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60950" y="2635065"/>
            <a:ext cx="2057346" cy="1249722"/>
          </a:xfrm>
          <a:prstGeom prst="flowChartDocumen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cs typeface="Arial"/>
                <a:sym typeface="Arial"/>
              </a:rPr>
              <a:t>ClickHouseInstallation YAML file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 rot="5400000">
            <a:off x="6273292" y="631362"/>
            <a:ext cx="959948" cy="2473570"/>
          </a:xfrm>
          <a:prstGeom prst="bentArrow">
            <a:avLst>
              <a:gd name="adj1" fmla="val 31586"/>
              <a:gd name="adj2" fmla="val 39911"/>
              <a:gd name="adj3" fmla="val 32006"/>
              <a:gd name="adj4" fmla="val 43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423191" y="1212981"/>
            <a:ext cx="2299000" cy="1178936"/>
          </a:xfrm>
          <a:prstGeom prst="bentArrow">
            <a:avLst>
              <a:gd name="adj1" fmla="val 21096"/>
              <a:gd name="adj2" fmla="val 25000"/>
              <a:gd name="adj3" fmla="val 25000"/>
              <a:gd name="adj4" fmla="val 43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" name="Picture 2" descr="Kubernetes_(container_engine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2890376"/>
            <a:ext cx="1361847" cy="1322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38" y="2559188"/>
            <a:ext cx="2424012" cy="1513828"/>
          </a:xfrm>
          <a:prstGeom prst="rect">
            <a:avLst/>
          </a:prstGeom>
          <a:ln>
            <a:solidFill>
              <a:srgbClr val="4D4D4D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259038" y="4073016"/>
            <a:ext cx="251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cs typeface="Arial"/>
                <a:sym typeface="Arial"/>
              </a:rPr>
              <a:t>ClickHouse cluster resources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4931" y="4237257"/>
            <a:ext cx="145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cs typeface="Arial"/>
                <a:sym typeface="Arial"/>
              </a:rPr>
              <a:t>Kubernetes API</a:t>
            </a: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4439644" y="2023807"/>
            <a:ext cx="414679" cy="759305"/>
          </a:xfrm>
          <a:prstGeom prst="upDownArrow">
            <a:avLst/>
          </a:prstGeom>
          <a:solidFill>
            <a:srgbClr val="FFFFFF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z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5430019" y="3259926"/>
            <a:ext cx="750581" cy="414720"/>
          </a:xfrm>
          <a:prstGeom prst="leftRightArrow">
            <a:avLst/>
          </a:prstGeom>
          <a:solidFill>
            <a:srgbClr val="FFFFFF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z</a:t>
            </a:r>
          </a:p>
        </p:txBody>
      </p:sp>
      <p:pic>
        <p:nvPicPr>
          <p:cNvPr id="10" name="Picture 9" descr="Prometheu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00" y="2750265"/>
            <a:ext cx="668491" cy="668491"/>
          </a:xfrm>
          <a:prstGeom prst="rect">
            <a:avLst/>
          </a:prstGeom>
        </p:spPr>
      </p:pic>
      <p:pic>
        <p:nvPicPr>
          <p:cNvPr id="13" name="Picture 12" descr="1_UqgMgl_BvAyJvNb9eTy4Wg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7"/>
          <a:stretch/>
        </p:blipFill>
        <p:spPr>
          <a:xfrm>
            <a:off x="2529244" y="3318153"/>
            <a:ext cx="1670863" cy="894974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 rot="18808477">
            <a:off x="3262942" y="2171332"/>
            <a:ext cx="633851" cy="248234"/>
          </a:xfrm>
          <a:prstGeom prst="leftArrow">
            <a:avLst/>
          </a:prstGeom>
          <a:solidFill>
            <a:srgbClr val="FFFFFF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Left Arrow 27"/>
          <p:cNvSpPr/>
          <p:nvPr/>
        </p:nvSpPr>
        <p:spPr>
          <a:xfrm rot="2351332">
            <a:off x="5472254" y="2075244"/>
            <a:ext cx="633851" cy="248234"/>
          </a:xfrm>
          <a:prstGeom prst="leftArrow">
            <a:avLst/>
          </a:prstGeom>
          <a:solidFill>
            <a:srgbClr val="FFFFFF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4681" y="2290443"/>
            <a:ext cx="131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Monitoring</a:t>
            </a:r>
            <a:b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US" sz="1400" kern="0" dirty="0" err="1">
                <a:solidFill>
                  <a:srgbClr val="000000"/>
                </a:solidFill>
                <a:cs typeface="Arial"/>
                <a:sym typeface="Arial"/>
              </a:rPr>
              <a:t>Healthchecks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8" name="Picture 2" descr="D:\Conference\HL2019\be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9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работ</a:t>
            </a:r>
            <a:endParaRPr dirty="0"/>
          </a:p>
        </p:txBody>
      </p:sp>
      <p:sp>
        <p:nvSpPr>
          <p:cNvPr id="29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rgbClr val="000000"/>
                </a:solidFill>
              </a:rPr>
              <a:t>Наследование </a:t>
            </a:r>
            <a:r>
              <a:rPr lang="en-US" sz="2400" dirty="0">
                <a:solidFill>
                  <a:srgbClr val="000000"/>
                </a:solidFill>
              </a:rPr>
              <a:t>Templates</a:t>
            </a: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rgbClr val="000000"/>
                </a:solidFill>
              </a:rPr>
              <a:t>Хранить историю изменений</a:t>
            </a:r>
            <a:r>
              <a:rPr lang="en-US" sz="2400" dirty="0">
                <a:solidFill>
                  <a:srgbClr val="000000"/>
                </a:solidFill>
              </a:rPr>
              <a:t> CRD</a:t>
            </a: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rgbClr val="000000"/>
                </a:solidFill>
              </a:rPr>
              <a:t>Автоматизация </a:t>
            </a:r>
            <a:r>
              <a:rPr lang="en-US" sz="2400" dirty="0">
                <a:solidFill>
                  <a:srgbClr val="000000"/>
                </a:solidFill>
              </a:rPr>
              <a:t>‘canary testing’</a:t>
            </a: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rgbClr val="000000"/>
                </a:solidFill>
              </a:rPr>
              <a:t>Интеграция с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ZooKeeper</a:t>
            </a:r>
            <a:r>
              <a:rPr lang="en-US" sz="2400" dirty="0">
                <a:solidFill>
                  <a:srgbClr val="000000"/>
                </a:solidFill>
              </a:rPr>
              <a:t> operator</a:t>
            </a:r>
            <a:endParaRPr lang="ru-RU" sz="2400" dirty="0">
              <a:solidFill>
                <a:srgbClr val="000000"/>
              </a:solidFill>
            </a:endParaRP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rgbClr val="000000"/>
                </a:solidFill>
              </a:rPr>
              <a:t>Сложные </a:t>
            </a:r>
            <a:r>
              <a:rPr lang="en-US" sz="2400" dirty="0">
                <a:solidFill>
                  <a:srgbClr val="000000"/>
                </a:solidFill>
              </a:rPr>
              <a:t>health checks</a:t>
            </a:r>
          </a:p>
          <a:p>
            <a:pPr indent="-381000"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</a:rPr>
              <a:t>Jobs:</a:t>
            </a: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Replica re-provisioning</a:t>
            </a: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Backups</a:t>
            </a:r>
          </a:p>
          <a:p>
            <a:pPr lvl="1" indent="-381000">
              <a:spcBef>
                <a:spcPts val="0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Re-</a:t>
            </a:r>
            <a:r>
              <a:rPr lang="en-US" sz="2000" dirty="0" err="1">
                <a:solidFill>
                  <a:srgbClr val="000000"/>
                </a:solidFill>
              </a:rPr>
              <a:t>sharding</a:t>
            </a:r>
            <a:endParaRPr lang="ru-RU" sz="20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9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Оно того стоит? Что получаем?</a:t>
            </a:r>
            <a:endParaRPr lang="en-US" dirty="0"/>
          </a:p>
        </p:txBody>
      </p:sp>
      <p:sp>
        <p:nvSpPr>
          <p:cNvPr id="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460950" y="10635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bg2"/>
                </a:solidFill>
              </a:rPr>
              <a:t>Упрощение конфигурирования и развертывания</a:t>
            </a:r>
            <a:endParaRPr lang="en-US" sz="2400" dirty="0">
              <a:solidFill>
                <a:schemeClr val="bg2"/>
              </a:solidFill>
            </a:endParaRP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bg2"/>
                </a:solidFill>
              </a:rPr>
              <a:t>Упрощение сопровождения</a:t>
            </a:r>
            <a:endParaRPr lang="en-US" sz="2400" dirty="0">
              <a:solidFill>
                <a:schemeClr val="bg2"/>
              </a:solidFill>
            </a:endParaRPr>
          </a:p>
          <a:p>
            <a:pPr indent="-381000"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2"/>
                </a:solidFill>
              </a:rPr>
              <a:t>Portability</a:t>
            </a: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bg2"/>
                </a:solidFill>
              </a:rPr>
              <a:t>Встроенный мониторинг</a:t>
            </a:r>
            <a:endParaRPr lang="en-US" sz="2400" dirty="0">
              <a:solidFill>
                <a:schemeClr val="bg2"/>
              </a:solidFill>
            </a:endParaRPr>
          </a:p>
          <a:p>
            <a:pPr indent="-381000"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bg2"/>
                </a:solidFill>
              </a:rPr>
              <a:t>Кодифицированные шаблоны</a:t>
            </a:r>
          </a:p>
          <a:p>
            <a:pPr indent="-381000">
              <a:buClr>
                <a:srgbClr val="000000"/>
              </a:buClr>
              <a:buSzPts val="2400"/>
            </a:pPr>
            <a:endParaRPr lang="en-US" sz="2400" dirty="0">
              <a:solidFill>
                <a:schemeClr val="bg2"/>
              </a:solidFill>
            </a:endParaRPr>
          </a:p>
          <a:p>
            <a:pPr marL="76200" indent="0"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800000"/>
              </a:solidFill>
            </a:endParaRPr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375" y="1673452"/>
            <a:ext cx="3214490" cy="26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ClickHouse? </a:t>
            </a:r>
            <a:r>
              <a:rPr lang="ru-RU" dirty="0"/>
              <a:t>Что это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460950" y="1214500"/>
            <a:ext cx="81198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ru-RU" sz="2800" dirty="0">
                <a:solidFill>
                  <a:srgbClr val="000000"/>
                </a:solidFill>
              </a:rPr>
              <a:t>ClickHouse - столбцовая система управления базами данных для онлайн обработки аналитических запросов (OLAP), с открытым кодом.</a:t>
            </a:r>
            <a:endParaRPr lang="en-US" sz="2800" dirty="0">
              <a:solidFill>
                <a:srgbClr val="000000"/>
              </a:solidFill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endParaRPr sz="28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026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8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89" y="1214500"/>
            <a:ext cx="2878050" cy="9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Оно того стоит?</a:t>
            </a:r>
            <a:endParaRPr lang="en-US" dirty="0"/>
          </a:p>
        </p:txBody>
      </p:sp>
      <p:sp>
        <p:nvSpPr>
          <p:cNvPr id="5" name="Google Shape;295;p32"/>
          <p:cNvSpPr txBox="1">
            <a:spLocks noGrp="1"/>
          </p:cNvSpPr>
          <p:nvPr>
            <p:ph type="body" idx="1"/>
          </p:nvPr>
        </p:nvSpPr>
        <p:spPr>
          <a:xfrm>
            <a:off x="460950" y="10635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rgbClr val="000000"/>
              </a:buClr>
              <a:buSzPts val="2400"/>
            </a:pPr>
            <a:endParaRPr lang="en-US" sz="2400" dirty="0">
              <a:solidFill>
                <a:schemeClr val="bg2"/>
              </a:solidFill>
            </a:endParaRPr>
          </a:p>
          <a:p>
            <a:pPr marL="76200" indent="0">
              <a:buClr>
                <a:srgbClr val="000000"/>
              </a:buClr>
              <a:buSzPts val="2400"/>
              <a:buNone/>
            </a:pPr>
            <a:r>
              <a:rPr lang="ru-RU" sz="2400" dirty="0">
                <a:solidFill>
                  <a:schemeClr val="bg2"/>
                </a:solidFill>
              </a:rPr>
              <a:t>НО ЕСТЬ ВОПРОС:</a:t>
            </a:r>
          </a:p>
          <a:p>
            <a:pPr indent="-381000">
              <a:buClr>
                <a:srgbClr val="000000"/>
              </a:buClr>
              <a:buSzPts val="2400"/>
            </a:pPr>
            <a:endParaRPr lang="ru-RU" sz="2400" dirty="0">
              <a:solidFill>
                <a:schemeClr val="bg2"/>
              </a:solidFill>
            </a:endParaRPr>
          </a:p>
          <a:p>
            <a:pPr marL="76200" indent="0">
              <a:buClr>
                <a:srgbClr val="000000"/>
              </a:buClr>
              <a:buSzPts val="2400"/>
              <a:buNone/>
            </a:pPr>
            <a:r>
              <a:rPr lang="ru-RU" sz="2600" dirty="0">
                <a:solidFill>
                  <a:srgbClr val="FF0000"/>
                </a:solidFill>
              </a:rPr>
              <a:t>А что с производительностью</a:t>
            </a:r>
            <a:r>
              <a:rPr lang="en-US" sz="2600" dirty="0">
                <a:solidFill>
                  <a:srgbClr val="FF0000"/>
                </a:solidFill>
              </a:rPr>
              <a:t>?</a:t>
            </a:r>
          </a:p>
          <a:p>
            <a:pPr marL="76200" indent="0"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800000"/>
              </a:solidFill>
            </a:endParaRPr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375" y="1673452"/>
            <a:ext cx="3214490" cy="26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Пара слов об инфраструктуре компании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B2B search solution (Manticore-based)</a:t>
            </a:r>
          </a:p>
          <a:p>
            <a:r>
              <a:rPr lang="en-US" dirty="0">
                <a:solidFill>
                  <a:schemeClr val="bg2"/>
                </a:solidFill>
                <a:hlinkClick r:id="rId2"/>
              </a:rPr>
              <a:t>https://socialgist.com/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https://api.boardreader.com/docs/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100+ </a:t>
            </a:r>
            <a:r>
              <a:rPr lang="ru-RU" dirty="0">
                <a:solidFill>
                  <a:schemeClr val="bg2"/>
                </a:solidFill>
              </a:rPr>
              <a:t>серверов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В процессе переезда в</a:t>
            </a:r>
            <a:r>
              <a:rPr lang="en-US" dirty="0">
                <a:solidFill>
                  <a:schemeClr val="bg2"/>
                </a:solidFill>
              </a:rPr>
              <a:t> k8s</a:t>
            </a:r>
          </a:p>
          <a:p>
            <a:r>
              <a:rPr lang="ru-RU" dirty="0">
                <a:solidFill>
                  <a:schemeClr val="bg2"/>
                </a:solidFill>
              </a:rPr>
              <a:t>Есть сетевая </a:t>
            </a:r>
            <a:r>
              <a:rPr lang="en-US" dirty="0">
                <a:solidFill>
                  <a:schemeClr val="bg2"/>
                </a:solidFill>
              </a:rPr>
              <a:t>FS (</a:t>
            </a:r>
            <a:r>
              <a:rPr lang="en-US" dirty="0" err="1">
                <a:solidFill>
                  <a:schemeClr val="bg2"/>
                </a:solidFill>
              </a:rPr>
              <a:t>MooseFS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r>
              <a:rPr lang="ru-RU" dirty="0">
                <a:solidFill>
                  <a:schemeClr val="bg2"/>
                </a:solidFill>
              </a:rPr>
              <a:t>Уже есть небольшой </a:t>
            </a:r>
            <a:r>
              <a:rPr lang="en-US" dirty="0">
                <a:solidFill>
                  <a:schemeClr val="bg2"/>
                </a:solidFill>
              </a:rPr>
              <a:t>Clickhouse cluster </a:t>
            </a:r>
            <a:r>
              <a:rPr lang="ru-RU" dirty="0">
                <a:solidFill>
                  <a:schemeClr val="bg2"/>
                </a:solidFill>
              </a:rPr>
              <a:t>для хранения </a:t>
            </a:r>
            <a:r>
              <a:rPr lang="en-US" dirty="0">
                <a:solidFill>
                  <a:schemeClr val="bg2"/>
                </a:solidFill>
              </a:rPr>
              <a:t>performance logs</a:t>
            </a:r>
          </a:p>
          <a:p>
            <a:endParaRPr lang="ru-RU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62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Устанавливаем оператор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  <a:hlinkClick r:id="rId2"/>
              </a:rPr>
              <a:t>https://github.com/Altinity/clickhouse-operator/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Две части</a:t>
            </a:r>
            <a:r>
              <a:rPr lang="en-US" dirty="0">
                <a:solidFill>
                  <a:schemeClr val="bg2"/>
                </a:solidFill>
              </a:rPr>
              <a:t>: operator definition YAML + cluster definition YAML</a:t>
            </a:r>
          </a:p>
          <a:p>
            <a:r>
              <a:rPr lang="en-US" dirty="0">
                <a:solidFill>
                  <a:schemeClr val="bg2"/>
                </a:solidFill>
              </a:rPr>
              <a:t>Cluster definition YAML </a:t>
            </a:r>
            <a:r>
              <a:rPr lang="ru-RU" dirty="0">
                <a:solidFill>
                  <a:schemeClr val="bg2"/>
                </a:solidFill>
              </a:rPr>
              <a:t>создаётся пользователем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https://github.com/Altinity/clickhouse-operator/blob/master/docs/examples/</a:t>
            </a:r>
            <a:endParaRPr lang="en-US" dirty="0">
              <a:solidFill>
                <a:schemeClr val="bg2"/>
              </a:solidFill>
            </a:endParaRPr>
          </a:p>
          <a:p>
            <a:endParaRPr lang="ru-RU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5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Мелочи жизни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dirty="0"/>
          </a:p>
          <a:p>
            <a:r>
              <a:rPr lang="ru-RU" dirty="0">
                <a:solidFill>
                  <a:schemeClr val="bg2"/>
                </a:solidFill>
              </a:rPr>
              <a:t>Не забывайте размещать всё в отдельных namespaces</a:t>
            </a:r>
          </a:p>
          <a:p>
            <a:r>
              <a:rPr lang="ru-RU" dirty="0">
                <a:solidFill>
                  <a:schemeClr val="bg2"/>
                </a:solidFill>
              </a:rPr>
              <a:t>Сервис LoadBalancer не будет работать на baremetal k8s cluster (только на managed clouds)</a:t>
            </a:r>
          </a:p>
          <a:p>
            <a:r>
              <a:rPr lang="ru-RU" dirty="0">
                <a:solidFill>
                  <a:schemeClr val="bg2"/>
                </a:solidFill>
              </a:rPr>
              <a:t>Можно задавать ноды,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bg2"/>
                </a:solidFill>
              </a:rPr>
              <a:t>         на которых оператор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bg2"/>
                </a:solidFill>
              </a:rPr>
              <a:t>            будет развёртывать поды:</a:t>
            </a:r>
            <a:endParaRPr lang="en-US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</a:t>
            </a:r>
            <a:r>
              <a:rPr lang="en-US" sz="1000" dirty="0" err="1">
                <a:solidFill>
                  <a:schemeClr val="bg2"/>
                </a:solidFill>
                <a:latin typeface="Consolas" panose="020B0609020204030204" pitchFamily="49" charset="0"/>
              </a:rPr>
              <a:t>podTemplates</a:t>
            </a: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     - name: deploy-only-on-labeled-nodes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       zone: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         key: </a:t>
            </a:r>
            <a:r>
              <a:rPr lang="en-US" sz="1000" dirty="0" err="1">
                <a:solidFill>
                  <a:schemeClr val="bg2"/>
                </a:solidFill>
                <a:latin typeface="Consolas" panose="020B0609020204030204" pitchFamily="49" charset="0"/>
              </a:rPr>
              <a:t>clickhouse</a:t>
            </a:r>
            <a:endParaRPr lang="en-US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         values: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	            - "allow"</a:t>
            </a:r>
            <a:endParaRPr lang="ru-RU" sz="1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3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Измеряем </a:t>
            </a:r>
            <a:r>
              <a:rPr lang="en-US" sz="2400" dirty="0">
                <a:solidFill>
                  <a:schemeClr val="bg2"/>
                </a:solidFill>
              </a:rPr>
              <a:t>k8s overhead</a:t>
            </a:r>
          </a:p>
          <a:p>
            <a:pPr marL="114300" indent="0"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Измеряем с помощью </a:t>
            </a:r>
            <a:r>
              <a:rPr lang="ru-RU" dirty="0">
                <a:solidFill>
                  <a:schemeClr val="bg2"/>
                </a:solidFill>
                <a:hlinkClick r:id="rId2"/>
              </a:rPr>
              <a:t>https://github.com/Altinity/tsbs</a:t>
            </a:r>
            <a:r>
              <a:rPr lang="en-US" sz="1400" dirty="0">
                <a:solidFill>
                  <a:schemeClr val="bg2"/>
                </a:solidFill>
              </a:rPr>
              <a:t>   </a:t>
            </a:r>
            <a:r>
              <a:rPr lang="en-US" sz="1200" dirty="0">
                <a:solidFill>
                  <a:schemeClr val="bg2"/>
                </a:solidFill>
              </a:rPr>
              <a:t>(</a:t>
            </a:r>
            <a:r>
              <a:rPr lang="ru-RU" sz="1200" dirty="0">
                <a:solidFill>
                  <a:schemeClr val="bg2"/>
                </a:solidFill>
              </a:rPr>
              <a:t>детали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ru-RU" sz="1200" dirty="0">
                <a:solidFill>
                  <a:schemeClr val="bg2"/>
                </a:solidFill>
              </a:rPr>
              <a:t>тут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hlinkClick r:id="rId3"/>
              </a:rPr>
              <a:t>https://github.com/Altinity/tsbs#appendix-i-query-types-</a:t>
            </a:r>
            <a:r>
              <a:rPr lang="en-US" sz="1200" dirty="0"/>
              <a:t>)</a:t>
            </a:r>
          </a:p>
          <a:p>
            <a:r>
              <a:rPr lang="ru-RU" dirty="0">
                <a:solidFill>
                  <a:schemeClr val="bg2"/>
                </a:solidFill>
              </a:rPr>
              <a:t>Тестовая база </a:t>
            </a:r>
            <a:r>
              <a:rPr lang="en-US" dirty="0">
                <a:solidFill>
                  <a:schemeClr val="bg2"/>
                </a:solidFill>
              </a:rPr>
              <a:t>~750Gb, 25056000 time series</a:t>
            </a:r>
          </a:p>
          <a:p>
            <a:r>
              <a:rPr lang="ru-RU" dirty="0">
                <a:solidFill>
                  <a:schemeClr val="bg2"/>
                </a:solidFill>
              </a:rPr>
              <a:t>Четыре теста: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/>
                </a:solidFill>
              </a:rPr>
              <a:t>Запись </a:t>
            </a:r>
            <a:r>
              <a:rPr lang="en-US" dirty="0">
                <a:solidFill>
                  <a:schemeClr val="bg2"/>
                </a:solidFill>
              </a:rPr>
              <a:t>time series</a:t>
            </a:r>
            <a:endParaRPr lang="ru-RU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/>
                </a:solidFill>
              </a:rPr>
              <a:t>lastpoint – выборка последнего значения в time series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/>
                </a:solidFill>
              </a:rPr>
              <a:t>cpu-max-all-1 – агрегация time series за час с выборкой по 1 атрибуту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/>
                </a:solidFill>
              </a:rPr>
              <a:t>high-cpu-1 – выборка по критерию по всему набору данных</a:t>
            </a:r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43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Измеряем </a:t>
            </a:r>
            <a:r>
              <a:rPr lang="en-US" sz="2400" dirty="0">
                <a:solidFill>
                  <a:schemeClr val="bg2"/>
                </a:solidFill>
              </a:rPr>
              <a:t>k8s overhead: </a:t>
            </a:r>
            <a:r>
              <a:rPr lang="ru-RU" sz="2400" dirty="0">
                <a:solidFill>
                  <a:schemeClr val="bg2"/>
                </a:solidFill>
              </a:rPr>
              <a:t>скорость записи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830266"/>
              </p:ext>
            </p:extLst>
          </p:nvPr>
        </p:nvGraphicFramePr>
        <p:xfrm>
          <a:off x="404634" y="1687687"/>
          <a:ext cx="5295900" cy="226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905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Измеряем </a:t>
            </a:r>
            <a:r>
              <a:rPr lang="en-US" sz="2400" dirty="0">
                <a:solidFill>
                  <a:schemeClr val="bg2"/>
                </a:solidFill>
              </a:rPr>
              <a:t>k8s overhead: </a:t>
            </a:r>
            <a:r>
              <a:rPr lang="ru-RU" sz="2400" dirty="0">
                <a:solidFill>
                  <a:schemeClr val="bg2"/>
                </a:solidFill>
              </a:rPr>
              <a:t>чтение в 1 поток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880828"/>
              </p:ext>
            </p:extLst>
          </p:nvPr>
        </p:nvGraphicFramePr>
        <p:xfrm>
          <a:off x="252000" y="1399882"/>
          <a:ext cx="86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6979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Измеряем </a:t>
            </a:r>
            <a:r>
              <a:rPr lang="en-US" sz="2400" dirty="0">
                <a:solidFill>
                  <a:schemeClr val="bg2"/>
                </a:solidFill>
              </a:rPr>
              <a:t>k8s overhead: </a:t>
            </a:r>
            <a:r>
              <a:rPr lang="ru-RU" sz="2400" dirty="0">
                <a:solidFill>
                  <a:schemeClr val="bg2"/>
                </a:solidFill>
              </a:rPr>
              <a:t>чтение в </a:t>
            </a:r>
            <a:r>
              <a:rPr lang="en-US" sz="2400" dirty="0">
                <a:solidFill>
                  <a:schemeClr val="bg2"/>
                </a:solidFill>
              </a:rPr>
              <a:t>3</a:t>
            </a:r>
            <a:r>
              <a:rPr lang="ru-RU" sz="2400" dirty="0">
                <a:solidFill>
                  <a:schemeClr val="bg2"/>
                </a:solidFill>
              </a:rPr>
              <a:t> потока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45211"/>
              </p:ext>
            </p:extLst>
          </p:nvPr>
        </p:nvGraphicFramePr>
        <p:xfrm>
          <a:off x="265886" y="1399882"/>
          <a:ext cx="86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27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Измеряем </a:t>
            </a:r>
            <a:r>
              <a:rPr lang="en-US" sz="2400" dirty="0">
                <a:solidFill>
                  <a:schemeClr val="bg2"/>
                </a:solidFill>
              </a:rPr>
              <a:t>k8s overhead: </a:t>
            </a:r>
            <a:r>
              <a:rPr lang="ru-RU" sz="2400" dirty="0">
                <a:solidFill>
                  <a:schemeClr val="bg2"/>
                </a:solidFill>
              </a:rPr>
              <a:t>чтение в </a:t>
            </a:r>
            <a:r>
              <a:rPr lang="en-US" sz="2400" dirty="0">
                <a:solidFill>
                  <a:schemeClr val="bg2"/>
                </a:solidFill>
              </a:rPr>
              <a:t>10</a:t>
            </a:r>
            <a:r>
              <a:rPr lang="ru-RU" sz="2400" dirty="0">
                <a:solidFill>
                  <a:schemeClr val="bg2"/>
                </a:solidFill>
              </a:rPr>
              <a:t> потоков</a:t>
            </a: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00310"/>
              </p:ext>
            </p:extLst>
          </p:nvPr>
        </p:nvGraphicFramePr>
        <p:xfrm>
          <a:off x="252000" y="1406757"/>
          <a:ext cx="86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11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 практической стороны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Резюме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ru-RU" sz="2400" dirty="0">
                <a:solidFill>
                  <a:schemeClr val="bg2"/>
                </a:solidFill>
              </a:rPr>
              <a:t>практикующего админа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endParaRPr lang="en-US" dirty="0"/>
          </a:p>
          <a:p>
            <a:r>
              <a:rPr lang="ru-RU" dirty="0">
                <a:solidFill>
                  <a:schemeClr val="bg2"/>
                </a:solidFill>
              </a:rPr>
              <a:t>Бесполезно для неразвитой инфраструктуры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:)</a:t>
            </a:r>
          </a:p>
          <a:p>
            <a:r>
              <a:rPr lang="ru-RU" dirty="0">
                <a:solidFill>
                  <a:schemeClr val="bg2"/>
                </a:solidFill>
              </a:rPr>
              <a:t>Оператор в фазе разработки / первых релизов</a:t>
            </a:r>
          </a:p>
          <a:p>
            <a:r>
              <a:rPr lang="ru-RU" dirty="0">
                <a:solidFill>
                  <a:schemeClr val="bg2"/>
                </a:solidFill>
              </a:rPr>
              <a:t>Идеально для экспериментов и PoC</a:t>
            </a:r>
          </a:p>
          <a:p>
            <a:r>
              <a:rPr lang="ru-RU" dirty="0">
                <a:solidFill>
                  <a:schemeClr val="bg2"/>
                </a:solidFill>
              </a:rPr>
              <a:t>Легко перекроить кластер по щелчку пальцами</a:t>
            </a:r>
          </a:p>
          <a:p>
            <a:r>
              <a:rPr lang="ru-RU" dirty="0">
                <a:solidFill>
                  <a:schemeClr val="bg2"/>
                </a:solidFill>
              </a:rPr>
              <a:t>Данные в большинстве случаев сохраняются при перекраивании</a:t>
            </a:r>
          </a:p>
          <a:p>
            <a:r>
              <a:rPr lang="ru-RU" dirty="0">
                <a:solidFill>
                  <a:schemeClr val="bg2"/>
                </a:solidFill>
              </a:rPr>
              <a:t>Оверхед невелик (особенно с </a:t>
            </a:r>
            <a:r>
              <a:rPr lang="en-US" dirty="0">
                <a:solidFill>
                  <a:schemeClr val="bg2"/>
                </a:solidFill>
              </a:rPr>
              <a:t>plain network. </a:t>
            </a:r>
            <a:r>
              <a:rPr lang="ru-RU" dirty="0">
                <a:solidFill>
                  <a:schemeClr val="bg2"/>
                </a:solidFill>
              </a:rPr>
              <a:t>Сильно рекомендую </a:t>
            </a:r>
            <a:r>
              <a:rPr lang="ru-RU" dirty="0">
                <a:solidFill>
                  <a:schemeClr val="bg2"/>
                </a:solidFill>
                <a:hlinkClick r:id="rId2"/>
              </a:rPr>
              <a:t>https://www.youtube.com/watch?v=zmYxdtFzK6s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и </a:t>
            </a:r>
            <a:r>
              <a:rPr lang="ru-RU" dirty="0">
                <a:solidFill>
                  <a:schemeClr val="bg2"/>
                </a:solidFill>
                <a:hlinkClick r:id="rId3"/>
              </a:rPr>
              <a:t>https://www.youtube.com/watch?v=FORooAl2GtM</a:t>
            </a:r>
            <a:r>
              <a:rPr lang="ru-RU" dirty="0">
                <a:solidFill>
                  <a:schemeClr val="bg2"/>
                </a:solidFill>
              </a:rPr>
              <a:t>)</a:t>
            </a:r>
          </a:p>
          <a:p>
            <a:r>
              <a:rPr lang="ru-RU" dirty="0">
                <a:solidFill>
                  <a:schemeClr val="bg2"/>
                </a:solidFill>
              </a:rPr>
              <a:t>Оператор не спасёт в случае, если вы не умеете в Clickhouse</a:t>
            </a:r>
          </a:p>
          <a:p>
            <a:endParaRPr lang="ru-RU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</a:t>
            </a:r>
            <a:r>
              <a:rPr lang="en" dirty="0"/>
              <a:t> ClickHouse </a:t>
            </a:r>
            <a:r>
              <a:rPr lang="ru-RU" dirty="0"/>
              <a:t>в</a:t>
            </a:r>
            <a:r>
              <a:rPr lang="en" dirty="0"/>
              <a:t> Kubernetes?</a:t>
            </a:r>
            <a:endParaRPr dirty="0"/>
          </a:p>
        </p:txBody>
      </p:sp>
      <p:sp>
        <p:nvSpPr>
          <p:cNvPr id="130" name="Google Shape;130;p17"/>
          <p:cNvSpPr txBox="1"/>
          <p:nvPr/>
        </p:nvSpPr>
        <p:spPr>
          <a:xfrm>
            <a:off x="460950" y="1416925"/>
            <a:ext cx="8119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Все компоненты системы уже в 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k8s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Максимальная унификация управления.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Нужно быстро строить хранилища данных.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Нужна максимальная переносимость.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050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8" y="46194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9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 – что покажем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Эволюция </a:t>
            </a:r>
            <a:r>
              <a:rPr lang="en-US" sz="2400" dirty="0">
                <a:solidFill>
                  <a:srgbClr val="000000"/>
                </a:solidFill>
              </a:rPr>
              <a:t>ClickHouse </a:t>
            </a:r>
            <a:r>
              <a:rPr lang="ru-RU" sz="2400" dirty="0">
                <a:solidFill>
                  <a:srgbClr val="000000"/>
                </a:solidFill>
              </a:rPr>
              <a:t>кластера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Инсталляция оператора</a:t>
            </a:r>
          </a:p>
          <a:p>
            <a:pPr indent="-457200">
              <a:lnSpc>
                <a:spcPct val="100000"/>
              </a:lnSpc>
              <a:buFont typeface="Roboto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Cluster </a:t>
            </a:r>
            <a:r>
              <a:rPr lang="ru-RU" sz="2400" dirty="0">
                <a:solidFill>
                  <a:srgbClr val="000000"/>
                </a:solidFill>
              </a:rPr>
              <a:t>из одного инстанса </a:t>
            </a:r>
            <a:r>
              <a:rPr lang="en-US" sz="2400" dirty="0">
                <a:solidFill>
                  <a:srgbClr val="000000"/>
                </a:solidFill>
              </a:rPr>
              <a:t>ClickHouse</a:t>
            </a:r>
            <a:endParaRPr lang="ru-RU" sz="2400" dirty="0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buFont typeface="Roboto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Инсталяция </a:t>
            </a:r>
            <a:r>
              <a:rPr lang="en-US" sz="2400" dirty="0">
                <a:solidFill>
                  <a:srgbClr val="000000"/>
                </a:solidFill>
              </a:rPr>
              <a:t>Zookeeper</a:t>
            </a:r>
            <a:endParaRPr lang="ru-RU" sz="24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Добвление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репликации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Кластер на 4 шарда по 2 реплики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Будет 2 консоли – командная и мониторинг</a:t>
            </a:r>
          </a:p>
          <a:p>
            <a:pPr marL="0" lvl="0" indent="0">
              <a:spcAft>
                <a:spcPts val="1600"/>
              </a:spcAft>
              <a:buNone/>
            </a:pPr>
            <a:endParaRPr sz="2400" b="1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35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</a:t>
            </a:r>
            <a:endParaRPr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64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Выводы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DB </a:t>
            </a:r>
            <a:r>
              <a:rPr lang="ru-RU" sz="2400" dirty="0">
                <a:solidFill>
                  <a:srgbClr val="000000"/>
                </a:solidFill>
              </a:rPr>
              <a:t>в целом и КХ в частности в </a:t>
            </a:r>
            <a:r>
              <a:rPr lang="en-US" sz="2400" dirty="0">
                <a:solidFill>
                  <a:srgbClr val="000000"/>
                </a:solidFill>
              </a:rPr>
              <a:t>Kubernetes</a:t>
            </a:r>
            <a:r>
              <a:rPr lang="ru-RU" sz="2400" dirty="0">
                <a:solidFill>
                  <a:srgbClr val="000000"/>
                </a:solidFill>
              </a:rPr>
              <a:t> – можно!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Operator </a:t>
            </a:r>
            <a:r>
              <a:rPr lang="ru-RU" sz="2400" dirty="0">
                <a:solidFill>
                  <a:srgbClr val="000000"/>
                </a:solidFill>
              </a:rPr>
              <a:t>реально упрощает жизнь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С производительностью все ОК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Можно и нужно использовать</a:t>
            </a:r>
            <a:endParaRPr sz="2400" dirty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2400" b="1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0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information on Altinity ClickHouse Operator...</a:t>
            </a:r>
            <a:endParaRPr sz="2400"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1"/>
          </p:nvPr>
        </p:nvSpPr>
        <p:spPr>
          <a:xfrm>
            <a:off x="283025" y="923825"/>
            <a:ext cx="85887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ClickHouse Operator Github Project: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accent5"/>
                </a:solidFill>
                <a:hlinkClick r:id="rId3"/>
              </a:rPr>
              <a:t>https://github.com/Altinity/clickhouse-operator</a:t>
            </a:r>
            <a:endParaRPr lang="en-US" sz="2400" u="sng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u="sng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</a:rPr>
              <a:t>Issues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&amp; Pull Requests on </a:t>
            </a:r>
            <a:r>
              <a:rPr lang="en-US" sz="2400" b="1" dirty="0" err="1">
                <a:solidFill>
                  <a:srgbClr val="000000"/>
                </a:solidFill>
              </a:rPr>
              <a:t>Github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2400" b="1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42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250450" y="275007"/>
            <a:ext cx="4045200" cy="7218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 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2"/>
          </p:nvPr>
        </p:nvSpPr>
        <p:spPr>
          <a:xfrm>
            <a:off x="4569600" y="724200"/>
            <a:ext cx="4574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Contacts: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info@altinity.com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Visit us at: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https://www.altinity.com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Read Our Blog: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https://www.altinity.com/blog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100" dirty="0"/>
          </a:p>
        </p:txBody>
      </p:sp>
      <p:pic>
        <p:nvPicPr>
          <p:cNvPr id="4" name="Picture 2" descr="D:\Conference\HL2019\b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5682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02" y="1914155"/>
            <a:ext cx="2286000" cy="297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5729" y="485158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hlinkClick r:id="rId8"/>
              </a:rPr>
              <a:t>https://events.yandex.ru/events/ClickHouse/26-June-2019/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03782"/>
            <a:ext cx="4569600" cy="7591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ClickHouse </a:t>
            </a:r>
            <a:r>
              <a:rPr lang="en-US" dirty="0" err="1"/>
              <a:t>meetup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8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50" y="0"/>
            <a:ext cx="8568750" cy="819300"/>
          </a:xfrm>
        </p:spPr>
        <p:txBody>
          <a:bodyPr/>
          <a:lstStyle/>
          <a:p>
            <a:r>
              <a:rPr lang="en-US" dirty="0"/>
              <a:t>ClickHouse </a:t>
            </a:r>
            <a:r>
              <a:rPr lang="ru-RU" dirty="0"/>
              <a:t>в</a:t>
            </a:r>
            <a:r>
              <a:rPr lang="en-US" dirty="0"/>
              <a:t> Kubernetes</a:t>
            </a:r>
            <a:r>
              <a:rPr lang="ru-RU" dirty="0"/>
              <a:t> – это просто</a:t>
            </a:r>
            <a:r>
              <a:rPr lang="en-US" dirty="0"/>
              <a:t>?</a:t>
            </a:r>
          </a:p>
        </p:txBody>
      </p:sp>
      <p:pic>
        <p:nvPicPr>
          <p:cNvPr id="3074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39" y="4622817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6145" y="1094839"/>
            <a:ext cx="761002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ru-RU" sz="3600" kern="0" dirty="0">
                <a:solidFill>
                  <a:srgbClr val="000000"/>
                </a:solidFill>
                <a:cs typeface="Arial"/>
                <a:sym typeface="Arial"/>
              </a:rPr>
              <a:t>НЕ ОЧЕНЬ!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en-US" sz="3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ru-RU" sz="3600" kern="0" dirty="0">
                <a:solidFill>
                  <a:srgbClr val="000000"/>
                </a:solidFill>
                <a:cs typeface="Arial"/>
                <a:sym typeface="Arial"/>
              </a:rPr>
              <a:t>Почему? </a:t>
            </a: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endParaRPr lang="ru-RU" sz="3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ru-RU" sz="3600" kern="0" dirty="0">
                <a:solidFill>
                  <a:srgbClr val="000000"/>
                </a:solidFill>
                <a:cs typeface="Arial"/>
                <a:sym typeface="Arial"/>
              </a:rPr>
              <a:t>Потому что </a:t>
            </a:r>
            <a:endParaRPr lang="en-US" sz="3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3600" kern="0" dirty="0">
                <a:solidFill>
                  <a:srgbClr val="000000"/>
                </a:solidFill>
                <a:cs typeface="Arial"/>
                <a:sym typeface="Arial"/>
              </a:rPr>
              <a:t>ClickHouse </a:t>
            </a:r>
            <a:r>
              <a:rPr lang="en-US" sz="4800" kern="0" dirty="0">
                <a:solidFill>
                  <a:srgbClr val="FF0000"/>
                </a:solidFill>
                <a:cs typeface="Arial"/>
                <a:sym typeface="Arial"/>
              </a:rPr>
              <a:t>+</a:t>
            </a:r>
            <a:r>
              <a:rPr lang="en-US" sz="3600" kern="0" dirty="0">
                <a:solidFill>
                  <a:srgbClr val="000000"/>
                </a:solidFill>
                <a:cs typeface="Arial"/>
                <a:sym typeface="Arial"/>
              </a:rPr>
              <a:t> Kubernetes</a:t>
            </a:r>
            <a:endParaRPr lang="ru-RU" sz="3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42400" cy="8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ClickHouse </a:t>
            </a:r>
            <a:r>
              <a:rPr lang="ru-RU" dirty="0"/>
              <a:t>в</a:t>
            </a:r>
            <a:r>
              <a:rPr lang="en" dirty="0"/>
              <a:t> Kubernetes?</a:t>
            </a:r>
            <a:r>
              <a:rPr lang="ru-RU" dirty="0"/>
              <a:t> Что будем делать?</a:t>
            </a:r>
            <a:endParaRPr dirty="0"/>
          </a:p>
        </p:txBody>
      </p:sp>
      <p:sp>
        <p:nvSpPr>
          <p:cNvPr id="130" name="Google Shape;130;p17"/>
          <p:cNvSpPr txBox="1"/>
          <p:nvPr/>
        </p:nvSpPr>
        <p:spPr>
          <a:xfrm>
            <a:off x="573275" y="1092186"/>
            <a:ext cx="451137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Одна кнопка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79" y="830034"/>
            <a:ext cx="5296720" cy="4354866"/>
          </a:xfrm>
          <a:prstGeom prst="rect">
            <a:avLst/>
          </a:prstGeom>
        </p:spPr>
      </p:pic>
      <p:pic>
        <p:nvPicPr>
          <p:cNvPr id="4098" name="Picture 2" descr="D:\Conference\HL2019\be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73" y="461816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/>
          <p:cNvSpPr/>
          <p:nvPr/>
        </p:nvSpPr>
        <p:spPr>
          <a:xfrm>
            <a:off x="343064" y="1734796"/>
            <a:ext cx="3119215" cy="3008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/>
              <a:t>ClickHouse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29529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856" y="1052943"/>
            <a:ext cx="3778319" cy="332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Оператор? Что это?</a:t>
            </a:r>
          </a:p>
        </p:txBody>
      </p:sp>
      <p:sp>
        <p:nvSpPr>
          <p:cNvPr id="4" name="Google Shape;130;p17"/>
          <p:cNvSpPr txBox="1"/>
          <p:nvPr/>
        </p:nvSpPr>
        <p:spPr>
          <a:xfrm>
            <a:off x="144761" y="1126489"/>
            <a:ext cx="7717376" cy="425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Программа, управляющая</a:t>
            </a: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другими программами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С декларативным языком 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описания системы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Содержит 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кодифицированные знания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Робот-помощник сисадмина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22" name="Picture 2" descr="D:\Conference\HL2019\b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62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ClickHouse operator</a:t>
            </a:r>
            <a:r>
              <a:rPr lang="ru-RU" dirty="0"/>
              <a:t>? Что это?</a:t>
            </a:r>
          </a:p>
        </p:txBody>
      </p:sp>
      <p:sp>
        <p:nvSpPr>
          <p:cNvPr id="4" name="Google Shape;130;p17"/>
          <p:cNvSpPr txBox="1"/>
          <p:nvPr/>
        </p:nvSpPr>
        <p:spPr>
          <a:xfrm>
            <a:off x="460949" y="1408379"/>
            <a:ext cx="771737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Программа, управляющая кластером 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ClickHouse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в 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Kubernetes.</a:t>
            </a:r>
            <a:endParaRPr lang="ru-RU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Кодифицированные шаблоны.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Кодифицированные 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best practices.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22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62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4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ClickHouse operator</a:t>
            </a:r>
            <a:r>
              <a:rPr lang="ru-RU" dirty="0"/>
              <a:t>? Зачем это?</a:t>
            </a:r>
          </a:p>
        </p:txBody>
      </p:sp>
      <p:sp>
        <p:nvSpPr>
          <p:cNvPr id="4" name="Google Shape;130;p17"/>
          <p:cNvSpPr txBox="1"/>
          <p:nvPr/>
        </p:nvSpPr>
        <p:spPr>
          <a:xfrm>
            <a:off x="460949" y="1408379"/>
            <a:ext cx="7717376" cy="32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Позволяет эксплуатировать кластер 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ClickHouse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,</a:t>
            </a:r>
            <a:r>
              <a:rPr lang="en-US" sz="280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не вдаваясь в подробности, </a:t>
            </a:r>
            <a:r>
              <a:rPr lang="ru-RU" sz="2800" b="1" kern="0" dirty="0">
                <a:solidFill>
                  <a:srgbClr val="000000"/>
                </a:solidFill>
                <a:cs typeface="Arial"/>
                <a:sym typeface="Arial"/>
              </a:rPr>
              <a:t>как именно </a:t>
            </a:r>
            <a:r>
              <a:rPr lang="en-US" sz="2800" b="1" kern="0" dirty="0">
                <a:solidFill>
                  <a:srgbClr val="000000"/>
                </a:solidFill>
                <a:cs typeface="Arial"/>
                <a:sym typeface="Arial"/>
              </a:rPr>
              <a:t>ClickHouse</a:t>
            </a:r>
            <a:r>
              <a:rPr lang="ru-RU" sz="2800" b="1" kern="0" dirty="0">
                <a:solidFill>
                  <a:srgbClr val="000000"/>
                </a:solidFill>
                <a:cs typeface="Arial"/>
                <a:sym typeface="Arial"/>
              </a:rPr>
              <a:t> кластеризуется</a:t>
            </a:r>
            <a:r>
              <a:rPr lang="en-US" sz="2800" b="1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  <a:endParaRPr lang="ru-RU" sz="2800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508000" indent="-457200" defTabSz="9144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2800" kern="0" dirty="0">
                <a:solidFill>
                  <a:srgbClr val="000000"/>
                </a:solidFill>
                <a:cs typeface="Arial"/>
                <a:sym typeface="Arial"/>
              </a:rPr>
              <a:t>Позволяет легко автоматизировать типовые задачи.</a:t>
            </a:r>
          </a:p>
          <a:p>
            <a:pPr marL="50800" defTabSz="914400">
              <a:lnSpc>
                <a:spcPct val="120000"/>
              </a:lnSpc>
              <a:buClr>
                <a:srgbClr val="000000"/>
              </a:buClr>
              <a:buSzPts val="2800"/>
            </a:pPr>
            <a:endParaRPr lang="en-US"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122" name="Picture 2" descr="D:\Conference\HL2019\b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62" y="4620593"/>
            <a:ext cx="2571750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94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1661</Words>
  <Application>Microsoft Macintosh PowerPoint</Application>
  <PresentationFormat>On-screen Show (16:9)</PresentationFormat>
  <Paragraphs>394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Roboto</vt:lpstr>
      <vt:lpstr>Wingdings</vt:lpstr>
      <vt:lpstr>Тема Office</vt:lpstr>
      <vt:lpstr>Material</vt:lpstr>
      <vt:lpstr>Автоматизация управления ClickHouse-кластерами в Kubernetes</vt:lpstr>
      <vt:lpstr>K8s? Что это? K8s is the new Linux</vt:lpstr>
      <vt:lpstr>ClickHouse? Что это?</vt:lpstr>
      <vt:lpstr>Зачем ClickHouse в Kubernetes?</vt:lpstr>
      <vt:lpstr>ClickHouse в Kubernetes – это просто?</vt:lpstr>
      <vt:lpstr>ClickHouse в Kubernetes? Что будем делать?</vt:lpstr>
      <vt:lpstr>Оператор? Что это?</vt:lpstr>
      <vt:lpstr>ClickHouse operator? Что это?</vt:lpstr>
      <vt:lpstr>ClickHouse operator? Зачем это?</vt:lpstr>
      <vt:lpstr>ClickHouse operator? Кому это надо?</vt:lpstr>
      <vt:lpstr>ClickHouse operator – управление кластером  как ОДНИМ РЕСУРСОМ</vt:lpstr>
      <vt:lpstr>ClickHouse on Kubernetes – components</vt:lpstr>
      <vt:lpstr>Altinity ClickHouse operator – использование</vt:lpstr>
      <vt:lpstr>ClickHouse operator – начало</vt:lpstr>
      <vt:lpstr>Single-node “cluster”</vt:lpstr>
      <vt:lpstr>kubectl – наше всё</vt:lpstr>
      <vt:lpstr>Sharding</vt:lpstr>
      <vt:lpstr>Sharding – результаты</vt:lpstr>
      <vt:lpstr>Управление пользователями</vt:lpstr>
      <vt:lpstr>Схема отношений</vt:lpstr>
      <vt:lpstr>Replication – нужен Zookeeper</vt:lpstr>
      <vt:lpstr>Replication</vt:lpstr>
      <vt:lpstr>Persistent Storage</vt:lpstr>
      <vt:lpstr>Версии ClickHouse – podTemplate</vt:lpstr>
      <vt:lpstr>Расширенные настройки</vt:lpstr>
      <vt:lpstr>Operator Administration: ClickHouse defaults</vt:lpstr>
      <vt:lpstr>Operator = deployment + monitoring + operation</vt:lpstr>
      <vt:lpstr>План работ</vt:lpstr>
      <vt:lpstr>Оно того стоит? Что получаем?</vt:lpstr>
      <vt:lpstr>Оно того стоит?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Взгляд с практической стороны</vt:lpstr>
      <vt:lpstr>Демо – что покажем</vt:lpstr>
      <vt:lpstr>Демо</vt:lpstr>
      <vt:lpstr>Выводы</vt:lpstr>
      <vt:lpstr>More information on Altinity ClickHouse Operator...</vt:lpstr>
      <vt:lpstr> Questions?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creator>Анна</dc:creator>
  <cp:lastModifiedBy>Microsoft Office User</cp:lastModifiedBy>
  <cp:revision>317</cp:revision>
  <dcterms:created xsi:type="dcterms:W3CDTF">2018-05-31T09:54:56Z</dcterms:created>
  <dcterms:modified xsi:type="dcterms:W3CDTF">2019-07-01T09:26:45Z</dcterms:modified>
</cp:coreProperties>
</file>