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8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13716000" cx="24382400"/>
  <p:notesSz cx="6858000" cy="9144000"/>
  <p:embeddedFontLs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c4ca90626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c4ca90626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5c4ca90626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c7551918b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5c7551918b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961a65532_1_3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5961a65532_1_3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982d476e1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5982d476e1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961a65532_1_3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5961a65532_1_3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c7551918b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5c7551918b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c7551918b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5c7551918b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c4ca90626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5c4ca90626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5c4ca90626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b65d1567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5b65d1567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961a65532_1_2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5961a65532_1_2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961a65532_1_2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5961a65532_1_2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c7551918b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c7551918b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5c7551918b_0_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5961a65532_1_2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5961a65532_1_2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961a65532_1_3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5961a65532_1_3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961a65532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5961a65532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c5f95ffec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5c5f95ffec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c5f95ffec_0_2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5c5f95ffec_0_2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c5f95ffec_0_2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5c5f95ffec_0_2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c5f95ffec_0_3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5c5f95ffec_0_3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c7551918b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5c7551918b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c7551918b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5c7551918b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Нулевой_слайд_ru">
  <p:cSld name="Нулевой_слайд_ru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94763" y="5636795"/>
            <a:ext cx="6589712" cy="2525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Нулевой_слайд_eng">
  <p:cSld name="Нулевой_слайд_eng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01875" y="5457926"/>
            <a:ext cx="6582600" cy="2424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_eng">
  <p:cSld name="Титульный слайд_eng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75939" y="1884224"/>
            <a:ext cx="2329024" cy="85778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2"/>
          <p:cNvSpPr txBox="1"/>
          <p:nvPr>
            <p:ph idx="1" type="subTitle"/>
          </p:nvPr>
        </p:nvSpPr>
        <p:spPr>
          <a:xfrm>
            <a:off x="3042001" y="10061096"/>
            <a:ext cx="18308288" cy="1818167"/>
          </a:xfrm>
          <a:prstGeom prst="rect">
            <a:avLst/>
          </a:prstGeom>
          <a:noFill/>
          <a:ln>
            <a:noFill/>
          </a:ln>
        </p:spPr>
        <p:txBody>
          <a:bodyPr anchorCtr="0" anchor="b" bIns="251975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75" name="Google Shape;75;p12"/>
          <p:cNvSpPr/>
          <p:nvPr>
            <p:ph idx="2" type="pic"/>
          </p:nvPr>
        </p:nvSpPr>
        <p:spPr>
          <a:xfrm>
            <a:off x="3060775" y="1748278"/>
            <a:ext cx="8763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4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Char char="▎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/>
          <p:nvPr>
            <p:ph idx="3" type="pic"/>
          </p:nvPr>
        </p:nvSpPr>
        <p:spPr>
          <a:xfrm>
            <a:off x="15484475" y="1753711"/>
            <a:ext cx="5865814" cy="1227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4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Char char="▎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type="ctrTitle"/>
          </p:nvPr>
        </p:nvSpPr>
        <p:spPr>
          <a:xfrm>
            <a:off x="3042718" y="3831168"/>
            <a:ext cx="18308288" cy="549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16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лайд-разделитель_1">
  <p:cSld name="Слайд-разделитель_1">
    <p:bg>
      <p:bgPr>
        <a:solidFill>
          <a:schemeClr val="lt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3042001" y="915889"/>
            <a:ext cx="18308288" cy="1085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59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48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54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type="ctrTitle"/>
          </p:nvPr>
        </p:nvSpPr>
        <p:spPr>
          <a:xfrm>
            <a:off x="3042718" y="3831168"/>
            <a:ext cx="18308288" cy="549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16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лайд-разделитель_2">
  <p:cSld name="Слайд-разделитель_2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>
            <p:ph idx="2" type="pic"/>
          </p:nvPr>
        </p:nvSpPr>
        <p:spPr>
          <a:xfrm>
            <a:off x="1589074" y="5561156"/>
            <a:ext cx="2911489" cy="243896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Char char="▎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5245631" y="915889"/>
            <a:ext cx="16104658" cy="1085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59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48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54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type="ctrTitle"/>
          </p:nvPr>
        </p:nvSpPr>
        <p:spPr>
          <a:xfrm>
            <a:off x="5246348" y="3831168"/>
            <a:ext cx="16103940" cy="549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16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лайд-разделитель_3">
  <p:cSld name="Слайд-разделитель_3"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>
            <p:ph idx="2" type="pic"/>
          </p:nvPr>
        </p:nvSpPr>
        <p:spPr>
          <a:xfrm>
            <a:off x="15513050" y="0"/>
            <a:ext cx="8880953" cy="137298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Char char="▎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042000" y="915889"/>
            <a:ext cx="12442474" cy="1085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59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48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54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type="ctrTitle"/>
          </p:nvPr>
        </p:nvSpPr>
        <p:spPr>
          <a:xfrm>
            <a:off x="3042718" y="3831168"/>
            <a:ext cx="13178357" cy="549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16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лайд-разделитель_4">
  <p:cSld name="Слайд-разделитель_4"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>
            <p:ph idx="2" type="pic"/>
          </p:nvPr>
        </p:nvSpPr>
        <p:spPr>
          <a:xfrm>
            <a:off x="57638" y="0"/>
            <a:ext cx="24382413" cy="13716000"/>
          </a:xfrm>
          <a:prstGeom prst="rect">
            <a:avLst/>
          </a:prstGeom>
          <a:blipFill rotWithShape="1">
            <a:blip r:embed="rId2">
              <a:alphaModFix amt="5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Char char="▎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042000" y="915889"/>
            <a:ext cx="18308288" cy="1085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59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48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54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16"/>
          <p:cNvSpPr txBox="1"/>
          <p:nvPr>
            <p:ph type="ctrTitle"/>
          </p:nvPr>
        </p:nvSpPr>
        <p:spPr>
          <a:xfrm>
            <a:off x="3042718" y="3831168"/>
            <a:ext cx="8784157" cy="549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16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None/>
              <a:defRPr sz="9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одержание">
  <p:cSld name="Содержание">
    <p:bg>
      <p:bgPr>
        <a:solidFill>
          <a:schemeClr val="lt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5241600" y="3824935"/>
            <a:ext cx="6577044" cy="739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▎"/>
              <a:defRPr/>
            </a:lvl2pPr>
            <a:lvl3pPr indent="-4000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3042000" y="1630363"/>
            <a:ext cx="18308288" cy="1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2" type="body"/>
          </p:nvPr>
        </p:nvSpPr>
        <p:spPr>
          <a:xfrm>
            <a:off x="3041999" y="3828862"/>
            <a:ext cx="1458563" cy="73342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▎"/>
              <a:defRPr/>
            </a:lvl2pPr>
            <a:lvl3pPr indent="-4000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3" type="body"/>
          </p:nvPr>
        </p:nvSpPr>
        <p:spPr>
          <a:xfrm>
            <a:off x="5243044" y="5304692"/>
            <a:ext cx="6577044" cy="721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▎"/>
              <a:defRPr/>
            </a:lvl2pPr>
            <a:lvl3pPr indent="-4000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4" type="body"/>
          </p:nvPr>
        </p:nvSpPr>
        <p:spPr>
          <a:xfrm>
            <a:off x="3041999" y="5307795"/>
            <a:ext cx="1458563" cy="72399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▎"/>
              <a:defRPr/>
            </a:lvl2pPr>
            <a:lvl3pPr indent="-4000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5" type="body"/>
          </p:nvPr>
        </p:nvSpPr>
        <p:spPr>
          <a:xfrm>
            <a:off x="5243044" y="6767696"/>
            <a:ext cx="6577044" cy="721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▎"/>
              <a:defRPr/>
            </a:lvl2pPr>
            <a:lvl3pPr indent="-4000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6" type="body"/>
          </p:nvPr>
        </p:nvSpPr>
        <p:spPr>
          <a:xfrm>
            <a:off x="3041999" y="6770799"/>
            <a:ext cx="1458563" cy="72399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▎"/>
              <a:defRPr/>
            </a:lvl2pPr>
            <a:lvl3pPr indent="-4000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7" type="body"/>
          </p:nvPr>
        </p:nvSpPr>
        <p:spPr>
          <a:xfrm>
            <a:off x="5243044" y="8226447"/>
            <a:ext cx="6577044" cy="721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▎"/>
              <a:defRPr/>
            </a:lvl2pPr>
            <a:lvl3pPr indent="-4000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8" type="body"/>
          </p:nvPr>
        </p:nvSpPr>
        <p:spPr>
          <a:xfrm>
            <a:off x="3041999" y="8229550"/>
            <a:ext cx="1458563" cy="71601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▎"/>
              <a:defRPr/>
            </a:lvl2pPr>
            <a:lvl3pPr indent="-4000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9" type="body"/>
          </p:nvPr>
        </p:nvSpPr>
        <p:spPr>
          <a:xfrm>
            <a:off x="5243044" y="9689734"/>
            <a:ext cx="6577044" cy="730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▎"/>
              <a:defRPr/>
            </a:lvl2pPr>
            <a:lvl3pPr indent="-4000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3" type="body"/>
          </p:nvPr>
        </p:nvSpPr>
        <p:spPr>
          <a:xfrm>
            <a:off x="3041999" y="9687521"/>
            <a:ext cx="1458563" cy="73282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▎"/>
              <a:defRPr/>
            </a:lvl2pPr>
            <a:lvl3pPr indent="-4000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4" type="body"/>
          </p:nvPr>
        </p:nvSpPr>
        <p:spPr>
          <a:xfrm>
            <a:off x="5243044" y="11155988"/>
            <a:ext cx="6577044" cy="730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▎"/>
              <a:defRPr/>
            </a:lvl2pPr>
            <a:lvl3pPr indent="-4000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5" type="body"/>
          </p:nvPr>
        </p:nvSpPr>
        <p:spPr>
          <a:xfrm>
            <a:off x="3041999" y="11153775"/>
            <a:ext cx="1458563" cy="73282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▎"/>
              <a:defRPr/>
            </a:lvl2pPr>
            <a:lvl3pPr indent="-4000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6" type="body"/>
          </p:nvPr>
        </p:nvSpPr>
        <p:spPr>
          <a:xfrm>
            <a:off x="14772406" y="3824935"/>
            <a:ext cx="6577044" cy="739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▎"/>
              <a:defRPr/>
            </a:lvl2pPr>
            <a:lvl3pPr indent="-4000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7" type="body"/>
          </p:nvPr>
        </p:nvSpPr>
        <p:spPr>
          <a:xfrm>
            <a:off x="12572806" y="3828862"/>
            <a:ext cx="1458563" cy="73342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▎"/>
              <a:defRPr/>
            </a:lvl2pPr>
            <a:lvl3pPr indent="-4000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8" type="body"/>
          </p:nvPr>
        </p:nvSpPr>
        <p:spPr>
          <a:xfrm>
            <a:off x="14773852" y="5304692"/>
            <a:ext cx="6577044" cy="721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▎"/>
              <a:defRPr/>
            </a:lvl2pPr>
            <a:lvl3pPr indent="-4000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9" type="body"/>
          </p:nvPr>
        </p:nvSpPr>
        <p:spPr>
          <a:xfrm>
            <a:off x="12572806" y="5307795"/>
            <a:ext cx="1458563" cy="72399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▎"/>
              <a:defRPr/>
            </a:lvl2pPr>
            <a:lvl3pPr indent="-4000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20" type="body"/>
          </p:nvPr>
        </p:nvSpPr>
        <p:spPr>
          <a:xfrm>
            <a:off x="14773852" y="6767696"/>
            <a:ext cx="6577044" cy="721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▎"/>
              <a:defRPr/>
            </a:lvl2pPr>
            <a:lvl3pPr indent="-4000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21" type="body"/>
          </p:nvPr>
        </p:nvSpPr>
        <p:spPr>
          <a:xfrm>
            <a:off x="12572806" y="6770799"/>
            <a:ext cx="1458563" cy="72399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▎"/>
              <a:defRPr/>
            </a:lvl2pPr>
            <a:lvl3pPr indent="-4000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22" type="body"/>
          </p:nvPr>
        </p:nvSpPr>
        <p:spPr>
          <a:xfrm>
            <a:off x="14773852" y="8226447"/>
            <a:ext cx="6577044" cy="721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▎"/>
              <a:defRPr/>
            </a:lvl2pPr>
            <a:lvl3pPr indent="-4000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23" type="body"/>
          </p:nvPr>
        </p:nvSpPr>
        <p:spPr>
          <a:xfrm>
            <a:off x="12572806" y="8229550"/>
            <a:ext cx="1458563" cy="71601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▎"/>
              <a:defRPr/>
            </a:lvl2pPr>
            <a:lvl3pPr indent="-4000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4" type="body"/>
          </p:nvPr>
        </p:nvSpPr>
        <p:spPr>
          <a:xfrm>
            <a:off x="14773852" y="9689734"/>
            <a:ext cx="6577044" cy="730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▎"/>
              <a:defRPr/>
            </a:lvl2pPr>
            <a:lvl3pPr indent="-4000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25" type="body"/>
          </p:nvPr>
        </p:nvSpPr>
        <p:spPr>
          <a:xfrm>
            <a:off x="12572806" y="9687521"/>
            <a:ext cx="1458563" cy="73282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▎"/>
              <a:defRPr/>
            </a:lvl2pPr>
            <a:lvl3pPr indent="-4000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26" type="body"/>
          </p:nvPr>
        </p:nvSpPr>
        <p:spPr>
          <a:xfrm>
            <a:off x="14773852" y="11155988"/>
            <a:ext cx="6577044" cy="730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▎"/>
              <a:defRPr/>
            </a:lvl2pPr>
            <a:lvl3pPr indent="-4000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27" type="body"/>
          </p:nvPr>
        </p:nvSpPr>
        <p:spPr>
          <a:xfrm>
            <a:off x="12572806" y="11153775"/>
            <a:ext cx="1458563" cy="73282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▎"/>
              <a:defRPr/>
            </a:lvl2pPr>
            <a:lvl3pPr indent="-4000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одержание_разделитель">
  <p:cSld name="Содержание_разделитель">
    <p:bg>
      <p:bgPr>
        <a:solidFill>
          <a:schemeClr val="l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idx="1" type="subTitle"/>
          </p:nvPr>
        </p:nvSpPr>
        <p:spPr>
          <a:xfrm>
            <a:off x="3042000" y="1639790"/>
            <a:ext cx="3298475" cy="14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121" name="Google Shape;121;p18"/>
          <p:cNvSpPr txBox="1"/>
          <p:nvPr>
            <p:ph idx="2" type="body"/>
          </p:nvPr>
        </p:nvSpPr>
        <p:spPr>
          <a:xfrm>
            <a:off x="3042000" y="4202016"/>
            <a:ext cx="18308288" cy="2932209"/>
          </a:xfrm>
          <a:prstGeom prst="rect">
            <a:avLst/>
          </a:prstGeom>
          <a:noFill/>
          <a:ln>
            <a:noFill/>
          </a:ln>
        </p:spPr>
        <p:txBody>
          <a:bodyPr anchorCtr="0" anchor="b" bIns="16200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1" sz="7200"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▎"/>
              <a:defRPr/>
            </a:lvl2pPr>
            <a:lvl3pPr indent="-4000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22" name="Google Shape;122;p18"/>
          <p:cNvPicPr preferRelativeResize="0"/>
          <p:nvPr/>
        </p:nvPicPr>
        <p:blipFill/>
        <p:spPr>
          <a:xfrm>
            <a:off x="21028909" y="2090254"/>
            <a:ext cx="295793" cy="55341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23" name="Google Shape;123;p18"/>
          <p:cNvSpPr txBox="1"/>
          <p:nvPr>
            <p:ph idx="3" type="body"/>
          </p:nvPr>
        </p:nvSpPr>
        <p:spPr>
          <a:xfrm>
            <a:off x="3042000" y="7822545"/>
            <a:ext cx="18308288" cy="44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▎"/>
              <a:defRPr/>
            </a:lvl2pPr>
            <a:lvl3pPr indent="-4000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екст и 2 объекта">
  <p:cSld name="Текст и 2 объекта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9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8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1587601" y="3431440"/>
            <a:ext cx="6584850" cy="8817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47244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3840"/>
              <a:buFont typeface="Arimo"/>
              <a:buChar char="▎"/>
              <a:defRPr/>
            </a:lvl2pPr>
            <a:lvl3pPr indent="-5334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/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/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2" type="body"/>
          </p:nvPr>
        </p:nvSpPr>
        <p:spPr>
          <a:xfrm>
            <a:off x="8913600" y="3429850"/>
            <a:ext cx="13898775" cy="4066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47244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3840"/>
              <a:buFont typeface="Arimo"/>
              <a:buChar char="▎"/>
              <a:defRPr/>
            </a:lvl2pPr>
            <a:lvl3pPr indent="-5334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/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/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3" type="body"/>
          </p:nvPr>
        </p:nvSpPr>
        <p:spPr>
          <a:xfrm>
            <a:off x="8913600" y="8208000"/>
            <a:ext cx="13898775" cy="404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2286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3840"/>
              <a:buFont typeface="Arimo"/>
              <a:buNone/>
              <a:defRPr/>
            </a:lvl2pPr>
            <a:lvl3pPr indent="-5334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/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/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объекта и текст">
  <p:cSld name="2 объекта и текст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8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1587600" y="3429849"/>
            <a:ext cx="10239275" cy="62491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47244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3840"/>
              <a:buFont typeface="Arimo"/>
              <a:buChar char="▎"/>
              <a:defRPr/>
            </a:lvl2pPr>
            <a:lvl3pPr indent="-5334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/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/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2" type="body"/>
          </p:nvPr>
        </p:nvSpPr>
        <p:spPr>
          <a:xfrm>
            <a:off x="12572806" y="3429849"/>
            <a:ext cx="10239569" cy="62491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47244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3840"/>
              <a:buFont typeface="Arimo"/>
              <a:buChar char="▎"/>
              <a:defRPr/>
            </a:lvl2pPr>
            <a:lvl3pPr indent="-5334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/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/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3" type="body"/>
          </p:nvPr>
        </p:nvSpPr>
        <p:spPr>
          <a:xfrm>
            <a:off x="1587601" y="10033199"/>
            <a:ext cx="17565587" cy="22159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47244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3840"/>
              <a:buFont typeface="Arimo"/>
              <a:buChar char="▎"/>
              <a:defRPr/>
            </a:lvl2pPr>
            <a:lvl3pPr indent="-5334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/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/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_ru">
  <p:cSld name="Титульный слайд_ru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042001" y="10061096"/>
            <a:ext cx="18308288" cy="1818167"/>
          </a:xfrm>
          <a:prstGeom prst="rect">
            <a:avLst/>
          </a:prstGeom>
          <a:noFill/>
          <a:ln>
            <a:noFill/>
          </a:ln>
        </p:spPr>
        <p:txBody>
          <a:bodyPr anchorCtr="0" anchor="b" bIns="251975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3042718" y="3831168"/>
            <a:ext cx="18308288" cy="549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16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65780" y="1963034"/>
            <a:ext cx="2289465" cy="87736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>
            <p:ph idx="2" type="pic"/>
          </p:nvPr>
        </p:nvSpPr>
        <p:spPr>
          <a:xfrm>
            <a:off x="3049652" y="1748278"/>
            <a:ext cx="8763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4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Char char="▎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/>
          <p:nvPr>
            <p:ph idx="3" type="pic"/>
          </p:nvPr>
        </p:nvSpPr>
        <p:spPr>
          <a:xfrm>
            <a:off x="15484475" y="1753711"/>
            <a:ext cx="5865814" cy="1227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4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Char char="▎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объекта и текст">
  <p:cSld name="3 объекта и текст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1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8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1587601" y="3429849"/>
            <a:ext cx="6584850" cy="62491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47244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3840"/>
              <a:buFont typeface="Arimo"/>
              <a:buChar char="▎"/>
              <a:defRPr/>
            </a:lvl2pPr>
            <a:lvl3pPr indent="-5334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/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/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2" type="body"/>
          </p:nvPr>
        </p:nvSpPr>
        <p:spPr>
          <a:xfrm>
            <a:off x="1587601" y="10033199"/>
            <a:ext cx="17565587" cy="22159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47244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3840"/>
              <a:buFont typeface="Arimo"/>
              <a:buChar char="▎"/>
              <a:defRPr/>
            </a:lvl2pPr>
            <a:lvl3pPr indent="-5334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/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/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3" type="body"/>
          </p:nvPr>
        </p:nvSpPr>
        <p:spPr>
          <a:xfrm>
            <a:off x="8906758" y="3429849"/>
            <a:ext cx="6577717" cy="62491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47244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3840"/>
              <a:buFont typeface="Arimo"/>
              <a:buChar char="▎"/>
              <a:defRPr/>
            </a:lvl2pPr>
            <a:lvl3pPr indent="-5334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/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/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21"/>
          <p:cNvSpPr txBox="1"/>
          <p:nvPr>
            <p:ph idx="4" type="body"/>
          </p:nvPr>
        </p:nvSpPr>
        <p:spPr>
          <a:xfrm>
            <a:off x="16231516" y="3429849"/>
            <a:ext cx="6580859" cy="62491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47244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3840"/>
              <a:buFont typeface="Arimo"/>
              <a:buChar char="▎"/>
              <a:defRPr/>
            </a:lvl2pPr>
            <a:lvl3pPr indent="-5334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/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/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>
  <p:cSld name="Сравнение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2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8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1587600" y="5641200"/>
            <a:ext cx="10239275" cy="6607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47244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3840"/>
              <a:buFont typeface="Arimo"/>
              <a:buChar char="▎"/>
              <a:defRPr/>
            </a:lvl2pPr>
            <a:lvl3pPr indent="-5334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/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/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2" type="body"/>
          </p:nvPr>
        </p:nvSpPr>
        <p:spPr>
          <a:xfrm>
            <a:off x="12572806" y="5641200"/>
            <a:ext cx="10239569" cy="6607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47244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3840"/>
              <a:buFont typeface="Arimo"/>
              <a:buChar char="▎"/>
              <a:defRPr/>
            </a:lvl2pPr>
            <a:lvl3pPr indent="-5334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/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/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3" type="body"/>
          </p:nvPr>
        </p:nvSpPr>
        <p:spPr>
          <a:xfrm>
            <a:off x="1587602" y="3441600"/>
            <a:ext cx="10239274" cy="1857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28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indent="-47244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3840"/>
              <a:buFont typeface="Arimo"/>
              <a:buChar char="▎"/>
              <a:defRPr/>
            </a:lvl2pPr>
            <a:lvl3pPr indent="-5334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/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/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4" type="body"/>
          </p:nvPr>
        </p:nvSpPr>
        <p:spPr>
          <a:xfrm>
            <a:off x="12572806" y="3441600"/>
            <a:ext cx="10239274" cy="1857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28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indent="-47244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3840"/>
              <a:buFont typeface="Arimo"/>
              <a:buChar char="▎"/>
              <a:defRPr/>
            </a:lvl2pPr>
            <a:lvl3pPr indent="-5334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/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/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и подпись">
  <p:cSld name="Объект и подпись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3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8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1587599" y="3455988"/>
            <a:ext cx="21224776" cy="7326312"/>
          </a:xfrm>
          <a:prstGeom prst="rect">
            <a:avLst/>
          </a:prstGeom>
          <a:noFill/>
          <a:ln>
            <a:noFill/>
          </a:ln>
        </p:spPr>
        <p:txBody>
          <a:bodyPr anchorCtr="1" anchor="ctr" bIns="251975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47244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3840"/>
              <a:buFont typeface="Arimo"/>
              <a:buChar char="▎"/>
              <a:defRPr/>
            </a:lvl2pPr>
            <a:lvl3pPr indent="-5334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/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/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2" type="body"/>
          </p:nvPr>
        </p:nvSpPr>
        <p:spPr>
          <a:xfrm>
            <a:off x="1587601" y="11121681"/>
            <a:ext cx="17565587" cy="11274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47244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3840"/>
              <a:buFont typeface="Arimo"/>
              <a:buChar char="▎"/>
              <a:defRPr/>
            </a:lvl2pPr>
            <a:lvl3pPr indent="-5334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/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/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иктограмма и текст/объект">
  <p:cSld name="Пиктограмма и текст/объект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4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8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8906400" y="3440009"/>
            <a:ext cx="13905975" cy="73422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indent="-47244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3840"/>
              <a:buFont typeface="Arimo"/>
              <a:buChar char="▎"/>
              <a:defRPr/>
            </a:lvl2pPr>
            <a:lvl3pPr indent="-5334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/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/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4"/>
          <p:cNvSpPr/>
          <p:nvPr>
            <p:ph idx="2" type="pic"/>
          </p:nvPr>
        </p:nvSpPr>
        <p:spPr>
          <a:xfrm>
            <a:off x="3035300" y="5903400"/>
            <a:ext cx="2938463" cy="2461556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Char char="▎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пиктограммы и текст">
  <p:cSld name="3 пиктограммы и текст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5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8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1587601" y="7455428"/>
            <a:ext cx="6584849" cy="4060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47244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3840"/>
              <a:buFont typeface="Arimo"/>
              <a:buChar char="▎"/>
              <a:defRPr/>
            </a:lvl2pPr>
            <a:lvl3pPr indent="-5334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/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/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25"/>
          <p:cNvSpPr txBox="1"/>
          <p:nvPr>
            <p:ph idx="2" type="body"/>
          </p:nvPr>
        </p:nvSpPr>
        <p:spPr>
          <a:xfrm>
            <a:off x="8906400" y="7455428"/>
            <a:ext cx="6584849" cy="4060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47244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3840"/>
              <a:buFont typeface="Arimo"/>
              <a:buChar char="▎"/>
              <a:defRPr/>
            </a:lvl2pPr>
            <a:lvl3pPr indent="-5334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/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/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5"/>
          <p:cNvSpPr txBox="1"/>
          <p:nvPr>
            <p:ph idx="3" type="body"/>
          </p:nvPr>
        </p:nvSpPr>
        <p:spPr>
          <a:xfrm>
            <a:off x="16230502" y="7455428"/>
            <a:ext cx="6584849" cy="4060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47244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3840"/>
              <a:buFont typeface="Arimo"/>
              <a:buChar char="▎"/>
              <a:defRPr/>
            </a:lvl2pPr>
            <a:lvl3pPr indent="-5334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/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/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25"/>
          <p:cNvSpPr/>
          <p:nvPr>
            <p:ph idx="4" type="pic"/>
          </p:nvPr>
        </p:nvSpPr>
        <p:spPr>
          <a:xfrm>
            <a:off x="1579563" y="4234715"/>
            <a:ext cx="2925477" cy="2450678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Char char="▎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25"/>
          <p:cNvSpPr/>
          <p:nvPr>
            <p:ph idx="5" type="pic"/>
          </p:nvPr>
        </p:nvSpPr>
        <p:spPr>
          <a:xfrm>
            <a:off x="8905224" y="4234715"/>
            <a:ext cx="2925477" cy="2450678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Char char="▎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25"/>
          <p:cNvSpPr/>
          <p:nvPr>
            <p:ph idx="6" type="pic"/>
          </p:nvPr>
        </p:nvSpPr>
        <p:spPr>
          <a:xfrm>
            <a:off x="16229781" y="4234715"/>
            <a:ext cx="2925477" cy="2450678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Char char="▎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пиктограммы и текст">
  <p:cSld name="4 пиктограммы и текст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6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8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1587602" y="7455428"/>
            <a:ext cx="4752873" cy="4060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47244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3840"/>
              <a:buFont typeface="Arimo"/>
              <a:buChar char="▎"/>
              <a:defRPr/>
            </a:lvl2pPr>
            <a:lvl3pPr indent="-5334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/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/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6"/>
          <p:cNvSpPr/>
          <p:nvPr>
            <p:ph idx="2" type="pic"/>
          </p:nvPr>
        </p:nvSpPr>
        <p:spPr>
          <a:xfrm>
            <a:off x="1579563" y="4234715"/>
            <a:ext cx="2925477" cy="2450678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Char char="▎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3" type="body"/>
          </p:nvPr>
        </p:nvSpPr>
        <p:spPr>
          <a:xfrm>
            <a:off x="7079644" y="7455428"/>
            <a:ext cx="4747232" cy="4060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47244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3840"/>
              <a:buFont typeface="Arimo"/>
              <a:buChar char="▎"/>
              <a:defRPr/>
            </a:lvl2pPr>
            <a:lvl3pPr indent="-5334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/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/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26"/>
          <p:cNvSpPr/>
          <p:nvPr>
            <p:ph idx="4" type="pic"/>
          </p:nvPr>
        </p:nvSpPr>
        <p:spPr>
          <a:xfrm>
            <a:off x="7077538" y="4234715"/>
            <a:ext cx="2925477" cy="2450678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Char char="▎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Google Shape;184;p26"/>
          <p:cNvSpPr txBox="1"/>
          <p:nvPr>
            <p:ph idx="5" type="body"/>
          </p:nvPr>
        </p:nvSpPr>
        <p:spPr>
          <a:xfrm>
            <a:off x="12572807" y="7455428"/>
            <a:ext cx="4745232" cy="4060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47244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3840"/>
              <a:buFont typeface="Arimo"/>
              <a:buChar char="▎"/>
              <a:defRPr/>
            </a:lvl2pPr>
            <a:lvl3pPr indent="-5334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/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/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26"/>
          <p:cNvSpPr/>
          <p:nvPr>
            <p:ph idx="6" type="pic"/>
          </p:nvPr>
        </p:nvSpPr>
        <p:spPr>
          <a:xfrm>
            <a:off x="12572650" y="4234715"/>
            <a:ext cx="2925477" cy="2450678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Char char="▎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p26"/>
          <p:cNvSpPr txBox="1"/>
          <p:nvPr>
            <p:ph idx="7" type="body"/>
          </p:nvPr>
        </p:nvSpPr>
        <p:spPr>
          <a:xfrm>
            <a:off x="18057798" y="7455428"/>
            <a:ext cx="4754577" cy="4060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47244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3840"/>
              <a:buFont typeface="Arimo"/>
              <a:buChar char="▎"/>
              <a:defRPr/>
            </a:lvl2pPr>
            <a:lvl3pPr indent="-5334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/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/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26"/>
          <p:cNvSpPr/>
          <p:nvPr>
            <p:ph idx="8" type="pic"/>
          </p:nvPr>
        </p:nvSpPr>
        <p:spPr>
          <a:xfrm>
            <a:off x="18057642" y="4234715"/>
            <a:ext cx="2925477" cy="2450678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Char char="▎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 пиктограмм и текст">
  <p:cSld name="5 пиктограмм и текст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7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8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7"/>
          <p:cNvSpPr/>
          <p:nvPr>
            <p:ph idx="2" type="pic"/>
          </p:nvPr>
        </p:nvSpPr>
        <p:spPr>
          <a:xfrm>
            <a:off x="1597016" y="4570665"/>
            <a:ext cx="2547947" cy="2134421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Char char="▎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1587602" y="7455428"/>
            <a:ext cx="3649561" cy="4060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47244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3840"/>
              <a:buFont typeface="Arimo"/>
              <a:buChar char="▎"/>
              <a:defRPr/>
            </a:lvl2pPr>
            <a:lvl3pPr indent="-5334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/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/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27"/>
          <p:cNvSpPr/>
          <p:nvPr>
            <p:ph idx="3" type="pic"/>
          </p:nvPr>
        </p:nvSpPr>
        <p:spPr>
          <a:xfrm>
            <a:off x="5987286" y="4570665"/>
            <a:ext cx="2547947" cy="2134421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Char char="▎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27"/>
          <p:cNvSpPr/>
          <p:nvPr>
            <p:ph idx="4" type="pic"/>
          </p:nvPr>
        </p:nvSpPr>
        <p:spPr>
          <a:xfrm>
            <a:off x="10371694" y="4570665"/>
            <a:ext cx="2547947" cy="2134421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Char char="▎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27"/>
          <p:cNvSpPr/>
          <p:nvPr>
            <p:ph idx="5" type="pic"/>
          </p:nvPr>
        </p:nvSpPr>
        <p:spPr>
          <a:xfrm>
            <a:off x="14764086" y="4570665"/>
            <a:ext cx="2547947" cy="2134421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Char char="▎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27"/>
          <p:cNvSpPr/>
          <p:nvPr>
            <p:ph idx="6" type="pic"/>
          </p:nvPr>
        </p:nvSpPr>
        <p:spPr>
          <a:xfrm>
            <a:off x="19158327" y="4570665"/>
            <a:ext cx="2547947" cy="2134421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Char char="▎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27"/>
          <p:cNvSpPr txBox="1"/>
          <p:nvPr>
            <p:ph idx="7" type="body"/>
          </p:nvPr>
        </p:nvSpPr>
        <p:spPr>
          <a:xfrm>
            <a:off x="5984810" y="7455428"/>
            <a:ext cx="3649561" cy="4060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47244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3840"/>
              <a:buFont typeface="Arimo"/>
              <a:buChar char="▎"/>
              <a:defRPr/>
            </a:lvl2pPr>
            <a:lvl3pPr indent="-5334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/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/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27"/>
          <p:cNvSpPr txBox="1"/>
          <p:nvPr>
            <p:ph idx="8" type="body"/>
          </p:nvPr>
        </p:nvSpPr>
        <p:spPr>
          <a:xfrm>
            <a:off x="10380365" y="7455428"/>
            <a:ext cx="3649561" cy="4060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47244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3840"/>
              <a:buFont typeface="Arimo"/>
              <a:buChar char="▎"/>
              <a:defRPr/>
            </a:lvl2pPr>
            <a:lvl3pPr indent="-5334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/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/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27"/>
          <p:cNvSpPr txBox="1"/>
          <p:nvPr>
            <p:ph idx="9" type="body"/>
          </p:nvPr>
        </p:nvSpPr>
        <p:spPr>
          <a:xfrm>
            <a:off x="14773198" y="7455428"/>
            <a:ext cx="3649561" cy="4060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47244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3840"/>
              <a:buFont typeface="Arimo"/>
              <a:buChar char="▎"/>
              <a:defRPr/>
            </a:lvl2pPr>
            <a:lvl3pPr indent="-5334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/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/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27"/>
          <p:cNvSpPr txBox="1"/>
          <p:nvPr>
            <p:ph idx="13" type="body"/>
          </p:nvPr>
        </p:nvSpPr>
        <p:spPr>
          <a:xfrm>
            <a:off x="19171516" y="7455428"/>
            <a:ext cx="3649561" cy="4060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47244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3840"/>
              <a:buFont typeface="Arimo"/>
              <a:buChar char="▎"/>
              <a:defRPr/>
            </a:lvl2pPr>
            <a:lvl3pPr indent="-5334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/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/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екст и большое изображение">
  <p:cSld name="Текст и большое изображение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idx="11" type="ftr"/>
          </p:nvPr>
        </p:nvSpPr>
        <p:spPr>
          <a:xfrm>
            <a:off x="1587600" y="12624682"/>
            <a:ext cx="10239275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8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8"/>
          <p:cNvSpPr txBox="1"/>
          <p:nvPr>
            <p:ph type="title"/>
          </p:nvPr>
        </p:nvSpPr>
        <p:spPr>
          <a:xfrm>
            <a:off x="1587600" y="547141"/>
            <a:ext cx="10239275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8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8"/>
          <p:cNvSpPr/>
          <p:nvPr>
            <p:ph idx="2" type="pic"/>
          </p:nvPr>
        </p:nvSpPr>
        <p:spPr>
          <a:xfrm>
            <a:off x="12572049" y="0"/>
            <a:ext cx="11810364" cy="13716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5400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Char char="▎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1587601" y="3431440"/>
            <a:ext cx="10239274" cy="8817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indent="-59436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5760"/>
              <a:buFont typeface="Arimo"/>
              <a:buChar char="▎"/>
              <a:defRPr sz="4800"/>
            </a:lvl2pPr>
            <a:lvl3pPr indent="-6858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›"/>
              <a:defRPr sz="4800"/>
            </a:lvl3pPr>
            <a:lvl4pPr indent="-5334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AutoNum type="arabicPeriod"/>
              <a:defRPr sz="4800"/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Большое изображение и текст">
  <p:cSld name="Большое изображение и текст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idx="11" type="ftr"/>
          </p:nvPr>
        </p:nvSpPr>
        <p:spPr>
          <a:xfrm>
            <a:off x="8905864" y="12624682"/>
            <a:ext cx="11707824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9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9"/>
          <p:cNvSpPr txBox="1"/>
          <p:nvPr>
            <p:ph type="title"/>
          </p:nvPr>
        </p:nvSpPr>
        <p:spPr>
          <a:xfrm>
            <a:off x="8905864" y="547141"/>
            <a:ext cx="139065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8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9"/>
          <p:cNvSpPr/>
          <p:nvPr>
            <p:ph idx="2" type="pic"/>
          </p:nvPr>
        </p:nvSpPr>
        <p:spPr>
          <a:xfrm>
            <a:off x="0" y="0"/>
            <a:ext cx="8172450" cy="13716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Char char="▎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" name="Google Shape;213;p29"/>
          <p:cNvSpPr txBox="1"/>
          <p:nvPr>
            <p:ph idx="1" type="body"/>
          </p:nvPr>
        </p:nvSpPr>
        <p:spPr>
          <a:xfrm>
            <a:off x="8906399" y="3431440"/>
            <a:ext cx="13905975" cy="8817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indent="-59436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5760"/>
              <a:buFont typeface="Arimo"/>
              <a:buChar char="▎"/>
              <a:defRPr sz="4800"/>
            </a:lvl2pPr>
            <a:lvl3pPr indent="-6858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›"/>
              <a:defRPr sz="4800"/>
            </a:lvl3pPr>
            <a:lvl4pPr indent="-5334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AutoNum type="arabicPeriod"/>
              <a:defRPr sz="4800"/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екст и изображение">
  <p:cSld name="Текст и изображение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0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30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8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0"/>
          <p:cNvSpPr/>
          <p:nvPr>
            <p:ph idx="2" type="pic"/>
          </p:nvPr>
        </p:nvSpPr>
        <p:spPr>
          <a:xfrm>
            <a:off x="16231234" y="3455988"/>
            <a:ext cx="6581140" cy="8793162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180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Char char="▎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30"/>
          <p:cNvSpPr txBox="1"/>
          <p:nvPr>
            <p:ph idx="1" type="body"/>
          </p:nvPr>
        </p:nvSpPr>
        <p:spPr>
          <a:xfrm>
            <a:off x="1587601" y="3431440"/>
            <a:ext cx="13896874" cy="8817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indent="-59436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5760"/>
              <a:buFont typeface="Arimo"/>
              <a:buChar char="▎"/>
              <a:defRPr sz="4800"/>
            </a:lvl2pPr>
            <a:lvl3pPr indent="-6858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›"/>
              <a:defRPr sz="4800"/>
            </a:lvl3pPr>
            <a:lvl4pPr indent="-5334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AutoNum type="arabicPeriod"/>
              <a:defRPr sz="4800"/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екст или диаграмма">
  <p:cSld name="Текст или диаграмма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8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1587600" y="3429849"/>
            <a:ext cx="21224775" cy="88193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1pPr>
            <a:lvl2pPr indent="-59436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5760"/>
              <a:buFont typeface="Arimo"/>
              <a:buChar char="▎"/>
              <a:defRPr sz="4800"/>
            </a:lvl2pPr>
            <a:lvl3pPr indent="-6858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›"/>
              <a:defRPr sz="4800"/>
            </a:lvl3pPr>
            <a:lvl4pPr indent="-5334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AutoNum type="arabicPeriod"/>
              <a:defRPr sz="4800"/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Изображение и текст">
  <p:cSld name="Изображение и текст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1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31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8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1"/>
          <p:cNvSpPr/>
          <p:nvPr>
            <p:ph idx="2" type="pic"/>
          </p:nvPr>
        </p:nvSpPr>
        <p:spPr>
          <a:xfrm>
            <a:off x="1587599" y="3463290"/>
            <a:ext cx="13896875" cy="878586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180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Char char="▎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16228800" y="3431440"/>
            <a:ext cx="6583575" cy="8817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47244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3840"/>
              <a:buFont typeface="Arimo"/>
              <a:buChar char="▎"/>
              <a:defRPr/>
            </a:lvl2pPr>
            <a:lvl3pPr indent="-5334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/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/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 изображение">
  <p:cSld name="1 изображение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2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32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8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2"/>
          <p:cNvSpPr/>
          <p:nvPr>
            <p:ph idx="2" type="pic"/>
          </p:nvPr>
        </p:nvSpPr>
        <p:spPr>
          <a:xfrm>
            <a:off x="1587599" y="3463290"/>
            <a:ext cx="21224776" cy="878586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468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Char char="▎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изображения">
  <p:cSld name="2 изображения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3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33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8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3"/>
          <p:cNvSpPr/>
          <p:nvPr>
            <p:ph idx="2" type="pic"/>
          </p:nvPr>
        </p:nvSpPr>
        <p:spPr>
          <a:xfrm>
            <a:off x="1587599" y="3463290"/>
            <a:ext cx="10239276" cy="878586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180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Char char="▎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6" name="Google Shape;236;p33"/>
          <p:cNvSpPr/>
          <p:nvPr>
            <p:ph idx="3" type="pic"/>
          </p:nvPr>
        </p:nvSpPr>
        <p:spPr>
          <a:xfrm>
            <a:off x="12572806" y="3463290"/>
            <a:ext cx="10239276" cy="878586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180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Char char="▎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изображения">
  <p:cSld name="3 изображения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4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34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8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4"/>
          <p:cNvSpPr/>
          <p:nvPr>
            <p:ph idx="2" type="pic"/>
          </p:nvPr>
        </p:nvSpPr>
        <p:spPr>
          <a:xfrm>
            <a:off x="1587599" y="3463290"/>
            <a:ext cx="6584851" cy="878586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180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Char char="▎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2" name="Google Shape;242;p34"/>
          <p:cNvSpPr/>
          <p:nvPr>
            <p:ph idx="3" type="pic"/>
          </p:nvPr>
        </p:nvSpPr>
        <p:spPr>
          <a:xfrm>
            <a:off x="8905504" y="3463290"/>
            <a:ext cx="6578971" cy="878586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180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Char char="▎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3" name="Google Shape;243;p34"/>
          <p:cNvSpPr/>
          <p:nvPr>
            <p:ph idx="4" type="pic"/>
          </p:nvPr>
        </p:nvSpPr>
        <p:spPr>
          <a:xfrm>
            <a:off x="16228458" y="3463290"/>
            <a:ext cx="6583917" cy="878586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180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Char char="▎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Изображение во весь экран">
  <p:cSld name="Изображение во весь экран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/>
          <p:nvPr>
            <p:ph idx="2" type="pic"/>
          </p:nvPr>
        </p:nvSpPr>
        <p:spPr>
          <a:xfrm>
            <a:off x="0" y="0"/>
            <a:ext cx="24382413" cy="13716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2519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Char char="▎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6" name="Google Shape;246;p35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35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">
  <p:cSld name="Цитата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idx="1" type="subTitle"/>
          </p:nvPr>
        </p:nvSpPr>
        <p:spPr>
          <a:xfrm>
            <a:off x="3042000" y="10050462"/>
            <a:ext cx="12449173" cy="1828801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50" name="Google Shape;250;p36"/>
          <p:cNvSpPr txBox="1"/>
          <p:nvPr>
            <p:ph idx="2" type="body"/>
          </p:nvPr>
        </p:nvSpPr>
        <p:spPr>
          <a:xfrm>
            <a:off x="3052160" y="3111500"/>
            <a:ext cx="19406838" cy="6213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80000">
            <a:noAutofit/>
          </a:bodyPr>
          <a:lstStyle>
            <a:lvl1pPr indent="-96012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520"/>
              <a:buFont typeface="Arimo"/>
              <a:buChar char="▎"/>
              <a:defRPr sz="9600"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▎"/>
              <a:defRPr/>
            </a:lvl2pPr>
            <a:lvl3pPr indent="-4000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нтакты_eng">
  <p:cSld name="Контакты_eng"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3042000" y="3477893"/>
            <a:ext cx="18308288" cy="3656332"/>
          </a:xfrm>
          <a:prstGeom prst="rect">
            <a:avLst/>
          </a:prstGeom>
          <a:noFill/>
          <a:ln>
            <a:noFill/>
          </a:ln>
        </p:spPr>
        <p:txBody>
          <a:bodyPr anchorCtr="0" anchor="b" bIns="162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53" name="Google Shape;253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75939" y="1884224"/>
            <a:ext cx="2329024" cy="857788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7"/>
          <p:cNvSpPr/>
          <p:nvPr>
            <p:ph idx="2" type="pic"/>
          </p:nvPr>
        </p:nvSpPr>
        <p:spPr>
          <a:xfrm>
            <a:off x="3060775" y="1748278"/>
            <a:ext cx="8763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4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Char char="▎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" name="Google Shape;255;p37"/>
          <p:cNvSpPr/>
          <p:nvPr>
            <p:ph idx="3" type="pic"/>
          </p:nvPr>
        </p:nvSpPr>
        <p:spPr>
          <a:xfrm>
            <a:off x="15484475" y="1753711"/>
            <a:ext cx="5865814" cy="1227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4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Char char="▎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3042000" y="7496175"/>
            <a:ext cx="8418163" cy="8205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▎"/>
              <a:defRPr/>
            </a:lvl2pPr>
            <a:lvl3pPr indent="-4000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7" name="Google Shape;257;p37"/>
          <p:cNvSpPr txBox="1"/>
          <p:nvPr>
            <p:ph idx="4" type="body"/>
          </p:nvPr>
        </p:nvSpPr>
        <p:spPr>
          <a:xfrm>
            <a:off x="3042000" y="8553438"/>
            <a:ext cx="8418163" cy="1125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▎"/>
              <a:defRPr/>
            </a:lvl2pPr>
            <a:lvl3pPr indent="-4000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8" name="Google Shape;258;p37"/>
          <p:cNvSpPr txBox="1"/>
          <p:nvPr>
            <p:ph idx="5" type="body"/>
          </p:nvPr>
        </p:nvSpPr>
        <p:spPr>
          <a:xfrm>
            <a:off x="12566751" y="7496175"/>
            <a:ext cx="8783537" cy="8205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▎"/>
              <a:defRPr/>
            </a:lvl2pPr>
            <a:lvl3pPr indent="-4000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37"/>
          <p:cNvSpPr txBox="1"/>
          <p:nvPr>
            <p:ph idx="6" type="body"/>
          </p:nvPr>
        </p:nvSpPr>
        <p:spPr>
          <a:xfrm>
            <a:off x="12566751" y="8553438"/>
            <a:ext cx="8783537" cy="1125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▎"/>
              <a:defRPr/>
            </a:lvl2pPr>
            <a:lvl3pPr indent="-4000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37"/>
          <p:cNvSpPr/>
          <p:nvPr>
            <p:ph idx="7" type="pic"/>
          </p:nvPr>
        </p:nvSpPr>
        <p:spPr>
          <a:xfrm>
            <a:off x="11992036" y="10830539"/>
            <a:ext cx="432688" cy="433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Char char="▎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1" name="Google Shape;261;p37"/>
          <p:cNvSpPr/>
          <p:nvPr>
            <p:ph idx="8" type="pic"/>
          </p:nvPr>
        </p:nvSpPr>
        <p:spPr>
          <a:xfrm>
            <a:off x="11992036" y="10092416"/>
            <a:ext cx="432688" cy="433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Char char="▎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2" name="Google Shape;262;p37"/>
          <p:cNvSpPr/>
          <p:nvPr>
            <p:ph idx="9" type="pic"/>
          </p:nvPr>
        </p:nvSpPr>
        <p:spPr>
          <a:xfrm>
            <a:off x="2475501" y="10830539"/>
            <a:ext cx="432688" cy="433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Char char="▎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" name="Google Shape;263;p37"/>
          <p:cNvSpPr/>
          <p:nvPr>
            <p:ph idx="13" type="pic"/>
          </p:nvPr>
        </p:nvSpPr>
        <p:spPr>
          <a:xfrm>
            <a:off x="2475501" y="10092416"/>
            <a:ext cx="432688" cy="433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Char char="▎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Google Shape;264;p37"/>
          <p:cNvSpPr txBox="1"/>
          <p:nvPr>
            <p:ph idx="14" type="body"/>
          </p:nvPr>
        </p:nvSpPr>
        <p:spPr>
          <a:xfrm>
            <a:off x="3041609" y="10044472"/>
            <a:ext cx="8418554" cy="737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8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▎"/>
              <a:defRPr/>
            </a:lvl2pPr>
            <a:lvl3pPr indent="-4000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5" name="Google Shape;265;p37"/>
          <p:cNvSpPr txBox="1"/>
          <p:nvPr>
            <p:ph idx="15" type="body"/>
          </p:nvPr>
        </p:nvSpPr>
        <p:spPr>
          <a:xfrm>
            <a:off x="3041607" y="10788728"/>
            <a:ext cx="8418555" cy="720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4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▎"/>
              <a:defRPr/>
            </a:lvl2pPr>
            <a:lvl3pPr indent="-4000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6" name="Google Shape;266;p37"/>
          <p:cNvSpPr txBox="1"/>
          <p:nvPr>
            <p:ph idx="16" type="body"/>
          </p:nvPr>
        </p:nvSpPr>
        <p:spPr>
          <a:xfrm>
            <a:off x="12568741" y="10044472"/>
            <a:ext cx="8781460" cy="737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8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▎"/>
              <a:defRPr/>
            </a:lvl2pPr>
            <a:lvl3pPr indent="-4000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7" name="Google Shape;267;p37"/>
          <p:cNvSpPr txBox="1"/>
          <p:nvPr>
            <p:ph idx="17" type="body"/>
          </p:nvPr>
        </p:nvSpPr>
        <p:spPr>
          <a:xfrm>
            <a:off x="12568739" y="10788728"/>
            <a:ext cx="8781461" cy="720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4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▎"/>
              <a:defRPr/>
            </a:lvl2pPr>
            <a:lvl3pPr indent="-4000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>
  <p:cSld name="Пустой слайд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екст и текст/объект">
  <p:cSld name="Текст и текст/объект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8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587601" y="3431440"/>
            <a:ext cx="6584850" cy="8817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47244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3840"/>
              <a:buFont typeface="Arimo"/>
              <a:buChar char="▎"/>
              <a:defRPr/>
            </a:lvl2pPr>
            <a:lvl3pPr indent="-5334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/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/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8913600" y="3429849"/>
            <a:ext cx="13898775" cy="88193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47244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3840"/>
              <a:buFont typeface="Arimo"/>
              <a:buChar char="▎"/>
              <a:defRPr/>
            </a:lvl2pPr>
            <a:lvl3pPr indent="-5334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/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/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>
  <p:cSld name="Только 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8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текста/объекта">
  <p:cSld name="2 текста/объекта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8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1587600" y="3429849"/>
            <a:ext cx="10239275" cy="88193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47244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3840"/>
              <a:buFont typeface="Arimo"/>
              <a:buChar char="▎"/>
              <a:defRPr/>
            </a:lvl2pPr>
            <a:lvl3pPr indent="-5334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/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/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12572806" y="3429849"/>
            <a:ext cx="10239569" cy="88193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47244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3840"/>
              <a:buFont typeface="Arimo"/>
              <a:buChar char="▎"/>
              <a:defRPr/>
            </a:lvl2pPr>
            <a:lvl3pPr indent="-533400" lvl="2" marL="13716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/>
            </a:lvl3pPr>
            <a:lvl4pPr indent="-431800" lvl="3" marL="18288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/>
            </a:lvl4pPr>
            <a:lvl5pPr indent="-228600" lvl="4" marL="22860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 (фон чёрный)">
  <p:cSld name="Код (фон чёрный)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8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1591537" y="3104579"/>
            <a:ext cx="21220838" cy="91445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00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urier New"/>
              <a:buNone/>
              <a:defRPr b="0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▎"/>
              <a:defRPr/>
            </a:lvl2pPr>
            <a:lvl3pPr indent="-4000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 (фон белый)">
  <p:cSld name="Код (фон белый)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1587600" y="547141"/>
            <a:ext cx="21232811" cy="1454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8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1591537" y="3104579"/>
            <a:ext cx="21220838" cy="91445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00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  <a:defRPr b="0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▎"/>
              <a:defRPr/>
            </a:lvl2pPr>
            <a:lvl3pPr indent="-4000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нтакты_ru">
  <p:cSld name="Контакты_ru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044665" y="7496175"/>
            <a:ext cx="8418163" cy="8205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▎"/>
              <a:defRPr/>
            </a:lvl2pPr>
            <a:lvl3pPr indent="-4000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3042000" y="8553438"/>
            <a:ext cx="8418163" cy="1125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▎"/>
              <a:defRPr/>
            </a:lvl2pPr>
            <a:lvl3pPr indent="-4000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type="title"/>
          </p:nvPr>
        </p:nvSpPr>
        <p:spPr>
          <a:xfrm>
            <a:off x="3042000" y="3477893"/>
            <a:ext cx="18308288" cy="3656332"/>
          </a:xfrm>
          <a:prstGeom prst="rect">
            <a:avLst/>
          </a:prstGeom>
          <a:noFill/>
          <a:ln>
            <a:noFill/>
          </a:ln>
        </p:spPr>
        <p:txBody>
          <a:bodyPr anchorCtr="0" anchor="b" bIns="162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3" type="body"/>
          </p:nvPr>
        </p:nvSpPr>
        <p:spPr>
          <a:xfrm>
            <a:off x="3041609" y="10044472"/>
            <a:ext cx="8418554" cy="737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8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▎"/>
              <a:defRPr/>
            </a:lvl2pPr>
            <a:lvl3pPr indent="-4000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4" type="body"/>
          </p:nvPr>
        </p:nvSpPr>
        <p:spPr>
          <a:xfrm>
            <a:off x="3041607" y="10788728"/>
            <a:ext cx="8418555" cy="720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4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▎"/>
              <a:defRPr/>
            </a:lvl2pPr>
            <a:lvl3pPr indent="-4000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5" type="body"/>
          </p:nvPr>
        </p:nvSpPr>
        <p:spPr>
          <a:xfrm>
            <a:off x="12566751" y="7496175"/>
            <a:ext cx="8783537" cy="8205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▎"/>
              <a:defRPr/>
            </a:lvl2pPr>
            <a:lvl3pPr indent="-4000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6" type="body"/>
          </p:nvPr>
        </p:nvSpPr>
        <p:spPr>
          <a:xfrm>
            <a:off x="12566751" y="8553438"/>
            <a:ext cx="8783537" cy="1125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▎"/>
              <a:defRPr/>
            </a:lvl2pPr>
            <a:lvl3pPr indent="-4000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7" type="body"/>
          </p:nvPr>
        </p:nvSpPr>
        <p:spPr>
          <a:xfrm>
            <a:off x="12568741" y="10044472"/>
            <a:ext cx="8781460" cy="737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8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▎"/>
              <a:defRPr/>
            </a:lvl2pPr>
            <a:lvl3pPr indent="-4000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8" type="body"/>
          </p:nvPr>
        </p:nvSpPr>
        <p:spPr>
          <a:xfrm>
            <a:off x="12568739" y="10788728"/>
            <a:ext cx="8781461" cy="720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4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▎"/>
              <a:defRPr/>
            </a:lvl2pPr>
            <a:lvl3pPr indent="-4000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3" name="Google Shape;6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65780" y="1963034"/>
            <a:ext cx="2289465" cy="87736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0"/>
          <p:cNvSpPr/>
          <p:nvPr>
            <p:ph idx="9" type="pic"/>
          </p:nvPr>
        </p:nvSpPr>
        <p:spPr>
          <a:xfrm>
            <a:off x="3049652" y="1748278"/>
            <a:ext cx="8763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4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Char char="▎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/>
          <p:nvPr>
            <p:ph idx="13" type="pic"/>
          </p:nvPr>
        </p:nvSpPr>
        <p:spPr>
          <a:xfrm>
            <a:off x="15484475" y="1753711"/>
            <a:ext cx="5865814" cy="1227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4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Char char="▎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/>
          <p:nvPr>
            <p:ph idx="14" type="pic"/>
          </p:nvPr>
        </p:nvSpPr>
        <p:spPr>
          <a:xfrm>
            <a:off x="11992036" y="10830539"/>
            <a:ext cx="432688" cy="433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Char char="▎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15" type="pic"/>
          </p:nvPr>
        </p:nvSpPr>
        <p:spPr>
          <a:xfrm>
            <a:off x="11992036" y="10092416"/>
            <a:ext cx="432688" cy="433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Char char="▎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/>
          <p:nvPr>
            <p:ph idx="16" type="pic"/>
          </p:nvPr>
        </p:nvSpPr>
        <p:spPr>
          <a:xfrm>
            <a:off x="2475501" y="10830539"/>
            <a:ext cx="432688" cy="433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Char char="▎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0"/>
          <p:cNvSpPr/>
          <p:nvPr>
            <p:ph idx="17" type="pic"/>
          </p:nvPr>
        </p:nvSpPr>
        <p:spPr>
          <a:xfrm>
            <a:off x="2475501" y="10092416"/>
            <a:ext cx="432688" cy="433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Char char="▎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1" type="ftr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587600" y="547141"/>
            <a:ext cx="21232811" cy="2554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8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587600" y="3431440"/>
            <a:ext cx="21224775" cy="8817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7244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840"/>
              <a:buFont typeface="Arimo"/>
              <a:buChar char="▎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334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›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6762">
          <p15:clr>
            <a:srgbClr val="F26B43"/>
          </p15:clr>
        </p15:guide>
        <p15:guide id="2" pos="6531">
          <p15:clr>
            <a:srgbClr val="F26B43"/>
          </p15:clr>
        </p15:guide>
        <p15:guide id="3" pos="6298">
          <p15:clr>
            <a:srgbClr val="F26B43"/>
          </p15:clr>
        </p15:guide>
        <p15:guide id="4" pos="6067">
          <p15:clr>
            <a:srgbClr val="F26B43"/>
          </p15:clr>
        </p15:guide>
        <p15:guide id="5" pos="5834">
          <p15:clr>
            <a:srgbClr val="F26B43"/>
          </p15:clr>
        </p15:guide>
        <p15:guide id="6" pos="5603">
          <p15:clr>
            <a:srgbClr val="F26B43"/>
          </p15:clr>
        </p15:guide>
        <p15:guide id="7" pos="5148">
          <p15:clr>
            <a:srgbClr val="F26B43"/>
          </p15:clr>
        </p15:guide>
        <p15:guide id="8" pos="4915">
          <p15:clr>
            <a:srgbClr val="F26B43"/>
          </p15:clr>
        </p15:guide>
        <p15:guide id="9" pos="4682">
          <p15:clr>
            <a:srgbClr val="F26B43"/>
          </p15:clr>
        </p15:guide>
        <p15:guide id="10" pos="4451">
          <p15:clr>
            <a:srgbClr val="F26B43"/>
          </p15:clr>
        </p15:guide>
        <p15:guide id="11" pos="4218">
          <p15:clr>
            <a:srgbClr val="F26B43"/>
          </p15:clr>
        </p15:guide>
        <p15:guide id="12" pos="3763">
          <p15:clr>
            <a:srgbClr val="F26B43"/>
          </p15:clr>
        </p15:guide>
        <p15:guide id="13" pos="3994">
          <p15:clr>
            <a:srgbClr val="F26B43"/>
          </p15:clr>
        </p15:guide>
        <p15:guide id="14" pos="3530">
          <p15:clr>
            <a:srgbClr val="F26B43"/>
          </p15:clr>
        </p15:guide>
        <p15:guide id="15" pos="3299">
          <p15:clr>
            <a:srgbClr val="F26B43"/>
          </p15:clr>
        </p15:guide>
        <p15:guide id="16" pos="2835">
          <p15:clr>
            <a:srgbClr val="F26B43"/>
          </p15:clr>
        </p15:guide>
        <p15:guide id="17" pos="2611">
          <p15:clr>
            <a:srgbClr val="F26B43"/>
          </p15:clr>
        </p15:guide>
        <p15:guide id="18" pos="2378">
          <p15:clr>
            <a:srgbClr val="F26B43"/>
          </p15:clr>
        </p15:guide>
        <p15:guide id="19" pos="2147">
          <p15:clr>
            <a:srgbClr val="F26B43"/>
          </p15:clr>
        </p15:guide>
        <p15:guide id="20" pos="6986">
          <p15:clr>
            <a:srgbClr val="F26B43"/>
          </p15:clr>
        </p15:guide>
        <p15:guide id="21" pos="7219">
          <p15:clr>
            <a:srgbClr val="F26B43"/>
          </p15:clr>
        </p15:guide>
        <p15:guide id="22" pos="7913">
          <p15:clr>
            <a:srgbClr val="F26B43"/>
          </p15:clr>
        </p15:guide>
        <p15:guide id="23" pos="8146">
          <p15:clr>
            <a:srgbClr val="F26B43"/>
          </p15:clr>
        </p15:guide>
        <p15:guide id="24" pos="8372">
          <p15:clr>
            <a:srgbClr val="F26B43"/>
          </p15:clr>
        </p15:guide>
        <p15:guide id="25" pos="8602">
          <p15:clr>
            <a:srgbClr val="F26B43"/>
          </p15:clr>
        </p15:guide>
        <p15:guide id="26" pos="9529">
          <p15:clr>
            <a:srgbClr val="F26B43"/>
          </p15:clr>
        </p15:guide>
        <p15:guide id="27" pos="8834">
          <p15:clr>
            <a:srgbClr val="F26B43"/>
          </p15:clr>
        </p15:guide>
        <p15:guide id="28" pos="9754">
          <p15:clr>
            <a:srgbClr val="F26B43"/>
          </p15:clr>
        </p15:guide>
        <p15:guide id="29" pos="10681">
          <p15:clr>
            <a:srgbClr val="F26B43"/>
          </p15:clr>
        </p15:guide>
        <p15:guide id="30" pos="10218">
          <p15:clr>
            <a:srgbClr val="F26B43"/>
          </p15:clr>
        </p15:guide>
        <p15:guide id="31" pos="12522">
          <p15:clr>
            <a:srgbClr val="F26B43"/>
          </p15:clr>
        </p15:guide>
        <p15:guide id="32" pos="10450">
          <p15:clr>
            <a:srgbClr val="F26B43"/>
          </p15:clr>
        </p15:guide>
        <p15:guide id="33" pos="10909">
          <p15:clr>
            <a:srgbClr val="F26B43"/>
          </p15:clr>
        </p15:guide>
        <p15:guide id="34" pos="11138">
          <p15:clr>
            <a:srgbClr val="F26B43"/>
          </p15:clr>
        </p15:guide>
        <p15:guide id="35" pos="11370">
          <p15:clr>
            <a:srgbClr val="F26B43"/>
          </p15:clr>
        </p15:guide>
        <p15:guide id="36" pos="11602">
          <p15:clr>
            <a:srgbClr val="F26B43"/>
          </p15:clr>
        </p15:guide>
        <p15:guide id="37" pos="11833">
          <p15:clr>
            <a:srgbClr val="F26B43"/>
          </p15:clr>
        </p15:guide>
        <p15:guide id="38" orient="horz" pos="4260">
          <p15:clr>
            <a:srgbClr val="F26B43"/>
          </p15:clr>
        </p15:guide>
        <p15:guide id="39" orient="horz" pos="4027">
          <p15:clr>
            <a:srgbClr val="F26B43"/>
          </p15:clr>
        </p15:guide>
        <p15:guide id="40" orient="horz" pos="3796">
          <p15:clr>
            <a:srgbClr val="F26B43"/>
          </p15:clr>
        </p15:guide>
        <p15:guide id="41" orient="horz" pos="3107">
          <p15:clr>
            <a:srgbClr val="F26B43"/>
          </p15:clr>
        </p15:guide>
        <p15:guide id="42" orient="horz" pos="2875">
          <p15:clr>
            <a:srgbClr val="F26B43"/>
          </p15:clr>
        </p15:guide>
        <p15:guide id="43" orient="horz" pos="2641">
          <p15:clr>
            <a:srgbClr val="F26B43"/>
          </p15:clr>
        </p15:guide>
        <p15:guide id="44" orient="horz" pos="2408">
          <p15:clr>
            <a:srgbClr val="F26B43"/>
          </p15:clr>
        </p15:guide>
        <p15:guide id="45" orient="horz" pos="1723">
          <p15:clr>
            <a:srgbClr val="F26B43"/>
          </p15:clr>
        </p15:guide>
        <p15:guide id="46" orient="horz" pos="4494">
          <p15:clr>
            <a:srgbClr val="F26B43"/>
          </p15:clr>
        </p15:guide>
        <p15:guide id="47" orient="horz" pos="4722">
          <p15:clr>
            <a:srgbClr val="F26B43"/>
          </p15:clr>
        </p15:guide>
        <p15:guide id="48" orient="horz" pos="5179">
          <p15:clr>
            <a:srgbClr val="F26B43"/>
          </p15:clr>
        </p15:guide>
        <p15:guide id="49" orient="horz" pos="5412">
          <p15:clr>
            <a:srgbClr val="F26B43"/>
          </p15:clr>
        </p15:guide>
        <p15:guide id="50" orient="horz" pos="5635">
          <p15:clr>
            <a:srgbClr val="F26B43"/>
          </p15:clr>
        </p15:guide>
        <p15:guide id="51" orient="horz" pos="5874">
          <p15:clr>
            <a:srgbClr val="F26B43"/>
          </p15:clr>
        </p15:guide>
        <p15:guide id="52" orient="horz" pos="6097">
          <p15:clr>
            <a:srgbClr val="F26B43"/>
          </p15:clr>
        </p15:guide>
        <p15:guide id="53" orient="horz" pos="6331">
          <p15:clr>
            <a:srgbClr val="F26B43"/>
          </p15:clr>
        </p15:guide>
        <p15:guide id="54" orient="horz" pos="6564">
          <p15:clr>
            <a:srgbClr val="F26B43"/>
          </p15:clr>
        </p15:guide>
        <p15:guide id="55" orient="horz" pos="6792">
          <p15:clr>
            <a:srgbClr val="F26B43"/>
          </p15:clr>
        </p15:guide>
        <p15:guide id="56" orient="horz" pos="7483">
          <p15:clr>
            <a:srgbClr val="F26B43"/>
          </p15:clr>
        </p15:guide>
        <p15:guide id="57" orient="horz" pos="7254">
          <p15:clr>
            <a:srgbClr val="F26B43"/>
          </p15:clr>
        </p15:guide>
        <p15:guide id="58" orient="horz" pos="7026">
          <p15:clr>
            <a:srgbClr val="F26B43"/>
          </p15:clr>
        </p15:guide>
        <p15:guide id="59" pos="7450">
          <p15:clr>
            <a:srgbClr val="F26B43"/>
          </p15:clr>
        </p15:guide>
        <p15:guide id="60" orient="horz" pos="3559">
          <p15:clr>
            <a:srgbClr val="F26B43"/>
          </p15:clr>
        </p15:guide>
        <p15:guide id="61" orient="horz" pos="3338">
          <p15:clr>
            <a:srgbClr val="F26B43"/>
          </p15:clr>
        </p15:guide>
        <p15:guide id="62" orient="horz" pos="4945">
          <p15:clr>
            <a:srgbClr val="F26B43"/>
          </p15:clr>
        </p15:guide>
        <p15:guide id="63" pos="1912">
          <p15:clr>
            <a:srgbClr val="F26B43"/>
          </p15:clr>
        </p15:guide>
        <p15:guide id="64" pos="1681">
          <p15:clr>
            <a:srgbClr val="F26B43"/>
          </p15:clr>
        </p15:guide>
        <p15:guide id="65" pos="1450">
          <p15:clr>
            <a:srgbClr val="F26B43"/>
          </p15:clr>
        </p15:guide>
        <p15:guide id="66" pos="12065">
          <p15:clr>
            <a:srgbClr val="F26B43"/>
          </p15:clr>
        </p15:guide>
        <p15:guide id="67" pos="12754">
          <p15:clr>
            <a:srgbClr val="F26B43"/>
          </p15:clr>
        </p15:guide>
        <p15:guide id="68" pos="12985">
          <p15:clr>
            <a:srgbClr val="F26B43"/>
          </p15:clr>
        </p15:guide>
        <p15:guide id="69" pos="13217">
          <p15:clr>
            <a:srgbClr val="F26B43"/>
          </p15:clr>
        </p15:guide>
        <p15:guide id="70" orient="horz" pos="793">
          <p15:clr>
            <a:srgbClr val="F26B43"/>
          </p15:clr>
        </p15:guide>
        <p15:guide id="71" pos="13449">
          <p15:clr>
            <a:srgbClr val="F26B43"/>
          </p15:clr>
        </p15:guide>
        <p15:guide id="72" pos="13681">
          <p15:clr>
            <a:srgbClr val="F26B43"/>
          </p15:clr>
        </p15:guide>
        <p15:guide id="73" pos="13906">
          <p15:clr>
            <a:srgbClr val="F26B43"/>
          </p15:clr>
        </p15:guide>
        <p15:guide id="74" pos="14141">
          <p15:clr>
            <a:srgbClr val="F26B43"/>
          </p15:clr>
        </p15:guide>
        <p15:guide id="75" pos="9066">
          <p15:clr>
            <a:srgbClr val="F26B43"/>
          </p15:clr>
        </p15:guide>
        <p15:guide id="76" pos="9298">
          <p15:clr>
            <a:srgbClr val="F26B43"/>
          </p15:clr>
        </p15:guide>
        <p15:guide id="77" orient="horz" pos="1261">
          <p15:clr>
            <a:srgbClr val="F26B43"/>
          </p15:clr>
        </p15:guide>
        <p15:guide id="78" orient="horz" pos="7716">
          <p15:clr>
            <a:srgbClr val="F26B43"/>
          </p15:clr>
        </p15:guide>
        <p15:guide id="79" orient="horz" pos="1027">
          <p15:clr>
            <a:srgbClr val="F26B43"/>
          </p15:clr>
        </p15:guide>
        <p15:guide id="80" orient="horz" pos="1494">
          <p15:clr>
            <a:srgbClr val="F26B43"/>
          </p15:clr>
        </p15:guide>
        <p15:guide id="81" pos="1226">
          <p15:clr>
            <a:srgbClr val="F26B43"/>
          </p15:clr>
        </p15:guide>
        <p15:guide id="82" pos="995">
          <p15:clr>
            <a:srgbClr val="F26B43"/>
          </p15:clr>
        </p15:guide>
        <p15:guide id="83" orient="horz" pos="2177">
          <p15:clr>
            <a:srgbClr val="F26B43"/>
          </p15:clr>
        </p15:guide>
        <p15:guide id="84" pos="14370">
          <p15:clr>
            <a:srgbClr val="F26B43"/>
          </p15:clr>
        </p15:guide>
        <p15:guide id="85" orient="horz" pos="571">
          <p15:clr>
            <a:srgbClr val="F26B43"/>
          </p15:clr>
        </p15:guide>
        <p15:guide id="86" orient="horz" pos="8178">
          <p15:clr>
            <a:srgbClr val="F26B43"/>
          </p15:clr>
        </p15:guide>
        <p15:guide id="87" orient="horz" pos="7946">
          <p15:clr>
            <a:srgbClr val="F26B43"/>
          </p15:clr>
        </p15:guide>
        <p15:guide id="88" orient="horz" pos="195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yandex/ClickHouse/blob/master/dbms/src/Functions/FunctionsStringSimilarity.cp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cyb70289/utf8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oftware.intel.com/sites/landingpage/IntrinsicsGuid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>
            <p:ph type="title"/>
          </p:nvPr>
        </p:nvSpPr>
        <p:spPr>
          <a:xfrm>
            <a:off x="1587600" y="547141"/>
            <a:ext cx="21232800" cy="1454700"/>
          </a:xfrm>
          <a:prstGeom prst="rect">
            <a:avLst/>
          </a:prstGeom>
        </p:spPr>
        <p:txBody>
          <a:bodyPr anchorCtr="0" anchor="t" bIns="0" lIns="0" spcFirstLastPara="1" rIns="0" wrap="square" tIns="19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Задачи на сегодня</a:t>
            </a:r>
            <a:endParaRPr/>
          </a:p>
        </p:txBody>
      </p:sp>
      <p:sp>
        <p:nvSpPr>
          <p:cNvPr id="275" name="Google Shape;275;p39"/>
          <p:cNvSpPr txBox="1"/>
          <p:nvPr>
            <p:ph idx="12" type="sldNum"/>
          </p:nvPr>
        </p:nvSpPr>
        <p:spPr>
          <a:xfrm>
            <a:off x="21718588" y="12621150"/>
            <a:ext cx="1093800" cy="441600"/>
          </a:xfrm>
          <a:prstGeom prst="rect">
            <a:avLst/>
          </a:prstGeom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39"/>
          <p:cNvSpPr txBox="1"/>
          <p:nvPr>
            <p:ph idx="1" type="body"/>
          </p:nvPr>
        </p:nvSpPr>
        <p:spPr>
          <a:xfrm>
            <a:off x="1587600" y="3429850"/>
            <a:ext cx="21708300" cy="8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/>
          </a:p>
          <a:p>
            <a:pPr indent="-719964" lvl="1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5760"/>
              <a:buChar char="▎"/>
            </a:pPr>
            <a:r>
              <a:rPr b="0" lang="en"/>
              <a:t>Как мы собираем и оптимизируем ClickHouse</a:t>
            </a:r>
            <a:endParaRPr b="0"/>
          </a:p>
          <a:p>
            <a:pPr indent="-719964" lvl="1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5760"/>
              <a:buChar char="▎"/>
            </a:pPr>
            <a:r>
              <a:rPr b="0" lang="en"/>
              <a:t>Как читать код на intrinsic’ах с примерами из ClickHouse</a:t>
            </a:r>
            <a:endParaRPr b="0"/>
          </a:p>
          <a:p>
            <a:pPr indent="-719964" lvl="1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5760"/>
              <a:buChar char="▎"/>
            </a:pPr>
            <a:r>
              <a:rPr b="0" lang="en"/>
              <a:t>Алгоритмы на SIMD</a:t>
            </a:r>
            <a:endParaRPr b="0"/>
          </a:p>
          <a:p>
            <a:pPr indent="0" lvl="0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/>
          <p:nvPr>
            <p:ph type="title"/>
          </p:nvPr>
        </p:nvSpPr>
        <p:spPr>
          <a:xfrm>
            <a:off x="1587600" y="547141"/>
            <a:ext cx="212328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"/>
              <a:t>Builtins x86-64</a:t>
            </a:r>
            <a:endParaRPr/>
          </a:p>
        </p:txBody>
      </p:sp>
      <p:sp>
        <p:nvSpPr>
          <p:cNvPr id="346" name="Google Shape;346;p48"/>
          <p:cNvSpPr txBox="1"/>
          <p:nvPr>
            <p:ph idx="11" type="ftr"/>
          </p:nvPr>
        </p:nvSpPr>
        <p:spPr>
          <a:xfrm>
            <a:off x="1587600" y="12624682"/>
            <a:ext cx="175656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8"/>
          <p:cNvSpPr txBox="1"/>
          <p:nvPr>
            <p:ph idx="12" type="sldNum"/>
          </p:nvPr>
        </p:nvSpPr>
        <p:spPr>
          <a:xfrm>
            <a:off x="21718588" y="12621150"/>
            <a:ext cx="10938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48"/>
          <p:cNvSpPr txBox="1"/>
          <p:nvPr>
            <p:ph idx="1" type="body"/>
          </p:nvPr>
        </p:nvSpPr>
        <p:spPr>
          <a:xfrm>
            <a:off x="1442250" y="1857400"/>
            <a:ext cx="22617300" cy="11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__builtin_unreachable (обозначение мёртвого кода)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__builtin_expect (перестановка блоков условий для IC)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__builtin_expect_with_probability(новая фича, loop unrolling)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#define LIKELY(x) (__builtin_expect(!!(x), 1))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if (LIKELY(cond))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doSomething();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19999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19999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"/>
          <p:cNvSpPr txBox="1"/>
          <p:nvPr>
            <p:ph type="title"/>
          </p:nvPr>
        </p:nvSpPr>
        <p:spPr>
          <a:xfrm>
            <a:off x="725700" y="531550"/>
            <a:ext cx="236724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"/>
              <a:t>SIMD примеры</a:t>
            </a:r>
            <a:endParaRPr/>
          </a:p>
        </p:txBody>
      </p:sp>
      <p:sp>
        <p:nvSpPr>
          <p:cNvPr id="354" name="Google Shape;354;p49"/>
          <p:cNvSpPr txBox="1"/>
          <p:nvPr>
            <p:ph idx="12" type="sldNum"/>
          </p:nvPr>
        </p:nvSpPr>
        <p:spPr>
          <a:xfrm>
            <a:off x="21718588" y="12621150"/>
            <a:ext cx="10938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5" name="Google Shape;355;p49"/>
          <p:cNvSpPr txBox="1"/>
          <p:nvPr/>
        </p:nvSpPr>
        <p:spPr>
          <a:xfrm>
            <a:off x="389600" y="2322700"/>
            <a:ext cx="23992800" cy="18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19999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-633604" lvl="1" marL="719999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mo"/>
              <a:buChar char="▎"/>
            </a:pPr>
            <a:r>
              <a:rPr b="1" lang="en" sz="4400">
                <a:solidFill>
                  <a:schemeClr val="dk1"/>
                </a:solidFill>
              </a:rPr>
              <a:t>format(pattern, strings...)</a:t>
            </a:r>
            <a:r>
              <a:rPr lang="en" sz="4400">
                <a:solidFill>
                  <a:schemeClr val="dk1"/>
                </a:solidFill>
              </a:rPr>
              <a:t> </a:t>
            </a:r>
            <a:r>
              <a:rPr b="1" lang="en" sz="4400">
                <a:solidFill>
                  <a:schemeClr val="dk1"/>
                </a:solidFill>
              </a:rPr>
              <a:t>(19.8)</a:t>
            </a:r>
            <a:r>
              <a:rPr lang="en" sz="4400">
                <a:solidFill>
                  <a:schemeClr val="dk1"/>
                </a:solidFill>
              </a:rPr>
              <a:t> — Много SSE. Pattern — упрощённый python format. 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-633604" lvl="1" marL="719999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mo"/>
              <a:buChar char="▎"/>
            </a:pPr>
            <a:r>
              <a:rPr b="1" lang="en" sz="4400">
                <a:solidFill>
                  <a:schemeClr val="dk1"/>
                </a:solidFill>
              </a:rPr>
              <a:t>concat(strings...)</a:t>
            </a:r>
            <a:r>
              <a:rPr lang="en" sz="4400">
                <a:solidFill>
                  <a:schemeClr val="dk1"/>
                </a:solidFill>
              </a:rPr>
              <a:t> — конкатенация строк, соптимизировали до 60%</a:t>
            </a:r>
            <a:endParaRPr sz="4400">
              <a:solidFill>
                <a:schemeClr val="dk1"/>
              </a:solidFill>
            </a:endParaRPr>
          </a:p>
        </p:txBody>
      </p:sp>
      <p:pic>
        <p:nvPicPr>
          <p:cNvPr id="356" name="Google Shape;35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63" y="4439650"/>
            <a:ext cx="13027420" cy="36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9"/>
          <p:cNvPicPr preferRelativeResize="0"/>
          <p:nvPr/>
        </p:nvPicPr>
        <p:blipFill rotWithShape="1">
          <a:blip r:embed="rId4">
            <a:alphaModFix/>
          </a:blip>
          <a:srcRect b="0" l="764" r="0" t="0"/>
          <a:stretch/>
        </p:blipFill>
        <p:spPr>
          <a:xfrm>
            <a:off x="5878813" y="7498550"/>
            <a:ext cx="11896101" cy="36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0"/>
          <p:cNvSpPr txBox="1"/>
          <p:nvPr>
            <p:ph type="title"/>
          </p:nvPr>
        </p:nvSpPr>
        <p:spPr>
          <a:xfrm>
            <a:off x="725700" y="531550"/>
            <a:ext cx="236724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"/>
              <a:t>SIMD примеры</a:t>
            </a:r>
            <a:endParaRPr/>
          </a:p>
        </p:txBody>
      </p:sp>
      <p:sp>
        <p:nvSpPr>
          <p:cNvPr id="363" name="Google Shape;363;p50"/>
          <p:cNvSpPr txBox="1"/>
          <p:nvPr>
            <p:ph idx="12" type="sldNum"/>
          </p:nvPr>
        </p:nvSpPr>
        <p:spPr>
          <a:xfrm>
            <a:off x="21718588" y="12621150"/>
            <a:ext cx="10938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50"/>
          <p:cNvSpPr txBox="1"/>
          <p:nvPr/>
        </p:nvSpPr>
        <p:spPr>
          <a:xfrm>
            <a:off x="405300" y="1630375"/>
            <a:ext cx="23992800" cy="18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19999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-633604" lvl="1" marL="719999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mo"/>
              <a:buChar char="▎"/>
            </a:pPr>
            <a:r>
              <a:rPr b="1" lang="en" sz="4400">
                <a:solidFill>
                  <a:schemeClr val="dk1"/>
                </a:solidFill>
              </a:rPr>
              <a:t>format(pattern, strings...)</a:t>
            </a:r>
            <a:endParaRPr sz="4400"/>
          </a:p>
        </p:txBody>
      </p:sp>
      <p:sp>
        <p:nvSpPr>
          <p:cNvPr id="365" name="Google Shape;365;p50"/>
          <p:cNvSpPr txBox="1"/>
          <p:nvPr/>
        </p:nvSpPr>
        <p:spPr>
          <a:xfrm>
            <a:off x="6313525" y="3544600"/>
            <a:ext cx="102933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6" name="Google Shape;366;p50"/>
          <p:cNvSpPr/>
          <p:nvPr/>
        </p:nvSpPr>
        <p:spPr>
          <a:xfrm>
            <a:off x="7424675" y="3727450"/>
            <a:ext cx="8804400" cy="930300"/>
          </a:xfrm>
          <a:prstGeom prst="roundRect">
            <a:avLst>
              <a:gd fmla="val 22993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16000" lIns="90000" spcFirstLastPara="1" rIns="90000" wrap="square" tIns="21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‘I </a:t>
            </a:r>
            <a:r>
              <a:rPr lang="en" sz="3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{0} {1}</a:t>
            </a:r>
            <a:r>
              <a:rPr lang="en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because </a:t>
            </a:r>
            <a:r>
              <a:rPr lang="en" sz="3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{1} {2} {3}</a:t>
            </a:r>
            <a:r>
              <a:rPr lang="en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’ </a:t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67" name="Google Shape;367;p50"/>
          <p:cNvCxnSpPr/>
          <p:nvPr/>
        </p:nvCxnSpPr>
        <p:spPr>
          <a:xfrm>
            <a:off x="11448923" y="4629925"/>
            <a:ext cx="1200" cy="103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368" name="Google Shape;368;p50"/>
          <p:cNvSpPr/>
          <p:nvPr/>
        </p:nvSpPr>
        <p:spPr>
          <a:xfrm>
            <a:off x="6524723" y="5721288"/>
            <a:ext cx="2376000" cy="929100"/>
          </a:xfrm>
          <a:prstGeom prst="roundRect">
            <a:avLst>
              <a:gd fmla="val 25078" name="adj"/>
            </a:avLst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16000" lIns="90000" spcFirstLastPara="1" rIns="90000" wrap="square" tIns="21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‘ ‘</a:t>
            </a:r>
            <a:endParaRPr/>
          </a:p>
        </p:txBody>
      </p:sp>
      <p:sp>
        <p:nvSpPr>
          <p:cNvPr id="369" name="Google Shape;369;p50"/>
          <p:cNvSpPr/>
          <p:nvPr/>
        </p:nvSpPr>
        <p:spPr>
          <a:xfrm>
            <a:off x="3987325" y="5721288"/>
            <a:ext cx="2537400" cy="929100"/>
          </a:xfrm>
          <a:prstGeom prst="roundRect">
            <a:avLst>
              <a:gd fmla="val 25078" name="adj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16000" lIns="90000" spcFirstLastPara="1" rIns="90000" wrap="square" tIns="21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‘I ‘</a:t>
            </a:r>
            <a:endParaRPr/>
          </a:p>
        </p:txBody>
      </p:sp>
      <p:sp>
        <p:nvSpPr>
          <p:cNvPr id="370" name="Google Shape;370;p50"/>
          <p:cNvSpPr/>
          <p:nvPr/>
        </p:nvSpPr>
        <p:spPr>
          <a:xfrm>
            <a:off x="8938525" y="5721288"/>
            <a:ext cx="3326700" cy="929100"/>
          </a:xfrm>
          <a:prstGeom prst="roundRect">
            <a:avLst>
              <a:gd fmla="val 25078" name="adj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16000" lIns="90000" spcFirstLastPara="1" rIns="90000" wrap="square" tIns="21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‘ because ‘</a:t>
            </a:r>
            <a:endParaRPr/>
          </a:p>
        </p:txBody>
      </p:sp>
      <p:sp>
        <p:nvSpPr>
          <p:cNvPr id="371" name="Google Shape;371;p50"/>
          <p:cNvSpPr txBox="1"/>
          <p:nvPr/>
        </p:nvSpPr>
        <p:spPr>
          <a:xfrm>
            <a:off x="18331950" y="2215250"/>
            <a:ext cx="41169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 Mono"/>
                <a:ea typeface="Roboto Mono"/>
                <a:cs typeface="Roboto Mono"/>
                <a:sym typeface="Roboto Mono"/>
              </a:rPr>
              <a:t>0 — feeling</a:t>
            </a:r>
            <a:endParaRPr sz="3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 Mono"/>
                <a:ea typeface="Roboto Mono"/>
                <a:cs typeface="Roboto Mono"/>
                <a:sym typeface="Roboto Mono"/>
              </a:rPr>
              <a:t>1 — subject</a:t>
            </a:r>
            <a:endParaRPr sz="3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 Mono"/>
                <a:ea typeface="Roboto Mono"/>
                <a:cs typeface="Roboto Mono"/>
                <a:sym typeface="Roboto Mono"/>
              </a:rPr>
              <a:t>2 — verb</a:t>
            </a:r>
            <a:endParaRPr sz="3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 Mono"/>
                <a:ea typeface="Roboto Mono"/>
                <a:cs typeface="Roboto Mono"/>
                <a:sym typeface="Roboto Mono"/>
              </a:rPr>
              <a:t>3 — reason</a:t>
            </a:r>
            <a:endParaRPr sz="3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2" name="Google Shape;372;p50"/>
          <p:cNvSpPr/>
          <p:nvPr/>
        </p:nvSpPr>
        <p:spPr>
          <a:xfrm>
            <a:off x="12265223" y="5721288"/>
            <a:ext cx="2376000" cy="929100"/>
          </a:xfrm>
          <a:prstGeom prst="roundRect">
            <a:avLst>
              <a:gd fmla="val 25078" name="adj"/>
            </a:avLst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16000" lIns="90000" spcFirstLastPara="1" rIns="90000" wrap="square" tIns="21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‘ ‘</a:t>
            </a:r>
            <a:endParaRPr/>
          </a:p>
        </p:txBody>
      </p:sp>
      <p:sp>
        <p:nvSpPr>
          <p:cNvPr id="373" name="Google Shape;373;p50"/>
          <p:cNvSpPr/>
          <p:nvPr/>
        </p:nvSpPr>
        <p:spPr>
          <a:xfrm>
            <a:off x="14679023" y="5721288"/>
            <a:ext cx="2376000" cy="929100"/>
          </a:xfrm>
          <a:prstGeom prst="roundRect">
            <a:avLst>
              <a:gd fmla="val 25078" name="adj"/>
            </a:avLst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16000" lIns="90000" spcFirstLastPara="1" rIns="90000" wrap="square" tIns="21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‘ ‘</a:t>
            </a:r>
            <a:endParaRPr/>
          </a:p>
        </p:txBody>
      </p:sp>
      <p:sp>
        <p:nvSpPr>
          <p:cNvPr id="374" name="Google Shape;374;p50"/>
          <p:cNvSpPr/>
          <p:nvPr/>
        </p:nvSpPr>
        <p:spPr>
          <a:xfrm>
            <a:off x="17092823" y="5746113"/>
            <a:ext cx="2376000" cy="929100"/>
          </a:xfrm>
          <a:prstGeom prst="roundRect">
            <a:avLst>
              <a:gd fmla="val 25078" name="adj"/>
            </a:avLst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16000" lIns="90000" spcFirstLastPara="1" rIns="90000" wrap="square" tIns="21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‘‘</a:t>
            </a:r>
            <a:endParaRPr/>
          </a:p>
        </p:txBody>
      </p:sp>
      <p:sp>
        <p:nvSpPr>
          <p:cNvPr id="375" name="Google Shape;375;p50"/>
          <p:cNvSpPr txBox="1"/>
          <p:nvPr/>
        </p:nvSpPr>
        <p:spPr>
          <a:xfrm>
            <a:off x="405300" y="6763075"/>
            <a:ext cx="239928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33604" lvl="1" marL="719999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mo"/>
              <a:buChar char="▎"/>
            </a:pPr>
            <a:r>
              <a:rPr lang="en" sz="4400"/>
              <a:t>Если, например, verb, константный, переклеим строки.</a:t>
            </a:r>
            <a:endParaRPr sz="4400"/>
          </a:p>
        </p:txBody>
      </p:sp>
      <p:sp>
        <p:nvSpPr>
          <p:cNvPr id="376" name="Google Shape;376;p50"/>
          <p:cNvSpPr/>
          <p:nvPr/>
        </p:nvSpPr>
        <p:spPr>
          <a:xfrm>
            <a:off x="7482623" y="7938113"/>
            <a:ext cx="2376000" cy="929100"/>
          </a:xfrm>
          <a:prstGeom prst="roundRect">
            <a:avLst>
              <a:gd fmla="val 25078" name="adj"/>
            </a:avLst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16000" lIns="90000" spcFirstLastPara="1" rIns="90000" wrap="square" tIns="21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‘ ‘</a:t>
            </a:r>
            <a:endParaRPr/>
          </a:p>
        </p:txBody>
      </p:sp>
      <p:sp>
        <p:nvSpPr>
          <p:cNvPr id="377" name="Google Shape;377;p50"/>
          <p:cNvSpPr/>
          <p:nvPr/>
        </p:nvSpPr>
        <p:spPr>
          <a:xfrm>
            <a:off x="4945225" y="7938113"/>
            <a:ext cx="2537400" cy="929100"/>
          </a:xfrm>
          <a:prstGeom prst="roundRect">
            <a:avLst>
              <a:gd fmla="val 25078" name="adj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16000" lIns="90000" spcFirstLastPara="1" rIns="90000" wrap="square" tIns="21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‘I ‘</a:t>
            </a:r>
            <a:endParaRPr/>
          </a:p>
        </p:txBody>
      </p:sp>
      <p:sp>
        <p:nvSpPr>
          <p:cNvPr id="378" name="Google Shape;378;p50"/>
          <p:cNvSpPr/>
          <p:nvPr/>
        </p:nvSpPr>
        <p:spPr>
          <a:xfrm>
            <a:off x="9896425" y="7938113"/>
            <a:ext cx="3326700" cy="929100"/>
          </a:xfrm>
          <a:prstGeom prst="roundRect">
            <a:avLst>
              <a:gd fmla="val 25078" name="adj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16000" lIns="90000" spcFirstLastPara="1" rIns="90000" wrap="square" tIns="21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‘ because ‘</a:t>
            </a:r>
            <a:endParaRPr/>
          </a:p>
        </p:txBody>
      </p:sp>
      <p:sp>
        <p:nvSpPr>
          <p:cNvPr id="379" name="Google Shape;379;p50"/>
          <p:cNvSpPr/>
          <p:nvPr/>
        </p:nvSpPr>
        <p:spPr>
          <a:xfrm>
            <a:off x="13223123" y="7938113"/>
            <a:ext cx="2376000" cy="929100"/>
          </a:xfrm>
          <a:prstGeom prst="roundRect">
            <a:avLst>
              <a:gd fmla="val 25078" name="adj"/>
            </a:avLst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16000" lIns="90000" spcFirstLastPara="1" rIns="90000" wrap="square" tIns="21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‘ is ‘</a:t>
            </a:r>
            <a:endParaRPr/>
          </a:p>
        </p:txBody>
      </p:sp>
      <p:sp>
        <p:nvSpPr>
          <p:cNvPr id="380" name="Google Shape;380;p50"/>
          <p:cNvSpPr/>
          <p:nvPr/>
        </p:nvSpPr>
        <p:spPr>
          <a:xfrm>
            <a:off x="15599123" y="7962938"/>
            <a:ext cx="2376000" cy="929100"/>
          </a:xfrm>
          <a:prstGeom prst="roundRect">
            <a:avLst>
              <a:gd fmla="val 25078" name="adj"/>
            </a:avLst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16000" lIns="90000" spcFirstLastPara="1" rIns="90000" wrap="square" tIns="21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‘‘</a:t>
            </a:r>
            <a:endParaRPr/>
          </a:p>
        </p:txBody>
      </p:sp>
      <p:sp>
        <p:nvSpPr>
          <p:cNvPr id="381" name="Google Shape;381;p50"/>
          <p:cNvSpPr txBox="1"/>
          <p:nvPr/>
        </p:nvSpPr>
        <p:spPr>
          <a:xfrm>
            <a:off x="405300" y="9213900"/>
            <a:ext cx="239928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33604" lvl="1" marL="719999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mo"/>
              <a:buChar char="▎"/>
            </a:pPr>
            <a:r>
              <a:rPr lang="en" sz="4400"/>
              <a:t>SSE по 16 байт поклеим </a:t>
            </a:r>
            <a:r>
              <a:rPr lang="en" sz="4400">
                <a:latin typeface="Roboto Mono"/>
                <a:ea typeface="Roboto Mono"/>
                <a:cs typeface="Roboto Mono"/>
                <a:sym typeface="Roboto Mono"/>
              </a:rPr>
              <a:t>_mm_{store,load}u_si128</a:t>
            </a:r>
            <a:r>
              <a:rPr lang="en" sz="4400"/>
              <a:t> нужные строки между блоками. Безопасно из-за паддинга.</a:t>
            </a:r>
            <a:endParaRPr sz="4400"/>
          </a:p>
        </p:txBody>
      </p:sp>
      <p:cxnSp>
        <p:nvCxnSpPr>
          <p:cNvPr id="382" name="Google Shape;382;p50"/>
          <p:cNvCxnSpPr/>
          <p:nvPr/>
        </p:nvCxnSpPr>
        <p:spPr>
          <a:xfrm>
            <a:off x="11285550" y="10682650"/>
            <a:ext cx="0" cy="73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383" name="Google Shape;383;p50"/>
          <p:cNvSpPr txBox="1"/>
          <p:nvPr/>
        </p:nvSpPr>
        <p:spPr>
          <a:xfrm>
            <a:off x="4771825" y="11261775"/>
            <a:ext cx="13824000" cy="17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‘I like ClickHouse because ClickHouse is fast’</a:t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‘I don’t like Vertica because Vertica is slow’</a:t>
            </a:r>
            <a:r>
              <a:rPr lang="en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‘I like HighLoad because HighLoad is a good conference’</a:t>
            </a:r>
            <a:endParaRPr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1"/>
          <p:cNvSpPr txBox="1"/>
          <p:nvPr>
            <p:ph type="title"/>
          </p:nvPr>
        </p:nvSpPr>
        <p:spPr>
          <a:xfrm>
            <a:off x="1574800" y="531541"/>
            <a:ext cx="212328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"/>
              <a:t>UTF-8-кодировка</a:t>
            </a:r>
            <a:endParaRPr/>
          </a:p>
        </p:txBody>
      </p:sp>
      <p:sp>
        <p:nvSpPr>
          <p:cNvPr id="389" name="Google Shape;389;p51"/>
          <p:cNvSpPr txBox="1"/>
          <p:nvPr>
            <p:ph idx="12" type="sldNum"/>
          </p:nvPr>
        </p:nvSpPr>
        <p:spPr>
          <a:xfrm>
            <a:off x="21718588" y="12621150"/>
            <a:ext cx="10938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0" name="Google Shape;39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275" y="1827382"/>
            <a:ext cx="20259750" cy="113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2"/>
          <p:cNvSpPr txBox="1"/>
          <p:nvPr>
            <p:ph type="title"/>
          </p:nvPr>
        </p:nvSpPr>
        <p:spPr>
          <a:xfrm>
            <a:off x="1574800" y="531541"/>
            <a:ext cx="212328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"/>
              <a:t>UTF-8-кодировка</a:t>
            </a:r>
            <a:endParaRPr/>
          </a:p>
        </p:txBody>
      </p:sp>
      <p:sp>
        <p:nvSpPr>
          <p:cNvPr id="396" name="Google Shape;396;p52"/>
          <p:cNvSpPr txBox="1"/>
          <p:nvPr>
            <p:ph idx="12" type="sldNum"/>
          </p:nvPr>
        </p:nvSpPr>
        <p:spPr>
          <a:xfrm>
            <a:off x="21718588" y="12621150"/>
            <a:ext cx="10938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7" name="Google Shape;39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8712" y="2229002"/>
            <a:ext cx="14881324" cy="83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2"/>
          <p:cNvSpPr txBox="1"/>
          <p:nvPr/>
        </p:nvSpPr>
        <p:spPr>
          <a:xfrm>
            <a:off x="112775" y="3116925"/>
            <a:ext cx="23428200" cy="80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  <a:p>
            <a:pPr indent="-659004" lvl="1" marL="719999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mo"/>
              <a:buChar char="▎"/>
            </a:pPr>
            <a:r>
              <a:rPr lang="en" sz="4800">
                <a:solidFill>
                  <a:schemeClr val="dk1"/>
                </a:solidFill>
              </a:rPr>
              <a:t>Начинающиеся на 0xC* и</a:t>
            </a:r>
            <a:endParaRPr sz="4800">
              <a:solidFill>
                <a:schemeClr val="dk1"/>
              </a:solidFill>
            </a:endParaRPr>
          </a:p>
          <a:p>
            <a:pPr indent="0" lvl="0" marL="719999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на 0xD* имеют 2 байта.</a:t>
            </a:r>
            <a:endParaRPr sz="4800">
              <a:solidFill>
                <a:schemeClr val="dk1"/>
              </a:solidFill>
            </a:endParaRPr>
          </a:p>
          <a:p>
            <a:pPr indent="-659004" lvl="1" marL="719999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mo"/>
              <a:buChar char="▎"/>
            </a:pPr>
            <a:r>
              <a:rPr lang="en" sz="4800">
                <a:solidFill>
                  <a:schemeClr val="dk1"/>
                </a:solidFill>
              </a:rPr>
              <a:t>0xC2 = 11</a:t>
            </a:r>
            <a:r>
              <a:rPr lang="en" sz="4800">
                <a:solidFill>
                  <a:srgbClr val="FF0000"/>
                </a:solidFill>
              </a:rPr>
              <a:t>0</a:t>
            </a:r>
            <a:r>
              <a:rPr lang="en" sz="4800">
                <a:solidFill>
                  <a:schemeClr val="dk1"/>
                </a:solidFill>
              </a:rPr>
              <a:t>00010</a:t>
            </a:r>
            <a:endParaRPr sz="4800">
              <a:solidFill>
                <a:schemeClr val="dk1"/>
              </a:solidFill>
            </a:endParaRPr>
          </a:p>
          <a:p>
            <a:pPr indent="-659004" lvl="1" marL="719999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mo"/>
              <a:buChar char="▎"/>
            </a:pPr>
            <a:r>
              <a:rPr lang="en" sz="4800">
                <a:solidFill>
                  <a:schemeClr val="dk1"/>
                </a:solidFill>
              </a:rPr>
              <a:t>0xDF = 11</a:t>
            </a:r>
            <a:r>
              <a:rPr lang="en" sz="4800">
                <a:solidFill>
                  <a:srgbClr val="FF0000"/>
                </a:solidFill>
              </a:rPr>
              <a:t>0</a:t>
            </a:r>
            <a:r>
              <a:rPr lang="en" sz="4800">
                <a:solidFill>
                  <a:schemeClr val="dk1"/>
                </a:solidFill>
              </a:rPr>
              <a:t>11111</a:t>
            </a:r>
            <a:endParaRPr sz="4800">
              <a:solidFill>
                <a:schemeClr val="dk1"/>
              </a:solidFill>
            </a:endParaRPr>
          </a:p>
          <a:p>
            <a:pPr indent="-659004" lvl="1" marL="719999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mo"/>
              <a:buChar char="▎"/>
            </a:pPr>
            <a:r>
              <a:rPr lang="en" sz="4800">
                <a:solidFill>
                  <a:schemeClr val="dk1"/>
                </a:solidFill>
              </a:rPr>
              <a:t>0xE0 = 111</a:t>
            </a:r>
            <a:r>
              <a:rPr lang="en" sz="4800">
                <a:solidFill>
                  <a:srgbClr val="FF0000"/>
                </a:solidFill>
              </a:rPr>
              <a:t>0</a:t>
            </a:r>
            <a:r>
              <a:rPr lang="en" sz="4800">
                <a:solidFill>
                  <a:schemeClr val="dk1"/>
                </a:solidFill>
              </a:rPr>
              <a:t>0000</a:t>
            </a:r>
            <a:endParaRPr sz="4800">
              <a:solidFill>
                <a:schemeClr val="dk1"/>
              </a:solidFill>
            </a:endParaRPr>
          </a:p>
          <a:p>
            <a:pPr indent="-659004" lvl="1" marL="719999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mo"/>
              <a:buChar char="▎"/>
            </a:pPr>
            <a:r>
              <a:rPr lang="en" sz="4800">
                <a:solidFill>
                  <a:schemeClr val="dk1"/>
                </a:solidFill>
              </a:rPr>
              <a:t>0XF4 = 1111</a:t>
            </a:r>
            <a:r>
              <a:rPr lang="en" sz="4800">
                <a:solidFill>
                  <a:srgbClr val="FF0000"/>
                </a:solidFill>
              </a:rPr>
              <a:t>0</a:t>
            </a:r>
            <a:r>
              <a:rPr lang="en" sz="4800">
                <a:solidFill>
                  <a:schemeClr val="dk1"/>
                </a:solidFill>
              </a:rPr>
              <a:t>100</a:t>
            </a:r>
            <a:endParaRPr sz="4800">
              <a:solidFill>
                <a:schemeClr val="dk1"/>
              </a:solidFill>
            </a:endParaRPr>
          </a:p>
          <a:p>
            <a:pPr indent="-659004" lvl="1" marL="719999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mo"/>
              <a:buChar char="▎"/>
            </a:pPr>
            <a:r>
              <a:rPr lang="en" sz="4800">
                <a:solidFill>
                  <a:schemeClr val="dk1"/>
                </a:solidFill>
              </a:rPr>
              <a:t>Ответ 7 минус позиция</a:t>
            </a:r>
            <a:endParaRPr sz="4800">
              <a:solidFill>
                <a:schemeClr val="dk1"/>
              </a:solidFill>
            </a:endParaRPr>
          </a:p>
          <a:p>
            <a:pPr indent="0" lvl="0" marL="719999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первого нуля</a:t>
            </a:r>
            <a:endParaRPr sz="4800">
              <a:solidFill>
                <a:schemeClr val="dk1"/>
              </a:solidFill>
            </a:endParaRPr>
          </a:p>
          <a:p>
            <a:pPr indent="0" lvl="0" marL="719999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0" lvl="0" marL="719999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0" lvl="0" marL="719999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3"/>
          <p:cNvSpPr txBox="1"/>
          <p:nvPr>
            <p:ph type="title"/>
          </p:nvPr>
        </p:nvSpPr>
        <p:spPr>
          <a:xfrm>
            <a:off x="1574800" y="531541"/>
            <a:ext cx="212328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"/>
              <a:t>UTF-8-кодировка</a:t>
            </a:r>
            <a:endParaRPr/>
          </a:p>
        </p:txBody>
      </p:sp>
      <p:sp>
        <p:nvSpPr>
          <p:cNvPr id="404" name="Google Shape;404;p53"/>
          <p:cNvSpPr txBox="1"/>
          <p:nvPr>
            <p:ph idx="12" type="sldNum"/>
          </p:nvPr>
        </p:nvSpPr>
        <p:spPr>
          <a:xfrm>
            <a:off x="21718588" y="12621150"/>
            <a:ext cx="10938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53"/>
          <p:cNvSpPr txBox="1"/>
          <p:nvPr/>
        </p:nvSpPr>
        <p:spPr>
          <a:xfrm>
            <a:off x="2750725" y="7006650"/>
            <a:ext cx="21421800" cy="56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 Mono"/>
                <a:ea typeface="Roboto Mono"/>
                <a:cs typeface="Roboto Mono"/>
                <a:sym typeface="Roboto Mono"/>
              </a:rPr>
              <a:t>inline size_t seqLength(const UInt8 first_octet) {</a:t>
            </a:r>
            <a:endParaRPr sz="4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 Mono"/>
                <a:ea typeface="Roboto Mono"/>
                <a:cs typeface="Roboto Mono"/>
                <a:sym typeface="Roboto Mono"/>
              </a:rPr>
              <a:t>    if (first_octet &lt; 0x80u)</a:t>
            </a:r>
            <a:endParaRPr sz="4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 Mono"/>
                <a:ea typeface="Roboto Mono"/>
                <a:cs typeface="Roboto Mono"/>
                <a:sym typeface="Roboto Mono"/>
              </a:rPr>
              <a:t>        return 1;</a:t>
            </a:r>
            <a:endParaRPr sz="4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 Mono"/>
                <a:ea typeface="Roboto Mono"/>
                <a:cs typeface="Roboto Mono"/>
                <a:sym typeface="Roboto Mono"/>
              </a:rPr>
              <a:t>    const auto first_zero =</a:t>
            </a:r>
            <a:endParaRPr sz="4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 Mono"/>
                <a:ea typeface="Roboto Mono"/>
                <a:cs typeface="Roboto Mono"/>
                <a:sym typeface="Roboto Mono"/>
              </a:rPr>
              <a:t>        bitScanReverse(static_cast&lt;UInt8&gt;(~first_octet));</a:t>
            </a:r>
            <a:endParaRPr sz="4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 Mono"/>
                <a:ea typeface="Roboto Mono"/>
                <a:cs typeface="Roboto Mono"/>
                <a:sym typeface="Roboto Mono"/>
              </a:rPr>
              <a:t>    return 7 - first_zero;</a:t>
            </a:r>
            <a:endParaRPr sz="4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4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6" name="Google Shape;406;p53"/>
          <p:cNvSpPr txBox="1"/>
          <p:nvPr/>
        </p:nvSpPr>
        <p:spPr>
          <a:xfrm>
            <a:off x="2750725" y="2110900"/>
            <a:ext cx="14676600" cy="51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 Mono"/>
                <a:ea typeface="Roboto Mono"/>
                <a:cs typeface="Roboto Mono"/>
                <a:sym typeface="Roboto Mono"/>
              </a:rPr>
              <a:t>unsigned int bitScanReverse(unsigned int x) {</a:t>
            </a:r>
            <a:endParaRPr sz="4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 Mono"/>
                <a:ea typeface="Roboto Mono"/>
                <a:cs typeface="Roboto Mono"/>
                <a:sym typeface="Roboto Mono"/>
              </a:rPr>
              <a:t>    return 31 - __builtin_clz(x);</a:t>
            </a:r>
            <a:endParaRPr sz="4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4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4"/>
          <p:cNvSpPr txBox="1"/>
          <p:nvPr>
            <p:ph type="title"/>
          </p:nvPr>
        </p:nvSpPr>
        <p:spPr>
          <a:xfrm>
            <a:off x="1587600" y="547141"/>
            <a:ext cx="21232800" cy="1454700"/>
          </a:xfrm>
          <a:prstGeom prst="rect">
            <a:avLst/>
          </a:prstGeom>
        </p:spPr>
        <p:txBody>
          <a:bodyPr anchorCtr="0" anchor="t" bIns="0" lIns="0" spcFirstLastPara="1" rIns="0" wrap="square" tIns="19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"/>
              <a:t>UTF-8-кодировка. Вычисление длины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54"/>
          <p:cNvSpPr txBox="1"/>
          <p:nvPr>
            <p:ph idx="12" type="sldNum"/>
          </p:nvPr>
        </p:nvSpPr>
        <p:spPr>
          <a:xfrm>
            <a:off x="21718588" y="12621150"/>
            <a:ext cx="1093800" cy="441600"/>
          </a:xfrm>
          <a:prstGeom prst="rect">
            <a:avLst/>
          </a:prstGeom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4" name="Google Shape;414;p54"/>
          <p:cNvSpPr txBox="1"/>
          <p:nvPr/>
        </p:nvSpPr>
        <p:spPr>
          <a:xfrm>
            <a:off x="477100" y="3712425"/>
            <a:ext cx="23428200" cy="80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  <a:p>
            <a:pPr indent="-659004" lvl="1" marL="719999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mo"/>
              <a:buChar char="▎"/>
            </a:pPr>
            <a:r>
              <a:rPr lang="en" sz="4800">
                <a:solidFill>
                  <a:schemeClr val="dk1"/>
                </a:solidFill>
              </a:rPr>
              <a:t>0xBF = -65</a:t>
            </a:r>
            <a:endParaRPr sz="4800">
              <a:solidFill>
                <a:schemeClr val="dk1"/>
              </a:solidFill>
            </a:endParaRPr>
          </a:p>
          <a:p>
            <a:pPr indent="-659004" lvl="1" marL="719999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mo"/>
              <a:buChar char="▎"/>
            </a:pPr>
            <a:r>
              <a:rPr lang="en" sz="4800">
                <a:solidFill>
                  <a:schemeClr val="dk1"/>
                </a:solidFill>
              </a:rPr>
              <a:t>0x80 = -128</a:t>
            </a:r>
            <a:endParaRPr sz="4800">
              <a:solidFill>
                <a:schemeClr val="dk1"/>
              </a:solidFill>
            </a:endParaRPr>
          </a:p>
          <a:p>
            <a:pPr indent="-659004" lvl="1" marL="719999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mo"/>
              <a:buChar char="▎"/>
            </a:pPr>
            <a:r>
              <a:rPr lang="en" sz="4800">
                <a:solidFill>
                  <a:schemeClr val="dk1"/>
                </a:solidFill>
              </a:rPr>
              <a:t>0xC2 = -62</a:t>
            </a:r>
            <a:endParaRPr sz="4800">
              <a:solidFill>
                <a:schemeClr val="dk1"/>
              </a:solidFill>
            </a:endParaRPr>
          </a:p>
          <a:p>
            <a:pPr indent="-659004" lvl="1" marL="719999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mo"/>
              <a:buChar char="▎"/>
            </a:pPr>
            <a:r>
              <a:rPr lang="en" sz="4800">
                <a:solidFill>
                  <a:schemeClr val="dk1"/>
                </a:solidFill>
              </a:rPr>
              <a:t>0x7F = 127</a:t>
            </a:r>
            <a:endParaRPr sz="4800">
              <a:solidFill>
                <a:schemeClr val="dk1"/>
              </a:solidFill>
            </a:endParaRPr>
          </a:p>
          <a:p>
            <a:pPr indent="-659004" lvl="1" marL="719999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mo"/>
              <a:buChar char="▎"/>
            </a:pPr>
            <a:r>
              <a:rPr lang="en" sz="4800">
                <a:solidFill>
                  <a:schemeClr val="dk1"/>
                </a:solidFill>
              </a:rPr>
              <a:t>Первые байты в</a:t>
            </a:r>
            <a:endParaRPr sz="4800">
              <a:solidFill>
                <a:schemeClr val="dk1"/>
              </a:solidFill>
            </a:endParaRPr>
          </a:p>
          <a:p>
            <a:pPr indent="0" lvl="0" marL="719999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     [0xC2, 0x7F]</a:t>
            </a:r>
            <a:endParaRPr sz="4800">
              <a:solidFill>
                <a:schemeClr val="dk1"/>
              </a:solidFill>
            </a:endParaRPr>
          </a:p>
          <a:p>
            <a:pPr indent="-659004" lvl="1" marL="719999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mo"/>
              <a:buChar char="▎"/>
            </a:pPr>
            <a:r>
              <a:rPr lang="en" sz="4800">
                <a:solidFill>
                  <a:schemeClr val="dk1"/>
                </a:solidFill>
              </a:rPr>
              <a:t>Не первые байты в</a:t>
            </a:r>
            <a:endParaRPr sz="4800">
              <a:solidFill>
                <a:schemeClr val="dk1"/>
              </a:solidFill>
            </a:endParaRPr>
          </a:p>
          <a:p>
            <a:pPr indent="0" lvl="0" marL="719999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     [0x80, 0xBF]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</p:txBody>
      </p:sp>
      <p:pic>
        <p:nvPicPr>
          <p:cNvPr id="415" name="Google Shape;41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2450" y="2662444"/>
            <a:ext cx="15816400" cy="8851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5"/>
          <p:cNvSpPr txBox="1"/>
          <p:nvPr>
            <p:ph type="title"/>
          </p:nvPr>
        </p:nvSpPr>
        <p:spPr>
          <a:xfrm>
            <a:off x="1574800" y="531541"/>
            <a:ext cx="212328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"/>
              <a:t>UTF-8-кодировка. Вычисление длины</a:t>
            </a:r>
            <a:endParaRPr/>
          </a:p>
        </p:txBody>
      </p:sp>
      <p:sp>
        <p:nvSpPr>
          <p:cNvPr id="421" name="Google Shape;421;p55"/>
          <p:cNvSpPr txBox="1"/>
          <p:nvPr>
            <p:ph idx="12" type="sldNum"/>
          </p:nvPr>
        </p:nvSpPr>
        <p:spPr>
          <a:xfrm>
            <a:off x="21718588" y="12621150"/>
            <a:ext cx="10938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Google Shape;422;p55"/>
          <p:cNvSpPr txBox="1"/>
          <p:nvPr/>
        </p:nvSpPr>
        <p:spPr>
          <a:xfrm>
            <a:off x="0" y="2130725"/>
            <a:ext cx="24549300" cy="3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Вход:</a:t>
            </a:r>
            <a:endParaRPr sz="40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0x00 0xE0 0x80 0xF4 0x80 0xBF 0xBF 0x7A 0xEE 0x82 0x8A 0xE1 0x80 0x80 0x0E 0x0A</a:t>
            </a:r>
            <a:endParaRPr sz="40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0xBF </a:t>
            </a:r>
            <a:r>
              <a:rPr lang="en" sz="4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0xBF 0xBF 0xBF 0xBF 0xBF 0xBF 0xBF 0xBF 0xBF 0xBF 0xBF 0xBF 0xBF 0xBF 0xBF</a:t>
            </a:r>
            <a:endParaRPr sz="4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 Mono"/>
                <a:ea typeface="Roboto Mono"/>
                <a:cs typeface="Roboto Mono"/>
                <a:sym typeface="Roboto Mono"/>
              </a:rPr>
              <a:t>                                                </a:t>
            </a:r>
            <a:endParaRPr sz="4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23" name="Google Shape;423;p55"/>
          <p:cNvCxnSpPr/>
          <p:nvPr/>
        </p:nvCxnSpPr>
        <p:spPr>
          <a:xfrm>
            <a:off x="10179277" y="4839013"/>
            <a:ext cx="600" cy="920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24" name="Google Shape;424;p55"/>
          <p:cNvCxnSpPr/>
          <p:nvPr/>
        </p:nvCxnSpPr>
        <p:spPr>
          <a:xfrm>
            <a:off x="10273477" y="7390138"/>
            <a:ext cx="600" cy="920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25" name="Google Shape;425;p55"/>
          <p:cNvCxnSpPr/>
          <p:nvPr/>
        </p:nvCxnSpPr>
        <p:spPr>
          <a:xfrm>
            <a:off x="10273477" y="9960288"/>
            <a:ext cx="600" cy="920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26" name="Google Shape;426;p55"/>
          <p:cNvSpPr txBox="1"/>
          <p:nvPr/>
        </p:nvSpPr>
        <p:spPr>
          <a:xfrm>
            <a:off x="10997825" y="4846200"/>
            <a:ext cx="76002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 Mono"/>
                <a:ea typeface="Roboto Mono"/>
                <a:cs typeface="Roboto Mono"/>
                <a:sym typeface="Roboto Mono"/>
              </a:rPr>
              <a:t>_mm_cmpgt_epi8 (pcmpgtb)</a:t>
            </a:r>
            <a:endParaRPr sz="4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7" name="Google Shape;427;p55"/>
          <p:cNvSpPr txBox="1"/>
          <p:nvPr/>
        </p:nvSpPr>
        <p:spPr>
          <a:xfrm>
            <a:off x="0" y="6066188"/>
            <a:ext cx="24293100" cy="11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0xFF 0xFF</a:t>
            </a:r>
            <a:r>
              <a:rPr lang="en" sz="4000">
                <a:latin typeface="Roboto Mono"/>
                <a:ea typeface="Roboto Mono"/>
                <a:cs typeface="Roboto Mono"/>
                <a:sym typeface="Roboto Mono"/>
              </a:rPr>
              <a:t> 0x00 </a:t>
            </a:r>
            <a:r>
              <a:rPr lang="en" sz="4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0xFF</a:t>
            </a:r>
            <a:r>
              <a:rPr lang="en" sz="4000">
                <a:latin typeface="Roboto Mono"/>
                <a:ea typeface="Roboto Mono"/>
                <a:cs typeface="Roboto Mono"/>
                <a:sym typeface="Roboto Mono"/>
              </a:rPr>
              <a:t> 0x00 0x00 0x00 </a:t>
            </a:r>
            <a:r>
              <a:rPr lang="en" sz="4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0xFF</a:t>
            </a:r>
            <a:r>
              <a:rPr lang="en" sz="4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4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0xFF</a:t>
            </a:r>
            <a:r>
              <a:rPr lang="en" sz="4000">
                <a:latin typeface="Roboto Mono"/>
                <a:ea typeface="Roboto Mono"/>
                <a:cs typeface="Roboto Mono"/>
                <a:sym typeface="Roboto Mono"/>
              </a:rPr>
              <a:t> 0x00 0x00 </a:t>
            </a:r>
            <a:r>
              <a:rPr lang="en" sz="4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0xFF</a:t>
            </a:r>
            <a:r>
              <a:rPr lang="en" sz="4000">
                <a:latin typeface="Roboto Mono"/>
                <a:ea typeface="Roboto Mono"/>
                <a:cs typeface="Roboto Mono"/>
                <a:sym typeface="Roboto Mono"/>
              </a:rPr>
              <a:t> 0x00 0x00 </a:t>
            </a:r>
            <a:r>
              <a:rPr lang="en" sz="4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0xFF 0xFF</a:t>
            </a:r>
            <a:endParaRPr sz="40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8" name="Google Shape;428;p55"/>
          <p:cNvSpPr txBox="1"/>
          <p:nvPr/>
        </p:nvSpPr>
        <p:spPr>
          <a:xfrm>
            <a:off x="7582250" y="8440625"/>
            <a:ext cx="60735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 Mono"/>
                <a:ea typeface="Roboto Mono"/>
                <a:cs typeface="Roboto Mono"/>
                <a:sym typeface="Roboto Mono"/>
              </a:rPr>
              <a:t>0b</a:t>
            </a:r>
            <a:r>
              <a:rPr lang="en" sz="4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en" sz="4000"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4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4000">
                <a:latin typeface="Roboto Mono"/>
                <a:ea typeface="Roboto Mono"/>
                <a:cs typeface="Roboto Mono"/>
                <a:sym typeface="Roboto Mono"/>
              </a:rPr>
              <a:t>000</a:t>
            </a:r>
            <a:r>
              <a:rPr lang="en" sz="4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en" sz="4000">
                <a:latin typeface="Roboto Mono"/>
                <a:ea typeface="Roboto Mono"/>
                <a:cs typeface="Roboto Mono"/>
                <a:sym typeface="Roboto Mono"/>
              </a:rPr>
              <a:t>00</a:t>
            </a:r>
            <a:r>
              <a:rPr lang="en" sz="4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4000">
                <a:latin typeface="Roboto Mono"/>
                <a:ea typeface="Roboto Mono"/>
                <a:cs typeface="Roboto Mono"/>
                <a:sym typeface="Roboto Mono"/>
              </a:rPr>
              <a:t>00</a:t>
            </a:r>
            <a:r>
              <a:rPr lang="en" sz="4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endParaRPr sz="40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9" name="Google Shape;429;p55"/>
          <p:cNvSpPr txBox="1"/>
          <p:nvPr/>
        </p:nvSpPr>
        <p:spPr>
          <a:xfrm>
            <a:off x="10867600" y="7496175"/>
            <a:ext cx="97461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 Mono"/>
                <a:ea typeface="Roboto Mono"/>
                <a:cs typeface="Roboto Mono"/>
                <a:sym typeface="Roboto Mono"/>
              </a:rPr>
              <a:t>_mm_movemask_epi8 (pmovmskb)</a:t>
            </a:r>
            <a:endParaRPr sz="4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0" name="Google Shape;430;p55"/>
          <p:cNvSpPr txBox="1"/>
          <p:nvPr/>
        </p:nvSpPr>
        <p:spPr>
          <a:xfrm>
            <a:off x="11090275" y="9767700"/>
            <a:ext cx="97461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 Mono"/>
                <a:ea typeface="Roboto Mono"/>
                <a:cs typeface="Roboto Mono"/>
                <a:sym typeface="Roboto Mono"/>
              </a:rPr>
              <a:t>__builtin_popcount (popcnt)</a:t>
            </a:r>
            <a:endParaRPr sz="4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1" name="Google Shape;431;p55"/>
          <p:cNvSpPr txBox="1"/>
          <p:nvPr/>
        </p:nvSpPr>
        <p:spPr>
          <a:xfrm>
            <a:off x="10014275" y="11146550"/>
            <a:ext cx="5190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 Mono"/>
                <a:ea typeface="Roboto Mono"/>
                <a:cs typeface="Roboto Mono"/>
                <a:sym typeface="Roboto Mono"/>
              </a:rPr>
              <a:t>8</a:t>
            </a:r>
            <a:endParaRPr sz="4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6"/>
          <p:cNvSpPr txBox="1"/>
          <p:nvPr>
            <p:ph type="title"/>
          </p:nvPr>
        </p:nvSpPr>
        <p:spPr>
          <a:xfrm>
            <a:off x="1587600" y="547141"/>
            <a:ext cx="212328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"/>
              <a:t>Приближённый поиск</a:t>
            </a:r>
            <a:endParaRPr/>
          </a:p>
        </p:txBody>
      </p:sp>
      <p:sp>
        <p:nvSpPr>
          <p:cNvPr id="437" name="Google Shape;437;p56"/>
          <p:cNvSpPr txBox="1"/>
          <p:nvPr>
            <p:ph idx="12" type="sldNum"/>
          </p:nvPr>
        </p:nvSpPr>
        <p:spPr>
          <a:xfrm>
            <a:off x="21718588" y="12621150"/>
            <a:ext cx="10938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p56"/>
          <p:cNvSpPr txBox="1"/>
          <p:nvPr/>
        </p:nvSpPr>
        <p:spPr>
          <a:xfrm>
            <a:off x="251750" y="2745450"/>
            <a:ext cx="11696400" cy="80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-659004" lvl="1" marL="719999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Char char="▎"/>
            </a:pPr>
            <a:r>
              <a:rPr b="1" lang="en" sz="4800">
                <a:solidFill>
                  <a:schemeClr val="dk1"/>
                </a:solidFill>
              </a:rPr>
              <a:t>n-граммное расстояние</a:t>
            </a:r>
            <a:endParaRPr b="1" sz="4800">
              <a:solidFill>
                <a:schemeClr val="dk1"/>
              </a:solidFill>
            </a:endParaRPr>
          </a:p>
          <a:p>
            <a:pPr indent="-659004" lvl="1" marL="719999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Char char="▎"/>
            </a:pPr>
            <a:r>
              <a:rPr b="1" lang="en" sz="4800">
                <a:solidFill>
                  <a:schemeClr val="dk1"/>
                </a:solidFill>
              </a:rPr>
              <a:t>Сделали ngramDistance</a:t>
            </a:r>
            <a:endParaRPr b="1" sz="4800">
              <a:solidFill>
                <a:schemeClr val="dk1"/>
              </a:solidFill>
            </a:endParaRPr>
          </a:p>
          <a:p>
            <a:pPr indent="-659004" lvl="1" marL="719999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Char char="▎"/>
            </a:pPr>
            <a:r>
              <a:rPr b="1" lang="en" sz="4800">
                <a:solidFill>
                  <a:schemeClr val="dk1"/>
                </a:solidFill>
              </a:rPr>
              <a:t>0 — похожи, 1 — нет</a:t>
            </a:r>
            <a:endParaRPr b="1" sz="4800">
              <a:solidFill>
                <a:schemeClr val="dk1"/>
              </a:solidFill>
            </a:endParaRPr>
          </a:p>
          <a:p>
            <a:pPr indent="-659004" lvl="1" marL="719999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Char char="▎"/>
            </a:pPr>
            <a:r>
              <a:rPr b="1" lang="en" sz="4800">
                <a:solidFill>
                  <a:schemeClr val="dk1"/>
                </a:solidFill>
              </a:rPr>
              <a:t>4-граммное расстояние</a:t>
            </a:r>
            <a:endParaRPr b="1" sz="4800">
              <a:solidFill>
                <a:schemeClr val="dk1"/>
              </a:solidFill>
            </a:endParaRPr>
          </a:p>
          <a:p>
            <a:pPr indent="0" lvl="0" marL="719999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abcda </a:t>
            </a:r>
            <a:r>
              <a:rPr lang="en" sz="4800">
                <a:solidFill>
                  <a:schemeClr val="dk1"/>
                </a:solidFill>
              </a:rPr>
              <a:t>→ {abcd, bcda}; Size = 2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bcdab → {bcda, cdab}; Size = 2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|{abcd, cdab}| / (2 + 2) = 0.5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  <a:p>
            <a:pPr indent="0" lvl="0" marL="719999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</p:txBody>
      </p:sp>
      <p:pic>
        <p:nvPicPr>
          <p:cNvPr id="439" name="Google Shape;43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8428" y="2001850"/>
            <a:ext cx="12479247" cy="107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7"/>
          <p:cNvSpPr txBox="1"/>
          <p:nvPr>
            <p:ph type="title"/>
          </p:nvPr>
        </p:nvSpPr>
        <p:spPr>
          <a:xfrm>
            <a:off x="1574800" y="531541"/>
            <a:ext cx="212328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"/>
              <a:t>Приближённый поиск</a:t>
            </a:r>
            <a:endParaRPr/>
          </a:p>
        </p:txBody>
      </p:sp>
      <p:sp>
        <p:nvSpPr>
          <p:cNvPr id="445" name="Google Shape;445;p57"/>
          <p:cNvSpPr txBox="1"/>
          <p:nvPr>
            <p:ph idx="12" type="sldNum"/>
          </p:nvPr>
        </p:nvSpPr>
        <p:spPr>
          <a:xfrm>
            <a:off x="21718588" y="12621150"/>
            <a:ext cx="10938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6" name="Google Shape;446;p57"/>
          <p:cNvSpPr txBox="1"/>
          <p:nvPr/>
        </p:nvSpPr>
        <p:spPr>
          <a:xfrm>
            <a:off x="365100" y="2124750"/>
            <a:ext cx="23677800" cy="80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  <a:p>
            <a:pPr indent="-659004" lvl="1" marL="719999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mo"/>
              <a:buChar char="▎"/>
            </a:pPr>
            <a:r>
              <a:rPr b="1" lang="en" sz="4800">
                <a:solidFill>
                  <a:schemeClr val="dk1"/>
                </a:solidFill>
              </a:rPr>
              <a:t>Реализация ngramDistance</a:t>
            </a:r>
            <a:endParaRPr b="1"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  <a:p>
            <a:pPr indent="0" lvl="0" marL="719999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447" name="Google Shape;447;p57"/>
          <p:cNvSpPr txBox="1"/>
          <p:nvPr/>
        </p:nvSpPr>
        <p:spPr>
          <a:xfrm>
            <a:off x="347575" y="4400950"/>
            <a:ext cx="22101300" cy="61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dbms/src/Functions/FunctionsStringSimilarity.cpp</a:t>
            </a:r>
            <a:endParaRPr b="1" sz="4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Roboto Mono"/>
                <a:ea typeface="Roboto Mono"/>
                <a:cs typeface="Roboto Mono"/>
                <a:sym typeface="Roboto Mono"/>
              </a:rPr>
              <a:t>struct NgramDistanceImpl;</a:t>
            </a:r>
            <a:endParaRPr b="1" sz="4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8" name="Google Shape;448;p57"/>
          <p:cNvSpPr txBox="1"/>
          <p:nvPr/>
        </p:nvSpPr>
        <p:spPr>
          <a:xfrm>
            <a:off x="253350" y="7654300"/>
            <a:ext cx="23677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59004" lvl="1" marL="719999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mo"/>
              <a:buChar char="▎"/>
            </a:pPr>
            <a:r>
              <a:rPr b="1" lang="en" sz="4800">
                <a:solidFill>
                  <a:schemeClr val="dk1"/>
                </a:solidFill>
              </a:rPr>
              <a:t>Больше 2^15 — не похожи друг на друга</a:t>
            </a:r>
            <a:endParaRPr b="1" sz="4800">
              <a:solidFill>
                <a:schemeClr val="dk1"/>
              </a:solidFill>
            </a:endParaRPr>
          </a:p>
          <a:p>
            <a:pPr indent="-659004" lvl="1" marL="719999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mo"/>
              <a:buChar char="▎"/>
            </a:pPr>
            <a:r>
              <a:rPr b="1" lang="en" sz="4800">
                <a:solidFill>
                  <a:schemeClr val="dk1"/>
                </a:solidFill>
              </a:rPr>
              <a:t>Наивно — 150 MB/s, SSE — 250 MB/s. Идея — загрузка по 16 кодовых точек за раз.</a:t>
            </a:r>
            <a:endParaRPr b="1" sz="4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1587600" y="547141"/>
            <a:ext cx="21232800" cy="1454700"/>
          </a:xfrm>
          <a:prstGeom prst="rect">
            <a:avLst/>
          </a:prstGeom>
        </p:spPr>
        <p:txBody>
          <a:bodyPr anchorCtr="0" anchor="t" bIns="0" lIns="0" spcFirstLastPara="1" rIns="0" wrap="square" tIns="19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Собираем</a:t>
            </a:r>
            <a:endParaRPr/>
          </a:p>
        </p:txBody>
      </p:sp>
      <p:sp>
        <p:nvSpPr>
          <p:cNvPr id="283" name="Google Shape;283;p40"/>
          <p:cNvSpPr txBox="1"/>
          <p:nvPr>
            <p:ph idx="12" type="sldNum"/>
          </p:nvPr>
        </p:nvSpPr>
        <p:spPr>
          <a:xfrm>
            <a:off x="21718588" y="12621150"/>
            <a:ext cx="1093800" cy="441600"/>
          </a:xfrm>
          <a:prstGeom prst="rect">
            <a:avLst/>
          </a:prstGeom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40"/>
          <p:cNvSpPr txBox="1"/>
          <p:nvPr>
            <p:ph idx="1" type="body"/>
          </p:nvPr>
        </p:nvSpPr>
        <p:spPr>
          <a:xfrm>
            <a:off x="1587600" y="3429850"/>
            <a:ext cx="22641600" cy="8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/>
          </a:p>
          <a:p>
            <a:pPr indent="-719964" lvl="1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5760"/>
              <a:buChar char="▎"/>
            </a:pPr>
            <a:r>
              <a:rPr b="0" lang="en"/>
              <a:t>GCC + Clang, -O3 -fno-omit-frame-pointer. -Ofast долго, но теряем fast-math</a:t>
            </a:r>
            <a:endParaRPr b="0"/>
          </a:p>
          <a:p>
            <a:pPr indent="-719964" lvl="1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5760"/>
              <a:buChar char="▎"/>
            </a:pPr>
            <a:r>
              <a:rPr b="0" lang="en"/>
              <a:t>GCC 9 на 3-4% лучше, чем Clang 8. Clang 9 обещает быть быстрее</a:t>
            </a:r>
            <a:endParaRPr b="0"/>
          </a:p>
          <a:p>
            <a:pPr indent="-719964" lvl="1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5760"/>
              <a:buChar char="▎"/>
            </a:pPr>
            <a:r>
              <a:rPr b="0" lang="en"/>
              <a:t>Например, в поиске Clang 7 обгоняет с большим отрывом GCC 8</a:t>
            </a:r>
            <a:endParaRPr b="0"/>
          </a:p>
          <a:p>
            <a:pPr indent="-719964" lvl="1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5760"/>
              <a:buChar char="▎"/>
            </a:pPr>
            <a:r>
              <a:rPr b="0" lang="en"/>
              <a:t>Коллаборация с LLVM, Intel и IBM по компиляторным оптимизациям</a:t>
            </a:r>
            <a:endParaRPr b="0"/>
          </a:p>
          <a:p>
            <a:pPr indent="0" lvl="0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8"/>
          <p:cNvSpPr txBox="1"/>
          <p:nvPr>
            <p:ph type="title"/>
          </p:nvPr>
        </p:nvSpPr>
        <p:spPr>
          <a:xfrm>
            <a:off x="1574800" y="531541"/>
            <a:ext cx="212328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"/>
              <a:t>Приближённый поиск</a:t>
            </a:r>
            <a:endParaRPr/>
          </a:p>
        </p:txBody>
      </p:sp>
      <p:sp>
        <p:nvSpPr>
          <p:cNvPr id="454" name="Google Shape;454;p58"/>
          <p:cNvSpPr txBox="1"/>
          <p:nvPr>
            <p:ph idx="12" type="sldNum"/>
          </p:nvPr>
        </p:nvSpPr>
        <p:spPr>
          <a:xfrm>
            <a:off x="21718588" y="12621150"/>
            <a:ext cx="10938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58"/>
          <p:cNvSpPr txBox="1"/>
          <p:nvPr/>
        </p:nvSpPr>
        <p:spPr>
          <a:xfrm>
            <a:off x="352300" y="2375575"/>
            <a:ext cx="23677800" cy="80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  <a:p>
            <a:pPr indent="-659004" lvl="1" marL="719999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mo"/>
              <a:buChar char="▎"/>
            </a:pPr>
            <a:r>
              <a:rPr b="1" lang="en" sz="4800">
                <a:solidFill>
                  <a:schemeClr val="dk1"/>
                </a:solidFill>
              </a:rPr>
              <a:t>ngramDistance(haystack, needle)</a:t>
            </a:r>
            <a:endParaRPr b="1" sz="4800">
              <a:solidFill>
                <a:schemeClr val="dk1"/>
              </a:solidFill>
            </a:endParaRPr>
          </a:p>
          <a:p>
            <a:pPr indent="-659004" lvl="1" marL="719999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mo"/>
              <a:buChar char="▎"/>
            </a:pPr>
            <a:r>
              <a:rPr b="1" lang="en" sz="4800">
                <a:solidFill>
                  <a:schemeClr val="dk1"/>
                </a:solidFill>
              </a:rPr>
              <a:t>-UTF8, -CaseInsensitive, -CaseInsensitiveUTF8</a:t>
            </a:r>
            <a:endParaRPr b="1" sz="4800">
              <a:solidFill>
                <a:schemeClr val="dk1"/>
              </a:solidFill>
            </a:endParaRPr>
          </a:p>
          <a:p>
            <a:pPr indent="0" lvl="0" marL="719999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  <a:p>
            <a:pPr indent="0" lvl="0" marL="719999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CaseInsensitiveUTF8 хак — только для русских и английских букв. Зануляем 5-й бит всех и нулевой бит нулевого байта, если байтов больше одного.</a:t>
            </a:r>
            <a:endParaRPr b="1" sz="4800">
              <a:solidFill>
                <a:schemeClr val="dk1"/>
              </a:solidFill>
            </a:endParaRPr>
          </a:p>
          <a:p>
            <a:pPr indent="0" lvl="0" marL="719999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  <a:p>
            <a:pPr indent="-659004" lvl="1" marL="719999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mo"/>
              <a:buChar char="▎"/>
            </a:pPr>
            <a:r>
              <a:rPr b="1" lang="en" sz="4800">
                <a:solidFill>
                  <a:schemeClr val="dk1"/>
                </a:solidFill>
              </a:rPr>
              <a:t>ngramSearch</a:t>
            </a:r>
            <a:r>
              <a:rPr b="1" lang="en" sz="4800">
                <a:solidFill>
                  <a:schemeClr val="dk1"/>
                </a:solidFill>
              </a:rPr>
              <a:t>(haystack, needle)</a:t>
            </a:r>
            <a:r>
              <a:rPr b="1" lang="en" sz="4800">
                <a:solidFill>
                  <a:schemeClr val="dk1"/>
                </a:solidFill>
              </a:rPr>
              <a:t> (19.8) </a:t>
            </a:r>
            <a:r>
              <a:rPr lang="en" sz="4800">
                <a:solidFill>
                  <a:schemeClr val="dk1"/>
                </a:solidFill>
              </a:rPr>
              <a:t>—</a:t>
            </a:r>
            <a:r>
              <a:rPr lang="en" sz="4800">
                <a:solidFill>
                  <a:schemeClr val="dk1"/>
                </a:solidFill>
              </a:rPr>
              <a:t> приближенный поиск подстрок. Эксперимент.</a:t>
            </a:r>
            <a:endParaRPr b="1"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  <a:p>
            <a:pPr indent="0" lvl="0" marL="719999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9"/>
          <p:cNvSpPr txBox="1"/>
          <p:nvPr>
            <p:ph type="title"/>
          </p:nvPr>
        </p:nvSpPr>
        <p:spPr>
          <a:xfrm>
            <a:off x="725700" y="531550"/>
            <a:ext cx="236724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"/>
              <a:t>UTF-8-кодировка. Проверка на валидность</a:t>
            </a:r>
            <a:endParaRPr/>
          </a:p>
        </p:txBody>
      </p:sp>
      <p:sp>
        <p:nvSpPr>
          <p:cNvPr id="461" name="Google Shape;461;p59"/>
          <p:cNvSpPr txBox="1"/>
          <p:nvPr>
            <p:ph idx="12" type="sldNum"/>
          </p:nvPr>
        </p:nvSpPr>
        <p:spPr>
          <a:xfrm>
            <a:off x="21718588" y="12621150"/>
            <a:ext cx="10938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59"/>
          <p:cNvSpPr txBox="1"/>
          <p:nvPr/>
        </p:nvSpPr>
        <p:spPr>
          <a:xfrm>
            <a:off x="389600" y="2322700"/>
            <a:ext cx="23992800" cy="9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33604" lvl="1" marL="719999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mo"/>
              <a:buChar char="▎"/>
            </a:pPr>
            <a:r>
              <a:rPr b="1" lang="en" sz="4400">
                <a:solidFill>
                  <a:schemeClr val="dk1"/>
                </a:solidFill>
              </a:rPr>
              <a:t>isValidUTF8</a:t>
            </a:r>
            <a:r>
              <a:rPr b="1" lang="en" sz="4400">
                <a:solidFill>
                  <a:schemeClr val="dk1"/>
                </a:solidFill>
              </a:rPr>
              <a:t>(string) (19.7) </a:t>
            </a:r>
            <a:r>
              <a:rPr lang="en" sz="4400">
                <a:solidFill>
                  <a:schemeClr val="dk1"/>
                </a:solidFill>
              </a:rPr>
              <a:t>— проверяет, является ли строка корректно UTF-8-закодированной.</a:t>
            </a:r>
            <a:endParaRPr sz="4400">
              <a:solidFill>
                <a:schemeClr val="dk1"/>
              </a:solidFill>
            </a:endParaRPr>
          </a:p>
          <a:p>
            <a:pPr indent="0" lvl="0" marL="719999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0" lvl="0" marL="719999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</a:rPr>
              <a:t>Наивно 900 MB/s. Нам мало.</a:t>
            </a:r>
            <a:endParaRPr sz="4400">
              <a:solidFill>
                <a:schemeClr val="dk1"/>
              </a:solidFill>
            </a:endParaRPr>
          </a:p>
          <a:p>
            <a:pPr indent="0" lvl="0" marL="719999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-633604" lvl="1" marL="719999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mo"/>
              <a:buChar char="▎"/>
            </a:pPr>
            <a:r>
              <a:rPr b="1" lang="en" sz="4400">
                <a:solidFill>
                  <a:schemeClr val="dk1"/>
                </a:solidFill>
              </a:rPr>
              <a:t>Использовали алгоритм “диапазонов”.</a:t>
            </a:r>
            <a:endParaRPr b="1" sz="4400">
              <a:solidFill>
                <a:schemeClr val="dk1"/>
              </a:solidFill>
            </a:endParaRPr>
          </a:p>
          <a:p>
            <a:pPr indent="0" lvl="0" marL="719999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dk1"/>
                </a:solidFill>
              </a:rPr>
              <a:t>Source: </a:t>
            </a:r>
            <a:r>
              <a:rPr b="1" lang="en" sz="4400" u="sng">
                <a:solidFill>
                  <a:schemeClr val="hlink"/>
                </a:solidFill>
                <a:hlinkClick r:id="rId3"/>
              </a:rPr>
              <a:t>https://github.com/cyb70289/utf8/</a:t>
            </a:r>
            <a:endParaRPr sz="4400">
              <a:solidFill>
                <a:schemeClr val="dk1"/>
              </a:solidFill>
            </a:endParaRPr>
          </a:p>
          <a:p>
            <a:pPr indent="0" lvl="0" marL="719999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0" lvl="0" marL="719999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</a:rPr>
              <a:t>Соптимизировали до </a:t>
            </a:r>
            <a:r>
              <a:rPr b="1" lang="en" sz="4400">
                <a:solidFill>
                  <a:schemeClr val="dk1"/>
                </a:solidFill>
              </a:rPr>
              <a:t>1.22 GB/s</a:t>
            </a:r>
            <a:endParaRPr b="1" sz="4400">
              <a:solidFill>
                <a:schemeClr val="dk1"/>
              </a:solidFill>
            </a:endParaRPr>
          </a:p>
          <a:p>
            <a:pPr indent="0" lvl="0" marL="719999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dk1"/>
              </a:solidFill>
            </a:endParaRPr>
          </a:p>
          <a:p>
            <a:pPr indent="-633604" lvl="1" marL="719999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mo"/>
              <a:buChar char="▎"/>
            </a:pPr>
            <a:r>
              <a:rPr b="1" lang="en" sz="4400">
                <a:solidFill>
                  <a:schemeClr val="dk1"/>
                </a:solidFill>
              </a:rPr>
              <a:t>toValidUTF8(string) (19.8)</a:t>
            </a:r>
            <a:r>
              <a:rPr lang="en" sz="4400">
                <a:solidFill>
                  <a:schemeClr val="dk1"/>
                </a:solidFill>
              </a:rPr>
              <a:t> — заменяем некорректные символы UTF-8 на символ `�`. No rocket science. </a:t>
            </a:r>
            <a:endParaRPr b="1" sz="4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0"/>
          <p:cNvSpPr txBox="1"/>
          <p:nvPr>
            <p:ph idx="1" type="body"/>
          </p:nvPr>
        </p:nvSpPr>
        <p:spPr>
          <a:xfrm>
            <a:off x="3044665" y="7496175"/>
            <a:ext cx="8418163" cy="8205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/>
              <a:t>Данила Кутенин</a:t>
            </a:r>
            <a:endParaRPr/>
          </a:p>
        </p:txBody>
      </p:sp>
      <p:sp>
        <p:nvSpPr>
          <p:cNvPr id="468" name="Google Shape;468;p60"/>
          <p:cNvSpPr txBox="1"/>
          <p:nvPr>
            <p:ph idx="2" type="body"/>
          </p:nvPr>
        </p:nvSpPr>
        <p:spPr>
          <a:xfrm>
            <a:off x="3042000" y="8553438"/>
            <a:ext cx="8418163" cy="1125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/>
              <a:t>Разработчик в группе разработки нового рантайма </a:t>
            </a:r>
            <a:endParaRPr/>
          </a:p>
        </p:txBody>
      </p:sp>
      <p:sp>
        <p:nvSpPr>
          <p:cNvPr id="469" name="Google Shape;469;p60"/>
          <p:cNvSpPr txBox="1"/>
          <p:nvPr>
            <p:ph type="title"/>
          </p:nvPr>
        </p:nvSpPr>
        <p:spPr>
          <a:xfrm>
            <a:off x="3042000" y="3477893"/>
            <a:ext cx="18308288" cy="3656332"/>
          </a:xfrm>
          <a:prstGeom prst="rect">
            <a:avLst/>
          </a:prstGeom>
          <a:noFill/>
          <a:ln>
            <a:noFill/>
          </a:ln>
        </p:spPr>
        <p:txBody>
          <a:bodyPr anchorCtr="0" anchor="b" bIns="162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"/>
              <a:t>Спасибо</a:t>
            </a:r>
            <a:endParaRPr/>
          </a:p>
        </p:txBody>
      </p:sp>
      <p:sp>
        <p:nvSpPr>
          <p:cNvPr id="470" name="Google Shape;470;p60"/>
          <p:cNvSpPr txBox="1"/>
          <p:nvPr>
            <p:ph idx="3" type="body"/>
          </p:nvPr>
        </p:nvSpPr>
        <p:spPr>
          <a:xfrm>
            <a:off x="3041609" y="10044472"/>
            <a:ext cx="8418554" cy="737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/>
              <a:t>danlark@yandex-team.ru</a:t>
            </a:r>
            <a:endParaRPr/>
          </a:p>
        </p:txBody>
      </p:sp>
      <p:sp>
        <p:nvSpPr>
          <p:cNvPr id="471" name="Google Shape;471;p60"/>
          <p:cNvSpPr txBox="1"/>
          <p:nvPr>
            <p:ph idx="4" type="body"/>
          </p:nvPr>
        </p:nvSpPr>
        <p:spPr>
          <a:xfrm>
            <a:off x="3041607" y="10788728"/>
            <a:ext cx="8418555" cy="720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/>
              <a:t>@Danlark</a:t>
            </a:r>
            <a:endParaRPr/>
          </a:p>
        </p:txBody>
      </p:sp>
      <p:pic>
        <p:nvPicPr>
          <p:cNvPr id="472" name="Google Shape;472;p60"/>
          <p:cNvPicPr preferRelativeResize="0"/>
          <p:nvPr>
            <p:ph idx="17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501" y="10092416"/>
            <a:ext cx="432688" cy="43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60"/>
          <p:cNvPicPr preferRelativeResize="0"/>
          <p:nvPr>
            <p:ph idx="16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5501" y="10830539"/>
            <a:ext cx="432688" cy="4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type="title"/>
          </p:nvPr>
        </p:nvSpPr>
        <p:spPr>
          <a:xfrm>
            <a:off x="1587600" y="547141"/>
            <a:ext cx="212328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"/>
              <a:t>Колонки</a:t>
            </a:r>
            <a:endParaRPr/>
          </a:p>
        </p:txBody>
      </p:sp>
      <p:sp>
        <p:nvSpPr>
          <p:cNvPr id="290" name="Google Shape;290;p41"/>
          <p:cNvSpPr txBox="1"/>
          <p:nvPr>
            <p:ph idx="11" type="ftr"/>
          </p:nvPr>
        </p:nvSpPr>
        <p:spPr>
          <a:xfrm>
            <a:off x="1587600" y="12624682"/>
            <a:ext cx="175656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1"/>
          <p:cNvSpPr txBox="1"/>
          <p:nvPr>
            <p:ph idx="12" type="sldNum"/>
          </p:nvPr>
        </p:nvSpPr>
        <p:spPr>
          <a:xfrm>
            <a:off x="21718588" y="12621150"/>
            <a:ext cx="10938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41"/>
          <p:cNvSpPr txBox="1"/>
          <p:nvPr>
            <p:ph idx="1" type="body"/>
          </p:nvPr>
        </p:nvSpPr>
        <p:spPr>
          <a:xfrm>
            <a:off x="1587600" y="2504875"/>
            <a:ext cx="21708300" cy="8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/>
          </a:p>
          <a:p>
            <a:pPr indent="-719964" lvl="1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5760"/>
              <a:buChar char="▎"/>
            </a:pPr>
            <a:r>
              <a:rPr lang="en"/>
              <a:t>ColumnЧтоУгодно</a:t>
            </a:r>
            <a:endParaRPr/>
          </a:p>
          <a:p>
            <a:pPr indent="-719964" lvl="1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5760"/>
              <a:buChar char="▎"/>
            </a:pPr>
            <a:r>
              <a:rPr lang="en"/>
              <a:t>Почти всё PaddedPODArray. Тоже самое, что и std::vector</a:t>
            </a:r>
            <a:endParaRPr/>
          </a:p>
          <a:p>
            <a:pPr indent="-719964" lvl="1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5760"/>
              <a:buChar char="▎"/>
            </a:pPr>
            <a:r>
              <a:rPr lang="en"/>
              <a:t>Только pad_left = 16, pad_right = 15. Безопасное чтение 16 байтового регистра.</a:t>
            </a:r>
            <a:endParaRPr/>
          </a:p>
          <a:p>
            <a:pPr indent="0" lvl="0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for (size_t i = 0; i &lt; n; ++i)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19999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// длина строки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   str_len[i] = offsets[i] - offsets[i - 1] - 1;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Никаких if и bloat code, штраф — иногда лишняя страница. Посчитайте вероятность. </a:t>
            </a:r>
            <a:endParaRPr/>
          </a:p>
          <a:p>
            <a:pPr indent="0" lvl="0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19999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1587600" y="547141"/>
            <a:ext cx="212328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"/>
              <a:t>Строки в ClickHouse</a:t>
            </a:r>
            <a:endParaRPr/>
          </a:p>
        </p:txBody>
      </p:sp>
      <p:sp>
        <p:nvSpPr>
          <p:cNvPr id="298" name="Google Shape;298;p42"/>
          <p:cNvSpPr txBox="1"/>
          <p:nvPr>
            <p:ph idx="11" type="ftr"/>
          </p:nvPr>
        </p:nvSpPr>
        <p:spPr>
          <a:xfrm>
            <a:off x="1587600" y="12624682"/>
            <a:ext cx="175656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2"/>
          <p:cNvSpPr txBox="1"/>
          <p:nvPr>
            <p:ph idx="12" type="sldNum"/>
          </p:nvPr>
        </p:nvSpPr>
        <p:spPr>
          <a:xfrm>
            <a:off x="21718588" y="12621150"/>
            <a:ext cx="10938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42"/>
          <p:cNvSpPr txBox="1"/>
          <p:nvPr>
            <p:ph idx="1" type="body"/>
          </p:nvPr>
        </p:nvSpPr>
        <p:spPr>
          <a:xfrm>
            <a:off x="1587600" y="3429850"/>
            <a:ext cx="21708300" cy="8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/>
          </a:p>
          <a:p>
            <a:pPr indent="-719964" lvl="1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5760"/>
              <a:buChar char="▎"/>
            </a:pPr>
            <a:r>
              <a:rPr lang="en"/>
              <a:t>ColumnString. Chars + Offsets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19999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0" lang="en"/>
              <a:t>Chars = “string\0anotherone\0andanotherone\0”</a:t>
            </a:r>
            <a:endParaRPr b="0"/>
          </a:p>
          <a:p>
            <a:pPr indent="0" lvl="0" marL="719999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0" lang="en"/>
              <a:t>Offsets = [7, 18, 32]</a:t>
            </a:r>
            <a:endParaRPr b="0"/>
          </a:p>
          <a:p>
            <a:pPr indent="0" lvl="0" marL="719999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719964" lvl="1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5760"/>
              <a:buChar char="▎"/>
            </a:pPr>
            <a:r>
              <a:rPr b="0" lang="en"/>
              <a:t>Все колонки хранятся с последовательными однородными данными — хорошо для кэшей процессора и branch prediction.</a:t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19999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19999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>
            <p:ph type="title"/>
          </p:nvPr>
        </p:nvSpPr>
        <p:spPr>
          <a:xfrm>
            <a:off x="1587600" y="547141"/>
            <a:ext cx="212328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"/>
              <a:t>Как мы пишем функции</a:t>
            </a:r>
            <a:endParaRPr/>
          </a:p>
        </p:txBody>
      </p:sp>
      <p:sp>
        <p:nvSpPr>
          <p:cNvPr id="306" name="Google Shape;306;p43"/>
          <p:cNvSpPr txBox="1"/>
          <p:nvPr>
            <p:ph idx="11" type="ftr"/>
          </p:nvPr>
        </p:nvSpPr>
        <p:spPr>
          <a:xfrm>
            <a:off x="1587600" y="12624682"/>
            <a:ext cx="175656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3"/>
          <p:cNvSpPr txBox="1"/>
          <p:nvPr>
            <p:ph idx="12" type="sldNum"/>
          </p:nvPr>
        </p:nvSpPr>
        <p:spPr>
          <a:xfrm>
            <a:off x="21718588" y="12621150"/>
            <a:ext cx="10938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43"/>
          <p:cNvSpPr txBox="1"/>
          <p:nvPr>
            <p:ph idx="1" type="body"/>
          </p:nvPr>
        </p:nvSpPr>
        <p:spPr>
          <a:xfrm>
            <a:off x="1442250" y="1857400"/>
            <a:ext cx="21708300" cy="8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/>
          </a:p>
          <a:p>
            <a:pPr indent="-719964" lvl="1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5760"/>
              <a:buChar char="▎"/>
            </a:pPr>
            <a:r>
              <a:rPr b="0" lang="en"/>
              <a:t>Берём готовые варианты: (simdjson, hyperscan, etc)</a:t>
            </a:r>
            <a:endParaRPr b="0"/>
          </a:p>
          <a:p>
            <a:pPr indent="-719964" lvl="1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5760"/>
              <a:buChar char="▎"/>
            </a:pPr>
            <a:r>
              <a:rPr b="0" lang="en"/>
              <a:t>Или исследование силами нас (isValidUTF8, lengthUTF8, position, multiSearchAny, ngramDistance, LZ4)</a:t>
            </a:r>
            <a:endParaRPr b="0"/>
          </a:p>
          <a:p>
            <a:pPr indent="-719964" lvl="1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5760"/>
              <a:buChar char="▎"/>
            </a:pPr>
            <a:r>
              <a:rPr b="0" lang="en"/>
              <a:t>“Хороший” алгоритм + SIMD по возможности</a:t>
            </a:r>
            <a:endParaRPr b="0"/>
          </a:p>
          <a:p>
            <a:pPr indent="-719964" lvl="1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5760"/>
              <a:buChar char="▎"/>
            </a:pPr>
            <a:r>
              <a:rPr b="0" lang="en"/>
              <a:t>Godbolt</a:t>
            </a:r>
            <a:endParaRPr b="0"/>
          </a:p>
          <a:p>
            <a:pPr indent="-719964" lvl="1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5760"/>
              <a:buChar char="▎"/>
            </a:pPr>
            <a:r>
              <a:rPr b="0" lang="en"/>
              <a:t>perf record + perf report, perf stat, иногда strace, ltrace</a:t>
            </a:r>
            <a:endParaRPr b="0"/>
          </a:p>
          <a:p>
            <a:pPr indent="-719964" lvl="1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5760"/>
              <a:buChar char="▎"/>
            </a:pPr>
            <a:r>
              <a:rPr b="0" lang="en"/>
              <a:t>Сравниваем</a:t>
            </a:r>
            <a:r>
              <a:rPr b="0" lang="en"/>
              <a:t> с аналогами пока не обгоним</a:t>
            </a:r>
            <a:endParaRPr b="0"/>
          </a:p>
          <a:p>
            <a:pPr indent="-719964" lvl="1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5760"/>
              <a:buChar char="▎"/>
            </a:pPr>
            <a:r>
              <a:rPr b="0" lang="en"/>
              <a:t>Аллокация памяти только под ответ, минимальный футпринт аллокаций</a:t>
            </a:r>
            <a:endParaRPr/>
          </a:p>
          <a:p>
            <a:pPr indent="0" lvl="0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19999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/>
          <p:nvPr>
            <p:ph type="title"/>
          </p:nvPr>
        </p:nvSpPr>
        <p:spPr>
          <a:xfrm>
            <a:off x="1587600" y="547141"/>
            <a:ext cx="212328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"/>
              <a:t>SIMD</a:t>
            </a:r>
            <a:endParaRPr/>
          </a:p>
        </p:txBody>
      </p:sp>
      <p:sp>
        <p:nvSpPr>
          <p:cNvPr id="314" name="Google Shape;314;p44"/>
          <p:cNvSpPr txBox="1"/>
          <p:nvPr>
            <p:ph idx="11" type="ftr"/>
          </p:nvPr>
        </p:nvSpPr>
        <p:spPr>
          <a:xfrm>
            <a:off x="1587600" y="12624682"/>
            <a:ext cx="175656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4"/>
          <p:cNvSpPr txBox="1"/>
          <p:nvPr>
            <p:ph idx="12" type="sldNum"/>
          </p:nvPr>
        </p:nvSpPr>
        <p:spPr>
          <a:xfrm>
            <a:off x="21718588" y="12621150"/>
            <a:ext cx="10938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44"/>
          <p:cNvSpPr txBox="1"/>
          <p:nvPr>
            <p:ph idx="1" type="body"/>
          </p:nvPr>
        </p:nvSpPr>
        <p:spPr>
          <a:xfrm>
            <a:off x="1442250" y="1857400"/>
            <a:ext cx="21708300" cy="8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/>
          </a:p>
          <a:p>
            <a:pPr indent="-719964" lvl="1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5760"/>
              <a:buChar char="▎"/>
            </a:pPr>
            <a:r>
              <a:rPr b="0" lang="en"/>
              <a:t>Мы собираемся с sse4.1, sse4.2. XMM регистры (16 байт)</a:t>
            </a:r>
            <a:endParaRPr b="0"/>
          </a:p>
          <a:p>
            <a:pPr indent="-719964" lvl="1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5760"/>
              <a:buChar char="▎"/>
            </a:pPr>
            <a:r>
              <a:rPr b="0" lang="en"/>
              <a:t>AVX есть местами, но только через CPU runtime dispatching. Мешать SSE и AVX плохо, есть большой штраф при переходах.</a:t>
            </a:r>
            <a:endParaRPr b="0"/>
          </a:p>
          <a:p>
            <a:pPr indent="-719964" lvl="1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5760"/>
              <a:buChar char="▎"/>
            </a:pPr>
            <a:r>
              <a:rPr b="0" lang="en" u="sng">
                <a:solidFill>
                  <a:schemeClr val="hlink"/>
                </a:solidFill>
                <a:hlinkClick r:id="rId3"/>
              </a:rPr>
              <a:t>https://software.intel.com/sites/landingpage/IntrinsicsGuide/</a:t>
            </a:r>
            <a:endParaRPr b="0"/>
          </a:p>
          <a:p>
            <a:pPr indent="0" lvl="0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334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48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Арифметика (sum, xor)          5. Касты (cvt)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533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Память (load, store)           6. Криптография (crc)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533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Перестановка байтов (shuffle)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533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Сравнения (cmp)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19999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19999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/>
          <p:nvPr>
            <p:ph type="title"/>
          </p:nvPr>
        </p:nvSpPr>
        <p:spPr>
          <a:xfrm>
            <a:off x="1587600" y="547141"/>
            <a:ext cx="212328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"/>
              <a:t>SIMD x86-64</a:t>
            </a:r>
            <a:endParaRPr/>
          </a:p>
        </p:txBody>
      </p:sp>
      <p:sp>
        <p:nvSpPr>
          <p:cNvPr id="322" name="Google Shape;322;p45"/>
          <p:cNvSpPr txBox="1"/>
          <p:nvPr>
            <p:ph idx="11" type="ftr"/>
          </p:nvPr>
        </p:nvSpPr>
        <p:spPr>
          <a:xfrm>
            <a:off x="1587600" y="12624682"/>
            <a:ext cx="175656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5"/>
          <p:cNvSpPr txBox="1"/>
          <p:nvPr>
            <p:ph idx="12" type="sldNum"/>
          </p:nvPr>
        </p:nvSpPr>
        <p:spPr>
          <a:xfrm>
            <a:off x="21718588" y="12621150"/>
            <a:ext cx="10938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45"/>
          <p:cNvSpPr txBox="1"/>
          <p:nvPr>
            <p:ph idx="1" type="body"/>
          </p:nvPr>
        </p:nvSpPr>
        <p:spPr>
          <a:xfrm>
            <a:off x="1442250" y="1857400"/>
            <a:ext cx="21708300" cy="8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/>
          </a:p>
          <a:p>
            <a:pPr indent="-719964" lvl="1" marL="719999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C00"/>
              </a:buClr>
              <a:buSzPts val="5760"/>
              <a:buFont typeface="Roboto Mono"/>
              <a:buChar char="▎"/>
            </a:pPr>
            <a:r>
              <a:rPr b="0" lang="en">
                <a:latin typeface="Roboto Mono"/>
                <a:ea typeface="Roboto Mono"/>
                <a:cs typeface="Roboto Mono"/>
                <a:sym typeface="Roboto Mono"/>
              </a:rPr>
              <a:t>Типы: __m128, __m128i, __m128d</a:t>
            </a:r>
            <a:endParaRPr b="0">
              <a:latin typeface="Roboto Mono"/>
              <a:ea typeface="Roboto Mono"/>
              <a:cs typeface="Roboto Mono"/>
              <a:sym typeface="Roboto Mono"/>
            </a:endParaRPr>
          </a:p>
          <a:p>
            <a:pPr indent="-719964" lvl="1" marL="719999" rtl="0" algn="l">
              <a:spcBef>
                <a:spcPts val="600"/>
              </a:spcBef>
              <a:spcAft>
                <a:spcPts val="0"/>
              </a:spcAft>
              <a:buSzPts val="5760"/>
              <a:buFont typeface="Roboto Mono"/>
              <a:buChar char="▎"/>
            </a:pPr>
            <a:r>
              <a:rPr b="0" lang="en">
                <a:latin typeface="Roboto Mono"/>
                <a:ea typeface="Roboto Mono"/>
                <a:cs typeface="Roboto Mono"/>
                <a:sym typeface="Roboto Mono"/>
              </a:rPr>
              <a:t>_mm_{func}_{type}, type: ps, pd, si128, epi{8,16,32,64}, epu{8,16,32,64}, etc.</a:t>
            </a:r>
            <a:endParaRPr b="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_mm_loadu_si128(MM load unaligned single int 128 bits)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_mm_store_si128(MM store (aligned) single int 128 bits)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19999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">
                <a:latin typeface="Roboto Mono"/>
                <a:ea typeface="Roboto Mono"/>
                <a:cs typeface="Roboto Mono"/>
                <a:sym typeface="Roboto Mono"/>
              </a:rPr>
              <a:t>_mm_xor_si128(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MM</a:t>
            </a:r>
            <a:r>
              <a:rPr b="0" lang="en">
                <a:latin typeface="Roboto Mono"/>
                <a:ea typeface="Roboto Mono"/>
                <a:cs typeface="Roboto Mono"/>
                <a:sym typeface="Roboto Mono"/>
              </a:rPr>
              <a:t> xor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single</a:t>
            </a:r>
            <a:r>
              <a:rPr b="0" lang="en">
                <a:latin typeface="Roboto Mono"/>
                <a:ea typeface="Roboto Mono"/>
                <a:cs typeface="Roboto Mono"/>
                <a:sym typeface="Roboto Mono"/>
              </a:rPr>
              <a:t> integer si128)</a:t>
            </a:r>
            <a:endParaRPr b="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19999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">
                <a:latin typeface="Roboto Mono"/>
                <a:ea typeface="Roboto Mono"/>
                <a:cs typeface="Roboto Mono"/>
                <a:sym typeface="Roboto Mono"/>
              </a:rPr>
              <a:t>_mm_sqrt_ps(MM square root of packed single)</a:t>
            </a:r>
            <a:endParaRPr b="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19999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_mm_crc32_u64(MM crc32 hash of 64 bits unsigned int)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19999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19999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/>
          <p:nvPr>
            <p:ph type="title"/>
          </p:nvPr>
        </p:nvSpPr>
        <p:spPr>
          <a:xfrm>
            <a:off x="1587600" y="547141"/>
            <a:ext cx="212328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"/>
              <a:t>SIMD x86-64</a:t>
            </a:r>
            <a:endParaRPr/>
          </a:p>
        </p:txBody>
      </p:sp>
      <p:sp>
        <p:nvSpPr>
          <p:cNvPr id="330" name="Google Shape;330;p46"/>
          <p:cNvSpPr txBox="1"/>
          <p:nvPr>
            <p:ph idx="11" type="ftr"/>
          </p:nvPr>
        </p:nvSpPr>
        <p:spPr>
          <a:xfrm>
            <a:off x="1587600" y="12624682"/>
            <a:ext cx="175656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6"/>
          <p:cNvSpPr txBox="1"/>
          <p:nvPr>
            <p:ph idx="12" type="sldNum"/>
          </p:nvPr>
        </p:nvSpPr>
        <p:spPr>
          <a:xfrm>
            <a:off x="21718588" y="12621150"/>
            <a:ext cx="10938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46"/>
          <p:cNvSpPr txBox="1"/>
          <p:nvPr>
            <p:ph idx="1" type="body"/>
          </p:nvPr>
        </p:nvSpPr>
        <p:spPr>
          <a:xfrm>
            <a:off x="1442250" y="1857400"/>
            <a:ext cx="21708300" cy="8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"/>
              <a:t>Хэши в хэштаблицах, 3 такта на вычисление.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/>
          </a:p>
          <a:p>
            <a:pPr indent="0" lvl="0" marL="719999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inline UInt64 intHashCRC32(UInt64 x)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19999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19999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return _mm_crc32_u64(-1ULL, x);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19999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19999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19999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/>
          <p:nvPr>
            <p:ph type="title"/>
          </p:nvPr>
        </p:nvSpPr>
        <p:spPr>
          <a:xfrm>
            <a:off x="1587600" y="547141"/>
            <a:ext cx="212328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"/>
              <a:t>Builtins </a:t>
            </a:r>
            <a:r>
              <a:rPr lang="en"/>
              <a:t>x86-64</a:t>
            </a:r>
            <a:endParaRPr/>
          </a:p>
        </p:txBody>
      </p:sp>
      <p:sp>
        <p:nvSpPr>
          <p:cNvPr id="338" name="Google Shape;338;p47"/>
          <p:cNvSpPr txBox="1"/>
          <p:nvPr>
            <p:ph idx="11" type="ftr"/>
          </p:nvPr>
        </p:nvSpPr>
        <p:spPr>
          <a:xfrm>
            <a:off x="1587600" y="12624682"/>
            <a:ext cx="175656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7"/>
          <p:cNvSpPr txBox="1"/>
          <p:nvPr>
            <p:ph idx="12" type="sldNum"/>
          </p:nvPr>
        </p:nvSpPr>
        <p:spPr>
          <a:xfrm>
            <a:off x="21718588" y="12621150"/>
            <a:ext cx="10938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47"/>
          <p:cNvSpPr txBox="1"/>
          <p:nvPr>
            <p:ph idx="1" type="body"/>
          </p:nvPr>
        </p:nvSpPr>
        <p:spPr>
          <a:xfrm>
            <a:off x="1442250" y="1857400"/>
            <a:ext cx="22617300" cy="11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 = __builtin_clz(val) (bsrl, количество нулевых бит с конца) f(2) = 30, f(8) = 28, f(7) = 29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__builtin_ctz (bsfl, количество нулевых бит вначале)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__builtin_popcount (popcnt, количество битовых единиц)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__builtin_prefetch (prefetch, “загрузка в кэш процессора”)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memcpy(dest, src, size) (от константного size транслируется в SSE инструкции) size = 16, movdqu (_mm_{store,load}u_si128).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template &lt;typename T&gt;</a:t>
            </a:r>
            <a:endParaRPr sz="3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inline T unalignedLoad(const void * address) {</a:t>
            </a:r>
            <a:endParaRPr sz="3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    static_assert(std::is_trivially_copyable_v&lt;T&gt;);</a:t>
            </a:r>
            <a:endParaRPr sz="3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    T res;</a:t>
            </a:r>
            <a:endParaRPr sz="3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    memcpy(&amp;res, address, sizeof(res));</a:t>
            </a:r>
            <a:endParaRPr sz="3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    return res;</a:t>
            </a:r>
            <a:endParaRPr sz="3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3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19999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1999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19999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Yandex">
  <a:themeElements>
    <a:clrScheme name="Yandex Color">
      <a:dk1>
        <a:srgbClr val="000000"/>
      </a:dk1>
      <a:lt1>
        <a:srgbClr val="FFFFFF"/>
      </a:lt1>
      <a:dk2>
        <a:srgbClr val="FF3333"/>
      </a:dk2>
      <a:lt2>
        <a:srgbClr val="FFCC00"/>
      </a:lt2>
      <a:accent1>
        <a:srgbClr val="0077FF"/>
      </a:accent1>
      <a:accent2>
        <a:srgbClr val="23B324"/>
      </a:accent2>
      <a:accent3>
        <a:srgbClr val="6838CF"/>
      </a:accent3>
      <a:accent4>
        <a:srgbClr val="5DCEF9"/>
      </a:accent4>
      <a:accent5>
        <a:srgbClr val="C62CD0"/>
      </a:accent5>
      <a:accent6>
        <a:srgbClr val="FF9A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